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91"/>
  </p:notesMasterIdLst>
  <p:sldIdLst>
    <p:sldId id="1243" r:id="rId5"/>
    <p:sldId id="1265" r:id="rId6"/>
    <p:sldId id="423" r:id="rId7"/>
    <p:sldId id="509" r:id="rId8"/>
    <p:sldId id="425" r:id="rId9"/>
    <p:sldId id="618" r:id="rId10"/>
    <p:sldId id="427" r:id="rId11"/>
    <p:sldId id="629" r:id="rId12"/>
    <p:sldId id="515" r:id="rId13"/>
    <p:sldId id="539" r:id="rId14"/>
    <p:sldId id="540" r:id="rId15"/>
    <p:sldId id="541" r:id="rId16"/>
    <p:sldId id="567" r:id="rId17"/>
    <p:sldId id="1013" r:id="rId18"/>
    <p:sldId id="1002" r:id="rId19"/>
    <p:sldId id="1003" r:id="rId20"/>
    <p:sldId id="1248" r:id="rId21"/>
    <p:sldId id="1006" r:id="rId22"/>
    <p:sldId id="1007" r:id="rId23"/>
    <p:sldId id="1008" r:id="rId24"/>
    <p:sldId id="1014" r:id="rId25"/>
    <p:sldId id="1015" r:id="rId26"/>
    <p:sldId id="1016" r:id="rId27"/>
    <p:sldId id="1017" r:id="rId28"/>
    <p:sldId id="1018" r:id="rId29"/>
    <p:sldId id="1019" r:id="rId30"/>
    <p:sldId id="1020" r:id="rId31"/>
    <p:sldId id="1021" r:id="rId32"/>
    <p:sldId id="1022" r:id="rId33"/>
    <p:sldId id="1023" r:id="rId34"/>
    <p:sldId id="1024" r:id="rId35"/>
    <p:sldId id="1025" r:id="rId36"/>
    <p:sldId id="1026" r:id="rId37"/>
    <p:sldId id="1027" r:id="rId38"/>
    <p:sldId id="1028" r:id="rId39"/>
    <p:sldId id="1029" r:id="rId40"/>
    <p:sldId id="1030" r:id="rId41"/>
    <p:sldId id="1031" r:id="rId42"/>
    <p:sldId id="1032" r:id="rId43"/>
    <p:sldId id="1033" r:id="rId44"/>
    <p:sldId id="1034" r:id="rId45"/>
    <p:sldId id="1035" r:id="rId46"/>
    <p:sldId id="1036" r:id="rId47"/>
    <p:sldId id="1037" r:id="rId48"/>
    <p:sldId id="1038" r:id="rId49"/>
    <p:sldId id="1039" r:id="rId50"/>
    <p:sldId id="1249" r:id="rId51"/>
    <p:sldId id="1095" r:id="rId52"/>
    <p:sldId id="1250" r:id="rId53"/>
    <p:sldId id="1251" r:id="rId54"/>
    <p:sldId id="1252" r:id="rId55"/>
    <p:sldId id="1253" r:id="rId56"/>
    <p:sldId id="1254" r:id="rId57"/>
    <p:sldId id="1255" r:id="rId58"/>
    <p:sldId id="1256" r:id="rId59"/>
    <p:sldId id="1096" r:id="rId60"/>
    <p:sldId id="1097" r:id="rId61"/>
    <p:sldId id="1042" r:id="rId62"/>
    <p:sldId id="1257" r:id="rId63"/>
    <p:sldId id="1080" r:id="rId64"/>
    <p:sldId id="1258" r:id="rId65"/>
    <p:sldId id="1259" r:id="rId66"/>
    <p:sldId id="1043" r:id="rId67"/>
    <p:sldId id="1261" r:id="rId68"/>
    <p:sldId id="1105" r:id="rId69"/>
    <p:sldId id="1107" r:id="rId70"/>
    <p:sldId id="1109" r:id="rId71"/>
    <p:sldId id="1108" r:id="rId72"/>
    <p:sldId id="1099" r:id="rId73"/>
    <p:sldId id="1260" r:id="rId74"/>
    <p:sldId id="1262" r:id="rId75"/>
    <p:sldId id="1110" r:id="rId76"/>
    <p:sldId id="1111" r:id="rId77"/>
    <p:sldId id="1112" r:id="rId78"/>
    <p:sldId id="1113" r:id="rId79"/>
    <p:sldId id="1056" r:id="rId80"/>
    <p:sldId id="874" r:id="rId81"/>
    <p:sldId id="875" r:id="rId82"/>
    <p:sldId id="1264" r:id="rId83"/>
    <p:sldId id="1057" r:id="rId84"/>
    <p:sldId id="980" r:id="rId85"/>
    <p:sldId id="1263" r:id="rId86"/>
    <p:sldId id="1059" r:id="rId87"/>
    <p:sldId id="1266" r:id="rId88"/>
    <p:sldId id="1058" r:id="rId89"/>
    <p:sldId id="1060"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71"/>
    <p:restoredTop sz="94640"/>
  </p:normalViewPr>
  <p:slideViewPr>
    <p:cSldViewPr snapToGrid="0" snapToObjects="1">
      <p:cViewPr varScale="1">
        <p:scale>
          <a:sx n="128" d="100"/>
          <a:sy n="128" d="100"/>
        </p:scale>
        <p:origin x="1760"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93704C-1892-D24B-9662-68E6F862A2FB}" type="datetimeFigureOut">
              <a:rPr lang="en-US" smtClean="0"/>
              <a:t>8/30/22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EF171-940A-7846-BA06-6A57E0E3C4A1}" type="slidenum">
              <a:rPr lang="en-US" smtClean="0"/>
              <a:t>‹#›</a:t>
            </a:fld>
            <a:endParaRPr lang="en-US"/>
          </a:p>
        </p:txBody>
      </p:sp>
    </p:spTree>
    <p:extLst>
      <p:ext uri="{BB962C8B-B14F-4D97-AF65-F5344CB8AC3E}">
        <p14:creationId xmlns:p14="http://schemas.microsoft.com/office/powerpoint/2010/main" val="2532929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12395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72797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E70510-2B3D-4C2E-B966-D8384A2F4829}"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251775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Two-GPU architecture</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60</a:t>
            </a:fld>
            <a:endParaRPr lang="en-US"/>
          </a:p>
        </p:txBody>
      </p:sp>
    </p:spTree>
    <p:extLst>
      <p:ext uri="{BB962C8B-B14F-4D97-AF65-F5344CB8AC3E}">
        <p14:creationId xmlns:p14="http://schemas.microsoft.com/office/powerpoint/2010/main" val="203724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297EAD1-C33D-48A2-8CAB-582B6385EBD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20162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297EAD1-C33D-48A2-8CAB-582B6385EBD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59745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297EAD1-C33D-48A2-8CAB-582B6385EBD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94345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297EAD1-C33D-48A2-8CAB-582B6385EBD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31563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76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7348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546238C-4816-3C47-9788-AE916EBBC2C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39301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546238C-4816-3C47-9788-AE916EBBC2C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9107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D48D6A0-4970-4778-AC55-E24C038D9291}" type="slidenum">
              <a:rPr lang="en-US" smtClean="0"/>
              <a:pPr/>
              <a:t>3</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65060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546238C-4816-3C47-9788-AE916EBBC2C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19003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80</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1788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83</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38877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84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2017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2AA426C-01D0-46AB-8455-A6C5045630E7}" type="slidenum">
              <a:rPr lang="en-US" smtClean="0"/>
              <a:pPr/>
              <a:t>4</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22457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5</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20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9117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7</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6607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8</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3884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13811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57258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C62E88-196E-E14F-AE60-954E43AFC24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401310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62E88-196E-E14F-AE60-954E43AFC24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360825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62E88-196E-E14F-AE60-954E43AFC24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2142551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extLst>
      <p:ext uri="{BB962C8B-B14F-4D97-AF65-F5344CB8AC3E}">
        <p14:creationId xmlns:p14="http://schemas.microsoft.com/office/powerpoint/2010/main" val="447468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extLst>
      <p:ext uri="{BB962C8B-B14F-4D97-AF65-F5344CB8AC3E}">
        <p14:creationId xmlns:p14="http://schemas.microsoft.com/office/powerpoint/2010/main" val="2042423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extLst>
      <p:ext uri="{BB962C8B-B14F-4D97-AF65-F5344CB8AC3E}">
        <p14:creationId xmlns:p14="http://schemas.microsoft.com/office/powerpoint/2010/main" val="3376526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extLst>
      <p:ext uri="{BB962C8B-B14F-4D97-AF65-F5344CB8AC3E}">
        <p14:creationId xmlns:p14="http://schemas.microsoft.com/office/powerpoint/2010/main" val="2869130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extLst>
      <p:ext uri="{BB962C8B-B14F-4D97-AF65-F5344CB8AC3E}">
        <p14:creationId xmlns:p14="http://schemas.microsoft.com/office/powerpoint/2010/main" val="1895924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extLst>
      <p:ext uri="{BB962C8B-B14F-4D97-AF65-F5344CB8AC3E}">
        <p14:creationId xmlns:p14="http://schemas.microsoft.com/office/powerpoint/2010/main" val="1073952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extLst>
      <p:ext uri="{BB962C8B-B14F-4D97-AF65-F5344CB8AC3E}">
        <p14:creationId xmlns:p14="http://schemas.microsoft.com/office/powerpoint/2010/main" val="986420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extLst>
      <p:ext uri="{BB962C8B-B14F-4D97-AF65-F5344CB8AC3E}">
        <p14:creationId xmlns:p14="http://schemas.microsoft.com/office/powerpoint/2010/main" val="370865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62E88-196E-E14F-AE60-954E43AFC24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3588869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extLst>
      <p:ext uri="{BB962C8B-B14F-4D97-AF65-F5344CB8AC3E}">
        <p14:creationId xmlns:p14="http://schemas.microsoft.com/office/powerpoint/2010/main" val="627246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extLst>
      <p:ext uri="{BB962C8B-B14F-4D97-AF65-F5344CB8AC3E}">
        <p14:creationId xmlns:p14="http://schemas.microsoft.com/office/powerpoint/2010/main" val="1196535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extLst>
      <p:ext uri="{BB962C8B-B14F-4D97-AF65-F5344CB8AC3E}">
        <p14:creationId xmlns:p14="http://schemas.microsoft.com/office/powerpoint/2010/main" val="2623075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extLst>
      <p:ext uri="{BB962C8B-B14F-4D97-AF65-F5344CB8AC3E}">
        <p14:creationId xmlns:p14="http://schemas.microsoft.com/office/powerpoint/2010/main" val="3928360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extLst>
      <p:ext uri="{BB962C8B-B14F-4D97-AF65-F5344CB8AC3E}">
        <p14:creationId xmlns:p14="http://schemas.microsoft.com/office/powerpoint/2010/main" val="573240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extLst>
      <p:ext uri="{BB962C8B-B14F-4D97-AF65-F5344CB8AC3E}">
        <p14:creationId xmlns:p14="http://schemas.microsoft.com/office/powerpoint/2010/main" val="2487007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extLst>
      <p:ext uri="{BB962C8B-B14F-4D97-AF65-F5344CB8AC3E}">
        <p14:creationId xmlns:p14="http://schemas.microsoft.com/office/powerpoint/2010/main" val="2808876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extLst>
      <p:ext uri="{BB962C8B-B14F-4D97-AF65-F5344CB8AC3E}">
        <p14:creationId xmlns:p14="http://schemas.microsoft.com/office/powerpoint/2010/main" val="181705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extLst>
      <p:ext uri="{BB962C8B-B14F-4D97-AF65-F5344CB8AC3E}">
        <p14:creationId xmlns:p14="http://schemas.microsoft.com/office/powerpoint/2010/main" val="304418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extLst>
      <p:ext uri="{BB962C8B-B14F-4D97-AF65-F5344CB8AC3E}">
        <p14:creationId xmlns:p14="http://schemas.microsoft.com/office/powerpoint/2010/main" val="283381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C62E88-196E-E14F-AE60-954E43AFC24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4204451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extLst>
      <p:ext uri="{BB962C8B-B14F-4D97-AF65-F5344CB8AC3E}">
        <p14:creationId xmlns:p14="http://schemas.microsoft.com/office/powerpoint/2010/main" val="2741405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extLst>
      <p:ext uri="{BB962C8B-B14F-4D97-AF65-F5344CB8AC3E}">
        <p14:creationId xmlns:p14="http://schemas.microsoft.com/office/powerpoint/2010/main" val="3867012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extLst>
      <p:ext uri="{BB962C8B-B14F-4D97-AF65-F5344CB8AC3E}">
        <p14:creationId xmlns:p14="http://schemas.microsoft.com/office/powerpoint/2010/main" val="688641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extLst>
      <p:ext uri="{BB962C8B-B14F-4D97-AF65-F5344CB8AC3E}">
        <p14:creationId xmlns:p14="http://schemas.microsoft.com/office/powerpoint/2010/main" val="219279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AE593A-43BC-4DA1-B326-CDF4A6F1003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0234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8B0C98-60A9-47A8-BE1B-C7679D39859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6955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3F2AD8-8FC8-4ED6-9EEE-E241A1EAF21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6490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961AD8C-ADB7-45B9-8EE1-C1CED0C1DE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7745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D2E17FA-9603-4891-9574-A74679BE3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1386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FC7A46-4561-4E02-9439-F152E17F5BB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269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C62E88-196E-E14F-AE60-954E43AFC246}"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4095628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883333C-6E68-4B4F-B206-1A717BBB9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3059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54789E6-1A4A-4A1C-ACF9-7ABF20238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1494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8A4EA2B-5A78-4C0B-A02B-435D50B2801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7697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03028F-A58B-472B-988A-013768B587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3526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D411C64-6A89-453C-BB58-A7A0A06429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6289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C62E88-196E-E14F-AE60-954E43AFC246}" type="datetimeFigureOut">
              <a:rPr lang="en-US" smtClean="0"/>
              <a:t>8/30/22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56107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C62E88-196E-E14F-AE60-954E43AFC246}" type="datetimeFigureOut">
              <a:rPr lang="en-US" smtClean="0"/>
              <a:t>8/30/22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4160089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62E88-196E-E14F-AE60-954E43AFC246}" type="datetimeFigureOut">
              <a:rPr lang="en-US" smtClean="0"/>
              <a:t>8/30/22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138647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C62E88-196E-E14F-AE60-954E43AFC246}"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1036610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C62E88-196E-E14F-AE60-954E43AFC246}"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198457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62E88-196E-E14F-AE60-954E43AFC246}" type="datetimeFigureOut">
              <a:rPr lang="en-US" smtClean="0"/>
              <a:t>8/30/22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08C10-8C8D-D148-9168-E729F2D1F67C}" type="slidenum">
              <a:rPr lang="en-US" smtClean="0"/>
              <a:t>‹#›</a:t>
            </a:fld>
            <a:endParaRPr lang="en-US"/>
          </a:p>
        </p:txBody>
      </p:sp>
    </p:spTree>
    <p:extLst>
      <p:ext uri="{BB962C8B-B14F-4D97-AF65-F5344CB8AC3E}">
        <p14:creationId xmlns:p14="http://schemas.microsoft.com/office/powerpoint/2010/main" val="3276663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extLst>
      <p:ext uri="{BB962C8B-B14F-4D97-AF65-F5344CB8AC3E}">
        <p14:creationId xmlns:p14="http://schemas.microsoft.com/office/powerpoint/2010/main" val="2835602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extLst>
      <p:ext uri="{BB962C8B-B14F-4D97-AF65-F5344CB8AC3E}">
        <p14:creationId xmlns:p14="http://schemas.microsoft.com/office/powerpoint/2010/main" val="11276260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7159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990600"/>
            <a:ext cx="8229600" cy="5211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lnSpc>
                <a:spcPct val="86000"/>
              </a:lnSpc>
              <a:spcBef>
                <a:spcPct val="0"/>
              </a:spcBef>
              <a:buClr>
                <a:srgbClr val="000000"/>
              </a:buClr>
              <a:buSzPct val="100000"/>
              <a:buFont typeface="Times New Roman" pitchFamily="18" charset="0"/>
              <a:buNone/>
            </a:pPr>
            <a:endParaRPr lang="en-GB" b="0">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lnSpc>
                <a:spcPct val="86000"/>
              </a:lnSpc>
              <a:spcBef>
                <a:spcPct val="0"/>
              </a:spcBef>
              <a:buClr>
                <a:srgbClr val="000000"/>
              </a:buClr>
              <a:buSzPct val="100000"/>
              <a:buFont typeface="Times New Roman" pitchFamily="18" charset="0"/>
              <a:buNone/>
            </a:pPr>
            <a:endParaRPr lang="en-GB" b="0">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lnSpc>
                <a:spcPct val="86000"/>
              </a:lnSpc>
              <a:spcBef>
                <a:spcPct val="0"/>
              </a:spcBef>
              <a:buClr>
                <a:srgbClr val="000000"/>
              </a:buClr>
              <a:buSzPct val="100000"/>
              <a:buFont typeface="Times New Roman" pitchFamily="18" charset="0"/>
              <a:buNone/>
            </a:pPr>
            <a:fld id="{3022479B-3BC2-4AEF-B7F8-A57A54186F23}" type="slidenum">
              <a:rPr lang="en-GB" b="0" smtClean="0">
                <a:solidFill>
                  <a:prstClr val="black">
                    <a:tint val="75000"/>
                  </a:prstClr>
                </a:solidFill>
                <a:latin typeface="Times New Roman" pitchFamily="18" charset="0"/>
              </a:rPr>
              <a:pPr defTabSz="457200">
                <a:lnSpc>
                  <a:spcPct val="86000"/>
                </a:lnSpc>
                <a:spcBef>
                  <a:spcPct val="0"/>
                </a:spcBef>
                <a:buClr>
                  <a:srgbClr val="000000"/>
                </a:buClr>
                <a:buSzPct val="100000"/>
                <a:buFont typeface="Times New Roman" pitchFamily="18" charset="0"/>
                <a:buNone/>
              </a:pPr>
              <a:t>‹#›</a:t>
            </a:fld>
            <a:endParaRPr lang="en-GB" b="0">
              <a:solidFill>
                <a:prstClr val="black">
                  <a:tint val="75000"/>
                </a:prstClr>
              </a:solidFill>
              <a:latin typeface="Times New Roman" pitchFamily="18" charset="0"/>
            </a:endParaRPr>
          </a:p>
        </p:txBody>
      </p:sp>
    </p:spTree>
    <p:extLst>
      <p:ext uri="{BB962C8B-B14F-4D97-AF65-F5344CB8AC3E}">
        <p14:creationId xmlns:p14="http://schemas.microsoft.com/office/powerpoint/2010/main" val="21828545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1.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1.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tiff"/><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cs231n.github.io/convolutional-networks/#conv" TargetMode="External"/><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hyperlink" Target="http://cs231n.stanford.edu/slides/2018/cs231n_2018_lecture06.pdf" TargetMode="Externa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www.cs.toronto.edu/~fritz/absps/imagenet.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hyperlink" Target="https://arxiv.org/pdf/2010.11929.pdf" TargetMode="External"/><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arxiv.org/abs/1706.03762" TargetMode="External"/><Relationship Id="rId2" Type="http://schemas.openxmlformats.org/officeDocument/2006/relationships/hyperlink" Target="http://peterbloem.nl/blog/transformers"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hyperlink" Target="https://arxiv.org/abs/1706.03762" TargetMode="External"/><Relationship Id="rId2" Type="http://schemas.openxmlformats.org/officeDocument/2006/relationships/hyperlink" Target="http://peterbloem.nl/blog/transformers" TargetMode="Externa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2" Type="http://schemas.openxmlformats.org/officeDocument/2006/relationships/hyperlink" Target="https://arxiv.org/abs/1706.03762"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71.xml.rels><?xml version="1.0" encoding="UTF-8" standalone="yes"?>
<Relationships xmlns="http://schemas.openxmlformats.org/package/2006/relationships"><Relationship Id="rId3" Type="http://schemas.openxmlformats.org/officeDocument/2006/relationships/hyperlink" Target="https://paperswithcode.com/" TargetMode="External"/><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arxiv.org/abs/1310.1531"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hyperlink" Target="https://arxiv.org/abs/1310.1531"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www.cs.berkeley.edu/~rbg/papers/r-cnn-cvpr.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arxiv.org/pdf/1504.08083.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paperswithcode.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arxiv.org/pdf/1411.4038.pdf" TargetMode="Externa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hyperlink" Target="https://arxiv.org/pdf/1505.04597.pdf" TargetMode="External"/><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colah.github.io/posts/2015-08-Understanding-LSTMs/" TargetMode="External"/><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cs231n.stanford.edu/" TargetMode="External"/><Relationship Id="rId2" Type="http://schemas.openxmlformats.org/officeDocument/2006/relationships/hyperlink" Target="http://saurabhg.web.illinois.edu/teaching/ece549/sp2021" TargetMode="External"/><Relationship Id="rId1" Type="http://schemas.openxmlformats.org/officeDocument/2006/relationships/slideLayout" Target="../slideLayouts/slideLayout2.xml"/><Relationship Id="rId5" Type="http://schemas.openxmlformats.org/officeDocument/2006/relationships/hyperlink" Target="https://shenlong.web.illinois.edu/teaching/cs598fall21/" TargetMode="External"/><Relationship Id="rId4" Type="http://schemas.openxmlformats.org/officeDocument/2006/relationships/hyperlink" Target="https://www.doc.ic.ac.uk/~ajd/Robotic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438400" y="1981200"/>
            <a:ext cx="4200729" cy="3742978"/>
            <a:chOff x="4711808" y="1905000"/>
            <a:chExt cx="4200729" cy="3742978"/>
          </a:xfrm>
        </p:grpSpPr>
        <p:pic>
          <p:nvPicPr>
            <p:cNvPr id="13" name="Picture 3"/>
            <p:cNvPicPr>
              <a:picLocks noChangeAspect="1" noChangeArrowheads="1"/>
            </p:cNvPicPr>
            <p:nvPr/>
          </p:nvPicPr>
          <p:blipFill>
            <a:blip r:embed="rId3" cstate="print"/>
            <a:srcRect/>
            <a:stretch>
              <a:fillRect/>
            </a:stretch>
          </p:blipFill>
          <p:spPr bwMode="auto">
            <a:xfrm>
              <a:off x="4711808" y="19143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grpSp>
          <p:nvGrpSpPr>
            <p:cNvPr id="14" name="Group 4"/>
            <p:cNvGrpSpPr>
              <a:grpSpLocks/>
            </p:cNvGrpSpPr>
            <p:nvPr/>
          </p:nvGrpSpPr>
          <p:grpSpPr bwMode="auto">
            <a:xfrm>
              <a:off x="4711808" y="1905000"/>
              <a:ext cx="4200729" cy="2472768"/>
              <a:chOff x="336" y="585"/>
              <a:chExt cx="2256" cy="1328"/>
            </a:xfrm>
          </p:grpSpPr>
          <p:sp>
            <p:nvSpPr>
              <p:cNvPr id="17" name="Line 5"/>
              <p:cNvSpPr>
                <a:spLocks noChangeShapeType="1"/>
              </p:cNvSpPr>
              <p:nvPr/>
            </p:nvSpPr>
            <p:spPr bwMode="auto">
              <a:xfrm>
                <a:off x="336" y="1607"/>
                <a:ext cx="2256" cy="1"/>
              </a:xfrm>
              <a:prstGeom prst="line">
                <a:avLst/>
              </a:prstGeom>
              <a:noFill/>
              <a:ln w="25400">
                <a:solidFill>
                  <a:srgbClr val="00FF00"/>
                </a:solidFill>
                <a:prstDash val="sysDash"/>
                <a:miter lim="800000"/>
                <a:headEnd/>
                <a:tailEnd/>
              </a:ln>
              <a:effectLst/>
            </p:spPr>
            <p:txBody>
              <a:bodyP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9" name="Freeform 6"/>
              <p:cNvSpPr>
                <a:spLocks noChangeArrowheads="1"/>
              </p:cNvSpPr>
              <p:nvPr/>
            </p:nvSpPr>
            <p:spPr bwMode="auto">
              <a:xfrm>
                <a:off x="336" y="1628"/>
                <a:ext cx="2256" cy="168"/>
              </a:xfrm>
              <a:custGeom>
                <a:avLst/>
                <a:gdLst/>
                <a:ahLst/>
                <a:cxnLst>
                  <a:cxn ang="0">
                    <a:pos x="0" y="177"/>
                  </a:cxn>
                  <a:cxn ang="0">
                    <a:pos x="670" y="6"/>
                  </a:cxn>
                  <a:cxn ang="0">
                    <a:pos x="810" y="0"/>
                  </a:cxn>
                  <a:cxn ang="0">
                    <a:pos x="1219" y="9"/>
                  </a:cxn>
                  <a:cxn ang="0">
                    <a:pos x="1296" y="47"/>
                  </a:cxn>
                  <a:cxn ang="0">
                    <a:pos x="1438" y="40"/>
                  </a:cxn>
                  <a:cxn ang="0">
                    <a:pos x="1567" y="107"/>
                  </a:cxn>
                  <a:cxn ang="0">
                    <a:pos x="2304" y="155"/>
                  </a:cxn>
                </a:cxnLst>
                <a:rect l="0" t="0" r="r" b="b"/>
                <a:pathLst>
                  <a:path w="2304" h="177">
                    <a:moveTo>
                      <a:pt x="0" y="177"/>
                    </a:moveTo>
                    <a:lnTo>
                      <a:pt x="670" y="6"/>
                    </a:lnTo>
                    <a:lnTo>
                      <a:pt x="810" y="0"/>
                    </a:lnTo>
                    <a:lnTo>
                      <a:pt x="1219" y="9"/>
                    </a:lnTo>
                    <a:lnTo>
                      <a:pt x="1296" y="47"/>
                    </a:lnTo>
                    <a:lnTo>
                      <a:pt x="1438" y="40"/>
                    </a:lnTo>
                    <a:lnTo>
                      <a:pt x="1567" y="107"/>
                    </a:lnTo>
                    <a:lnTo>
                      <a:pt x="2304" y="155"/>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0" name="Freeform 7"/>
              <p:cNvSpPr>
                <a:spLocks noChangeArrowheads="1"/>
              </p:cNvSpPr>
              <p:nvPr/>
            </p:nvSpPr>
            <p:spPr bwMode="auto">
              <a:xfrm>
                <a:off x="544" y="585"/>
                <a:ext cx="2046" cy="632"/>
              </a:xfrm>
              <a:custGeom>
                <a:avLst/>
                <a:gdLst/>
                <a:ahLst/>
                <a:cxnLst>
                  <a:cxn ang="0">
                    <a:pos x="0" y="0"/>
                  </a:cxn>
                  <a:cxn ang="0">
                    <a:pos x="220" y="245"/>
                  </a:cxn>
                  <a:cxn ang="0">
                    <a:pos x="304" y="291"/>
                  </a:cxn>
                  <a:cxn ang="0">
                    <a:pos x="354" y="391"/>
                  </a:cxn>
                  <a:cxn ang="0">
                    <a:pos x="390" y="403"/>
                  </a:cxn>
                  <a:cxn ang="0">
                    <a:pos x="458" y="564"/>
                  </a:cxn>
                  <a:cxn ang="0">
                    <a:pos x="378" y="564"/>
                  </a:cxn>
                  <a:cxn ang="0">
                    <a:pos x="410" y="617"/>
                  </a:cxn>
                  <a:cxn ang="0">
                    <a:pos x="467" y="615"/>
                  </a:cxn>
                  <a:cxn ang="0">
                    <a:pos x="510" y="665"/>
                  </a:cxn>
                  <a:cxn ang="0">
                    <a:pos x="599" y="631"/>
                  </a:cxn>
                  <a:cxn ang="0">
                    <a:pos x="652" y="643"/>
                  </a:cxn>
                  <a:cxn ang="0">
                    <a:pos x="832" y="603"/>
                  </a:cxn>
                  <a:cxn ang="0">
                    <a:pos x="988" y="629"/>
                  </a:cxn>
                  <a:cxn ang="0">
                    <a:pos x="1062" y="528"/>
                  </a:cxn>
                  <a:cxn ang="0">
                    <a:pos x="1180" y="533"/>
                  </a:cxn>
                  <a:cxn ang="0">
                    <a:pos x="1166" y="514"/>
                  </a:cxn>
                  <a:cxn ang="0">
                    <a:pos x="1314" y="322"/>
                  </a:cxn>
                  <a:cxn ang="0">
                    <a:pos x="1372" y="310"/>
                  </a:cxn>
                  <a:cxn ang="0">
                    <a:pos x="1372" y="197"/>
                  </a:cxn>
                  <a:cxn ang="0">
                    <a:pos x="1420" y="197"/>
                  </a:cxn>
                  <a:cxn ang="0">
                    <a:pos x="1446" y="228"/>
                  </a:cxn>
                  <a:cxn ang="0">
                    <a:pos x="1449" y="288"/>
                  </a:cxn>
                  <a:cxn ang="0">
                    <a:pos x="1823" y="221"/>
                  </a:cxn>
                  <a:cxn ang="0">
                    <a:pos x="1826" y="82"/>
                  </a:cxn>
                  <a:cxn ang="0">
                    <a:pos x="1900" y="53"/>
                  </a:cxn>
                  <a:cxn ang="0">
                    <a:pos x="1922" y="96"/>
                  </a:cxn>
                  <a:cxn ang="0">
                    <a:pos x="1922" y="199"/>
                  </a:cxn>
                  <a:cxn ang="0">
                    <a:pos x="2090" y="161"/>
                  </a:cxn>
                </a:cxnLst>
                <a:rect l="0" t="0" r="r" b="b"/>
                <a:pathLst>
                  <a:path w="2090" h="665">
                    <a:moveTo>
                      <a:pt x="0" y="0"/>
                    </a:moveTo>
                    <a:cubicBezTo>
                      <a:pt x="37" y="41"/>
                      <a:pt x="167" y="196"/>
                      <a:pt x="220" y="245"/>
                    </a:cubicBezTo>
                    <a:lnTo>
                      <a:pt x="304" y="291"/>
                    </a:lnTo>
                    <a:lnTo>
                      <a:pt x="354" y="391"/>
                    </a:lnTo>
                    <a:lnTo>
                      <a:pt x="390" y="403"/>
                    </a:lnTo>
                    <a:lnTo>
                      <a:pt x="458" y="564"/>
                    </a:lnTo>
                    <a:lnTo>
                      <a:pt x="378" y="564"/>
                    </a:lnTo>
                    <a:lnTo>
                      <a:pt x="410" y="617"/>
                    </a:lnTo>
                    <a:lnTo>
                      <a:pt x="467" y="615"/>
                    </a:lnTo>
                    <a:lnTo>
                      <a:pt x="510" y="665"/>
                    </a:lnTo>
                    <a:lnTo>
                      <a:pt x="599" y="631"/>
                    </a:lnTo>
                    <a:lnTo>
                      <a:pt x="652" y="643"/>
                    </a:lnTo>
                    <a:lnTo>
                      <a:pt x="832" y="603"/>
                    </a:lnTo>
                    <a:lnTo>
                      <a:pt x="988" y="629"/>
                    </a:lnTo>
                    <a:lnTo>
                      <a:pt x="1062" y="528"/>
                    </a:lnTo>
                    <a:lnTo>
                      <a:pt x="1180" y="533"/>
                    </a:lnTo>
                    <a:lnTo>
                      <a:pt x="1166" y="514"/>
                    </a:lnTo>
                    <a:lnTo>
                      <a:pt x="1314" y="322"/>
                    </a:lnTo>
                    <a:lnTo>
                      <a:pt x="1372" y="310"/>
                    </a:lnTo>
                    <a:lnTo>
                      <a:pt x="1372" y="197"/>
                    </a:lnTo>
                    <a:lnTo>
                      <a:pt x="1420" y="197"/>
                    </a:lnTo>
                    <a:lnTo>
                      <a:pt x="1446" y="228"/>
                    </a:lnTo>
                    <a:lnTo>
                      <a:pt x="1449" y="288"/>
                    </a:lnTo>
                    <a:lnTo>
                      <a:pt x="1823" y="221"/>
                    </a:lnTo>
                    <a:lnTo>
                      <a:pt x="1826" y="82"/>
                    </a:lnTo>
                    <a:lnTo>
                      <a:pt x="1900" y="53"/>
                    </a:lnTo>
                    <a:lnTo>
                      <a:pt x="1922" y="96"/>
                    </a:lnTo>
                    <a:lnTo>
                      <a:pt x="1922" y="199"/>
                    </a:lnTo>
                    <a:lnTo>
                      <a:pt x="2090" y="161"/>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1" name="Freeform 8"/>
              <p:cNvSpPr>
                <a:spLocks noChangeArrowheads="1"/>
              </p:cNvSpPr>
              <p:nvPr/>
            </p:nvSpPr>
            <p:spPr bwMode="auto">
              <a:xfrm>
                <a:off x="726" y="953"/>
                <a:ext cx="156" cy="743"/>
              </a:xfrm>
              <a:custGeom>
                <a:avLst/>
                <a:gdLst/>
                <a:ahLst/>
                <a:cxnLst>
                  <a:cxn ang="0">
                    <a:pos x="159" y="2"/>
                  </a:cxn>
                  <a:cxn ang="0">
                    <a:pos x="32" y="0"/>
                  </a:cxn>
                  <a:cxn ang="0">
                    <a:pos x="0" y="782"/>
                  </a:cxn>
                </a:cxnLst>
                <a:rect l="0" t="0" r="r" b="b"/>
                <a:pathLst>
                  <a:path w="159" h="782">
                    <a:moveTo>
                      <a:pt x="159" y="2"/>
                    </a:moveTo>
                    <a:lnTo>
                      <a:pt x="32" y="0"/>
                    </a:lnTo>
                    <a:lnTo>
                      <a:pt x="0" y="782"/>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2" name="Line 9"/>
              <p:cNvSpPr>
                <a:spLocks noChangeShapeType="1"/>
              </p:cNvSpPr>
              <p:nvPr/>
            </p:nvSpPr>
            <p:spPr bwMode="auto">
              <a:xfrm>
                <a:off x="1366" y="1158"/>
                <a:ext cx="5" cy="481"/>
              </a:xfrm>
              <a:prstGeom prst="line">
                <a:avLst/>
              </a:prstGeom>
              <a:noFill/>
              <a:ln w="25400">
                <a:solidFill>
                  <a:srgbClr val="FFFF00"/>
                </a:solidFill>
                <a:miter lim="800000"/>
                <a:headEnd/>
                <a:tailEnd/>
              </a:ln>
              <a:effectLst/>
            </p:spPr>
            <p:txBody>
              <a:bodyP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3" name="Freeform 10"/>
              <p:cNvSpPr>
                <a:spLocks noChangeArrowheads="1"/>
              </p:cNvSpPr>
              <p:nvPr/>
            </p:nvSpPr>
            <p:spPr bwMode="auto">
              <a:xfrm>
                <a:off x="1511" y="1183"/>
                <a:ext cx="12" cy="456"/>
              </a:xfrm>
              <a:custGeom>
                <a:avLst/>
                <a:gdLst/>
                <a:ahLst/>
                <a:cxnLst>
                  <a:cxn ang="0">
                    <a:pos x="0" y="0"/>
                  </a:cxn>
                  <a:cxn ang="0">
                    <a:pos x="12" y="480"/>
                  </a:cxn>
                </a:cxnLst>
                <a:rect l="0" t="0" r="r" b="b"/>
                <a:pathLst>
                  <a:path w="12" h="480">
                    <a:moveTo>
                      <a:pt x="0" y="0"/>
                    </a:moveTo>
                    <a:lnTo>
                      <a:pt x="12" y="480"/>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4" name="Freeform 11"/>
              <p:cNvSpPr>
                <a:spLocks noChangeArrowheads="1"/>
              </p:cNvSpPr>
              <p:nvPr/>
            </p:nvSpPr>
            <p:spPr bwMode="auto">
              <a:xfrm>
                <a:off x="1830" y="893"/>
                <a:ext cx="43" cy="839"/>
              </a:xfrm>
              <a:custGeom>
                <a:avLst/>
                <a:gdLst/>
                <a:ahLst/>
                <a:cxnLst>
                  <a:cxn ang="0">
                    <a:pos x="0" y="0"/>
                  </a:cxn>
                  <a:cxn ang="0">
                    <a:pos x="8" y="58"/>
                  </a:cxn>
                  <a:cxn ang="0">
                    <a:pos x="24" y="89"/>
                  </a:cxn>
                  <a:cxn ang="0">
                    <a:pos x="44" y="883"/>
                  </a:cxn>
                </a:cxnLst>
                <a:rect l="0" t="0" r="r" b="b"/>
                <a:pathLst>
                  <a:path w="44" h="883">
                    <a:moveTo>
                      <a:pt x="0" y="0"/>
                    </a:moveTo>
                    <a:lnTo>
                      <a:pt x="8" y="58"/>
                    </a:lnTo>
                    <a:lnTo>
                      <a:pt x="24" y="89"/>
                    </a:lnTo>
                    <a:lnTo>
                      <a:pt x="44" y="883"/>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5" name="Freeform 12"/>
              <p:cNvSpPr>
                <a:spLocks noChangeArrowheads="1"/>
              </p:cNvSpPr>
              <p:nvPr/>
            </p:nvSpPr>
            <p:spPr bwMode="auto">
              <a:xfrm>
                <a:off x="1699" y="1091"/>
                <a:ext cx="42" cy="577"/>
              </a:xfrm>
              <a:custGeom>
                <a:avLst/>
                <a:gdLst/>
                <a:ahLst/>
                <a:cxnLst>
                  <a:cxn ang="0">
                    <a:pos x="0" y="0"/>
                  </a:cxn>
                  <a:cxn ang="0">
                    <a:pos x="36" y="5"/>
                  </a:cxn>
                  <a:cxn ang="0">
                    <a:pos x="43" y="607"/>
                  </a:cxn>
                </a:cxnLst>
                <a:rect l="0" t="0" r="r" b="b"/>
                <a:pathLst>
                  <a:path w="43" h="607">
                    <a:moveTo>
                      <a:pt x="0" y="0"/>
                    </a:moveTo>
                    <a:lnTo>
                      <a:pt x="36" y="5"/>
                    </a:lnTo>
                    <a:lnTo>
                      <a:pt x="43" y="607"/>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6" name="Line 13"/>
              <p:cNvSpPr>
                <a:spLocks noChangeShapeType="1"/>
              </p:cNvSpPr>
              <p:nvPr/>
            </p:nvSpPr>
            <p:spPr bwMode="auto">
              <a:xfrm>
                <a:off x="1135" y="1183"/>
                <a:ext cx="1" cy="456"/>
              </a:xfrm>
              <a:prstGeom prst="line">
                <a:avLst/>
              </a:prstGeom>
              <a:noFill/>
              <a:ln w="25400">
                <a:solidFill>
                  <a:srgbClr val="FFFF00"/>
                </a:solidFill>
                <a:miter lim="800000"/>
                <a:headEnd/>
                <a:tailEnd/>
              </a:ln>
              <a:effectLst/>
            </p:spPr>
            <p:txBody>
              <a:bodyP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7" name="Freeform 14"/>
              <p:cNvSpPr>
                <a:spLocks noChangeArrowheads="1"/>
              </p:cNvSpPr>
              <p:nvPr/>
            </p:nvSpPr>
            <p:spPr bwMode="auto">
              <a:xfrm>
                <a:off x="336" y="590"/>
                <a:ext cx="576" cy="534"/>
              </a:xfrm>
              <a:custGeom>
                <a:avLst/>
                <a:gdLst/>
                <a:ahLst/>
                <a:cxnLst>
                  <a:cxn ang="0">
                    <a:pos x="0" y="0"/>
                  </a:cxn>
                  <a:cxn ang="0">
                    <a:pos x="422" y="377"/>
                  </a:cxn>
                  <a:cxn ang="0">
                    <a:pos x="588" y="562"/>
                  </a:cxn>
                </a:cxnLst>
                <a:rect l="0" t="0" r="r" b="b"/>
                <a:pathLst>
                  <a:path w="588" h="562">
                    <a:moveTo>
                      <a:pt x="0" y="0"/>
                    </a:moveTo>
                    <a:lnTo>
                      <a:pt x="422" y="377"/>
                    </a:lnTo>
                    <a:lnTo>
                      <a:pt x="588" y="562"/>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8" name="Freeform 15"/>
              <p:cNvSpPr>
                <a:spLocks noChangeArrowheads="1"/>
              </p:cNvSpPr>
              <p:nvPr/>
            </p:nvSpPr>
            <p:spPr bwMode="auto">
              <a:xfrm>
                <a:off x="1583" y="1087"/>
                <a:ext cx="22" cy="598"/>
              </a:xfrm>
              <a:custGeom>
                <a:avLst/>
                <a:gdLst/>
                <a:ahLst/>
                <a:cxnLst>
                  <a:cxn ang="0">
                    <a:pos x="0" y="0"/>
                  </a:cxn>
                  <a:cxn ang="0">
                    <a:pos x="8" y="598"/>
                  </a:cxn>
                  <a:cxn ang="0">
                    <a:pos x="23" y="629"/>
                  </a:cxn>
                </a:cxnLst>
                <a:rect l="0" t="0" r="r" b="b"/>
                <a:pathLst>
                  <a:path w="23" h="629">
                    <a:moveTo>
                      <a:pt x="0" y="0"/>
                    </a:moveTo>
                    <a:lnTo>
                      <a:pt x="8" y="598"/>
                    </a:lnTo>
                    <a:lnTo>
                      <a:pt x="23" y="629"/>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9" name="Freeform 16"/>
              <p:cNvSpPr>
                <a:spLocks noChangeArrowheads="1"/>
              </p:cNvSpPr>
              <p:nvPr/>
            </p:nvSpPr>
            <p:spPr bwMode="auto">
              <a:xfrm>
                <a:off x="977" y="1215"/>
                <a:ext cx="69" cy="424"/>
              </a:xfrm>
              <a:custGeom>
                <a:avLst/>
                <a:gdLst/>
                <a:ahLst/>
                <a:cxnLst>
                  <a:cxn ang="0">
                    <a:pos x="70" y="0"/>
                  </a:cxn>
                  <a:cxn ang="0">
                    <a:pos x="10" y="31"/>
                  </a:cxn>
                  <a:cxn ang="0">
                    <a:pos x="0" y="436"/>
                  </a:cxn>
                  <a:cxn ang="0">
                    <a:pos x="18" y="446"/>
                  </a:cxn>
                </a:cxnLst>
                <a:rect l="0" t="0" r="r" b="b"/>
                <a:pathLst>
                  <a:path w="70" h="446">
                    <a:moveTo>
                      <a:pt x="70" y="0"/>
                    </a:moveTo>
                    <a:lnTo>
                      <a:pt x="10" y="31"/>
                    </a:lnTo>
                    <a:lnTo>
                      <a:pt x="0" y="436"/>
                    </a:lnTo>
                    <a:lnTo>
                      <a:pt x="18" y="446"/>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30" name="Freeform 17"/>
              <p:cNvSpPr>
                <a:spLocks noChangeArrowheads="1"/>
              </p:cNvSpPr>
              <p:nvPr/>
            </p:nvSpPr>
            <p:spPr bwMode="auto">
              <a:xfrm>
                <a:off x="1746" y="863"/>
                <a:ext cx="846" cy="228"/>
              </a:xfrm>
              <a:custGeom>
                <a:avLst/>
                <a:gdLst/>
                <a:ahLst/>
                <a:cxnLst>
                  <a:cxn ang="0">
                    <a:pos x="0" y="240"/>
                  </a:cxn>
                  <a:cxn ang="0">
                    <a:pos x="96" y="144"/>
                  </a:cxn>
                  <a:cxn ang="0">
                    <a:pos x="864" y="0"/>
                  </a:cxn>
                </a:cxnLst>
                <a:rect l="0" t="0" r="r" b="b"/>
                <a:pathLst>
                  <a:path w="864" h="240">
                    <a:moveTo>
                      <a:pt x="0" y="240"/>
                    </a:moveTo>
                    <a:lnTo>
                      <a:pt x="96" y="144"/>
                    </a:lnTo>
                    <a:lnTo>
                      <a:pt x="864" y="0"/>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31" name="Freeform 18"/>
              <p:cNvSpPr>
                <a:spLocks noChangeArrowheads="1"/>
              </p:cNvSpPr>
              <p:nvPr/>
            </p:nvSpPr>
            <p:spPr bwMode="auto">
              <a:xfrm>
                <a:off x="336" y="1639"/>
                <a:ext cx="752" cy="274"/>
              </a:xfrm>
              <a:custGeom>
                <a:avLst/>
                <a:gdLst/>
                <a:ahLst/>
                <a:cxnLst>
                  <a:cxn ang="0">
                    <a:pos x="0" y="288"/>
                  </a:cxn>
                  <a:cxn ang="0">
                    <a:pos x="720" y="96"/>
                  </a:cxn>
                  <a:cxn ang="0">
                    <a:pos x="768" y="0"/>
                  </a:cxn>
                </a:cxnLst>
                <a:rect l="0" t="0" r="r" b="b"/>
                <a:pathLst>
                  <a:path w="768" h="288">
                    <a:moveTo>
                      <a:pt x="0" y="288"/>
                    </a:moveTo>
                    <a:lnTo>
                      <a:pt x="720" y="96"/>
                    </a:lnTo>
                    <a:lnTo>
                      <a:pt x="768" y="0"/>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32" name="Freeform 19"/>
              <p:cNvSpPr>
                <a:spLocks noChangeArrowheads="1"/>
              </p:cNvSpPr>
              <p:nvPr/>
            </p:nvSpPr>
            <p:spPr bwMode="auto">
              <a:xfrm>
                <a:off x="940" y="1169"/>
                <a:ext cx="44" cy="75"/>
              </a:xfrm>
              <a:custGeom>
                <a:avLst/>
                <a:gdLst/>
                <a:ahLst/>
                <a:cxnLst>
                  <a:cxn ang="0">
                    <a:pos x="0" y="0"/>
                  </a:cxn>
                  <a:cxn ang="0">
                    <a:pos x="45" y="79"/>
                  </a:cxn>
                </a:cxnLst>
                <a:rect l="0" t="0" r="r" b="b"/>
                <a:pathLst>
                  <a:path w="45" h="79">
                    <a:moveTo>
                      <a:pt x="0" y="0"/>
                    </a:moveTo>
                    <a:lnTo>
                      <a:pt x="45" y="79"/>
                    </a:lnTo>
                  </a:path>
                </a:pathLst>
              </a:custGeom>
              <a:noFill/>
              <a:ln w="25400">
                <a:solidFill>
                  <a:srgbClr val="FFFF00"/>
                </a:solidFill>
                <a:round/>
                <a:headEnd/>
                <a:tailEnd/>
              </a:ln>
              <a:effectLst/>
            </p:spPr>
            <p:txBody>
              <a:bodyPr wrap="none" anchor="ctr"/>
              <a:lstStyle/>
              <a:p>
                <a:pPr marL="0" marR="0" lvl="0" indent="0" algn="l" defTabSz="457200" rtl="0" eaLnBrk="1" fontAlgn="base" latinLnBrk="0" hangingPunct="1">
                  <a:lnSpc>
                    <a:spcPct val="86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sp>
          <p:nvSpPr>
            <p:cNvPr id="15" name="Text Box 20"/>
            <p:cNvSpPr txBox="1">
              <a:spLocks noChangeArrowheads="1"/>
            </p:cNvSpPr>
            <p:nvPr/>
          </p:nvSpPr>
          <p:spPr bwMode="auto">
            <a:xfrm>
              <a:off x="4801185" y="5122577"/>
              <a:ext cx="4038733" cy="525401"/>
            </a:xfrm>
            <a:prstGeom prst="rect">
              <a:avLst/>
            </a:prstGeom>
            <a:noFill/>
            <a:ln w="9525">
              <a:noFill/>
              <a:round/>
              <a:headEnd/>
              <a:tailEnd/>
            </a:ln>
            <a:effectLst/>
          </p:spPr>
          <p:txBody>
            <a:bodyPr wrap="square" lIns="90000" tIns="46800" rIns="90000" bIns="46800">
              <a:spAutoFit/>
            </a:bodyPr>
            <a:lstStyle/>
            <a:p>
              <a:pPr marL="0" marR="0" lvl="0" indent="0" algn="ctr" defTabSz="457200" rtl="0" eaLnBrk="1" fontAlgn="base" latinLnBrk="0" hangingPunct="1">
                <a:lnSpc>
                  <a:spcPct val="100000"/>
                </a:lnSpc>
                <a:spcBef>
                  <a:spcPts val="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prstClr val="black"/>
                  </a:solidFill>
                  <a:effectLst/>
                  <a:uLnTx/>
                  <a:uFillTx/>
                  <a:latin typeface="Calibri"/>
                  <a:ea typeface="+mn-ea"/>
                  <a:cs typeface="Arial" pitchFamily="34" charset="0"/>
                </a:rPr>
                <a:t>Geometric</a:t>
              </a:r>
              <a:r>
                <a:rPr kumimoji="0" lang="en-GB" sz="2800" b="0" i="0" u="none" strike="noStrike" kern="1200" cap="none" spc="0" normalizeH="0" baseline="0" noProof="0" dirty="0">
                  <a:ln>
                    <a:noFill/>
                  </a:ln>
                  <a:solidFill>
                    <a:prstClr val="black"/>
                  </a:solidFill>
                  <a:effectLst/>
                  <a:uLnTx/>
                  <a:uFillTx/>
                  <a:latin typeface="Calibri"/>
                  <a:ea typeface="+mn-ea"/>
                  <a:cs typeface="Arial" pitchFamily="34" charset="0"/>
                </a:rPr>
                <a:t> information</a:t>
              </a:r>
            </a:p>
          </p:txBody>
        </p:sp>
      </p:grpSp>
      <p:sp>
        <p:nvSpPr>
          <p:cNvPr id="34" name="Text Box 68"/>
          <p:cNvSpPr txBox="1">
            <a:spLocks noChangeArrowheads="1"/>
          </p:cNvSpPr>
          <p:nvPr/>
        </p:nvSpPr>
        <p:spPr bwMode="auto">
          <a:xfrm>
            <a:off x="2328964" y="5658464"/>
            <a:ext cx="4419600" cy="525401"/>
          </a:xfrm>
          <a:prstGeom prst="rect">
            <a:avLst/>
          </a:prstGeom>
          <a:noFill/>
          <a:ln w="9525">
            <a:noFill/>
            <a:round/>
            <a:headEnd/>
            <a:tailEnd/>
          </a:ln>
          <a:effectLst/>
        </p:spPr>
        <p:txBody>
          <a:bodyPr wrap="square" lIns="90000" tIns="46800" rIns="90000" bIns="46800">
            <a:spAutoFit/>
          </a:bodyPr>
          <a:lstStyle/>
          <a:p>
            <a:pPr marL="0" marR="0" lvl="0" indent="0" algn="ctr" defTabSz="457200" rtl="0" eaLnBrk="1" fontAlgn="base" latinLnBrk="0" hangingPunct="1">
              <a:lnSpc>
                <a:spcPct val="100000"/>
              </a:lnSpc>
              <a:spcBef>
                <a:spcPts val="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prstClr val="black"/>
                </a:solidFill>
                <a:effectLst/>
                <a:uLnTx/>
                <a:uFillTx/>
                <a:latin typeface="Calibri"/>
                <a:ea typeface="+mn-ea"/>
                <a:cs typeface="Arial" pitchFamily="34" charset="0"/>
              </a:rPr>
              <a:t>Semantic</a:t>
            </a:r>
            <a:r>
              <a:rPr kumimoji="0" lang="en-GB" sz="2800" b="0" i="0" u="none" strike="noStrike" kern="1200" cap="none" spc="0" normalizeH="0" baseline="0" noProof="0" dirty="0">
                <a:ln>
                  <a:noFill/>
                </a:ln>
                <a:solidFill>
                  <a:prstClr val="black"/>
                </a:solidFill>
                <a:effectLst/>
                <a:uLnTx/>
                <a:uFillTx/>
                <a:latin typeface="Calibri"/>
                <a:ea typeface="+mn-ea"/>
                <a:cs typeface="Arial" pitchFamily="34" charset="0"/>
              </a:rPr>
              <a:t> information</a:t>
            </a:r>
          </a:p>
        </p:txBody>
      </p:sp>
      <p:sp>
        <p:nvSpPr>
          <p:cNvPr id="35" name="Rectangle 69"/>
          <p:cNvSpPr>
            <a:spLocks noChangeArrowheads="1"/>
          </p:cNvSpPr>
          <p:nvPr/>
        </p:nvSpPr>
        <p:spPr bwMode="auto">
          <a:xfrm>
            <a:off x="2401488" y="2819400"/>
            <a:ext cx="798912" cy="309958"/>
          </a:xfrm>
          <a:prstGeom prst="rect">
            <a:avLst/>
          </a:prstGeom>
          <a:noFill/>
          <a:ln w="9525">
            <a:noFill/>
            <a:round/>
            <a:headEnd/>
            <a:tailEnd/>
          </a:ln>
          <a:effectLst/>
        </p:spPr>
        <p:txBody>
          <a:bodyPr wrap="none" lIns="90000" tIns="46800" rIns="90000" bIns="46800">
            <a:spAutoFit/>
          </a:bodyPr>
          <a:lstStyle/>
          <a:p>
            <a:pPr marL="0" marR="0" lvl="0" indent="0" algn="ctr" defTabSz="457200" rtl="0" eaLnBrk="1" fontAlgn="base" latinLnBrk="0" hangingPunct="1">
              <a:lnSpc>
                <a:spcPct val="100000"/>
              </a:lnSpc>
              <a:spcBef>
                <a:spcPts val="500"/>
              </a:spcBef>
              <a:spcAft>
                <a:spcPct val="0"/>
              </a:spcAft>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FF0000"/>
                </a:solidFill>
                <a:effectLst/>
                <a:uLnTx/>
                <a:uFillTx/>
                <a:latin typeface="Calibri"/>
                <a:ea typeface="+mn-ea"/>
                <a:cs typeface="Arial" pitchFamily="34" charset="0"/>
              </a:rPr>
              <a:t>building</a:t>
            </a:r>
          </a:p>
        </p:txBody>
      </p:sp>
      <p:sp>
        <p:nvSpPr>
          <p:cNvPr id="36" name="Text Box 76"/>
          <p:cNvSpPr txBox="1">
            <a:spLocks noChangeArrowheads="1"/>
          </p:cNvSpPr>
          <p:nvPr/>
        </p:nvSpPr>
        <p:spPr bwMode="auto">
          <a:xfrm>
            <a:off x="2676030" y="4143426"/>
            <a:ext cx="685229" cy="309958"/>
          </a:xfrm>
          <a:prstGeom prst="rect">
            <a:avLst/>
          </a:prstGeom>
          <a:noFill/>
          <a:ln w="9525">
            <a:noFill/>
            <a:round/>
            <a:headEnd/>
            <a:tailEnd/>
          </a:ln>
          <a:effectLst/>
        </p:spPr>
        <p:txBody>
          <a:bodyPr wrap="none" lIns="90000" tIns="46800" rIns="90000" bIns="46800">
            <a:spAutoFit/>
          </a:bodyPr>
          <a:lstStyle/>
          <a:p>
            <a:pPr marL="0" marR="0" lvl="0" indent="0" algn="ctr" defTabSz="457200" rtl="0" eaLnBrk="1" fontAlgn="base" latinLnBrk="0" hangingPunct="1">
              <a:lnSpc>
                <a:spcPct val="100000"/>
              </a:lnSpc>
              <a:spcBef>
                <a:spcPts val="50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FF9900"/>
                </a:solidFill>
                <a:effectLst/>
                <a:uLnTx/>
                <a:uFillTx/>
                <a:latin typeface="Calibri"/>
                <a:ea typeface="+mn-ea"/>
                <a:cs typeface="Arial" pitchFamily="34" charset="0"/>
              </a:rPr>
              <a:t>person</a:t>
            </a:r>
          </a:p>
        </p:txBody>
      </p:sp>
      <p:sp>
        <p:nvSpPr>
          <p:cNvPr id="37" name="Text Box 77"/>
          <p:cNvSpPr txBox="1">
            <a:spLocks noChangeArrowheads="1"/>
          </p:cNvSpPr>
          <p:nvPr/>
        </p:nvSpPr>
        <p:spPr bwMode="auto">
          <a:xfrm>
            <a:off x="3201677" y="3890191"/>
            <a:ext cx="808211" cy="309958"/>
          </a:xfrm>
          <a:prstGeom prst="rect">
            <a:avLst/>
          </a:prstGeom>
          <a:noFill/>
          <a:ln w="9525">
            <a:noFill/>
            <a:round/>
            <a:headEnd/>
            <a:tailEnd/>
          </a:ln>
          <a:effectLst/>
        </p:spPr>
        <p:txBody>
          <a:bodyPr wrap="none" lIns="90000" tIns="46800" rIns="90000" bIns="46800">
            <a:spAutoFit/>
          </a:bodyPr>
          <a:lstStyle/>
          <a:p>
            <a:pPr marL="0" marR="0" lvl="0" indent="0" algn="ctr" defTabSz="457200" rtl="0" eaLnBrk="1" fontAlgn="base" latinLnBrk="0" hangingPunct="1">
              <a:lnSpc>
                <a:spcPct val="100000"/>
              </a:lnSpc>
              <a:spcBef>
                <a:spcPts val="500"/>
              </a:spcBef>
              <a:spcAft>
                <a:spcPct val="0"/>
              </a:spcAft>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66FF33"/>
                </a:solidFill>
                <a:effectLst/>
                <a:uLnTx/>
                <a:uFillTx/>
                <a:latin typeface="Calibri"/>
                <a:ea typeface="+mn-ea"/>
                <a:cs typeface="Arial" pitchFamily="34" charset="0"/>
              </a:rPr>
              <a:t>trashcan</a:t>
            </a:r>
          </a:p>
        </p:txBody>
      </p:sp>
      <p:sp>
        <p:nvSpPr>
          <p:cNvPr id="38" name="Text Box 78"/>
          <p:cNvSpPr txBox="1">
            <a:spLocks noChangeArrowheads="1"/>
          </p:cNvSpPr>
          <p:nvPr/>
        </p:nvSpPr>
        <p:spPr bwMode="auto">
          <a:xfrm>
            <a:off x="4744941" y="3957242"/>
            <a:ext cx="404704" cy="309958"/>
          </a:xfrm>
          <a:prstGeom prst="rect">
            <a:avLst/>
          </a:prstGeom>
          <a:noFill/>
          <a:ln w="9525">
            <a:noFill/>
            <a:round/>
            <a:headEnd/>
            <a:tailEnd/>
          </a:ln>
          <a:effectLst/>
        </p:spPr>
        <p:txBody>
          <a:bodyPr wrap="none" lIns="90000" tIns="46800" rIns="90000" bIns="46800">
            <a:spAutoFit/>
          </a:bodyPr>
          <a:lstStyle/>
          <a:p>
            <a:pPr marL="0" marR="0" lvl="0" indent="0" algn="ctr" defTabSz="457200" rtl="0" eaLnBrk="1" fontAlgn="base" latinLnBrk="0" hangingPunct="1">
              <a:lnSpc>
                <a:spcPct val="100000"/>
              </a:lnSpc>
              <a:spcBef>
                <a:spcPts val="500"/>
              </a:spcBef>
              <a:spcAft>
                <a:spcPct val="0"/>
              </a:spcAft>
              <a:buClr>
                <a:srgbClr val="FF00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FF00FF"/>
                </a:solidFill>
                <a:effectLst/>
                <a:uLnTx/>
                <a:uFillTx/>
                <a:latin typeface="Calibri"/>
                <a:ea typeface="+mn-ea"/>
                <a:cs typeface="Arial" pitchFamily="34" charset="0"/>
              </a:rPr>
              <a:t>car</a:t>
            </a:r>
          </a:p>
        </p:txBody>
      </p:sp>
      <p:sp>
        <p:nvSpPr>
          <p:cNvPr id="39" name="Text Box 79"/>
          <p:cNvSpPr txBox="1">
            <a:spLocks noChangeArrowheads="1"/>
          </p:cNvSpPr>
          <p:nvPr/>
        </p:nvSpPr>
        <p:spPr bwMode="auto">
          <a:xfrm>
            <a:off x="5350099" y="3864121"/>
            <a:ext cx="404704" cy="309958"/>
          </a:xfrm>
          <a:prstGeom prst="rect">
            <a:avLst/>
          </a:prstGeom>
          <a:noFill/>
          <a:ln w="9525">
            <a:noFill/>
            <a:round/>
            <a:headEnd/>
            <a:tailEnd/>
          </a:ln>
          <a:effectLst/>
        </p:spPr>
        <p:txBody>
          <a:bodyPr wrap="none" lIns="90000" tIns="46800" rIns="90000" bIns="46800">
            <a:spAutoFit/>
          </a:bodyPr>
          <a:lstStyle/>
          <a:p>
            <a:pPr marL="0" marR="0" lvl="0" indent="0" algn="ctr" defTabSz="457200" rtl="0" eaLnBrk="1" fontAlgn="base" latinLnBrk="0" hangingPunct="1">
              <a:lnSpc>
                <a:spcPct val="100000"/>
              </a:lnSpc>
              <a:spcBef>
                <a:spcPts val="500"/>
              </a:spcBef>
              <a:spcAft>
                <a:spcPct val="0"/>
              </a:spcAft>
              <a:buClr>
                <a:srgbClr val="FF00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FF00FF"/>
                </a:solidFill>
                <a:effectLst/>
                <a:uLnTx/>
                <a:uFillTx/>
                <a:latin typeface="Calibri"/>
                <a:ea typeface="+mn-ea"/>
                <a:cs typeface="Arial" pitchFamily="34" charset="0"/>
              </a:rPr>
              <a:t>car</a:t>
            </a:r>
          </a:p>
        </p:txBody>
      </p:sp>
      <p:sp>
        <p:nvSpPr>
          <p:cNvPr id="40" name="Rectangle 39"/>
          <p:cNvSpPr/>
          <p:nvPr/>
        </p:nvSpPr>
        <p:spPr>
          <a:xfrm>
            <a:off x="3602916" y="4511112"/>
            <a:ext cx="707566" cy="277640"/>
          </a:xfrm>
          <a:prstGeom prst="rect">
            <a:avLst/>
          </a:prstGeom>
        </p:spPr>
        <p:txBody>
          <a:bodyPr wrap="none">
            <a:spAutoFit/>
          </a:bodyPr>
          <a:lstStyle/>
          <a:p>
            <a:pPr marL="0" marR="0" lvl="0" indent="0" algn="l" defTabSz="457200" rtl="0" eaLnBrk="1" fontAlgn="base" latinLnBrk="0" hangingPunct="1">
              <a:lnSpc>
                <a:spcPct val="86000"/>
              </a:lnSpc>
              <a:spcBef>
                <a:spcPts val="500"/>
              </a:spcBef>
              <a:spcAft>
                <a:spcPct val="0"/>
              </a:spcAft>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prstClr val="white"/>
                </a:solidFill>
                <a:effectLst/>
                <a:uLnTx/>
                <a:uFillTx/>
                <a:latin typeface="Calibri"/>
                <a:ea typeface="+mn-ea"/>
                <a:cs typeface="Arial" pitchFamily="34" charset="0"/>
              </a:rPr>
              <a:t>ground</a:t>
            </a:r>
          </a:p>
        </p:txBody>
      </p:sp>
      <p:sp>
        <p:nvSpPr>
          <p:cNvPr id="41" name="Rectangle 40"/>
          <p:cNvSpPr/>
          <p:nvPr/>
        </p:nvSpPr>
        <p:spPr>
          <a:xfrm>
            <a:off x="3962400" y="1996512"/>
            <a:ext cx="492444" cy="277640"/>
          </a:xfrm>
          <a:prstGeom prst="rect">
            <a:avLst/>
          </a:prstGeom>
        </p:spPr>
        <p:txBody>
          <a:bodyPr wrap="none">
            <a:spAutoFit/>
          </a:bodyPr>
          <a:lstStyle/>
          <a:p>
            <a:pPr marL="0" marR="0" lvl="0" indent="0" algn="l" defTabSz="457200" rtl="0" eaLnBrk="1" fontAlgn="base" latinLnBrk="0" hangingPunct="1">
              <a:lnSpc>
                <a:spcPct val="86000"/>
              </a:lnSpc>
              <a:spcBef>
                <a:spcPts val="500"/>
              </a:spcBef>
              <a:spcAft>
                <a:spcPct val="0"/>
              </a:spcAft>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Arial" pitchFamily="34" charset="0"/>
              </a:rPr>
              <a:t>tree</a:t>
            </a:r>
          </a:p>
        </p:txBody>
      </p:sp>
      <p:sp>
        <p:nvSpPr>
          <p:cNvPr id="42" name="Rectangle 41"/>
          <p:cNvSpPr/>
          <p:nvPr/>
        </p:nvSpPr>
        <p:spPr>
          <a:xfrm>
            <a:off x="5603980" y="2099873"/>
            <a:ext cx="492444" cy="277640"/>
          </a:xfrm>
          <a:prstGeom prst="rect">
            <a:avLst/>
          </a:prstGeom>
        </p:spPr>
        <p:txBody>
          <a:bodyPr wrap="none">
            <a:spAutoFit/>
          </a:bodyPr>
          <a:lstStyle/>
          <a:p>
            <a:pPr marL="0" marR="0" lvl="0" indent="0" algn="l" defTabSz="457200" rtl="0" eaLnBrk="1" fontAlgn="base" latinLnBrk="0" hangingPunct="1">
              <a:lnSpc>
                <a:spcPct val="86000"/>
              </a:lnSpc>
              <a:spcBef>
                <a:spcPts val="500"/>
              </a:spcBef>
              <a:spcAft>
                <a:spcPct val="0"/>
              </a:spcAft>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Arial" pitchFamily="34" charset="0"/>
              </a:rPr>
              <a:t>tree</a:t>
            </a:r>
          </a:p>
        </p:txBody>
      </p:sp>
      <p:sp>
        <p:nvSpPr>
          <p:cNvPr id="43" name="Rectangle 42"/>
          <p:cNvSpPr/>
          <p:nvPr/>
        </p:nvSpPr>
        <p:spPr>
          <a:xfrm>
            <a:off x="4575654" y="2557073"/>
            <a:ext cx="418704" cy="277640"/>
          </a:xfrm>
          <a:prstGeom prst="rect">
            <a:avLst/>
          </a:prstGeom>
        </p:spPr>
        <p:txBody>
          <a:bodyPr wrap="none">
            <a:spAutoFit/>
          </a:bodyPr>
          <a:lstStyle/>
          <a:p>
            <a:pPr marL="0" marR="0" lvl="0" indent="0" algn="l" defTabSz="457200" rtl="0" eaLnBrk="1" fontAlgn="base" latinLnBrk="0" hangingPunct="1">
              <a:lnSpc>
                <a:spcPct val="86000"/>
              </a:lnSpc>
              <a:spcBef>
                <a:spcPts val="500"/>
              </a:spcBef>
              <a:spcAft>
                <a:spcPct val="0"/>
              </a:spcAft>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0000FF"/>
                </a:solidFill>
                <a:effectLst/>
                <a:uLnTx/>
                <a:uFillTx/>
                <a:latin typeface="Calibri"/>
                <a:ea typeface="+mn-ea"/>
                <a:cs typeface="Arial" pitchFamily="34" charset="0"/>
              </a:rPr>
              <a:t>sky</a:t>
            </a:r>
          </a:p>
        </p:txBody>
      </p:sp>
      <p:sp>
        <p:nvSpPr>
          <p:cNvPr id="45" name="Text Box 77"/>
          <p:cNvSpPr txBox="1">
            <a:spLocks noChangeArrowheads="1"/>
          </p:cNvSpPr>
          <p:nvPr/>
        </p:nvSpPr>
        <p:spPr bwMode="auto">
          <a:xfrm>
            <a:off x="2601969" y="3444313"/>
            <a:ext cx="539228" cy="309958"/>
          </a:xfrm>
          <a:prstGeom prst="rect">
            <a:avLst/>
          </a:prstGeom>
          <a:noFill/>
          <a:ln w="9525">
            <a:noFill/>
            <a:round/>
            <a:headEnd/>
            <a:tailEnd/>
          </a:ln>
          <a:effectLst/>
        </p:spPr>
        <p:txBody>
          <a:bodyPr wrap="none" lIns="90000" tIns="46800" rIns="90000" bIns="46800">
            <a:spAutoFit/>
          </a:bodyPr>
          <a:lstStyle/>
          <a:p>
            <a:pPr marL="0" marR="0" lvl="0" indent="0" algn="ctr" defTabSz="457200" rtl="0" eaLnBrk="1" fontAlgn="base" latinLnBrk="0" hangingPunct="1">
              <a:lnSpc>
                <a:spcPct val="100000"/>
              </a:lnSpc>
              <a:spcBef>
                <a:spcPts val="500"/>
              </a:spcBef>
              <a:spcAft>
                <a:spcPct val="0"/>
              </a:spcAft>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FFFF00"/>
                </a:solidFill>
                <a:effectLst/>
                <a:uLnTx/>
                <a:uFillTx/>
                <a:latin typeface="Calibri"/>
                <a:ea typeface="+mn-ea"/>
                <a:cs typeface="Arial" pitchFamily="34" charset="0"/>
              </a:rPr>
              <a:t>door</a:t>
            </a:r>
          </a:p>
        </p:txBody>
      </p:sp>
      <p:sp>
        <p:nvSpPr>
          <p:cNvPr id="46" name="Text Box 77"/>
          <p:cNvSpPr txBox="1">
            <a:spLocks noChangeArrowheads="1"/>
          </p:cNvSpPr>
          <p:nvPr/>
        </p:nvSpPr>
        <p:spPr bwMode="auto">
          <a:xfrm>
            <a:off x="5208371" y="3215713"/>
            <a:ext cx="779678" cy="309958"/>
          </a:xfrm>
          <a:prstGeom prst="rect">
            <a:avLst/>
          </a:prstGeom>
          <a:noFill/>
          <a:ln w="9525">
            <a:noFill/>
            <a:round/>
            <a:headEnd/>
            <a:tailEnd/>
          </a:ln>
          <a:effectLst/>
        </p:spPr>
        <p:txBody>
          <a:bodyPr wrap="none" lIns="90000" tIns="46800" rIns="90000" bIns="46800">
            <a:spAutoFit/>
          </a:bodyPr>
          <a:lstStyle/>
          <a:p>
            <a:pPr marL="0" marR="0" lvl="0" indent="0" algn="ctr" defTabSz="457200" rtl="0" eaLnBrk="1" fontAlgn="base" latinLnBrk="0" hangingPunct="1">
              <a:lnSpc>
                <a:spcPct val="100000"/>
              </a:lnSpc>
              <a:spcBef>
                <a:spcPts val="500"/>
              </a:spcBef>
              <a:spcAft>
                <a:spcPct val="0"/>
              </a:spcAft>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FFFF00"/>
                </a:solidFill>
                <a:effectLst/>
                <a:uLnTx/>
                <a:uFillTx/>
                <a:latin typeface="Calibri"/>
                <a:ea typeface="+mn-ea"/>
                <a:cs typeface="Arial" pitchFamily="34" charset="0"/>
              </a:rPr>
              <a:t>window</a:t>
            </a:r>
          </a:p>
        </p:txBody>
      </p:sp>
      <p:sp>
        <p:nvSpPr>
          <p:cNvPr id="47" name="Rectangle 69"/>
          <p:cNvSpPr>
            <a:spLocks noChangeArrowheads="1"/>
          </p:cNvSpPr>
          <p:nvPr/>
        </p:nvSpPr>
        <p:spPr bwMode="auto">
          <a:xfrm>
            <a:off x="5113128" y="2834713"/>
            <a:ext cx="770060" cy="309958"/>
          </a:xfrm>
          <a:prstGeom prst="rect">
            <a:avLst/>
          </a:prstGeom>
          <a:noFill/>
          <a:ln w="9525">
            <a:noFill/>
            <a:round/>
            <a:headEnd/>
            <a:tailEnd/>
          </a:ln>
          <a:effectLst/>
        </p:spPr>
        <p:txBody>
          <a:bodyPr wrap="none" lIns="90000" tIns="46800" rIns="90000" bIns="46800">
            <a:spAutoFit/>
          </a:bodyPr>
          <a:lstStyle/>
          <a:p>
            <a:pPr marL="0" marR="0" lvl="0" indent="0" algn="ctr" defTabSz="457200" rtl="0" eaLnBrk="1" fontAlgn="base" latinLnBrk="0" hangingPunct="1">
              <a:lnSpc>
                <a:spcPct val="100000"/>
              </a:lnSpc>
              <a:spcBef>
                <a:spcPts val="500"/>
              </a:spcBef>
              <a:spcAft>
                <a:spcPct val="0"/>
              </a:spcAft>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FF0000"/>
                </a:solidFill>
                <a:effectLst/>
                <a:uLnTx/>
                <a:uFillTx/>
                <a:latin typeface="Calibri"/>
                <a:ea typeface="+mn-ea"/>
                <a:cs typeface="Arial" pitchFamily="34" charset="0"/>
              </a:rPr>
              <a:t>building</a:t>
            </a:r>
          </a:p>
        </p:txBody>
      </p:sp>
      <p:sp>
        <p:nvSpPr>
          <p:cNvPr id="48" name="Rectangle 69"/>
          <p:cNvSpPr>
            <a:spLocks noChangeArrowheads="1"/>
          </p:cNvSpPr>
          <p:nvPr/>
        </p:nvSpPr>
        <p:spPr bwMode="auto">
          <a:xfrm>
            <a:off x="2438824" y="2072713"/>
            <a:ext cx="489534" cy="309958"/>
          </a:xfrm>
          <a:prstGeom prst="rect">
            <a:avLst/>
          </a:prstGeom>
          <a:noFill/>
          <a:ln w="9525">
            <a:noFill/>
            <a:round/>
            <a:headEnd/>
            <a:tailEnd/>
          </a:ln>
          <a:effectLst/>
        </p:spPr>
        <p:txBody>
          <a:bodyPr wrap="none" lIns="90000" tIns="46800" rIns="90000" bIns="46800">
            <a:spAutoFit/>
          </a:bodyPr>
          <a:lstStyle/>
          <a:p>
            <a:pPr marL="0" marR="0" lvl="0" indent="0" algn="ctr" defTabSz="457200" rtl="0" eaLnBrk="1" fontAlgn="base" latinLnBrk="0" hangingPunct="1">
              <a:lnSpc>
                <a:spcPct val="100000"/>
              </a:lnSpc>
              <a:spcBef>
                <a:spcPts val="500"/>
              </a:spcBef>
              <a:spcAft>
                <a:spcPct val="0"/>
              </a:spcAft>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prstClr val="white"/>
                </a:solidFill>
                <a:effectLst/>
                <a:uLnTx/>
                <a:uFillTx/>
                <a:latin typeface="Calibri"/>
                <a:ea typeface="+mn-ea"/>
                <a:cs typeface="Arial" pitchFamily="34" charset="0"/>
              </a:rPr>
              <a:t>roof</a:t>
            </a:r>
          </a:p>
        </p:txBody>
      </p:sp>
      <p:sp>
        <p:nvSpPr>
          <p:cNvPr id="49" name="Rectangle 48"/>
          <p:cNvSpPr/>
          <p:nvPr/>
        </p:nvSpPr>
        <p:spPr>
          <a:xfrm>
            <a:off x="5105824" y="2480873"/>
            <a:ext cx="803874" cy="277640"/>
          </a:xfrm>
          <a:prstGeom prst="rect">
            <a:avLst/>
          </a:prstGeom>
        </p:spPr>
        <p:txBody>
          <a:bodyPr wrap="none">
            <a:spAutoFit/>
          </a:bodyPr>
          <a:lstStyle/>
          <a:p>
            <a:pPr marL="0" marR="0" lvl="0" indent="0" algn="l" defTabSz="457200" rtl="0" eaLnBrk="1" fontAlgn="base" latinLnBrk="0" hangingPunct="1">
              <a:lnSpc>
                <a:spcPct val="86000"/>
              </a:lnSpc>
              <a:spcBef>
                <a:spcPts val="500"/>
              </a:spcBef>
              <a:spcAft>
                <a:spcPct val="0"/>
              </a:spcAft>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00" b="0" i="0" u="none" strike="noStrike" kern="1200" cap="none" spc="0" normalizeH="0" baseline="0" noProof="0" dirty="0">
                <a:ln>
                  <a:noFill/>
                </a:ln>
                <a:solidFill>
                  <a:srgbClr val="00FFFF"/>
                </a:solidFill>
                <a:effectLst/>
                <a:uLnTx/>
                <a:uFillTx/>
                <a:latin typeface="Calibri"/>
                <a:ea typeface="+mn-ea"/>
                <a:cs typeface="Arial" pitchFamily="34" charset="0"/>
              </a:rPr>
              <a:t>chimney</a:t>
            </a:r>
          </a:p>
        </p:txBody>
      </p:sp>
      <p:sp>
        <p:nvSpPr>
          <p:cNvPr id="52" name="Rectangle 51"/>
          <p:cNvSpPr/>
          <p:nvPr/>
        </p:nvSpPr>
        <p:spPr>
          <a:xfrm>
            <a:off x="4953424" y="4282513"/>
            <a:ext cx="1419876" cy="304058"/>
          </a:xfrm>
          <a:prstGeom prst="rect">
            <a:avLst/>
          </a:prstGeom>
        </p:spPr>
        <p:txBody>
          <a:bodyPr wrap="none">
            <a:spAutoFit/>
          </a:bodyPr>
          <a:lstStyle/>
          <a:p>
            <a:pPr marL="0" marR="0" lvl="0" indent="0" algn="l" defTabSz="457200" rtl="0" eaLnBrk="1" fontAlgn="base" latinLnBrk="0" hangingPunct="1">
              <a:lnSpc>
                <a:spcPct val="86000"/>
              </a:lnSpc>
              <a:spcBef>
                <a:spcPts val="500"/>
              </a:spcBef>
              <a:spcAft>
                <a:spcPct val="0"/>
              </a:spcAft>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1" u="none" strike="noStrike" kern="1200" cap="none" spc="0" normalizeH="0" baseline="0" noProof="0" dirty="0">
                <a:ln>
                  <a:noFill/>
                </a:ln>
                <a:solidFill>
                  <a:prstClr val="white"/>
                </a:solidFill>
                <a:effectLst/>
                <a:uLnTx/>
                <a:uFillTx/>
                <a:latin typeface="Calibri"/>
                <a:ea typeface="+mn-ea"/>
                <a:cs typeface="Arial" pitchFamily="34" charset="0"/>
              </a:rPr>
              <a:t>Outdoor scene</a:t>
            </a:r>
          </a:p>
        </p:txBody>
      </p:sp>
      <p:sp>
        <p:nvSpPr>
          <p:cNvPr id="53" name="Rectangle 52"/>
          <p:cNvSpPr/>
          <p:nvPr/>
        </p:nvSpPr>
        <p:spPr>
          <a:xfrm>
            <a:off x="5029624" y="4511855"/>
            <a:ext cx="506870" cy="305276"/>
          </a:xfrm>
          <a:prstGeom prst="rect">
            <a:avLst/>
          </a:prstGeom>
        </p:spPr>
        <p:txBody>
          <a:bodyPr wrap="none">
            <a:spAutoFit/>
          </a:bodyPr>
          <a:lstStyle/>
          <a:p>
            <a:pPr marL="0" marR="0" lvl="0" indent="0" algn="l" defTabSz="457200" rtl="0" eaLnBrk="1" fontAlgn="base" latinLnBrk="0" hangingPunct="1">
              <a:lnSpc>
                <a:spcPct val="86000"/>
              </a:lnSpc>
              <a:spcBef>
                <a:spcPts val="500"/>
              </a:spcBef>
              <a:spcAft>
                <a:spcPct val="0"/>
              </a:spcAft>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1" u="none" strike="noStrike" kern="1200" cap="none" spc="0" normalizeH="0" baseline="0" noProof="0" dirty="0">
                <a:ln>
                  <a:noFill/>
                </a:ln>
                <a:solidFill>
                  <a:prstClr val="white"/>
                </a:solidFill>
                <a:effectLst/>
                <a:uLnTx/>
                <a:uFillTx/>
                <a:latin typeface="Calibri"/>
                <a:ea typeface="+mn-ea"/>
                <a:cs typeface="Arial" pitchFamily="34" charset="0"/>
              </a:rPr>
              <a:t>City</a:t>
            </a:r>
          </a:p>
        </p:txBody>
      </p:sp>
      <p:sp>
        <p:nvSpPr>
          <p:cNvPr id="54" name="Rectangle 53"/>
          <p:cNvSpPr/>
          <p:nvPr/>
        </p:nvSpPr>
        <p:spPr>
          <a:xfrm>
            <a:off x="5541861" y="4511113"/>
            <a:ext cx="1001172" cy="305276"/>
          </a:xfrm>
          <a:prstGeom prst="rect">
            <a:avLst/>
          </a:prstGeom>
        </p:spPr>
        <p:txBody>
          <a:bodyPr wrap="none">
            <a:spAutoFit/>
          </a:bodyPr>
          <a:lstStyle/>
          <a:p>
            <a:pPr marL="0" marR="0" lvl="0" indent="0" algn="l" defTabSz="457200" rtl="0" eaLnBrk="1" fontAlgn="base" latinLnBrk="0" hangingPunct="1">
              <a:lnSpc>
                <a:spcPct val="86000"/>
              </a:lnSpc>
              <a:spcBef>
                <a:spcPts val="500"/>
              </a:spcBef>
              <a:spcAft>
                <a:spcPct val="0"/>
              </a:spcAft>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1" u="none" strike="noStrike" kern="1200" cap="none" spc="0" normalizeH="0" baseline="0" noProof="0" dirty="0">
                <a:ln>
                  <a:noFill/>
                </a:ln>
                <a:solidFill>
                  <a:prstClr val="white"/>
                </a:solidFill>
                <a:effectLst/>
                <a:uLnTx/>
                <a:uFillTx/>
                <a:latin typeface="Calibri"/>
                <a:ea typeface="+mn-ea"/>
                <a:cs typeface="Arial" pitchFamily="34" charset="0"/>
              </a:rPr>
              <a:t>European</a:t>
            </a:r>
          </a:p>
        </p:txBody>
      </p:sp>
      <p:sp>
        <p:nvSpPr>
          <p:cNvPr id="55" name="Rectangle 54"/>
          <p:cNvSpPr/>
          <p:nvPr/>
        </p:nvSpPr>
        <p:spPr>
          <a:xfrm>
            <a:off x="5537284" y="4739713"/>
            <a:ext cx="330540" cy="305276"/>
          </a:xfrm>
          <a:prstGeom prst="rect">
            <a:avLst/>
          </a:prstGeom>
        </p:spPr>
        <p:txBody>
          <a:bodyPr wrap="none">
            <a:spAutoFit/>
          </a:bodyPr>
          <a:lstStyle/>
          <a:p>
            <a:pPr marL="0" marR="0" lvl="0" indent="0" algn="l" defTabSz="457200" rtl="0" eaLnBrk="1" fontAlgn="base" latinLnBrk="0" hangingPunct="1">
              <a:lnSpc>
                <a:spcPct val="86000"/>
              </a:lnSpc>
              <a:spcBef>
                <a:spcPts val="500"/>
              </a:spcBef>
              <a:spcAft>
                <a:spcPct val="0"/>
              </a:spcAft>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1" u="none" strike="noStrike" kern="1200" cap="none" spc="0" normalizeH="0" baseline="0" noProof="0" dirty="0">
                <a:ln>
                  <a:noFill/>
                </a:ln>
                <a:solidFill>
                  <a:prstClr val="white"/>
                </a:solidFill>
                <a:effectLst/>
                <a:uLnTx/>
                <a:uFillTx/>
                <a:latin typeface="Calibri"/>
                <a:ea typeface="+mn-ea"/>
                <a:cs typeface="Arial" pitchFamily="34" charset="0"/>
              </a:rPr>
              <a:t>…</a:t>
            </a:r>
          </a:p>
        </p:txBody>
      </p:sp>
      <p:sp>
        <p:nvSpPr>
          <p:cNvPr id="44" name="TextBox 43">
            <a:extLst>
              <a:ext uri="{FF2B5EF4-FFF2-40B4-BE49-F238E27FC236}">
                <a16:creationId xmlns:a16="http://schemas.microsoft.com/office/drawing/2014/main" id="{4B74C01C-D65C-FB4B-BE58-303C271EE919}"/>
              </a:ext>
            </a:extLst>
          </p:cNvPr>
          <p:cNvSpPr txBox="1"/>
          <p:nvPr/>
        </p:nvSpPr>
        <p:spPr>
          <a:xfrm>
            <a:off x="57709" y="6430053"/>
            <a:ext cx="2223686"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charset="0"/>
                <a:ea typeface="+mn-ea"/>
                <a:cs typeface="+mn-cs"/>
              </a:rPr>
              <a:t>Source: L. </a:t>
            </a:r>
            <a:r>
              <a:rPr kumimoji="0" lang="en-US" sz="1800" b="0" i="0" u="none" strike="noStrike" kern="0" cap="none" spc="0" normalizeH="0" baseline="0" noProof="0" dirty="0" err="1">
                <a:ln>
                  <a:noFill/>
                </a:ln>
                <a:solidFill>
                  <a:prstClr val="black"/>
                </a:solidFill>
                <a:effectLst/>
                <a:uLnTx/>
                <a:uFillTx/>
                <a:latin typeface="Arial" charset="0"/>
                <a:ea typeface="+mn-ea"/>
                <a:cs typeface="+mn-cs"/>
              </a:rPr>
              <a:t>Lazebnik</a:t>
            </a:r>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50" name="Title 1">
            <a:extLst>
              <a:ext uri="{FF2B5EF4-FFF2-40B4-BE49-F238E27FC236}">
                <a16:creationId xmlns:a16="http://schemas.microsoft.com/office/drawing/2014/main" id="{A2018C35-4D4C-7648-9615-C1A8AC94D85F}"/>
              </a:ext>
            </a:extLst>
          </p:cNvPr>
          <p:cNvSpPr txBox="1">
            <a:spLocks/>
          </p:cNvSpPr>
          <p:nvPr/>
        </p:nvSpPr>
        <p:spPr>
          <a:xfrm>
            <a:off x="457200" y="152400"/>
            <a:ext cx="8229600" cy="1295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What kind of information can be extracted from an image?</a:t>
            </a:r>
          </a:p>
        </p:txBody>
      </p:sp>
    </p:spTree>
    <p:extLst>
      <p:ext uri="{BB962C8B-B14F-4D97-AF65-F5344CB8AC3E}">
        <p14:creationId xmlns:p14="http://schemas.microsoft.com/office/powerpoint/2010/main" val="42479473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statistical learning framework</a:t>
            </a:r>
          </a:p>
        </p:txBody>
      </p:sp>
      <p:sp>
        <p:nvSpPr>
          <p:cNvPr id="3" name="Content Placeholder 2"/>
          <p:cNvSpPr>
            <a:spLocks noGrp="1"/>
          </p:cNvSpPr>
          <p:nvPr>
            <p:ph idx="1"/>
          </p:nvPr>
        </p:nvSpPr>
        <p:spPr>
          <a:xfrm>
            <a:off x="457200" y="1981200"/>
            <a:ext cx="8229600" cy="4144963"/>
          </a:xfrm>
        </p:spPr>
        <p:txBody>
          <a:bodyPr/>
          <a:lstStyle/>
          <a:p>
            <a:r>
              <a:rPr lang="en-US" sz="2400" dirty="0"/>
              <a:t>Apply a prediction function to a feature representation of the image to get the desired output:</a:t>
            </a:r>
            <a:br>
              <a:rPr lang="en-US" sz="2400" dirty="0"/>
            </a:br>
            <a:endParaRPr lang="en-US" sz="2400" dirty="0"/>
          </a:p>
          <a:p>
            <a:pPr>
              <a:buNone/>
            </a:pPr>
            <a:r>
              <a:rPr lang="en-US" sz="2400" dirty="0">
                <a:solidFill>
                  <a:srgbClr val="0000FF"/>
                </a:solidFill>
              </a:rPr>
              <a:t>			</a:t>
            </a:r>
            <a:r>
              <a:rPr lang="en-US" sz="6000" dirty="0">
                <a:solidFill>
                  <a:srgbClr val="0000FF"/>
                </a:solidFill>
              </a:rPr>
              <a:t>f(    ) = “apple”</a:t>
            </a:r>
          </a:p>
          <a:p>
            <a:pPr>
              <a:buNone/>
            </a:pPr>
            <a:r>
              <a:rPr lang="en-US" sz="6000" dirty="0">
                <a:solidFill>
                  <a:srgbClr val="0000FF"/>
                </a:solidFill>
              </a:rPr>
              <a:t>			f(    ) = “tomato”</a:t>
            </a:r>
          </a:p>
          <a:p>
            <a:pPr>
              <a:buNone/>
            </a:pPr>
            <a:r>
              <a:rPr lang="en-US" sz="6000" dirty="0">
                <a:solidFill>
                  <a:srgbClr val="0000FF"/>
                </a:solidFill>
              </a:rPr>
              <a:t>			f(    ) = “cow”</a:t>
            </a:r>
          </a:p>
          <a:p>
            <a:pPr>
              <a:buNone/>
            </a:pPr>
            <a:endParaRPr lang="en-US" dirty="0"/>
          </a:p>
          <a:p>
            <a:pPr>
              <a:buNone/>
            </a:pPr>
            <a:endParaRPr lang="en-US" dirty="0"/>
          </a:p>
          <a:p>
            <a:pPr>
              <a:buNone/>
            </a:pPr>
            <a:endParaRPr lang="en-US" dirty="0"/>
          </a:p>
        </p:txBody>
      </p:sp>
      <p:pic>
        <p:nvPicPr>
          <p:cNvPr id="35842" name="Picture 2"/>
          <p:cNvPicPr>
            <a:picLocks noChangeAspect="1" noChangeArrowheads="1"/>
          </p:cNvPicPr>
          <p:nvPr/>
        </p:nvPicPr>
        <p:blipFill>
          <a:blip r:embed="rId3" cstate="print"/>
          <a:srcRect/>
          <a:stretch>
            <a:fillRect/>
          </a:stretch>
        </p:blipFill>
        <p:spPr bwMode="auto">
          <a:xfrm>
            <a:off x="2796208" y="3177208"/>
            <a:ext cx="762000" cy="749300"/>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2789858" y="4167324"/>
            <a:ext cx="774700" cy="749300"/>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2789858" y="5103571"/>
            <a:ext cx="774700" cy="762000"/>
          </a:xfrm>
          <a:prstGeom prst="rect">
            <a:avLst/>
          </a:prstGeom>
          <a:noFill/>
          <a:ln w="9525">
            <a:noFill/>
            <a:miter lim="800000"/>
            <a:headEnd/>
            <a:tailEnd/>
          </a:ln>
        </p:spPr>
      </p:pic>
      <p:sp>
        <p:nvSpPr>
          <p:cNvPr id="8" name="TextBox 7">
            <a:extLst>
              <a:ext uri="{FF2B5EF4-FFF2-40B4-BE49-F238E27FC236}">
                <a16:creationId xmlns:a16="http://schemas.microsoft.com/office/drawing/2014/main" id="{13351973-9DDF-0E44-B8B5-16E248F5BEAD}"/>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304639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statistical learning framework</a:t>
            </a:r>
          </a:p>
        </p:txBody>
      </p:sp>
      <p:sp>
        <p:nvSpPr>
          <p:cNvPr id="3" name="Content Placeholder 2"/>
          <p:cNvSpPr>
            <a:spLocks noGrp="1"/>
          </p:cNvSpPr>
          <p:nvPr>
            <p:ph idx="1"/>
          </p:nvPr>
        </p:nvSpPr>
        <p:spPr>
          <a:xfrm>
            <a:off x="304800" y="1600200"/>
            <a:ext cx="8610600" cy="4525963"/>
          </a:xfrm>
        </p:spPr>
        <p:txBody>
          <a:bodyPr>
            <a:normAutofit lnSpcReduction="10000"/>
          </a:bodyPr>
          <a:lstStyle/>
          <a:p>
            <a:pPr algn="ctr">
              <a:buNone/>
            </a:pPr>
            <a:r>
              <a:rPr lang="en-US" sz="6000" dirty="0">
                <a:solidFill>
                  <a:srgbClr val="0000FF"/>
                </a:solidFill>
              </a:rPr>
              <a:t>y = f(</a:t>
            </a:r>
            <a:r>
              <a:rPr lang="en-US" sz="6000" b="1" dirty="0">
                <a:solidFill>
                  <a:srgbClr val="0000FF"/>
                </a:solidFill>
              </a:rPr>
              <a:t>x</a:t>
            </a:r>
            <a:r>
              <a:rPr lang="en-US" sz="6000" dirty="0">
                <a:solidFill>
                  <a:srgbClr val="0000FF"/>
                </a:solidFill>
              </a:rPr>
              <a:t>)</a:t>
            </a:r>
          </a:p>
          <a:p>
            <a:pPr>
              <a:buNone/>
            </a:pPr>
            <a:endParaRPr lang="en-US" dirty="0"/>
          </a:p>
          <a:p>
            <a:pPr>
              <a:buNone/>
            </a:pPr>
            <a:endParaRPr lang="en-US" dirty="0"/>
          </a:p>
          <a:p>
            <a:pPr>
              <a:buNone/>
            </a:pPr>
            <a:br>
              <a:rPr lang="en-US" dirty="0"/>
            </a:br>
            <a:endParaRPr lang="en-US" dirty="0"/>
          </a:p>
          <a:p>
            <a:r>
              <a:rPr lang="en-US" sz="2400" b="1" dirty="0"/>
              <a:t>Training: </a:t>
            </a:r>
            <a:r>
              <a:rPr lang="en-US" sz="2400" dirty="0"/>
              <a:t>given a </a:t>
            </a:r>
            <a:r>
              <a:rPr lang="en-US" sz="2400" i="1" dirty="0"/>
              <a:t>training set </a:t>
            </a:r>
            <a:r>
              <a:rPr lang="en-US" sz="2400" dirty="0"/>
              <a:t>of labeled examples</a:t>
            </a:r>
            <a:r>
              <a:rPr lang="en-US" sz="2400" i="1" dirty="0"/>
              <a:t> </a:t>
            </a:r>
            <a:br>
              <a:rPr lang="en-US" sz="2400" i="1" dirty="0"/>
            </a:br>
            <a:r>
              <a:rPr lang="en-US" sz="2400" dirty="0">
                <a:solidFill>
                  <a:srgbClr val="0000FF"/>
                </a:solidFill>
              </a:rPr>
              <a:t>{(</a:t>
            </a:r>
            <a:r>
              <a:rPr lang="en-US" sz="2400" b="1" dirty="0">
                <a:solidFill>
                  <a:srgbClr val="0000FF"/>
                </a:solidFill>
              </a:rPr>
              <a:t>x</a:t>
            </a:r>
            <a:r>
              <a:rPr lang="en-US" sz="2400" baseline="-25000" dirty="0">
                <a:solidFill>
                  <a:srgbClr val="0000FF"/>
                </a:solidFill>
              </a:rPr>
              <a:t>1</a:t>
            </a:r>
            <a:r>
              <a:rPr lang="en-US" sz="2400" dirty="0">
                <a:solidFill>
                  <a:srgbClr val="0000FF"/>
                </a:solidFill>
              </a:rPr>
              <a:t>,y</a:t>
            </a:r>
            <a:r>
              <a:rPr lang="en-US" sz="2400" baseline="-25000" dirty="0">
                <a:solidFill>
                  <a:srgbClr val="0000FF"/>
                </a:solidFill>
              </a:rPr>
              <a:t>1</a:t>
            </a:r>
            <a:r>
              <a:rPr lang="en-US" sz="2400" dirty="0">
                <a:solidFill>
                  <a:srgbClr val="0000FF"/>
                </a:solidFill>
              </a:rPr>
              <a:t>), …, (</a:t>
            </a:r>
            <a:r>
              <a:rPr lang="en-US" sz="2400" b="1" dirty="0" err="1">
                <a:solidFill>
                  <a:srgbClr val="0000FF"/>
                </a:solidFill>
              </a:rPr>
              <a:t>x</a:t>
            </a:r>
            <a:r>
              <a:rPr lang="en-US" sz="2400" baseline="-25000" dirty="0" err="1">
                <a:solidFill>
                  <a:srgbClr val="0000FF"/>
                </a:solidFill>
              </a:rPr>
              <a:t>N</a:t>
            </a:r>
            <a:r>
              <a:rPr lang="en-US" sz="2400" dirty="0" err="1">
                <a:solidFill>
                  <a:srgbClr val="0000FF"/>
                </a:solidFill>
              </a:rPr>
              <a:t>,y</a:t>
            </a:r>
            <a:r>
              <a:rPr lang="en-US" sz="2400" baseline="-25000" dirty="0" err="1">
                <a:solidFill>
                  <a:srgbClr val="0000FF"/>
                </a:solidFill>
              </a:rPr>
              <a:t>N</a:t>
            </a:r>
            <a:r>
              <a:rPr lang="en-US" sz="2400" dirty="0">
                <a:solidFill>
                  <a:srgbClr val="0000FF"/>
                </a:solidFill>
              </a:rPr>
              <a:t>)}</a:t>
            </a:r>
            <a:r>
              <a:rPr lang="en-US" sz="2400" dirty="0"/>
              <a:t>, estimate the prediction function </a:t>
            </a:r>
            <a:r>
              <a:rPr lang="en-US" sz="2400" dirty="0">
                <a:solidFill>
                  <a:srgbClr val="0000FF"/>
                </a:solidFill>
              </a:rPr>
              <a:t>f </a:t>
            </a:r>
            <a:r>
              <a:rPr lang="en-US" sz="2400" dirty="0"/>
              <a:t>by minimizing the prediction error on the training set</a:t>
            </a:r>
          </a:p>
          <a:p>
            <a:r>
              <a:rPr lang="en-US" sz="2400" b="1" dirty="0"/>
              <a:t>Testing:</a:t>
            </a:r>
            <a:r>
              <a:rPr lang="en-US" sz="2400" dirty="0"/>
              <a:t> apply </a:t>
            </a:r>
            <a:r>
              <a:rPr lang="en-US" sz="2400" dirty="0">
                <a:solidFill>
                  <a:srgbClr val="0000FF"/>
                </a:solidFill>
              </a:rPr>
              <a:t>f</a:t>
            </a:r>
            <a:r>
              <a:rPr lang="en-US" sz="2400" dirty="0"/>
              <a:t> to a never before seen </a:t>
            </a:r>
            <a:r>
              <a:rPr lang="en-US" sz="2400" i="1" dirty="0"/>
              <a:t>test example</a:t>
            </a:r>
            <a:r>
              <a:rPr lang="en-US" sz="2400" dirty="0"/>
              <a:t> </a:t>
            </a:r>
            <a:r>
              <a:rPr lang="en-US" sz="2400" b="1" dirty="0">
                <a:solidFill>
                  <a:srgbClr val="0000FF"/>
                </a:solidFill>
              </a:rPr>
              <a:t>x</a:t>
            </a:r>
            <a:r>
              <a:rPr lang="en-US" sz="2400" dirty="0"/>
              <a:t> and output the predicted value </a:t>
            </a:r>
            <a:r>
              <a:rPr lang="en-US" sz="2400" dirty="0">
                <a:solidFill>
                  <a:srgbClr val="0000FF"/>
                </a:solidFill>
              </a:rPr>
              <a:t>y = f(</a:t>
            </a:r>
            <a:r>
              <a:rPr lang="en-US" sz="2400" b="1" dirty="0">
                <a:solidFill>
                  <a:srgbClr val="0000FF"/>
                </a:solidFill>
              </a:rPr>
              <a:t>x</a:t>
            </a:r>
            <a:r>
              <a:rPr lang="en-US" sz="2400" dirty="0">
                <a:solidFill>
                  <a:srgbClr val="0000FF"/>
                </a:solidFill>
              </a:rPr>
              <a:t>)</a:t>
            </a:r>
          </a:p>
        </p:txBody>
      </p:sp>
      <p:cxnSp>
        <p:nvCxnSpPr>
          <p:cNvPr id="5" name="Straight Arrow Connector 4"/>
          <p:cNvCxnSpPr/>
          <p:nvPr/>
        </p:nvCxnSpPr>
        <p:spPr>
          <a:xfrm rot="5400000" flipH="1" flipV="1">
            <a:off x="3239294" y="2933700"/>
            <a:ext cx="685006" cy="7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4381500" y="2933700"/>
            <a:ext cx="685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5334000" y="2590800"/>
            <a:ext cx="914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12733" y="3276600"/>
            <a:ext cx="825867" cy="369332"/>
          </a:xfrm>
          <a:prstGeom prst="rect">
            <a:avLst/>
          </a:prstGeom>
          <a:noFill/>
        </p:spPr>
        <p:txBody>
          <a:bodyPr wrap="none" rtlCol="0">
            <a:spAutoFit/>
          </a:bodyPr>
          <a:lstStyle/>
          <a:p>
            <a:r>
              <a:rPr lang="en-US" dirty="0">
                <a:solidFill>
                  <a:srgbClr val="000000"/>
                </a:solidFill>
              </a:rPr>
              <a:t>output</a:t>
            </a:r>
          </a:p>
        </p:txBody>
      </p:sp>
      <p:sp>
        <p:nvSpPr>
          <p:cNvPr id="10" name="TextBox 9"/>
          <p:cNvSpPr txBox="1"/>
          <p:nvPr/>
        </p:nvSpPr>
        <p:spPr>
          <a:xfrm>
            <a:off x="3822333" y="3276600"/>
            <a:ext cx="1892667" cy="646331"/>
          </a:xfrm>
          <a:prstGeom prst="rect">
            <a:avLst/>
          </a:prstGeom>
          <a:noFill/>
        </p:spPr>
        <p:txBody>
          <a:bodyPr wrap="square" rtlCol="0">
            <a:spAutoFit/>
          </a:bodyPr>
          <a:lstStyle/>
          <a:p>
            <a:pPr algn="ctr"/>
            <a:r>
              <a:rPr lang="en-US" dirty="0">
                <a:solidFill>
                  <a:srgbClr val="000000"/>
                </a:solidFill>
              </a:rPr>
              <a:t>prediction function</a:t>
            </a:r>
          </a:p>
        </p:txBody>
      </p:sp>
      <p:sp>
        <p:nvSpPr>
          <p:cNvPr id="11" name="TextBox 10"/>
          <p:cNvSpPr txBox="1"/>
          <p:nvPr/>
        </p:nvSpPr>
        <p:spPr>
          <a:xfrm>
            <a:off x="5562600" y="3276600"/>
            <a:ext cx="1904999" cy="646331"/>
          </a:xfrm>
          <a:prstGeom prst="rect">
            <a:avLst/>
          </a:prstGeom>
          <a:noFill/>
        </p:spPr>
        <p:txBody>
          <a:bodyPr wrap="square" rtlCol="0">
            <a:spAutoFit/>
          </a:bodyPr>
          <a:lstStyle/>
          <a:p>
            <a:pPr algn="ctr"/>
            <a:r>
              <a:rPr lang="en-US" dirty="0">
                <a:solidFill>
                  <a:srgbClr val="000000"/>
                </a:solidFill>
              </a:rPr>
              <a:t>feature representation</a:t>
            </a:r>
          </a:p>
        </p:txBody>
      </p:sp>
      <p:sp>
        <p:nvSpPr>
          <p:cNvPr id="13" name="TextBox 12">
            <a:extLst>
              <a:ext uri="{FF2B5EF4-FFF2-40B4-BE49-F238E27FC236}">
                <a16:creationId xmlns:a16="http://schemas.microsoft.com/office/drawing/2014/main" id="{7C533A5B-778A-4D4A-BBCA-FA2A933FDE03}"/>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53066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51816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Prediction</a:t>
            </a:r>
          </a:p>
        </p:txBody>
      </p:sp>
      <p:sp>
        <p:nvSpPr>
          <p:cNvPr id="10242" name="Title 1"/>
          <p:cNvSpPr>
            <a:spLocks noGrp="1"/>
          </p:cNvSpPr>
          <p:nvPr>
            <p:ph type="title"/>
          </p:nvPr>
        </p:nvSpPr>
        <p:spPr>
          <a:xfrm>
            <a:off x="457200" y="0"/>
            <a:ext cx="8229600" cy="792162"/>
          </a:xfrm>
        </p:spPr>
        <p:txBody>
          <a:bodyPr/>
          <a:lstStyle/>
          <a:p>
            <a:r>
              <a:rPr lang="en-US" dirty="0"/>
              <a:t>Steps</a:t>
            </a:r>
          </a:p>
        </p:txBody>
      </p:sp>
      <p:sp>
        <p:nvSpPr>
          <p:cNvPr id="10" name="Rounded Rectangle 9"/>
          <p:cNvSpPr/>
          <p:nvPr/>
        </p:nvSpPr>
        <p:spPr>
          <a:xfrm>
            <a:off x="5257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 Labels</a:t>
            </a:r>
          </a:p>
        </p:txBody>
      </p:sp>
      <p:grpSp>
        <p:nvGrpSpPr>
          <p:cNvPr id="2" name="Group 12"/>
          <p:cNvGrpSpPr>
            <a:grpSpLocks/>
          </p:cNvGrpSpPr>
          <p:nvPr/>
        </p:nvGrpSpPr>
        <p:grpSpPr bwMode="auto">
          <a:xfrm>
            <a:off x="76200" y="1570038"/>
            <a:ext cx="2438400" cy="3078162"/>
            <a:chOff x="228600" y="1417320"/>
            <a:chExt cx="2438400" cy="2849880"/>
          </a:xfrm>
        </p:grpSpPr>
        <p:sp>
          <p:nvSpPr>
            <p:cNvPr id="10268" name="TextBox 7"/>
            <p:cNvSpPr txBox="1">
              <a:spLocks noChangeArrowheads="1"/>
            </p:cNvSpPr>
            <p:nvPr/>
          </p:nvSpPr>
          <p:spPr bwMode="auto">
            <a:xfrm>
              <a:off x="533400" y="1417320"/>
              <a:ext cx="1828800" cy="830997"/>
            </a:xfrm>
            <a:prstGeom prst="rect">
              <a:avLst/>
            </a:prstGeom>
            <a:noFill/>
            <a:ln w="9525">
              <a:noFill/>
              <a:miter lim="800000"/>
              <a:headEnd/>
              <a:tailEnd/>
            </a:ln>
          </p:spPr>
          <p:txBody>
            <a:bodyPr>
              <a:spAutoFit/>
            </a:bodyPr>
            <a:lstStyle/>
            <a:p>
              <a:pPr algn="ctr"/>
              <a:r>
                <a:rPr lang="en-US" sz="2400" dirty="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000000"/>
                </a:solidFill>
              </a:endParaRPr>
            </a:p>
          </p:txBody>
        </p:sp>
      </p:grpSp>
      <p:sp>
        <p:nvSpPr>
          <p:cNvPr id="12" name="Rounded Rectangle 11"/>
          <p:cNvSpPr/>
          <p:nvPr/>
        </p:nvSpPr>
        <p:spPr>
          <a:xfrm>
            <a:off x="5410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a:t>
            </a:r>
          </a:p>
        </p:txBody>
      </p:sp>
      <p:sp>
        <p:nvSpPr>
          <p:cNvPr id="10246" name="TextBox 13"/>
          <p:cNvSpPr txBox="1">
            <a:spLocks noChangeArrowheads="1"/>
          </p:cNvSpPr>
          <p:nvPr/>
        </p:nvSpPr>
        <p:spPr bwMode="auto">
          <a:xfrm>
            <a:off x="551692" y="838200"/>
            <a:ext cx="1581908" cy="523220"/>
          </a:xfrm>
          <a:prstGeom prst="rect">
            <a:avLst/>
          </a:prstGeom>
          <a:noFill/>
          <a:ln w="9525">
            <a:noFill/>
            <a:miter lim="800000"/>
            <a:headEnd/>
            <a:tailEnd/>
          </a:ln>
        </p:spPr>
        <p:txBody>
          <a:bodyPr wrap="none">
            <a:spAutoFit/>
          </a:bodyPr>
          <a:lstStyle/>
          <a:p>
            <a:r>
              <a:rPr lang="en-US" sz="2800" b="1" dirty="0">
                <a:solidFill>
                  <a:srgbClr val="000000"/>
                </a:solidFill>
              </a:rPr>
              <a:t>Training</a:t>
            </a:r>
          </a:p>
        </p:txBody>
      </p:sp>
      <p:sp>
        <p:nvSpPr>
          <p:cNvPr id="15" name="Rounded Rectangle 14"/>
          <p:cNvSpPr/>
          <p:nvPr/>
        </p:nvSpPr>
        <p:spPr>
          <a:xfrm>
            <a:off x="3200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16" name="Right Arrow 15"/>
          <p:cNvSpPr/>
          <p:nvPr/>
        </p:nvSpPr>
        <p:spPr>
          <a:xfrm>
            <a:off x="2590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ight Arrow 16"/>
          <p:cNvSpPr/>
          <p:nvPr/>
        </p:nvSpPr>
        <p:spPr>
          <a:xfrm>
            <a:off x="4800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ight Arrow 17"/>
          <p:cNvSpPr/>
          <p:nvPr/>
        </p:nvSpPr>
        <p:spPr>
          <a:xfrm rot="5400000">
            <a:off x="5821362"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Rounded Rectangle 18"/>
          <p:cNvSpPr/>
          <p:nvPr/>
        </p:nvSpPr>
        <p:spPr>
          <a:xfrm>
            <a:off x="2743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20" name="Right Arrow 19"/>
          <p:cNvSpPr/>
          <p:nvPr/>
        </p:nvSpPr>
        <p:spPr>
          <a:xfrm>
            <a:off x="21336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54" name="TextBox 20"/>
          <p:cNvSpPr txBox="1">
            <a:spLocks noChangeArrowheads="1"/>
          </p:cNvSpPr>
          <p:nvPr/>
        </p:nvSpPr>
        <p:spPr bwMode="auto">
          <a:xfrm>
            <a:off x="620212" y="4800600"/>
            <a:ext cx="1437188" cy="523220"/>
          </a:xfrm>
          <a:prstGeom prst="rect">
            <a:avLst/>
          </a:prstGeom>
          <a:noFill/>
          <a:ln w="9525">
            <a:noFill/>
            <a:miter lim="800000"/>
            <a:headEnd/>
            <a:tailEnd/>
          </a:ln>
        </p:spPr>
        <p:txBody>
          <a:bodyPr wrap="none">
            <a:spAutoFit/>
          </a:bodyPr>
          <a:lstStyle/>
          <a:p>
            <a:r>
              <a:rPr lang="en-US" sz="2800" b="1" dirty="0">
                <a:solidFill>
                  <a:srgbClr val="000000"/>
                </a:solidFill>
              </a:rPr>
              <a:t>Testing</a:t>
            </a:r>
          </a:p>
        </p:txBody>
      </p:sp>
      <p:sp>
        <p:nvSpPr>
          <p:cNvPr id="10255" name="TextBox 21"/>
          <p:cNvSpPr txBox="1">
            <a:spLocks noChangeArrowheads="1"/>
          </p:cNvSpPr>
          <p:nvPr/>
        </p:nvSpPr>
        <p:spPr bwMode="auto">
          <a:xfrm>
            <a:off x="457200" y="6396037"/>
            <a:ext cx="1689100" cy="461963"/>
          </a:xfrm>
          <a:prstGeom prst="rect">
            <a:avLst/>
          </a:prstGeom>
          <a:noFill/>
          <a:ln w="9525">
            <a:noFill/>
            <a:miter lim="800000"/>
            <a:headEnd/>
            <a:tailEnd/>
          </a:ln>
        </p:spPr>
        <p:txBody>
          <a:bodyPr wrap="none">
            <a:spAutoFit/>
          </a:bodyPr>
          <a:lstStyle/>
          <a:p>
            <a:r>
              <a:rPr lang="en-US" sz="2400" dirty="0">
                <a:solidFill>
                  <a:srgbClr val="000000"/>
                </a:solidFill>
              </a:rPr>
              <a:t>Test Image</a:t>
            </a:r>
          </a:p>
        </p:txBody>
      </p:sp>
      <p:sp>
        <p:nvSpPr>
          <p:cNvPr id="23" name="Right Arrow 22"/>
          <p:cNvSpPr/>
          <p:nvPr/>
        </p:nvSpPr>
        <p:spPr>
          <a:xfrm>
            <a:off x="6858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ounded Rectangle 23"/>
          <p:cNvSpPr/>
          <p:nvPr/>
        </p:nvSpPr>
        <p:spPr>
          <a:xfrm>
            <a:off x="7543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sp>
        <p:nvSpPr>
          <p:cNvPr id="25" name="Rounded Rectangle 24"/>
          <p:cNvSpPr/>
          <p:nvPr/>
        </p:nvSpPr>
        <p:spPr>
          <a:xfrm>
            <a:off x="5181600" y="39624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sp>
        <p:nvSpPr>
          <p:cNvPr id="26" name="Right Arrow 25"/>
          <p:cNvSpPr/>
          <p:nvPr/>
        </p:nvSpPr>
        <p:spPr>
          <a:xfrm>
            <a:off x="45720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TextBox 30"/>
          <p:cNvSpPr txBox="1"/>
          <p:nvPr/>
        </p:nvSpPr>
        <p:spPr>
          <a:xfrm>
            <a:off x="7474953" y="6581001"/>
            <a:ext cx="1669047" cy="276999"/>
          </a:xfrm>
          <a:prstGeom prst="rect">
            <a:avLst/>
          </a:prstGeom>
          <a:noFill/>
        </p:spPr>
        <p:txBody>
          <a:bodyPr wrap="none" rtlCol="0">
            <a:spAutoFit/>
          </a:bodyPr>
          <a:lstStyle/>
          <a:p>
            <a:r>
              <a:rPr lang="en-US" sz="1200" dirty="0">
                <a:solidFill>
                  <a:srgbClr val="000000"/>
                </a:solidFill>
              </a:rPr>
              <a:t>Slide credit: D. </a:t>
            </a:r>
            <a:r>
              <a:rPr lang="en-US" sz="1200" dirty="0" err="1">
                <a:solidFill>
                  <a:srgbClr val="000000"/>
                </a:solidFill>
              </a:rPr>
              <a:t>Hoiem</a:t>
            </a:r>
            <a:endParaRPr lang="en-US" sz="1200" dirty="0">
              <a:solidFill>
                <a:srgbClr val="000000"/>
              </a:solidFill>
            </a:endParaRPr>
          </a:p>
        </p:txBody>
      </p:sp>
      <p:sp>
        <p:nvSpPr>
          <p:cNvPr id="32" name="Right Arrow 31"/>
          <p:cNvSpPr/>
          <p:nvPr/>
        </p:nvSpPr>
        <p:spPr>
          <a:xfrm rot="5400000">
            <a:off x="5867400" y="5029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3" name="Picture 2"/>
          <p:cNvPicPr>
            <a:picLocks noChangeAspect="1" noChangeArrowheads="1"/>
          </p:cNvPicPr>
          <p:nvPr/>
        </p:nvPicPr>
        <p:blipFill>
          <a:blip r:embed="rId3" cstate="print"/>
          <a:srcRect/>
          <a:stretch>
            <a:fillRect/>
          </a:stretch>
        </p:blipFill>
        <p:spPr bwMode="auto">
          <a:xfrm>
            <a:off x="152400" y="2438400"/>
            <a:ext cx="2237618" cy="1905000"/>
          </a:xfrm>
          <a:prstGeom prst="rect">
            <a:avLst/>
          </a:prstGeom>
          <a:noFill/>
          <a:ln w="9525">
            <a:noFill/>
            <a:miter lim="800000"/>
            <a:headEnd/>
            <a:tailEnd/>
          </a:ln>
        </p:spPr>
      </p:pic>
      <p:pic>
        <p:nvPicPr>
          <p:cNvPr id="30721" name="Picture 1"/>
          <p:cNvPicPr>
            <a:picLocks noChangeAspect="1" noChangeArrowheads="1"/>
          </p:cNvPicPr>
          <p:nvPr/>
        </p:nvPicPr>
        <p:blipFill>
          <a:blip r:embed="rId4" cstate="print"/>
          <a:srcRect/>
          <a:stretch>
            <a:fillRect/>
          </a:stretch>
        </p:blipFill>
        <p:spPr bwMode="auto">
          <a:xfrm>
            <a:off x="914400" y="5638800"/>
            <a:ext cx="800100" cy="800100"/>
          </a:xfrm>
          <a:prstGeom prst="rect">
            <a:avLst/>
          </a:prstGeom>
          <a:noFill/>
          <a:ln w="9525">
            <a:noFill/>
            <a:miter lim="800000"/>
            <a:headEnd/>
            <a:tailEnd/>
          </a:ln>
        </p:spPr>
      </p:pic>
    </p:spTree>
    <p:extLst>
      <p:ext uri="{BB962C8B-B14F-4D97-AF65-F5344CB8AC3E}">
        <p14:creationId xmlns:p14="http://schemas.microsoft.com/office/powerpoint/2010/main" val="35586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animBg="1"/>
      <p:bldP spid="12" grpId="0" animBg="1"/>
      <p:bldP spid="15" grpId="0" animBg="1"/>
      <p:bldP spid="16" grpId="0" animBg="1"/>
      <p:bldP spid="17" grpId="0" animBg="1"/>
      <p:bldP spid="18" grpId="0" animBg="1"/>
      <p:bldP spid="19" grpId="0" animBg="1"/>
      <p:bldP spid="20" grpId="0" animBg="1"/>
      <p:bldP spid="10254" grpId="0"/>
      <p:bldP spid="10255" grpId="0"/>
      <p:bldP spid="23" grpId="0" animBg="1"/>
      <p:bldP spid="24" grpId="0" animBg="1"/>
      <p:bldP spid="25" grpId="0" animBg="1"/>
      <p:bldP spid="26"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a:latin typeface="+mn-lt"/>
              </a:rPr>
              <a:t>“Classic” recognition pipeline</a:t>
            </a:r>
          </a:p>
        </p:txBody>
      </p:sp>
      <p:sp>
        <p:nvSpPr>
          <p:cNvPr id="2" name="Rounded Rectangle 1"/>
          <p:cNvSpPr>
            <a:spLocks noChangeArrowheads="1"/>
          </p:cNvSpPr>
          <p:nvPr/>
        </p:nvSpPr>
        <p:spPr bwMode="auto">
          <a:xfrm>
            <a:off x="1749425" y="2057400"/>
            <a:ext cx="2593975" cy="1600200"/>
          </a:xfrm>
          <a:prstGeom prst="roundRect">
            <a:avLst>
              <a:gd name="adj" fmla="val 16667"/>
            </a:avLst>
          </a:prstGeom>
          <a:solidFill>
            <a:srgbClr val="FF0000"/>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Feature representation</a:t>
            </a:r>
          </a:p>
        </p:txBody>
      </p:sp>
      <p:sp>
        <p:nvSpPr>
          <p:cNvPr id="12" name="Rounded Rectangle 11"/>
          <p:cNvSpPr>
            <a:spLocks noChangeArrowheads="1"/>
          </p:cNvSpPr>
          <p:nvPr/>
        </p:nvSpPr>
        <p:spPr bwMode="auto">
          <a:xfrm>
            <a:off x="4876310" y="2057400"/>
            <a:ext cx="2593975" cy="1600200"/>
          </a:xfrm>
          <a:prstGeom prst="roundRect">
            <a:avLst>
              <a:gd name="adj" fmla="val 16667"/>
            </a:avLst>
          </a:prstGeom>
          <a:solidFill>
            <a:srgbClr val="0000FF"/>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Trainable</a:t>
            </a:r>
            <a:br>
              <a:rPr lang="en-US" sz="2400" b="0" dirty="0">
                <a:solidFill>
                  <a:srgbClr val="000000"/>
                </a:solidFill>
                <a:latin typeface="Arial"/>
                <a:cs typeface="Adobe Caslon Pro"/>
              </a:rPr>
            </a:br>
            <a:r>
              <a:rPr lang="en-US" sz="2400" b="0" dirty="0">
                <a:solidFill>
                  <a:srgbClr val="000000"/>
                </a:solidFill>
                <a:latin typeface="Arial"/>
                <a:cs typeface="Adobe Caslon Pro"/>
              </a:rPr>
              <a:t>classifier</a:t>
            </a:r>
          </a:p>
        </p:txBody>
      </p:sp>
      <p:sp>
        <p:nvSpPr>
          <p:cNvPr id="16" name="Right Arrow 15"/>
          <p:cNvSpPr>
            <a:spLocks noChangeArrowheads="1"/>
          </p:cNvSpPr>
          <p:nvPr/>
        </p:nvSpPr>
        <p:spPr bwMode="auto">
          <a:xfrm>
            <a:off x="1371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8" name="Right Arrow 17"/>
          <p:cNvSpPr>
            <a:spLocks noChangeArrowheads="1"/>
          </p:cNvSpPr>
          <p:nvPr/>
        </p:nvSpPr>
        <p:spPr bwMode="auto">
          <a:xfrm>
            <a:off x="7543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0253" name="TextBox 20"/>
          <p:cNvSpPr txBox="1">
            <a:spLocks noChangeArrowheads="1"/>
          </p:cNvSpPr>
          <p:nvPr/>
        </p:nvSpPr>
        <p:spPr bwMode="auto">
          <a:xfrm>
            <a:off x="247276" y="2362200"/>
            <a:ext cx="1810124"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a:solidFill>
                  <a:srgbClr val="000000"/>
                </a:solidFill>
                <a:latin typeface="Arial"/>
              </a:rPr>
              <a:t>Image</a:t>
            </a:r>
          </a:p>
          <a:p>
            <a:pPr eaLnBrk="1" hangingPunct="1">
              <a:spcBef>
                <a:spcPct val="0"/>
              </a:spcBef>
            </a:pPr>
            <a:r>
              <a:rPr lang="en-US" sz="2400" b="0" dirty="0">
                <a:solidFill>
                  <a:srgbClr val="000000"/>
                </a:solidFill>
                <a:latin typeface="Arial"/>
              </a:rPr>
              <a:t>Pixels</a:t>
            </a:r>
          </a:p>
        </p:txBody>
      </p:sp>
      <p:sp>
        <p:nvSpPr>
          <p:cNvPr id="10254" name="Content Placeholder 2"/>
          <p:cNvSpPr txBox="1">
            <a:spLocks/>
          </p:cNvSpPr>
          <p:nvPr/>
        </p:nvSpPr>
        <p:spPr bwMode="auto">
          <a:xfrm>
            <a:off x="152400" y="4343400"/>
            <a:ext cx="8839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lvl1pPr marL="342900" indent="-342900" eaLnBrk="0" hangingPunct="0">
              <a:defRPr>
                <a:solidFill>
                  <a:schemeClr val="tx1"/>
                </a:solidFill>
                <a:latin typeface="Arial" charset="0"/>
                <a:ea typeface="ＭＳ Ｐゴシック" charset="0"/>
                <a:cs typeface="ＭＳ Ｐゴシック" charset="0"/>
              </a:defRPr>
            </a:lvl1pPr>
            <a:lvl2pPr marL="342900" indent="-3429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algn="l" eaLnBrk="1" hangingPunct="1">
              <a:spcBef>
                <a:spcPct val="20000"/>
              </a:spcBef>
              <a:buFont typeface="Arial" charset="0"/>
              <a:buChar char="•"/>
            </a:pPr>
            <a:r>
              <a:rPr lang="en-US" sz="3200" b="0" dirty="0">
                <a:solidFill>
                  <a:srgbClr val="000000"/>
                </a:solidFill>
                <a:latin typeface="Arial"/>
                <a:cs typeface="Arial" charset="0"/>
              </a:rPr>
              <a:t>Hand-crafted feature representation</a:t>
            </a:r>
          </a:p>
          <a:p>
            <a:pPr lvl="1" algn="l" eaLnBrk="1" hangingPunct="1">
              <a:spcBef>
                <a:spcPct val="20000"/>
              </a:spcBef>
              <a:buFont typeface="Arial" charset="0"/>
              <a:buChar char="•"/>
            </a:pPr>
            <a:r>
              <a:rPr lang="en-US" sz="3200" b="0" dirty="0">
                <a:solidFill>
                  <a:srgbClr val="000000"/>
                </a:solidFill>
                <a:latin typeface="Arial"/>
                <a:cs typeface="Arial" charset="0"/>
              </a:rPr>
              <a:t>Off-the-shelf trainable classifier </a:t>
            </a:r>
          </a:p>
        </p:txBody>
      </p:sp>
      <p:sp>
        <p:nvSpPr>
          <p:cNvPr id="20" name="TextBox 20"/>
          <p:cNvSpPr txBox="1">
            <a:spLocks noChangeArrowheads="1"/>
          </p:cNvSpPr>
          <p:nvPr/>
        </p:nvSpPr>
        <p:spPr bwMode="auto">
          <a:xfrm>
            <a:off x="7917287" y="2438400"/>
            <a:ext cx="1226713"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a:solidFill>
                  <a:srgbClr val="000000"/>
                </a:solidFill>
                <a:latin typeface="Arial"/>
              </a:rPr>
              <a:t>Class label</a:t>
            </a:r>
          </a:p>
        </p:txBody>
      </p:sp>
      <p:sp>
        <p:nvSpPr>
          <p:cNvPr id="13" name="Right Arrow 12"/>
          <p:cNvSpPr>
            <a:spLocks noChangeArrowheads="1"/>
          </p:cNvSpPr>
          <p:nvPr/>
        </p:nvSpPr>
        <p:spPr bwMode="auto">
          <a:xfrm>
            <a:off x="4419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4" name="TextBox 13">
            <a:extLst>
              <a:ext uri="{FF2B5EF4-FFF2-40B4-BE49-F238E27FC236}">
                <a16:creationId xmlns:a16="http://schemas.microsoft.com/office/drawing/2014/main" id="{24C35CB2-9685-0842-9A44-AD90648AEA02}"/>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208660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12A4-BE7F-0341-B375-E698ED0400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C6E47A-C805-7741-A1EF-3621ECEFDC7B}"/>
              </a:ext>
            </a:extLst>
          </p:cNvPr>
          <p:cNvSpPr>
            <a:spLocks noGrp="1"/>
          </p:cNvSpPr>
          <p:nvPr>
            <p:ph idx="1"/>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8AE45368-790D-D747-925A-9B47E871EF18}"/>
              </a:ext>
            </a:extLst>
          </p:cNvPr>
          <p:cNvPicPr>
            <a:picLocks noChangeAspect="1"/>
          </p:cNvPicPr>
          <p:nvPr/>
        </p:nvPicPr>
        <p:blipFill rotWithShape="1">
          <a:blip r:embed="rId2">
            <a:extLst>
              <a:ext uri="{28A0092B-C50C-407E-A947-70E740481C1C}">
                <a14:useLocalDpi xmlns:a14="http://schemas.microsoft.com/office/drawing/2010/main" val="0"/>
              </a:ext>
            </a:extLst>
          </a:blip>
          <a:srcRect l="2525" t="2710" r="2525"/>
          <a:stretch/>
        </p:blipFill>
        <p:spPr>
          <a:xfrm>
            <a:off x="331377" y="190390"/>
            <a:ext cx="8481245" cy="6477219"/>
          </a:xfrm>
          <a:prstGeom prst="rect">
            <a:avLst/>
          </a:prstGeom>
        </p:spPr>
      </p:pic>
    </p:spTree>
    <p:extLst>
      <p:ext uri="{BB962C8B-B14F-4D97-AF65-F5344CB8AC3E}">
        <p14:creationId xmlns:p14="http://schemas.microsoft.com/office/powerpoint/2010/main" val="100313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100" dirty="0"/>
              <a:t>Neural networks or Multi-layer </a:t>
            </a:r>
            <a:r>
              <a:rPr lang="en-US" sz="3100" dirty="0" err="1"/>
              <a:t>perceptrons</a:t>
            </a:r>
            <a:endParaRPr lang="en-US" sz="3100" dirty="0"/>
          </a:p>
        </p:txBody>
      </p:sp>
      <p:sp>
        <p:nvSpPr>
          <p:cNvPr id="3" name="Content Placeholder 2"/>
          <p:cNvSpPr>
            <a:spLocks noGrp="1"/>
          </p:cNvSpPr>
          <p:nvPr>
            <p:ph idx="1"/>
          </p:nvPr>
        </p:nvSpPr>
        <p:spPr>
          <a:xfrm>
            <a:off x="152400" y="914400"/>
            <a:ext cx="8686800" cy="5257800"/>
          </a:xfrm>
        </p:spPr>
        <p:txBody>
          <a:bodyPr/>
          <a:lstStyle/>
          <a:p>
            <a:pPr marL="457200" indent="-457200">
              <a:buFont typeface="Arial"/>
              <a:buChar char="•"/>
            </a:pPr>
            <a:r>
              <a:rPr lang="en-US" dirty="0"/>
              <a:t>Flexible way of defining non-linear functions</a:t>
            </a:r>
          </a:p>
          <a:p>
            <a:pPr marL="857250" lvl="1" indent="-457200">
              <a:buFont typeface="Arial"/>
              <a:buChar char="•"/>
            </a:pPr>
            <a:r>
              <a:rPr lang="en-US" sz="2400" dirty="0"/>
              <a:t>Linear layers interleaved with non-linearities</a:t>
            </a:r>
          </a:p>
        </p:txBody>
      </p:sp>
      <p:pic>
        <p:nvPicPr>
          <p:cNvPr id="4" name="Picture 3"/>
          <p:cNvPicPr>
            <a:picLocks noChangeAspect="1"/>
          </p:cNvPicPr>
          <p:nvPr/>
        </p:nvPicPr>
        <p:blipFill>
          <a:blip r:embed="rId2"/>
          <a:stretch>
            <a:fillRect/>
          </a:stretch>
        </p:blipFill>
        <p:spPr>
          <a:xfrm>
            <a:off x="838200" y="2895600"/>
            <a:ext cx="7620000" cy="3737750"/>
          </a:xfrm>
          <a:prstGeom prst="rect">
            <a:avLst/>
          </a:prstGeom>
        </p:spPr>
      </p:pic>
    </p:spTree>
    <p:extLst>
      <p:ext uri="{BB962C8B-B14F-4D97-AF65-F5344CB8AC3E}">
        <p14:creationId xmlns:p14="http://schemas.microsoft.com/office/powerpoint/2010/main" val="361409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686800" cy="5257800"/>
          </a:xfrm>
        </p:spPr>
        <p:txBody>
          <a:bodyPr/>
          <a:lstStyle/>
          <a:p>
            <a:pPr marL="457200" indent="-457200">
              <a:buFont typeface="Arial"/>
              <a:buChar char="•"/>
            </a:pPr>
            <a:r>
              <a:rPr lang="en-US" dirty="0"/>
              <a:t>Flexible way of defining non-linear functions</a:t>
            </a:r>
          </a:p>
          <a:p>
            <a:pPr marL="857250" lvl="1" indent="-457200">
              <a:buFont typeface="Arial"/>
              <a:buChar char="•"/>
            </a:pPr>
            <a:r>
              <a:rPr lang="en-US" sz="2400" dirty="0"/>
              <a:t>Linear layers interleaved with non-linearities</a:t>
            </a:r>
          </a:p>
          <a:p>
            <a:pPr marL="857250" lvl="1" indent="-457200">
              <a:buFont typeface="Arial"/>
              <a:buChar char="•"/>
            </a:pPr>
            <a:r>
              <a:rPr lang="en-US" sz="2400" dirty="0"/>
              <a:t>To be trainable, the nonlinearity should be </a:t>
            </a:r>
            <a:r>
              <a:rPr lang="en-US" sz="2400" i="1" dirty="0"/>
              <a:t>differentiable</a:t>
            </a:r>
          </a:p>
        </p:txBody>
      </p:sp>
      <p:grpSp>
        <p:nvGrpSpPr>
          <p:cNvPr id="5" name="Group 4"/>
          <p:cNvGrpSpPr/>
          <p:nvPr/>
        </p:nvGrpSpPr>
        <p:grpSpPr>
          <a:xfrm>
            <a:off x="1138510" y="3810000"/>
            <a:ext cx="2209800" cy="1658946"/>
            <a:chOff x="2362200" y="2759333"/>
            <a:chExt cx="4038600" cy="3031867"/>
          </a:xfrm>
        </p:grpSpPr>
        <p:sp>
          <p:nvSpPr>
            <p:cNvPr id="6" name="Oval 5"/>
            <p:cNvSpPr/>
            <p:nvPr/>
          </p:nvSpPr>
          <p:spPr bwMode="auto">
            <a:xfrm>
              <a:off x="3810000" y="3673733"/>
              <a:ext cx="1143000" cy="1143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7" name="Straight Arrow Connector 6"/>
            <p:cNvCxnSpPr/>
            <p:nvPr/>
          </p:nvCxnSpPr>
          <p:spPr bwMode="auto">
            <a:xfrm>
              <a:off x="2362200" y="2759333"/>
              <a:ext cx="1524000" cy="12192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2362200" y="4267200"/>
              <a:ext cx="1447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flipV="1">
              <a:off x="2362200" y="4557012"/>
              <a:ext cx="1538989" cy="12341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4953000" y="4267200"/>
              <a:ext cx="1447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grpSp>
      <p:sp>
        <p:nvSpPr>
          <p:cNvPr id="11" name="TextBox 10"/>
          <p:cNvSpPr txBox="1"/>
          <p:nvPr/>
        </p:nvSpPr>
        <p:spPr>
          <a:xfrm>
            <a:off x="1066800" y="5486400"/>
            <a:ext cx="1062310"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mn-ea"/>
                <a:cs typeface="Arial" charset="0"/>
              </a:rPr>
              <a:t>Sigmoid:</a:t>
            </a:r>
            <a:endParaRPr kumimoji="0" lang="en-US"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aphicFrame>
        <p:nvGraphicFramePr>
          <p:cNvPr id="12" name="Object 11"/>
          <p:cNvGraphicFramePr>
            <a:graphicFrameLocks noChangeAspect="1"/>
          </p:cNvGraphicFramePr>
          <p:nvPr/>
        </p:nvGraphicFramePr>
        <p:xfrm>
          <a:off x="2164035" y="5334000"/>
          <a:ext cx="1225550" cy="612775"/>
        </p:xfrm>
        <a:graphic>
          <a:graphicData uri="http://schemas.openxmlformats.org/presentationml/2006/ole">
            <mc:AlternateContent xmlns:mc="http://schemas.openxmlformats.org/markup-compatibility/2006">
              <mc:Choice xmlns:v="urn:schemas-microsoft-com:vml" Requires="v">
                <p:oleObj name="Equation" r:id="rId2" imgW="787400" imgH="393700" progId="Equation.3">
                  <p:embed/>
                </p:oleObj>
              </mc:Choice>
              <mc:Fallback>
                <p:oleObj name="Equation" r:id="rId2" imgW="787400" imgH="393700" progId="Equation.3">
                  <p:embed/>
                  <p:pic>
                    <p:nvPicPr>
                      <p:cNvPr id="12" name="Object 11"/>
                      <p:cNvPicPr>
                        <a:picLocks noChangeAspect="1" noChangeArrowheads="1"/>
                      </p:cNvPicPr>
                      <p:nvPr/>
                    </p:nvPicPr>
                    <p:blipFill>
                      <a:blip r:embed="rId3"/>
                      <a:srcRect/>
                      <a:stretch>
                        <a:fillRect/>
                      </a:stretch>
                    </p:blipFill>
                    <p:spPr bwMode="auto">
                      <a:xfrm>
                        <a:off x="2164035" y="5334000"/>
                        <a:ext cx="1225550" cy="612775"/>
                      </a:xfrm>
                      <a:prstGeom prst="rect">
                        <a:avLst/>
                      </a:prstGeom>
                      <a:noFill/>
                    </p:spPr>
                  </p:pic>
                </p:oleObj>
              </mc:Fallback>
            </mc:AlternateContent>
          </a:graphicData>
        </a:graphic>
      </p:graphicFrame>
      <p:grpSp>
        <p:nvGrpSpPr>
          <p:cNvPr id="13" name="Group 12"/>
          <p:cNvGrpSpPr/>
          <p:nvPr/>
        </p:nvGrpSpPr>
        <p:grpSpPr>
          <a:xfrm>
            <a:off x="4719910" y="3810000"/>
            <a:ext cx="2209800" cy="1658946"/>
            <a:chOff x="2362200" y="2759333"/>
            <a:chExt cx="4038600" cy="3031867"/>
          </a:xfrm>
        </p:grpSpPr>
        <p:sp>
          <p:nvSpPr>
            <p:cNvPr id="14" name="Oval 13"/>
            <p:cNvSpPr/>
            <p:nvPr/>
          </p:nvSpPr>
          <p:spPr bwMode="auto">
            <a:xfrm>
              <a:off x="3810000" y="3673733"/>
              <a:ext cx="1143000" cy="1143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15" name="Straight Arrow Connector 14"/>
            <p:cNvCxnSpPr/>
            <p:nvPr/>
          </p:nvCxnSpPr>
          <p:spPr bwMode="auto">
            <a:xfrm>
              <a:off x="2362200" y="2759333"/>
              <a:ext cx="1524000" cy="12192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2362200" y="4267200"/>
              <a:ext cx="1447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V="1">
              <a:off x="2362200" y="4557012"/>
              <a:ext cx="1538989" cy="12341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4953000" y="4267200"/>
              <a:ext cx="1447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grpSp>
      <p:cxnSp>
        <p:nvCxnSpPr>
          <p:cNvPr id="19" name="Curved Connector 18"/>
          <p:cNvCxnSpPr/>
          <p:nvPr/>
        </p:nvCxnSpPr>
        <p:spPr bwMode="auto">
          <a:xfrm rot="10800000" flipV="1">
            <a:off x="2052911" y="4474029"/>
            <a:ext cx="380999" cy="326571"/>
          </a:xfrm>
          <a:prstGeom prst="curvedConnector3">
            <a:avLst/>
          </a:prstGeom>
          <a:solidFill>
            <a:schemeClr val="accent1"/>
          </a:solidFill>
          <a:ln w="25400" cap="flat" cmpd="sng" algn="ctr">
            <a:solidFill>
              <a:srgbClr val="0000FF"/>
            </a:solidFill>
            <a:prstDash val="solid"/>
            <a:round/>
            <a:headEnd type="none" w="med" len="med"/>
            <a:tailEnd type="none" w="med" len="med"/>
          </a:ln>
          <a:effectLst/>
        </p:spPr>
      </p:cxnSp>
      <p:grpSp>
        <p:nvGrpSpPr>
          <p:cNvPr id="20" name="Group 19"/>
          <p:cNvGrpSpPr/>
          <p:nvPr/>
        </p:nvGrpSpPr>
        <p:grpSpPr>
          <a:xfrm>
            <a:off x="5603830" y="4495800"/>
            <a:ext cx="457200" cy="228600"/>
            <a:chOff x="6019800" y="5257800"/>
            <a:chExt cx="457200" cy="228600"/>
          </a:xfrm>
        </p:grpSpPr>
        <p:cxnSp>
          <p:nvCxnSpPr>
            <p:cNvPr id="21" name="Straight Connector 20"/>
            <p:cNvCxnSpPr/>
            <p:nvPr/>
          </p:nvCxnSpPr>
          <p:spPr bwMode="auto">
            <a:xfrm>
              <a:off x="6019800" y="5486400"/>
              <a:ext cx="228600" cy="0"/>
            </a:xfrm>
            <a:prstGeom prst="line">
              <a:avLst/>
            </a:prstGeom>
            <a:solidFill>
              <a:schemeClr val="accent1"/>
            </a:solidFill>
            <a:ln w="25400" cap="flat" cmpd="sng" algn="ctr">
              <a:solidFill>
                <a:srgbClr val="0000FF"/>
              </a:solidFill>
              <a:prstDash val="solid"/>
              <a:round/>
              <a:headEnd type="none" w="med" len="med"/>
              <a:tailEnd type="none" w="med" len="med"/>
            </a:ln>
            <a:effectLst/>
          </p:spPr>
        </p:cxnSp>
        <p:cxnSp>
          <p:nvCxnSpPr>
            <p:cNvPr id="22" name="Straight Connector 21"/>
            <p:cNvCxnSpPr/>
            <p:nvPr/>
          </p:nvCxnSpPr>
          <p:spPr bwMode="auto">
            <a:xfrm flipV="1">
              <a:off x="6248400" y="5257800"/>
              <a:ext cx="228600" cy="228600"/>
            </a:xfrm>
            <a:prstGeom prst="line">
              <a:avLst/>
            </a:prstGeom>
            <a:solidFill>
              <a:schemeClr val="accent1"/>
            </a:solidFill>
            <a:ln w="25400" cap="flat" cmpd="sng" algn="ctr">
              <a:solidFill>
                <a:srgbClr val="0000FF"/>
              </a:solidFill>
              <a:prstDash val="solid"/>
              <a:round/>
              <a:headEnd type="none" w="med" len="med"/>
              <a:tailEnd type="none" w="med" len="med"/>
            </a:ln>
            <a:effectLst/>
          </p:spPr>
        </p:cxnSp>
      </p:grpSp>
      <p:sp>
        <p:nvSpPr>
          <p:cNvPr id="23" name="TextBox 22"/>
          <p:cNvSpPr txBox="1"/>
          <p:nvPr/>
        </p:nvSpPr>
        <p:spPr>
          <a:xfrm>
            <a:off x="4491310" y="5486400"/>
            <a:ext cx="41588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mn-ea"/>
                <a:cs typeface="Arial" charset="0"/>
              </a:rPr>
              <a:t>Rectified linear unit (</a:t>
            </a:r>
            <a:r>
              <a:rPr kumimoji="0" lang="en-US" sz="1600" b="1" i="0" u="none" strike="noStrike" kern="1200" cap="none" spc="0" normalizeH="0" baseline="0" noProof="0" dirty="0" err="1">
                <a:ln>
                  <a:noFill/>
                </a:ln>
                <a:solidFill>
                  <a:srgbClr val="0000FF"/>
                </a:solidFill>
                <a:effectLst/>
                <a:uLnTx/>
                <a:uFillTx/>
                <a:latin typeface="Arial" charset="0"/>
                <a:ea typeface="+mn-ea"/>
                <a:cs typeface="Arial" charset="0"/>
              </a:rPr>
              <a:t>ReLU</a:t>
            </a:r>
            <a:r>
              <a:rPr kumimoji="0" lang="en-US" sz="16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en-US" sz="1600" b="0" i="1" u="none" strike="noStrike" kern="1200" cap="none" spc="0" normalizeH="0" baseline="0" noProof="0" dirty="0">
                <a:ln>
                  <a:noFill/>
                </a:ln>
                <a:solidFill>
                  <a:srgbClr val="000000"/>
                </a:solidFill>
                <a:effectLst/>
                <a:uLnTx/>
                <a:uFillTx/>
                <a:latin typeface="Times New Roman"/>
                <a:ea typeface="+mn-ea"/>
                <a:cs typeface="Times New Roman"/>
              </a:rPr>
              <a:t>g</a:t>
            </a:r>
            <a:r>
              <a:rPr kumimoji="0" lang="en-US" sz="1600" b="0" i="0" u="none" strike="noStrike" kern="1200" cap="none" spc="0" normalizeH="0" baseline="0" noProof="0" dirty="0">
                <a:ln>
                  <a:noFill/>
                </a:ln>
                <a:solidFill>
                  <a:srgbClr val="000000"/>
                </a:solidFill>
                <a:effectLst/>
                <a:uLnTx/>
                <a:uFillTx/>
                <a:latin typeface="Times New Roman"/>
                <a:ea typeface="+mn-ea"/>
                <a:cs typeface="Times New Roman"/>
              </a:rPr>
              <a:t>(</a:t>
            </a:r>
            <a:r>
              <a:rPr kumimoji="0" lang="en-US" sz="1600" b="0" i="1" u="none" strike="noStrike" kern="1200" cap="none" spc="0" normalizeH="0" baseline="0" noProof="0" dirty="0">
                <a:ln>
                  <a:noFill/>
                </a:ln>
                <a:solidFill>
                  <a:srgbClr val="000000"/>
                </a:solidFill>
                <a:effectLst/>
                <a:uLnTx/>
                <a:uFillTx/>
                <a:latin typeface="Times New Roman"/>
                <a:ea typeface="+mn-ea"/>
                <a:cs typeface="Times New Roman"/>
              </a:rPr>
              <a:t>t</a:t>
            </a:r>
            <a:r>
              <a:rPr kumimoji="0" lang="en-US" sz="1600" b="0" i="0" u="none" strike="noStrike" kern="1200" cap="none" spc="0" normalizeH="0" baseline="0" noProof="0" dirty="0">
                <a:ln>
                  <a:noFill/>
                </a:ln>
                <a:solidFill>
                  <a:srgbClr val="000000"/>
                </a:solidFill>
                <a:effectLst/>
                <a:uLnTx/>
                <a:uFillTx/>
                <a:latin typeface="Times New Roman"/>
                <a:ea typeface="+mn-ea"/>
                <a:cs typeface="Times New Roman"/>
              </a:rPr>
              <a:t>) = max(0,</a:t>
            </a:r>
            <a:r>
              <a:rPr kumimoji="0" lang="en-US" sz="1600" b="0" i="1" u="none" strike="noStrike" kern="1200" cap="none" spc="0" normalizeH="0" baseline="0" noProof="0" dirty="0">
                <a:ln>
                  <a:noFill/>
                </a:ln>
                <a:solidFill>
                  <a:srgbClr val="000000"/>
                </a:solidFill>
                <a:effectLst/>
                <a:uLnTx/>
                <a:uFillTx/>
                <a:latin typeface="Times New Roman"/>
                <a:ea typeface="+mn-ea"/>
                <a:cs typeface="Times New Roman"/>
              </a:rPr>
              <a:t>t</a:t>
            </a:r>
            <a:r>
              <a:rPr kumimoji="0" lang="en-US" sz="1600" b="0" i="0" u="none" strike="noStrike" kern="1200" cap="none" spc="0" normalizeH="0" baseline="0" noProof="0" dirty="0">
                <a:ln>
                  <a:noFill/>
                </a:ln>
                <a:solidFill>
                  <a:srgbClr val="000000"/>
                </a:solidFill>
                <a:effectLst/>
                <a:uLnTx/>
                <a:uFillTx/>
                <a:latin typeface="Times New Roman"/>
                <a:ea typeface="+mn-ea"/>
                <a:cs typeface="Times New Roman"/>
              </a:rPr>
              <a:t>) </a:t>
            </a:r>
          </a:p>
        </p:txBody>
      </p:sp>
      <p:sp>
        <p:nvSpPr>
          <p:cNvPr id="24" name="Title 23">
            <a:extLst>
              <a:ext uri="{FF2B5EF4-FFF2-40B4-BE49-F238E27FC236}">
                <a16:creationId xmlns:a16="http://schemas.microsoft.com/office/drawing/2014/main" id="{88702D4B-76B4-DA82-820C-2B5562448299}"/>
              </a:ext>
            </a:extLst>
          </p:cNvPr>
          <p:cNvSpPr>
            <a:spLocks noGrp="1"/>
          </p:cNvSpPr>
          <p:nvPr>
            <p:ph type="title"/>
          </p:nvPr>
        </p:nvSpPr>
        <p:spPr/>
        <p:txBody>
          <a:bodyPr/>
          <a:lstStyle/>
          <a:p>
            <a:r>
              <a:rPr lang="en-US" sz="3100" dirty="0"/>
              <a:t>Neural networks or Multi-layer </a:t>
            </a:r>
            <a:r>
              <a:rPr lang="en-US" sz="3100" dirty="0" err="1"/>
              <a:t>perceptrons</a:t>
            </a:r>
            <a:endParaRPr lang="en-US" sz="3100" dirty="0"/>
          </a:p>
        </p:txBody>
      </p:sp>
    </p:spTree>
    <p:extLst>
      <p:ext uri="{BB962C8B-B14F-4D97-AF65-F5344CB8AC3E}">
        <p14:creationId xmlns:p14="http://schemas.microsoft.com/office/powerpoint/2010/main" val="291177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ctrlPr>
                            <a:rPr lang="en-US" sz="2400" b="1" i="1" smtClean="0">
                              <a:latin typeface="Cambria Math" panose="02040503050406030204" pitchFamily="18" charset="0"/>
                            </a:rPr>
                          </m:ctrlPr>
                        </m:dPr>
                        <m:e>
                          <m:r>
                            <a:rPr lang="en-US" sz="2400" b="1" i="0" smtClean="0">
                              <a:latin typeface="Cambria Math" panose="02040503050406030204" pitchFamily="18" charset="0"/>
                            </a:rPr>
                            <m:t>𝐰</m:t>
                          </m:r>
                        </m:e>
                      </m:d>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r>
                            <a:rPr lang="en-US" sz="2400" b="0" i="1" smtClean="0">
                              <a:latin typeface="Cambria Math" panose="02040503050406030204" pitchFamily="18" charset="0"/>
                            </a:rPr>
                            <m:t>𝑙</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1" i="0" smtClean="0">
                              <a:latin typeface="Cambria Math" panose="02040503050406030204" pitchFamily="18" charset="0"/>
                            </a:rPr>
                            <m:t>𝐰</m:t>
                          </m:r>
                          <m:r>
                            <a:rPr lang="en-US" sz="2400" b="0" i="1" smtClean="0">
                              <a:latin typeface="Cambria Math" panose="02040503050406030204" pitchFamily="18" charset="0"/>
                            </a:rPr>
                            <m:t>)</m:t>
                          </m:r>
                        </m:e>
                      </m:nary>
                    </m:oMath>
                  </m:oMathPara>
                </a14:m>
                <a:endParaRPr lang="en-US" sz="2400" dirty="0"/>
              </a:p>
              <a:p>
                <a:pPr marL="457200" indent="-457200">
                  <a:buFont typeface="Arial"/>
                  <a:buChar char="•"/>
                </a:pPr>
                <a:endParaRPr lang="en-US" sz="2400" dirty="0"/>
              </a:p>
              <a:p>
                <a:pPr marL="457200" indent="-457200">
                  <a:buFont typeface="Arial"/>
                  <a:buChar char="•"/>
                </a:pPr>
                <a:r>
                  <a:rPr lang="en-US" sz="2400" dirty="0"/>
                  <a:t>Possible losses (for binary problems):</a:t>
                </a:r>
              </a:p>
              <a:p>
                <a:pPr marL="857250" lvl="1" indent="-457200">
                  <a:buFont typeface="Arial"/>
                  <a:buChar char="•"/>
                </a:pPr>
                <a:r>
                  <a:rPr lang="en-US" sz="2400" dirty="0"/>
                  <a:t>Quadratic loss: </a:t>
                </a:r>
                <a14:m>
                  <m:oMath xmlns:m="http://schemas.openxmlformats.org/officeDocument/2006/math">
                    <m:r>
                      <a:rPr lang="en-US" sz="2400" i="1">
                        <a:latin typeface="Cambria Math" panose="02040503050406030204" pitchFamily="18" charset="0"/>
                      </a:rPr>
                      <m:t>𝑙</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1" i="0" smtClean="0">
                                    <a:latin typeface="Cambria Math" panose="02040503050406030204" pitchFamily="18" charset="0"/>
                                  </a:rPr>
                                  <m:t>𝐰</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b="0" i="1" smtClean="0">
                            <a:latin typeface="Cambria Math" panose="02040503050406030204" pitchFamily="18" charset="0"/>
                          </a:rPr>
                          <m:t>2</m:t>
                        </m:r>
                      </m:sup>
                    </m:sSup>
                  </m:oMath>
                </a14:m>
                <a:endParaRPr lang="en-US" sz="2400" dirty="0"/>
              </a:p>
              <a:p>
                <a:pPr marL="857250" lvl="1" indent="-457200">
                  <a:buFont typeface="Arial"/>
                  <a:buChar char="•"/>
                </a:pPr>
                <a:endParaRPr lang="en-US" sz="800" dirty="0"/>
              </a:p>
              <a:p>
                <a:pPr marL="857250" lvl="1" indent="-457200">
                  <a:buFont typeface="Arial"/>
                  <a:buChar char="•"/>
                </a:pPr>
                <a:r>
                  <a:rPr lang="en-US" sz="2400" dirty="0"/>
                  <a:t>Log likelihood loss: </a:t>
                </a:r>
                <a14:m>
                  <m:oMath xmlns:m="http://schemas.openxmlformats.org/officeDocument/2006/math">
                    <m:r>
                      <a:rPr lang="en-US" sz="2400" i="1">
                        <a:latin typeface="Cambria Math" panose="02040503050406030204" pitchFamily="18" charset="0"/>
                      </a:rPr>
                      <m:t>𝑙</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e>
                    </m:d>
                    <m:r>
                      <a:rPr lang="en-US" sz="2400" b="1" i="1" smtClean="0">
                        <a:latin typeface="Cambria Math" panose="02040503050406030204" pitchFamily="18" charset="0"/>
                      </a:rPr>
                      <m:t>=</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log</m:t>
                    </m:r>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 </m:t>
                        </m:r>
                        <m:r>
                          <a:rPr lang="en-US" sz="2400" b="0" i="1" smtClean="0">
                            <a:latin typeface="Cambria Math" panose="02040503050406030204" pitchFamily="18" charset="0"/>
                          </a:rPr>
                          <m:t>𝑃</m:t>
                        </m:r>
                      </m:e>
                      <m:sub>
                        <m:r>
                          <a:rPr lang="en-US" sz="2400" b="1">
                            <a:latin typeface="Cambria Math" panose="02040503050406030204" pitchFamily="18" charset="0"/>
                          </a:rPr>
                          <m:t>𝐰</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b="1" i="0" smtClean="0">
                                <a:latin typeface="Cambria Math" panose="02040503050406030204" pitchFamily="18" charset="0"/>
                              </a:rPr>
                              <m:t> | </m:t>
                            </m:r>
                            <m:r>
                              <a:rPr lang="en-US" sz="2400" b="1">
                                <a:latin typeface="Cambria Math" panose="02040503050406030204" pitchFamily="18" charset="0"/>
                              </a:rPr>
                              <m:t>𝐱</m:t>
                            </m:r>
                          </m:e>
                          <m:sub>
                            <m:r>
                              <a:rPr lang="en-US" sz="2400" i="1">
                                <a:latin typeface="Cambria Math" panose="02040503050406030204" pitchFamily="18" charset="0"/>
                              </a:rPr>
                              <m:t>𝑖</m:t>
                            </m:r>
                          </m:sub>
                        </m:sSub>
                      </m:e>
                    </m:d>
                  </m:oMath>
                </a14:m>
                <a:endParaRPr lang="en-US" sz="2400" dirty="0"/>
              </a:p>
              <a:p>
                <a:pPr marL="857250" lvl="1" indent="-457200">
                  <a:buFont typeface="Arial"/>
                  <a:buChar char="•"/>
                </a:pPr>
                <a:endParaRPr lang="en-US" sz="800" dirty="0"/>
              </a:p>
              <a:p>
                <a:pPr marL="857250" lvl="1" indent="-457200">
                  <a:buFont typeface="Arial"/>
                  <a:buChar char="•"/>
                </a:pPr>
                <a:r>
                  <a:rPr lang="en-US" sz="2400" dirty="0"/>
                  <a:t>Hinge loss: </a:t>
                </a:r>
                <a14:m>
                  <m:oMath xmlns:m="http://schemas.openxmlformats.org/officeDocument/2006/math">
                    <m:r>
                      <a:rPr lang="en-US" sz="2400" i="1">
                        <a:latin typeface="Cambria Math" panose="02040503050406030204" pitchFamily="18" charset="0"/>
                      </a:rPr>
                      <m:t>𝑙</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e>
                    </m:d>
                    <m:r>
                      <a:rPr lang="en-US" sz="2400" i="1">
                        <a:latin typeface="Cambria Math" panose="02040503050406030204" pitchFamily="18" charset="0"/>
                      </a:rPr>
                      <m:t>=</m:t>
                    </m:r>
                    <m:r>
                      <m:rPr>
                        <m:sty m:val="p"/>
                      </m:rPr>
                      <a:rPr lang="en-US" sz="2400" b="0" i="0" smtClean="0">
                        <a:latin typeface="Cambria Math" panose="02040503050406030204" pitchFamily="18" charset="0"/>
                      </a:rPr>
                      <m:t>max</m:t>
                    </m:r>
                    <m:r>
                      <a:rPr lang="en-US" sz="2400" b="0" i="1" smtClean="0">
                        <a:latin typeface="Cambria Math" panose="02040503050406030204" pitchFamily="18" charset="0"/>
                      </a:rPr>
                      <m:t>⁡(0,1−</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b="1">
                            <a:latin typeface="Cambria Math" panose="02040503050406030204" pitchFamily="18" charset="0"/>
                          </a:rPr>
                          <m:t>𝐰</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e>
                    </m:d>
                    <m:r>
                      <a:rPr lang="en-US" sz="2400" b="0" i="1" smtClean="0">
                        <a:latin typeface="Cambria Math" panose="02040503050406030204" pitchFamily="18" charset="0"/>
                      </a:rPr>
                      <m:t>)</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914400"/>
                <a:ext cx="8458200" cy="5257800"/>
              </a:xfrm>
              <a:blipFill>
                <a:blip r:embed="rId2"/>
                <a:stretch>
                  <a:fillRect l="-1051" t="-6039"/>
                </a:stretch>
              </a:blipFill>
            </p:spPr>
            <p:txBody>
              <a:bodyPr/>
              <a:lstStyle/>
              <a:p>
                <a:r>
                  <a:rPr lang="en-US">
                    <a:noFill/>
                  </a:rPr>
                  <a:t> </a:t>
                </a:r>
              </a:p>
            </p:txBody>
          </p:sp>
        </mc:Fallback>
      </mc:AlternateContent>
      <p:sp>
        <p:nvSpPr>
          <p:cNvPr id="8" name="Title 1"/>
          <p:cNvSpPr>
            <a:spLocks noGrp="1"/>
          </p:cNvSpPr>
          <p:nvPr>
            <p:ph type="title"/>
          </p:nvPr>
        </p:nvSpPr>
        <p:spPr>
          <a:xfrm>
            <a:off x="457200" y="-152400"/>
            <a:ext cx="8229600" cy="1143000"/>
          </a:xfrm>
        </p:spPr>
        <p:txBody>
          <a:bodyPr/>
          <a:lstStyle/>
          <a:p>
            <a:r>
              <a:rPr lang="en-US" sz="3600" dirty="0"/>
              <a:t>Training of multi-layer networks</a:t>
            </a:r>
          </a:p>
        </p:txBody>
      </p:sp>
    </p:spTree>
    <p:extLst>
      <p:ext uri="{BB962C8B-B14F-4D97-AF65-F5344CB8AC3E}">
        <p14:creationId xmlns:p14="http://schemas.microsoft.com/office/powerpoint/2010/main" val="334139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ctrlPr>
                            <a:rPr lang="en-US" sz="2400" b="1" i="1" smtClean="0">
                              <a:latin typeface="Cambria Math" panose="02040503050406030204" pitchFamily="18" charset="0"/>
                            </a:rPr>
                          </m:ctrlPr>
                        </m:dPr>
                        <m:e>
                          <m:r>
                            <a:rPr lang="en-US" sz="2400" b="1" i="0" smtClean="0">
                              <a:latin typeface="Cambria Math" panose="02040503050406030204" pitchFamily="18" charset="0"/>
                            </a:rPr>
                            <m:t>𝐰</m:t>
                          </m:r>
                        </m:e>
                      </m:d>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r>
                            <a:rPr lang="en-US" sz="2400" b="0" i="1" smtClean="0">
                              <a:latin typeface="Cambria Math" panose="02040503050406030204" pitchFamily="18" charset="0"/>
                            </a:rPr>
                            <m:t>𝑙</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1" i="0" smtClean="0">
                              <a:latin typeface="Cambria Math" panose="02040503050406030204" pitchFamily="18" charset="0"/>
                            </a:rPr>
                            <m:t>𝐰</m:t>
                          </m:r>
                          <m:r>
                            <a:rPr lang="en-US" sz="2400" b="0" i="1" smtClean="0">
                              <a:latin typeface="Cambria Math" panose="02040503050406030204" pitchFamily="18" charset="0"/>
                            </a:rPr>
                            <m:t>)</m:t>
                          </m:r>
                        </m:e>
                      </m:nary>
                    </m:oMath>
                  </m:oMathPara>
                </a14:m>
                <a:endParaRPr lang="en-US" sz="2400" dirty="0"/>
              </a:p>
              <a:p>
                <a:pPr marL="457200" indent="-457200">
                  <a:buFont typeface="Arial"/>
                  <a:buChar char="•"/>
                </a:pPr>
                <a:r>
                  <a:rPr lang="en-US" sz="2400" dirty="0"/>
                  <a:t>Update weights by </a:t>
                </a:r>
                <a:r>
                  <a:rPr lang="en-US" sz="2400" b="1" dirty="0"/>
                  <a:t>gradient descent:</a:t>
                </a:r>
              </a:p>
              <a:p>
                <a:pPr marL="457200" indent="-457200">
                  <a:buFont typeface="Arial"/>
                  <a:buChar char="•"/>
                </a:pPr>
                <a:endParaRPr lang="en-US" sz="2400" dirty="0"/>
              </a:p>
              <a:p>
                <a:pPr marL="457200" indent="-457200">
                  <a:buFont typeface="Arial"/>
                  <a:buChar char="•"/>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914400"/>
                <a:ext cx="8458200" cy="5257800"/>
              </a:xfrm>
              <a:blipFill>
                <a:blip r:embed="rId3"/>
                <a:stretch>
                  <a:fillRect l="-1051" t="-6039"/>
                </a:stretch>
              </a:blipFill>
            </p:spPr>
            <p:txBody>
              <a:bodyPr/>
              <a:lstStyle/>
              <a:p>
                <a:r>
                  <a:rPr lang="en-US">
                    <a:noFill/>
                  </a:rPr>
                  <a:t> </a:t>
                </a:r>
              </a:p>
            </p:txBody>
          </p:sp>
        </mc:Fallback>
      </mc:AlternateContent>
      <p:sp>
        <p:nvSpPr>
          <p:cNvPr id="8" name="Title 1"/>
          <p:cNvSpPr>
            <a:spLocks noGrp="1"/>
          </p:cNvSpPr>
          <p:nvPr>
            <p:ph type="title"/>
          </p:nvPr>
        </p:nvSpPr>
        <p:spPr>
          <a:xfrm>
            <a:off x="457200" y="-152400"/>
            <a:ext cx="8229600" cy="1143000"/>
          </a:xfrm>
        </p:spPr>
        <p:txBody>
          <a:bodyPr/>
          <a:lstStyle/>
          <a:p>
            <a:r>
              <a:rPr lang="en-US" sz="3600" dirty="0"/>
              <a:t>Training of multi-layer networks</a:t>
            </a:r>
          </a:p>
        </p:txBody>
      </p:sp>
      <p:graphicFrame>
        <p:nvGraphicFramePr>
          <p:cNvPr id="4" name="Object 3">
            <a:extLst>
              <a:ext uri="{FF2B5EF4-FFF2-40B4-BE49-F238E27FC236}">
                <a16:creationId xmlns:a16="http://schemas.microsoft.com/office/drawing/2014/main" id="{0680FCC7-51B4-1A4A-AE54-6E1984845EAF}"/>
              </a:ext>
            </a:extLst>
          </p:cNvPr>
          <p:cNvGraphicFramePr>
            <a:graphicFrameLocks noChangeAspect="1"/>
          </p:cNvGraphicFramePr>
          <p:nvPr/>
        </p:nvGraphicFramePr>
        <p:xfrm>
          <a:off x="6019800" y="2667000"/>
          <a:ext cx="2046288" cy="835025"/>
        </p:xfrm>
        <a:graphic>
          <a:graphicData uri="http://schemas.openxmlformats.org/presentationml/2006/ole">
            <mc:AlternateContent xmlns:mc="http://schemas.openxmlformats.org/markup-compatibility/2006">
              <mc:Choice xmlns:v="urn:schemas-microsoft-com:vml" Requires="v">
                <p:oleObj name="Equation" r:id="rId4" imgW="965160" imgH="393480" progId="Equation.3">
                  <p:embed/>
                </p:oleObj>
              </mc:Choice>
              <mc:Fallback>
                <p:oleObj name="Equation" r:id="rId4" imgW="965160" imgH="393480" progId="Equation.3">
                  <p:embed/>
                  <p:pic>
                    <p:nvPicPr>
                      <p:cNvPr id="4" name="Object 3">
                        <a:extLst>
                          <a:ext uri="{FF2B5EF4-FFF2-40B4-BE49-F238E27FC236}">
                            <a16:creationId xmlns:a16="http://schemas.microsoft.com/office/drawing/2014/main" id="{0680FCC7-51B4-1A4A-AE54-6E1984845EAF}"/>
                          </a:ext>
                        </a:extLst>
                      </p:cNvPr>
                      <p:cNvPicPr>
                        <a:picLocks noChangeAspect="1" noChangeArrowheads="1"/>
                      </p:cNvPicPr>
                      <p:nvPr/>
                    </p:nvPicPr>
                    <p:blipFill>
                      <a:blip r:embed="rId5"/>
                      <a:srcRect/>
                      <a:stretch>
                        <a:fillRect/>
                      </a:stretch>
                    </p:blipFill>
                    <p:spPr bwMode="auto">
                      <a:xfrm>
                        <a:off x="6019800" y="2667000"/>
                        <a:ext cx="2046288"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5" name="Group 4">
            <a:extLst>
              <a:ext uri="{FF2B5EF4-FFF2-40B4-BE49-F238E27FC236}">
                <a16:creationId xmlns:a16="http://schemas.microsoft.com/office/drawing/2014/main" id="{BE0C4B6F-C4D9-BC48-AD33-86609E664C06}"/>
              </a:ext>
            </a:extLst>
          </p:cNvPr>
          <p:cNvGrpSpPr/>
          <p:nvPr/>
        </p:nvGrpSpPr>
        <p:grpSpPr>
          <a:xfrm>
            <a:off x="1904999" y="3554844"/>
            <a:ext cx="6490949" cy="3379356"/>
            <a:chOff x="1904999" y="3478644"/>
            <a:chExt cx="6490949" cy="3379356"/>
          </a:xfrm>
        </p:grpSpPr>
        <p:pic>
          <p:nvPicPr>
            <p:cNvPr id="6" name="Picture 5">
              <a:extLst>
                <a:ext uri="{FF2B5EF4-FFF2-40B4-BE49-F238E27FC236}">
                  <a16:creationId xmlns:a16="http://schemas.microsoft.com/office/drawing/2014/main" id="{6BA6B0EA-D01F-3449-A240-6A6388B50F15}"/>
                </a:ext>
              </a:extLst>
            </p:cNvPr>
            <p:cNvPicPr>
              <a:picLocks noChangeAspect="1"/>
            </p:cNvPicPr>
            <p:nvPr/>
          </p:nvPicPr>
          <p:blipFill rotWithShape="1">
            <a:blip r:embed="rId6"/>
            <a:srcRect l="10795" r="-10769"/>
            <a:stretch/>
          </p:blipFill>
          <p:spPr>
            <a:xfrm>
              <a:off x="1904999" y="3478644"/>
              <a:ext cx="6490949" cy="3379356"/>
            </a:xfrm>
            <a:prstGeom prst="rect">
              <a:avLst/>
            </a:prstGeom>
          </p:spPr>
        </p:pic>
        <p:sp>
          <p:nvSpPr>
            <p:cNvPr id="7" name="TextBox 6">
              <a:extLst>
                <a:ext uri="{FF2B5EF4-FFF2-40B4-BE49-F238E27FC236}">
                  <a16:creationId xmlns:a16="http://schemas.microsoft.com/office/drawing/2014/main" id="{E2E993F6-2DE5-DA45-BA35-91ABAAEA182B}"/>
                </a:ext>
              </a:extLst>
            </p:cNvPr>
            <p:cNvSpPr txBox="1"/>
            <p:nvPr/>
          </p:nvSpPr>
          <p:spPr>
            <a:xfrm>
              <a:off x="2971800" y="6324600"/>
              <a:ext cx="533870" cy="461665"/>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w</a:t>
              </a:r>
              <a:r>
                <a:rPr kumimoji="0" lang="en-US" sz="2400" b="0" i="0" u="none" strike="noStrike" kern="1200" cap="none" spc="0" normalizeH="0" baseline="-25000" noProof="0" dirty="0">
                  <a:ln>
                    <a:noFill/>
                  </a:ln>
                  <a:solidFill>
                    <a:srgbClr val="000000"/>
                  </a:solidFill>
                  <a:effectLst/>
                  <a:uLnTx/>
                  <a:uFillTx/>
                  <a:latin typeface="Arial" charset="0"/>
                  <a:ea typeface="+mn-ea"/>
                  <a:cs typeface="Arial" charset="0"/>
                </a:rPr>
                <a:t>1</a:t>
              </a:r>
            </a:p>
          </p:txBody>
        </p:sp>
        <p:sp>
          <p:nvSpPr>
            <p:cNvPr id="9" name="TextBox 8">
              <a:extLst>
                <a:ext uri="{FF2B5EF4-FFF2-40B4-BE49-F238E27FC236}">
                  <a16:creationId xmlns:a16="http://schemas.microsoft.com/office/drawing/2014/main" id="{9860D532-A6FB-D34D-AB99-FA223039E3E7}"/>
                </a:ext>
              </a:extLst>
            </p:cNvPr>
            <p:cNvSpPr txBox="1"/>
            <p:nvPr/>
          </p:nvSpPr>
          <p:spPr>
            <a:xfrm>
              <a:off x="6332025" y="6096000"/>
              <a:ext cx="533870" cy="461665"/>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w</a:t>
              </a:r>
              <a:r>
                <a:rPr kumimoji="0" lang="en-US" sz="2400" b="0" i="0" u="none" strike="noStrike" kern="1200" cap="none" spc="0" normalizeH="0" baseline="-25000" noProof="0" dirty="0">
                  <a:ln>
                    <a:noFill/>
                  </a:ln>
                  <a:solidFill>
                    <a:srgbClr val="000000"/>
                  </a:solidFill>
                  <a:effectLst/>
                  <a:uLnTx/>
                  <a:uFillTx/>
                  <a:latin typeface="Arial" charset="0"/>
                  <a:ea typeface="+mn-ea"/>
                  <a:cs typeface="Arial" charset="0"/>
                </a:rPr>
                <a:t>2</a:t>
              </a:r>
            </a:p>
          </p:txBody>
        </p:sp>
      </p:grpSp>
    </p:spTree>
    <p:extLst>
      <p:ext uri="{BB962C8B-B14F-4D97-AF65-F5344CB8AC3E}">
        <p14:creationId xmlns:p14="http://schemas.microsoft.com/office/powerpoint/2010/main" val="1817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ctrlPr>
                            <a:rPr lang="en-US" sz="2400" b="1" i="1" smtClean="0">
                              <a:latin typeface="Cambria Math" panose="02040503050406030204" pitchFamily="18" charset="0"/>
                            </a:rPr>
                          </m:ctrlPr>
                        </m:dPr>
                        <m:e>
                          <m:r>
                            <a:rPr lang="en-US" sz="2400" b="1" i="0" smtClean="0">
                              <a:latin typeface="Cambria Math" panose="02040503050406030204" pitchFamily="18" charset="0"/>
                            </a:rPr>
                            <m:t>𝐰</m:t>
                          </m:r>
                        </m:e>
                      </m:d>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r>
                            <a:rPr lang="en-US" sz="2400" b="0" i="1" smtClean="0">
                              <a:latin typeface="Cambria Math" panose="02040503050406030204" pitchFamily="18" charset="0"/>
                            </a:rPr>
                            <m:t>𝑙</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1" i="0" smtClean="0">
                              <a:latin typeface="Cambria Math" panose="02040503050406030204" pitchFamily="18" charset="0"/>
                            </a:rPr>
                            <m:t>𝐰</m:t>
                          </m:r>
                          <m:r>
                            <a:rPr lang="en-US" sz="2400" b="0" i="1" smtClean="0">
                              <a:latin typeface="Cambria Math" panose="02040503050406030204" pitchFamily="18" charset="0"/>
                            </a:rPr>
                            <m:t>)</m:t>
                          </m:r>
                        </m:e>
                      </m:nary>
                    </m:oMath>
                  </m:oMathPara>
                </a14:m>
                <a:endParaRPr lang="en-US" sz="2400" dirty="0"/>
              </a:p>
              <a:p>
                <a:pPr marL="457200" indent="-457200">
                  <a:buFont typeface="Arial"/>
                  <a:buChar char="•"/>
                </a:pPr>
                <a:r>
                  <a:rPr lang="en-US" sz="2400" dirty="0"/>
                  <a:t>Update weights by </a:t>
                </a:r>
                <a:r>
                  <a:rPr lang="en-US" sz="2400" b="1" dirty="0"/>
                  <a:t>gradient descent:</a:t>
                </a:r>
              </a:p>
              <a:p>
                <a:pPr marL="457200" indent="-457200">
                  <a:buFont typeface="Arial"/>
                  <a:buChar char="•"/>
                </a:pPr>
                <a:endParaRPr lang="en-US" sz="2400" dirty="0"/>
              </a:p>
              <a:p>
                <a:pPr marL="457200" indent="-457200">
                  <a:buFont typeface="Arial"/>
                  <a:buChar char="•"/>
                </a:pPr>
                <a:r>
                  <a:rPr lang="en-US" sz="2400" b="1" dirty="0"/>
                  <a:t>Back-propagation: </a:t>
                </a:r>
                <a:r>
                  <a:rPr lang="en-US" sz="2400" dirty="0"/>
                  <a:t>gradients are computed in the direction from output to input layers and combined using chain rule</a:t>
                </a:r>
              </a:p>
              <a:p>
                <a:pPr marL="457200" indent="-457200">
                  <a:buFont typeface="Arial"/>
                  <a:buChar char="•"/>
                </a:pPr>
                <a:r>
                  <a:rPr lang="en-US" sz="2400" b="1" dirty="0"/>
                  <a:t>Stochastic gradient descent: </a:t>
                </a:r>
                <a:r>
                  <a:rPr lang="en-US" sz="2400" dirty="0"/>
                  <a:t>compute the weight update </a:t>
                </a:r>
                <a:r>
                  <a:rPr lang="en-US" sz="2400" dirty="0" err="1"/>
                  <a:t>w.r.t</a:t>
                </a:r>
                <a:r>
                  <a:rPr lang="en-US" sz="2400" dirty="0"/>
                  <a:t>. one training example (or a small batch of examples) at a time, cycle through training examples in random order in multiple epochs</a:t>
                </a:r>
              </a:p>
              <a:p>
                <a:pPr marL="457200" indent="-457200">
                  <a:buFont typeface="Arial"/>
                  <a:buChar char="•"/>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914400"/>
                <a:ext cx="8458200" cy="5257800"/>
              </a:xfrm>
              <a:blipFill>
                <a:blip r:embed="rId3"/>
                <a:stretch>
                  <a:fillRect l="-1051" t="-6039" b="-7971"/>
                </a:stretch>
              </a:blipFill>
            </p:spPr>
            <p:txBody>
              <a:bodyPr/>
              <a:lstStyle/>
              <a:p>
                <a:r>
                  <a:rPr lang="en-US">
                    <a:noFill/>
                  </a:rPr>
                  <a:t> </a:t>
                </a:r>
              </a:p>
            </p:txBody>
          </p:sp>
        </mc:Fallback>
      </mc:AlternateContent>
      <p:sp>
        <p:nvSpPr>
          <p:cNvPr id="8" name="Title 1"/>
          <p:cNvSpPr>
            <a:spLocks noGrp="1"/>
          </p:cNvSpPr>
          <p:nvPr>
            <p:ph type="title"/>
          </p:nvPr>
        </p:nvSpPr>
        <p:spPr>
          <a:xfrm>
            <a:off x="457200" y="-152400"/>
            <a:ext cx="8229600" cy="1143000"/>
          </a:xfrm>
        </p:spPr>
        <p:txBody>
          <a:bodyPr/>
          <a:lstStyle/>
          <a:p>
            <a:r>
              <a:rPr lang="en-US" sz="3600" dirty="0"/>
              <a:t>Training of multi-layer networks</a:t>
            </a:r>
          </a:p>
        </p:txBody>
      </p:sp>
      <p:graphicFrame>
        <p:nvGraphicFramePr>
          <p:cNvPr id="4" name="Object 3">
            <a:extLst>
              <a:ext uri="{FF2B5EF4-FFF2-40B4-BE49-F238E27FC236}">
                <a16:creationId xmlns:a16="http://schemas.microsoft.com/office/drawing/2014/main" id="{0680FCC7-51B4-1A4A-AE54-6E1984845EAF}"/>
              </a:ext>
            </a:extLst>
          </p:cNvPr>
          <p:cNvGraphicFramePr>
            <a:graphicFrameLocks noChangeAspect="1"/>
          </p:cNvGraphicFramePr>
          <p:nvPr/>
        </p:nvGraphicFramePr>
        <p:xfrm>
          <a:off x="6019800" y="2667000"/>
          <a:ext cx="2046288" cy="835025"/>
        </p:xfrm>
        <a:graphic>
          <a:graphicData uri="http://schemas.openxmlformats.org/presentationml/2006/ole">
            <mc:AlternateContent xmlns:mc="http://schemas.openxmlformats.org/markup-compatibility/2006">
              <mc:Choice xmlns:v="urn:schemas-microsoft-com:vml" Requires="v">
                <p:oleObj name="Equation" r:id="rId4" imgW="965160" imgH="393480" progId="Equation.3">
                  <p:embed/>
                </p:oleObj>
              </mc:Choice>
              <mc:Fallback>
                <p:oleObj name="Equation" r:id="rId4" imgW="965160" imgH="393480" progId="Equation.3">
                  <p:embed/>
                  <p:pic>
                    <p:nvPicPr>
                      <p:cNvPr id="4" name="Object 3">
                        <a:extLst>
                          <a:ext uri="{FF2B5EF4-FFF2-40B4-BE49-F238E27FC236}">
                            <a16:creationId xmlns:a16="http://schemas.microsoft.com/office/drawing/2014/main" id="{0680FCC7-51B4-1A4A-AE54-6E1984845EAF}"/>
                          </a:ext>
                        </a:extLst>
                      </p:cNvPr>
                      <p:cNvPicPr>
                        <a:picLocks noChangeAspect="1" noChangeArrowheads="1"/>
                      </p:cNvPicPr>
                      <p:nvPr/>
                    </p:nvPicPr>
                    <p:blipFill>
                      <a:blip r:embed="rId5"/>
                      <a:srcRect/>
                      <a:stretch>
                        <a:fillRect/>
                      </a:stretch>
                    </p:blipFill>
                    <p:spPr bwMode="auto">
                      <a:xfrm>
                        <a:off x="6019800" y="2667000"/>
                        <a:ext cx="2046288"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8852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Today’s plan</a:t>
            </a:r>
          </a:p>
        </p:txBody>
      </p:sp>
      <p:sp>
        <p:nvSpPr>
          <p:cNvPr id="3" name="Content Placeholder 2"/>
          <p:cNvSpPr>
            <a:spLocks noGrp="1"/>
          </p:cNvSpPr>
          <p:nvPr>
            <p:ph idx="1"/>
          </p:nvPr>
        </p:nvSpPr>
        <p:spPr>
          <a:xfrm>
            <a:off x="152400" y="914400"/>
            <a:ext cx="8686800" cy="5257800"/>
          </a:xfrm>
        </p:spPr>
        <p:txBody>
          <a:bodyPr/>
          <a:lstStyle/>
          <a:p>
            <a:pPr marL="457200" indent="-457200">
              <a:buFont typeface="Arial"/>
              <a:buChar char="•"/>
            </a:pPr>
            <a:r>
              <a:rPr lang="en-US" dirty="0"/>
              <a:t>Extracting semantic information from images</a:t>
            </a:r>
          </a:p>
          <a:p>
            <a:pPr marL="857250" lvl="1" indent="-457200">
              <a:buFont typeface="Arial"/>
              <a:buChar char="•"/>
            </a:pPr>
            <a:r>
              <a:rPr lang="en-US" sz="2000" i="1" dirty="0"/>
              <a:t>The statistical learning framework</a:t>
            </a:r>
          </a:p>
          <a:p>
            <a:pPr marL="857250" lvl="1" indent="-457200">
              <a:buFont typeface="Arial"/>
              <a:buChar char="•"/>
            </a:pPr>
            <a:r>
              <a:rPr lang="en-US" sz="2000" i="1" dirty="0"/>
              <a:t>Neural networks and how to train them</a:t>
            </a:r>
          </a:p>
          <a:p>
            <a:pPr marL="857250" lvl="1" indent="-457200">
              <a:buFont typeface="Arial"/>
              <a:buChar char="•"/>
            </a:pPr>
            <a:r>
              <a:rPr lang="en-US" sz="2000" i="1" dirty="0"/>
              <a:t>Building blocks for designing neural networks for images</a:t>
            </a:r>
          </a:p>
          <a:p>
            <a:pPr marL="857250" lvl="1" indent="-457200">
              <a:buFont typeface="Arial"/>
              <a:buChar char="•"/>
            </a:pPr>
            <a:r>
              <a:rPr lang="en-US" sz="2000" i="1" dirty="0"/>
              <a:t>Extending neural networks for more complex tasks</a:t>
            </a:r>
          </a:p>
          <a:p>
            <a:pPr marL="857250" lvl="1" indent="-457200">
              <a:buFont typeface="Arial"/>
              <a:buChar char="•"/>
            </a:pPr>
            <a:r>
              <a:rPr lang="en-US" sz="2000" i="1" dirty="0"/>
              <a:t>Sequence modeling</a:t>
            </a:r>
          </a:p>
          <a:p>
            <a:pPr marL="857250" lvl="1" indent="-457200">
              <a:buFont typeface="Arial"/>
              <a:buChar char="•"/>
            </a:pPr>
            <a:endParaRPr lang="en-US" sz="2000" i="1" dirty="0"/>
          </a:p>
        </p:txBody>
      </p:sp>
    </p:spTree>
    <p:extLst>
      <p:ext uri="{BB962C8B-B14F-4D97-AF65-F5344CB8AC3E}">
        <p14:creationId xmlns:p14="http://schemas.microsoft.com/office/powerpoint/2010/main" val="1304006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52400"/>
            <a:ext cx="8229600" cy="1143000"/>
          </a:xfrm>
        </p:spPr>
        <p:txBody>
          <a:bodyPr/>
          <a:lstStyle/>
          <a:p>
            <a:r>
              <a:rPr lang="en-US" sz="3600" dirty="0"/>
              <a:t>Back-propagation</a:t>
            </a:r>
          </a:p>
        </p:txBody>
      </p:sp>
    </p:spTree>
    <p:extLst>
      <p:ext uri="{BB962C8B-B14F-4D97-AF65-F5344CB8AC3E}">
        <p14:creationId xmlns:p14="http://schemas.microsoft.com/office/powerpoint/2010/main" val="2286562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4902201" y="4540251"/>
            <a:ext cx="2532742" cy="9017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Callout 3"/>
          <p:cNvSpPr/>
          <p:nvPr/>
        </p:nvSpPr>
        <p:spPr>
          <a:xfrm>
            <a:off x="4318000" y="2330451"/>
            <a:ext cx="952500" cy="1536700"/>
          </a:xfrm>
          <a:prstGeom prst="downArrowCallout">
            <a:avLst>
              <a:gd name="adj1" fmla="val 25000"/>
              <a:gd name="adj2" fmla="val 25000"/>
              <a:gd name="adj3" fmla="val 25000"/>
              <a:gd name="adj4" fmla="val 3687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Back-propagation</a:t>
            </a:r>
          </a:p>
        </p:txBody>
      </p:sp>
      <p:sp>
        <p:nvSpPr>
          <p:cNvPr id="5" name="TextBox 4"/>
          <p:cNvSpPr txBox="1"/>
          <p:nvPr/>
        </p:nvSpPr>
        <p:spPr>
          <a:xfrm>
            <a:off x="3060700" y="3867150"/>
            <a:ext cx="3429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Convolutional network</a:t>
            </a:r>
          </a:p>
        </p:txBody>
      </p:sp>
      <p:pic>
        <p:nvPicPr>
          <p:cNvPr id="6" name="Picture 5">
            <a:extLst>
              <a:ext uri="{FF2B5EF4-FFF2-40B4-BE49-F238E27FC236}">
                <a16:creationId xmlns:a16="http://schemas.microsoft.com/office/drawing/2014/main" id="{5674F419-5473-504A-8AFE-F64701535415}"/>
              </a:ext>
            </a:extLst>
          </p:cNvPr>
          <p:cNvPicPr>
            <a:picLocks noChangeAspect="1"/>
          </p:cNvPicPr>
          <p:nvPr/>
        </p:nvPicPr>
        <p:blipFill>
          <a:blip r:embed="rId2"/>
          <a:stretch>
            <a:fillRect/>
          </a:stretch>
        </p:blipFill>
        <p:spPr>
          <a:xfrm>
            <a:off x="2740441" y="2198914"/>
            <a:ext cx="2941903" cy="800937"/>
          </a:xfrm>
          <a:prstGeom prst="rect">
            <a:avLst/>
          </a:prstGeom>
        </p:spPr>
      </p:pic>
      <p:pic>
        <p:nvPicPr>
          <p:cNvPr id="9" name="Picture 8">
            <a:extLst>
              <a:ext uri="{FF2B5EF4-FFF2-40B4-BE49-F238E27FC236}">
                <a16:creationId xmlns:a16="http://schemas.microsoft.com/office/drawing/2014/main" id="{E4FF8DC6-C752-0D4E-93EE-A7A8A228A108}"/>
              </a:ext>
            </a:extLst>
          </p:cNvPr>
          <p:cNvPicPr>
            <a:picLocks noChangeAspect="1"/>
          </p:cNvPicPr>
          <p:nvPr/>
        </p:nvPicPr>
        <p:blipFill>
          <a:blip r:embed="rId3"/>
          <a:stretch>
            <a:fillRect/>
          </a:stretch>
        </p:blipFill>
        <p:spPr>
          <a:xfrm>
            <a:off x="1999903" y="4567621"/>
            <a:ext cx="5144194" cy="879928"/>
          </a:xfrm>
          <a:prstGeom prst="rect">
            <a:avLst/>
          </a:prstGeom>
        </p:spPr>
      </p:pic>
      <p:sp>
        <p:nvSpPr>
          <p:cNvPr id="10" name="Left Brace 9">
            <a:extLst>
              <a:ext uri="{FF2B5EF4-FFF2-40B4-BE49-F238E27FC236}">
                <a16:creationId xmlns:a16="http://schemas.microsoft.com/office/drawing/2014/main" id="{85826CD9-C826-4F4B-8372-AEFF933D2BDE}"/>
              </a:ext>
            </a:extLst>
          </p:cNvPr>
          <p:cNvSpPr/>
          <p:nvPr/>
        </p:nvSpPr>
        <p:spPr>
          <a:xfrm rot="16200000">
            <a:off x="4474515" y="2808402"/>
            <a:ext cx="478971" cy="5812004"/>
          </a:xfrm>
          <a:prstGeom prst="leftBrace">
            <a:avLst>
              <a:gd name="adj1" fmla="val 16969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CF248FB-A833-9A44-AEF0-A90EC416C42B}"/>
              </a:ext>
            </a:extLst>
          </p:cNvPr>
          <p:cNvSpPr txBox="1"/>
          <p:nvPr/>
        </p:nvSpPr>
        <p:spPr>
          <a:xfrm>
            <a:off x="1999903" y="5953890"/>
            <a:ext cx="56201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Gradient descent update</a:t>
            </a:r>
          </a:p>
        </p:txBody>
      </p:sp>
      <p:sp>
        <p:nvSpPr>
          <p:cNvPr id="12" name="TextBox 11">
            <a:extLst>
              <a:ext uri="{FF2B5EF4-FFF2-40B4-BE49-F238E27FC236}">
                <a16:creationId xmlns:a16="http://schemas.microsoft.com/office/drawing/2014/main" id="{55F6D0E6-A667-F341-8550-5342F401A8D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4481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964238" y="3721100"/>
            <a:ext cx="508000" cy="1295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Computing the gradient of the loss</a:t>
            </a:r>
          </a:p>
        </p:txBody>
      </p:sp>
      <p:pic>
        <p:nvPicPr>
          <p:cNvPr id="3" name="Picture 2">
            <a:extLst>
              <a:ext uri="{FF2B5EF4-FFF2-40B4-BE49-F238E27FC236}">
                <a16:creationId xmlns:a16="http://schemas.microsoft.com/office/drawing/2014/main" id="{E62B9B7E-E5BF-1644-B9AA-9C8661967B73}"/>
              </a:ext>
            </a:extLst>
          </p:cNvPr>
          <p:cNvPicPr>
            <a:picLocks noChangeAspect="1"/>
          </p:cNvPicPr>
          <p:nvPr/>
        </p:nvPicPr>
        <p:blipFill>
          <a:blip r:embed="rId2"/>
          <a:stretch>
            <a:fillRect/>
          </a:stretch>
        </p:blipFill>
        <p:spPr>
          <a:xfrm>
            <a:off x="3531506" y="2254930"/>
            <a:ext cx="2165715" cy="357641"/>
          </a:xfrm>
          <a:prstGeom prst="rect">
            <a:avLst/>
          </a:prstGeom>
        </p:spPr>
      </p:pic>
      <p:pic>
        <p:nvPicPr>
          <p:cNvPr id="8" name="Picture 7">
            <a:extLst>
              <a:ext uri="{FF2B5EF4-FFF2-40B4-BE49-F238E27FC236}">
                <a16:creationId xmlns:a16="http://schemas.microsoft.com/office/drawing/2014/main" id="{888D1B28-177E-2E42-B5AC-2F4952B77EA9}"/>
              </a:ext>
            </a:extLst>
          </p:cNvPr>
          <p:cNvPicPr>
            <a:picLocks noChangeAspect="1"/>
          </p:cNvPicPr>
          <p:nvPr/>
        </p:nvPicPr>
        <p:blipFill>
          <a:blip r:embed="rId3"/>
          <a:stretch>
            <a:fillRect/>
          </a:stretch>
        </p:blipFill>
        <p:spPr>
          <a:xfrm>
            <a:off x="3531506" y="2893558"/>
            <a:ext cx="1939929" cy="415699"/>
          </a:xfrm>
          <a:prstGeom prst="rect">
            <a:avLst/>
          </a:prstGeom>
        </p:spPr>
      </p:pic>
      <p:pic>
        <p:nvPicPr>
          <p:cNvPr id="9" name="Picture 8">
            <a:extLst>
              <a:ext uri="{FF2B5EF4-FFF2-40B4-BE49-F238E27FC236}">
                <a16:creationId xmlns:a16="http://schemas.microsoft.com/office/drawing/2014/main" id="{2B7F5B05-0BA8-A54A-B7B4-8538D946989C}"/>
              </a:ext>
            </a:extLst>
          </p:cNvPr>
          <p:cNvPicPr>
            <a:picLocks noChangeAspect="1"/>
          </p:cNvPicPr>
          <p:nvPr/>
        </p:nvPicPr>
        <p:blipFill>
          <a:blip r:embed="rId4"/>
          <a:stretch>
            <a:fillRect/>
          </a:stretch>
        </p:blipFill>
        <p:spPr>
          <a:xfrm>
            <a:off x="3045734" y="4036785"/>
            <a:ext cx="3337625" cy="664030"/>
          </a:xfrm>
          <a:prstGeom prst="rect">
            <a:avLst/>
          </a:prstGeom>
        </p:spPr>
      </p:pic>
      <p:sp>
        <p:nvSpPr>
          <p:cNvPr id="10" name="TextBox 9">
            <a:extLst>
              <a:ext uri="{FF2B5EF4-FFF2-40B4-BE49-F238E27FC236}">
                <a16:creationId xmlns:a16="http://schemas.microsoft.com/office/drawing/2014/main" id="{34D16FCF-4F3A-CD46-AAC5-D6A3036B5F20}"/>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82876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networks</a:t>
            </a:r>
          </a:p>
        </p:txBody>
      </p:sp>
      <p:sp>
        <p:nvSpPr>
          <p:cNvPr id="4" name="Rounded Rectangle 3"/>
          <p:cNvSpPr/>
          <p:nvPr/>
        </p:nvSpPr>
        <p:spPr>
          <a:xfrm>
            <a:off x="469900" y="2952750"/>
            <a:ext cx="901700"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conv</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5" name="Rounded Rectangle 4"/>
          <p:cNvSpPr/>
          <p:nvPr/>
        </p:nvSpPr>
        <p:spPr>
          <a:xfrm>
            <a:off x="469900" y="4054276"/>
            <a:ext cx="901700" cy="4679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filters</a:t>
            </a:r>
            <a:endPar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mn-cs"/>
            </a:endParaRPr>
          </a:p>
        </p:txBody>
      </p:sp>
      <p:sp>
        <p:nvSpPr>
          <p:cNvPr id="6" name="Rounded Rectangle 5"/>
          <p:cNvSpPr/>
          <p:nvPr/>
        </p:nvSpPr>
        <p:spPr>
          <a:xfrm>
            <a:off x="1866900" y="2952750"/>
            <a:ext cx="1244601"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subsample</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5549900" y="2952750"/>
            <a:ext cx="1244601"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subsample</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3879851" y="2952750"/>
            <a:ext cx="901700"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conv</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7378702" y="2937371"/>
            <a:ext cx="901700"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linear</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3879850" y="4054276"/>
            <a:ext cx="901700" cy="4679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filters</a:t>
            </a:r>
            <a:endPar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mn-cs"/>
            </a:endParaRPr>
          </a:p>
        </p:txBody>
      </p:sp>
      <p:sp>
        <p:nvSpPr>
          <p:cNvPr id="11" name="Rounded Rectangle 10"/>
          <p:cNvSpPr/>
          <p:nvPr/>
        </p:nvSpPr>
        <p:spPr>
          <a:xfrm>
            <a:off x="7378701" y="4054276"/>
            <a:ext cx="1015999" cy="4679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weights</a:t>
            </a:r>
            <a:endPar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mn-cs"/>
            </a:endParaRPr>
          </a:p>
        </p:txBody>
      </p:sp>
      <p:sp>
        <p:nvSpPr>
          <p:cNvPr id="12" name="Right Arrow 11"/>
          <p:cNvSpPr/>
          <p:nvPr/>
        </p:nvSpPr>
        <p:spPr>
          <a:xfrm>
            <a:off x="1514474" y="3079749"/>
            <a:ext cx="241301" cy="254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351213" y="3064370"/>
            <a:ext cx="241301" cy="254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5045075" y="3079748"/>
            <a:ext cx="241301" cy="254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6969126" y="3079748"/>
            <a:ext cx="241301" cy="254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Up Arrow 16"/>
          <p:cNvSpPr/>
          <p:nvPr/>
        </p:nvSpPr>
        <p:spPr>
          <a:xfrm>
            <a:off x="762000" y="3549651"/>
            <a:ext cx="304800" cy="3556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Up Arrow 17"/>
          <p:cNvSpPr/>
          <p:nvPr/>
        </p:nvSpPr>
        <p:spPr>
          <a:xfrm>
            <a:off x="4178300" y="3587751"/>
            <a:ext cx="304800" cy="3556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Up Arrow 18"/>
          <p:cNvSpPr/>
          <p:nvPr/>
        </p:nvSpPr>
        <p:spPr>
          <a:xfrm>
            <a:off x="7677151" y="3549650"/>
            <a:ext cx="304800" cy="3556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63DBB5F-1DFB-2F41-8851-7F5D388978B0}"/>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916166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2" name="TextBox 31">
            <a:extLst>
              <a:ext uri="{FF2B5EF4-FFF2-40B4-BE49-F238E27FC236}">
                <a16:creationId xmlns:a16="http://schemas.microsoft.com/office/drawing/2014/main" id="{A05B33BA-7FBE-A341-9F4D-96E341825445}"/>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111155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2794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rad="254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32" name="Picture 31"/>
          <p:cNvPicPr>
            <a:picLocks noChangeAspect="1"/>
          </p:cNvPicPr>
          <p:nvPr/>
        </p:nvPicPr>
        <p:blipFill>
          <a:blip r:embed="rId2"/>
          <a:stretch>
            <a:fillRect/>
          </a:stretch>
        </p:blipFill>
        <p:spPr>
          <a:xfrm>
            <a:off x="3187697" y="4786313"/>
            <a:ext cx="2790825" cy="790575"/>
          </a:xfrm>
          <a:prstGeom prst="rect">
            <a:avLst/>
          </a:prstGeom>
        </p:spPr>
      </p:pic>
      <p:sp>
        <p:nvSpPr>
          <p:cNvPr id="4" name="Rounded Rectangle 3"/>
          <p:cNvSpPr/>
          <p:nvPr/>
        </p:nvSpPr>
        <p:spPr>
          <a:xfrm>
            <a:off x="3867147" y="4603750"/>
            <a:ext cx="2225671" cy="12700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D7E8E77-A2C9-F24B-AA7B-4EFED3E6D74C}"/>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89419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2794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3" name="Rounded Rectangle 32"/>
          <p:cNvSpPr/>
          <p:nvPr/>
        </p:nvSpPr>
        <p:spPr>
          <a:xfrm>
            <a:off x="2216149" y="4806950"/>
            <a:ext cx="2355851"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ounded Rectangle 33"/>
          <p:cNvSpPr/>
          <p:nvPr/>
        </p:nvSpPr>
        <p:spPr>
          <a:xfrm>
            <a:off x="4542364" y="4832354"/>
            <a:ext cx="3171836"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7165148F-0CE0-A54B-BCBD-810DE0F9771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72622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20948" y="4806950"/>
            <a:ext cx="692149" cy="1066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2794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4" name="Rounded Rectangle 33"/>
          <p:cNvSpPr/>
          <p:nvPr/>
        </p:nvSpPr>
        <p:spPr>
          <a:xfrm>
            <a:off x="4010021" y="4806950"/>
            <a:ext cx="4397379"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8D9FB48-C2A9-0049-ABBB-116E80D90508}"/>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981572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3160067" y="4836416"/>
            <a:ext cx="692149" cy="1066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4" name="Rounded Rectangle 33"/>
          <p:cNvSpPr/>
          <p:nvPr/>
        </p:nvSpPr>
        <p:spPr>
          <a:xfrm>
            <a:off x="4010021" y="4806950"/>
            <a:ext cx="4397379"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38BCD54-B8B1-3048-A2F8-49361AAF430F}"/>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953675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2520948" y="4703066"/>
            <a:ext cx="692149" cy="13335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4267196" y="4667250"/>
            <a:ext cx="1758952" cy="13335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50" y="2937175"/>
            <a:ext cx="196850" cy="207749"/>
          </a:xfrm>
          <a:prstGeom prst="rightArrow">
            <a:avLst/>
          </a:prstGeom>
          <a:solidFill>
            <a:schemeClr val="tx1"/>
          </a:solidFill>
          <a:ln>
            <a:noFill/>
          </a:ln>
          <a:effectLst>
            <a:glow rad="444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4" name="TextBox 33">
            <a:extLst>
              <a:ext uri="{FF2B5EF4-FFF2-40B4-BE49-F238E27FC236}">
                <a16:creationId xmlns:a16="http://schemas.microsoft.com/office/drawing/2014/main" id="{548AC405-5633-804C-88E1-5368F088211E}"/>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260514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0243" name="Text Box 2"/>
          <p:cNvSpPr txBox="1">
            <a:spLocks noChangeArrowheads="1"/>
          </p:cNvSpPr>
          <p:nvPr/>
        </p:nvSpPr>
        <p:spPr bwMode="auto">
          <a:xfrm>
            <a:off x="76200" y="0"/>
            <a:ext cx="8464550" cy="641350"/>
          </a:xfrm>
          <a:prstGeom prst="rect">
            <a:avLst/>
          </a:prstGeom>
          <a:noFill/>
          <a:ln w="9525">
            <a:noFill/>
            <a:miter lim="800000"/>
            <a:headEnd/>
            <a:tailEnd/>
          </a:ln>
        </p:spPr>
        <p:txBody>
          <a:bodyPr>
            <a:spAutoFit/>
          </a:bodyPr>
          <a:lstStyle/>
          <a:p>
            <a:r>
              <a:rPr lang="en-US" sz="3600" dirty="0"/>
              <a:t>Common recognition tasks</a:t>
            </a:r>
          </a:p>
        </p:txBody>
      </p:sp>
      <p:sp>
        <p:nvSpPr>
          <p:cNvPr id="2" name="TextBox 1"/>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5" name="TextBox 4">
            <a:extLst>
              <a:ext uri="{FF2B5EF4-FFF2-40B4-BE49-F238E27FC236}">
                <a16:creationId xmlns:a16="http://schemas.microsoft.com/office/drawing/2014/main" id="{2A69F94A-673A-C443-8389-1F7447BE9171}"/>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1285329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3105147" y="4703066"/>
            <a:ext cx="692149" cy="13335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6057891" y="4667250"/>
            <a:ext cx="1758952" cy="13335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4" name="TextBox 33">
            <a:extLst>
              <a:ext uri="{FF2B5EF4-FFF2-40B4-BE49-F238E27FC236}">
                <a16:creationId xmlns:a16="http://schemas.microsoft.com/office/drawing/2014/main" id="{B8944C84-184B-4443-9855-131C96DB8FA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755043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3556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2" name="Circular Arrow 31">
            <a:extLst>
              <a:ext uri="{FF2B5EF4-FFF2-40B4-BE49-F238E27FC236}">
                <a16:creationId xmlns:a16="http://schemas.microsoft.com/office/drawing/2014/main" id="{CDCB9640-06BA-6C4E-BFBF-9CBA06F6A3E0}"/>
              </a:ext>
            </a:extLst>
          </p:cNvPr>
          <p:cNvSpPr/>
          <p:nvPr/>
        </p:nvSpPr>
        <p:spPr>
          <a:xfrm flipH="1">
            <a:off x="5572497" y="1846038"/>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ircular Arrow 32">
            <a:extLst>
              <a:ext uri="{FF2B5EF4-FFF2-40B4-BE49-F238E27FC236}">
                <a16:creationId xmlns:a16="http://schemas.microsoft.com/office/drawing/2014/main" id="{B88063DF-4416-3341-BE7A-3EC7B235A21B}"/>
              </a:ext>
            </a:extLst>
          </p:cNvPr>
          <p:cNvSpPr/>
          <p:nvPr/>
        </p:nvSpPr>
        <p:spPr>
          <a:xfrm rot="17623496" flipH="1">
            <a:off x="5381864" y="3125467"/>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9F88544-0FE3-724E-B727-7ED2A631C741}"/>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45277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444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7" y="4703279"/>
            <a:ext cx="2333625" cy="771525"/>
          </a:xfrm>
          <a:prstGeom prst="rect">
            <a:avLst/>
          </a:prstGeom>
        </p:spPr>
      </p:pic>
      <p:sp>
        <p:nvSpPr>
          <p:cNvPr id="34" name="Rounded Rectangle 33"/>
          <p:cNvSpPr/>
          <p:nvPr/>
        </p:nvSpPr>
        <p:spPr>
          <a:xfrm>
            <a:off x="3930645" y="4565650"/>
            <a:ext cx="1708147" cy="1168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265B713-6F8B-944D-B38A-416CEE3B6F6E}"/>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688440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4308472" y="4555641"/>
            <a:ext cx="692149" cy="1066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444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7" y="4703279"/>
            <a:ext cx="2333625" cy="771525"/>
          </a:xfrm>
          <a:prstGeom prst="rect">
            <a:avLst/>
          </a:prstGeom>
        </p:spPr>
      </p:pic>
      <p:sp>
        <p:nvSpPr>
          <p:cNvPr id="33" name="TextBox 32">
            <a:extLst>
              <a:ext uri="{FF2B5EF4-FFF2-40B4-BE49-F238E27FC236}">
                <a16:creationId xmlns:a16="http://schemas.microsoft.com/office/drawing/2014/main" id="{37057F14-E865-4B45-B2D4-FB6709F22B3A}"/>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528166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4991097" y="4555641"/>
            <a:ext cx="692149" cy="1066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rad="317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rad="3556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7" y="4703279"/>
            <a:ext cx="2333625" cy="771525"/>
          </a:xfrm>
          <a:prstGeom prst="rect">
            <a:avLst/>
          </a:prstGeom>
        </p:spPr>
      </p:pic>
      <p:sp>
        <p:nvSpPr>
          <p:cNvPr id="33" name="TextBox 32">
            <a:extLst>
              <a:ext uri="{FF2B5EF4-FFF2-40B4-BE49-F238E27FC236}">
                <a16:creationId xmlns:a16="http://schemas.microsoft.com/office/drawing/2014/main" id="{B55619D6-2DAB-E346-8E87-E41AB1601A08}"/>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155101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4471981" y="4932320"/>
            <a:ext cx="457199" cy="1024021"/>
          </a:xfrm>
          <a:prstGeom prst="ellipse">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3937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8" y="5052221"/>
            <a:ext cx="2333625" cy="771525"/>
          </a:xfrm>
          <a:prstGeom prst="rect">
            <a:avLst/>
          </a:prstGeom>
        </p:spPr>
      </p:pic>
      <p:sp>
        <p:nvSpPr>
          <p:cNvPr id="33" name="Oval 32"/>
          <p:cNvSpPr/>
          <p:nvPr/>
        </p:nvSpPr>
        <p:spPr>
          <a:xfrm>
            <a:off x="2813050" y="3931931"/>
            <a:ext cx="2755898" cy="1132984"/>
          </a:xfrm>
          <a:prstGeom prst="ellipse">
            <a:avLst/>
          </a:prstGeom>
          <a:solidFill>
            <a:srgbClr val="FFFF00"/>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3"/>
          <a:stretch>
            <a:fillRect/>
          </a:stretch>
        </p:blipFill>
        <p:spPr>
          <a:xfrm>
            <a:off x="3305168" y="4111034"/>
            <a:ext cx="2171700" cy="771525"/>
          </a:xfrm>
          <a:prstGeom prst="rect">
            <a:avLst/>
          </a:prstGeom>
        </p:spPr>
      </p:pic>
      <p:sp>
        <p:nvSpPr>
          <p:cNvPr id="4" name="Circular Arrow 3"/>
          <p:cNvSpPr/>
          <p:nvPr/>
        </p:nvSpPr>
        <p:spPr>
          <a:xfrm flipH="1">
            <a:off x="5683246" y="1898366"/>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Circular Arrow 35"/>
          <p:cNvSpPr/>
          <p:nvPr/>
        </p:nvSpPr>
        <p:spPr>
          <a:xfrm flipH="1">
            <a:off x="4576753" y="1917331"/>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5613335-4B1B-F14B-B59E-FE8DBC7225E5}"/>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5229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right)">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rad="3556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3937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rad="3302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8" y="5052221"/>
            <a:ext cx="2333625" cy="771525"/>
          </a:xfrm>
          <a:prstGeom prst="rect">
            <a:avLst/>
          </a:prstGeom>
        </p:spPr>
      </p:pic>
      <p:pic>
        <p:nvPicPr>
          <p:cNvPr id="34" name="Picture 33"/>
          <p:cNvPicPr>
            <a:picLocks noChangeAspect="1"/>
          </p:cNvPicPr>
          <p:nvPr/>
        </p:nvPicPr>
        <p:blipFill>
          <a:blip r:embed="rId3"/>
          <a:stretch>
            <a:fillRect/>
          </a:stretch>
        </p:blipFill>
        <p:spPr>
          <a:xfrm>
            <a:off x="3305168" y="4111034"/>
            <a:ext cx="2171700" cy="771525"/>
          </a:xfrm>
          <a:prstGeom prst="rect">
            <a:avLst/>
          </a:prstGeom>
        </p:spPr>
      </p:pic>
      <p:sp>
        <p:nvSpPr>
          <p:cNvPr id="32" name="Circular Arrow 31">
            <a:extLst>
              <a:ext uri="{FF2B5EF4-FFF2-40B4-BE49-F238E27FC236}">
                <a16:creationId xmlns:a16="http://schemas.microsoft.com/office/drawing/2014/main" id="{A4068D54-C5FC-2C4D-B686-6A1D244D5115}"/>
              </a:ext>
            </a:extLst>
          </p:cNvPr>
          <p:cNvSpPr/>
          <p:nvPr/>
        </p:nvSpPr>
        <p:spPr>
          <a:xfrm flipH="1">
            <a:off x="5572497" y="1846038"/>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ircular Arrow 32">
            <a:extLst>
              <a:ext uri="{FF2B5EF4-FFF2-40B4-BE49-F238E27FC236}">
                <a16:creationId xmlns:a16="http://schemas.microsoft.com/office/drawing/2014/main" id="{266FA50A-82BD-054C-857F-786B81F8B457}"/>
              </a:ext>
            </a:extLst>
          </p:cNvPr>
          <p:cNvSpPr/>
          <p:nvPr/>
        </p:nvSpPr>
        <p:spPr>
          <a:xfrm flipH="1">
            <a:off x="4522844" y="1838692"/>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ircular Arrow 34">
            <a:extLst>
              <a:ext uri="{FF2B5EF4-FFF2-40B4-BE49-F238E27FC236}">
                <a16:creationId xmlns:a16="http://schemas.microsoft.com/office/drawing/2014/main" id="{1B3CE8A9-72B4-9F4C-8206-C6F6211C0160}"/>
              </a:ext>
            </a:extLst>
          </p:cNvPr>
          <p:cNvSpPr/>
          <p:nvPr/>
        </p:nvSpPr>
        <p:spPr>
          <a:xfrm rot="17623496" flipH="1">
            <a:off x="4356973" y="3115589"/>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297352D-506E-F94E-858B-290AA5E7A04C}"/>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4901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a:effectLst>
            <a:glow rad="4699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3937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4" name="Picture 3"/>
          <p:cNvPicPr>
            <a:picLocks noChangeAspect="1"/>
          </p:cNvPicPr>
          <p:nvPr/>
        </p:nvPicPr>
        <p:blipFill>
          <a:blip r:embed="rId2"/>
          <a:stretch>
            <a:fillRect/>
          </a:stretch>
        </p:blipFill>
        <p:spPr>
          <a:xfrm>
            <a:off x="3225794" y="4209982"/>
            <a:ext cx="2171700" cy="771525"/>
          </a:xfrm>
          <a:prstGeom prst="rect">
            <a:avLst/>
          </a:prstGeom>
        </p:spPr>
      </p:pic>
      <p:pic>
        <p:nvPicPr>
          <p:cNvPr id="32" name="Picture 31"/>
          <p:cNvPicPr>
            <a:picLocks noChangeAspect="1"/>
          </p:cNvPicPr>
          <p:nvPr/>
        </p:nvPicPr>
        <p:blipFill>
          <a:blip r:embed="rId3"/>
          <a:stretch>
            <a:fillRect/>
          </a:stretch>
        </p:blipFill>
        <p:spPr>
          <a:xfrm>
            <a:off x="3225794" y="5120795"/>
            <a:ext cx="2333625" cy="771525"/>
          </a:xfrm>
          <a:prstGeom prst="rect">
            <a:avLst/>
          </a:prstGeom>
        </p:spPr>
      </p:pic>
      <p:sp>
        <p:nvSpPr>
          <p:cNvPr id="33" name="Left Arrow Callout 32"/>
          <p:cNvSpPr/>
          <p:nvPr/>
        </p:nvSpPr>
        <p:spPr>
          <a:xfrm>
            <a:off x="5683246" y="4140337"/>
            <a:ext cx="2460629" cy="910814"/>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Recurrence going backward!!</a:t>
            </a:r>
          </a:p>
        </p:txBody>
      </p:sp>
      <p:sp>
        <p:nvSpPr>
          <p:cNvPr id="36" name="Circular Arrow 35">
            <a:extLst>
              <a:ext uri="{FF2B5EF4-FFF2-40B4-BE49-F238E27FC236}">
                <a16:creationId xmlns:a16="http://schemas.microsoft.com/office/drawing/2014/main" id="{35FB136A-8E43-5449-8913-04A9F85B377A}"/>
              </a:ext>
            </a:extLst>
          </p:cNvPr>
          <p:cNvSpPr/>
          <p:nvPr/>
        </p:nvSpPr>
        <p:spPr>
          <a:xfrm flipH="1">
            <a:off x="5572497" y="1846038"/>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Circular Arrow 36">
            <a:extLst>
              <a:ext uri="{FF2B5EF4-FFF2-40B4-BE49-F238E27FC236}">
                <a16:creationId xmlns:a16="http://schemas.microsoft.com/office/drawing/2014/main" id="{E9959914-6394-3346-A88A-B695412FED5B}"/>
              </a:ext>
            </a:extLst>
          </p:cNvPr>
          <p:cNvSpPr/>
          <p:nvPr/>
        </p:nvSpPr>
        <p:spPr>
          <a:xfrm flipH="1">
            <a:off x="4522844" y="1838692"/>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Circular Arrow 37">
            <a:extLst>
              <a:ext uri="{FF2B5EF4-FFF2-40B4-BE49-F238E27FC236}">
                <a16:creationId xmlns:a16="http://schemas.microsoft.com/office/drawing/2014/main" id="{5426B92B-A5D3-8E48-90DB-710835F74776}"/>
              </a:ext>
            </a:extLst>
          </p:cNvPr>
          <p:cNvSpPr/>
          <p:nvPr/>
        </p:nvSpPr>
        <p:spPr>
          <a:xfrm flipH="1">
            <a:off x="3540127" y="1883770"/>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Circular Arrow 38">
            <a:extLst>
              <a:ext uri="{FF2B5EF4-FFF2-40B4-BE49-F238E27FC236}">
                <a16:creationId xmlns:a16="http://schemas.microsoft.com/office/drawing/2014/main" id="{1E58046A-FEFC-D041-9320-A9E222CFC7DE}"/>
              </a:ext>
            </a:extLst>
          </p:cNvPr>
          <p:cNvSpPr/>
          <p:nvPr/>
        </p:nvSpPr>
        <p:spPr>
          <a:xfrm rot="17623496" flipH="1">
            <a:off x="3346441" y="3120573"/>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446F205-F1B2-7D4E-8C4D-A8B5D15B630F}"/>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4740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righ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righ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right)">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7" grpId="0" animBg="1"/>
      <p:bldP spid="38" grpId="0"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2" name="Circular Arrow 31"/>
          <p:cNvSpPr/>
          <p:nvPr/>
        </p:nvSpPr>
        <p:spPr>
          <a:xfrm flipH="1">
            <a:off x="5572497" y="1846038"/>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ircular Arrow 32"/>
          <p:cNvSpPr/>
          <p:nvPr/>
        </p:nvSpPr>
        <p:spPr>
          <a:xfrm flipH="1">
            <a:off x="4522844" y="1838692"/>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Circular Arrow 33"/>
          <p:cNvSpPr/>
          <p:nvPr/>
        </p:nvSpPr>
        <p:spPr>
          <a:xfrm flipH="1">
            <a:off x="3540127" y="1883770"/>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ircular Arrow 34"/>
          <p:cNvSpPr/>
          <p:nvPr/>
        </p:nvSpPr>
        <p:spPr>
          <a:xfrm flipH="1">
            <a:off x="2444743" y="1912226"/>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Circular Arrow 36"/>
          <p:cNvSpPr/>
          <p:nvPr/>
        </p:nvSpPr>
        <p:spPr>
          <a:xfrm rot="17623496" flipH="1">
            <a:off x="5381864" y="3125467"/>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Circular Arrow 37"/>
          <p:cNvSpPr/>
          <p:nvPr/>
        </p:nvSpPr>
        <p:spPr>
          <a:xfrm rot="17623496" flipH="1">
            <a:off x="4356973" y="3115589"/>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Circular Arrow 38"/>
          <p:cNvSpPr/>
          <p:nvPr/>
        </p:nvSpPr>
        <p:spPr>
          <a:xfrm rot="17623496" flipH="1">
            <a:off x="3346441" y="3120573"/>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Circular Arrow 39"/>
          <p:cNvSpPr/>
          <p:nvPr/>
        </p:nvSpPr>
        <p:spPr>
          <a:xfrm rot="17623496" flipH="1">
            <a:off x="2265427" y="3166135"/>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Circular Arrow 40"/>
          <p:cNvSpPr/>
          <p:nvPr/>
        </p:nvSpPr>
        <p:spPr>
          <a:xfrm rot="17623496" flipH="1">
            <a:off x="6526381" y="3104647"/>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87E57992-39EB-434C-A775-9CC9C8D18122}"/>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
        <p:nvSpPr>
          <p:cNvPr id="43" name="TextBox 42">
            <a:extLst>
              <a:ext uri="{FF2B5EF4-FFF2-40B4-BE49-F238E27FC236}">
                <a16:creationId xmlns:a16="http://schemas.microsoft.com/office/drawing/2014/main" id="{74D34E16-16D9-CF48-82A0-554B4EA86DFA}"/>
              </a:ext>
            </a:extLst>
          </p:cNvPr>
          <p:cNvSpPr txBox="1"/>
          <p:nvPr/>
        </p:nvSpPr>
        <p:spPr>
          <a:xfrm>
            <a:off x="2444743" y="4900406"/>
            <a:ext cx="42635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charset="0"/>
              </a:rPr>
              <a:t>Back-Propagation</a:t>
            </a:r>
          </a:p>
        </p:txBody>
      </p:sp>
    </p:spTree>
    <p:extLst>
      <p:ext uri="{BB962C8B-B14F-4D97-AF65-F5344CB8AC3E}">
        <p14:creationId xmlns:p14="http://schemas.microsoft.com/office/powerpoint/2010/main" val="5504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righ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righ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righ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right)">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righ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7" grpId="0" animBg="1"/>
      <p:bldP spid="38" grpId="0" animBg="1"/>
      <p:bldP spid="39" grpId="0" animBg="1"/>
      <p:bldP spid="40" grpId="0" animBg="1"/>
      <p:bldP spid="4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Backpropagation for a sequence of functions</a:t>
            </a:r>
          </a:p>
        </p:txBody>
      </p:sp>
      <p:sp>
        <p:nvSpPr>
          <p:cNvPr id="3" name="Content Placeholder 2"/>
          <p:cNvSpPr>
            <a:spLocks noGrp="1"/>
          </p:cNvSpPr>
          <p:nvPr>
            <p:ph idx="1"/>
          </p:nvPr>
        </p:nvSpPr>
        <p:spPr/>
        <p:txBody>
          <a:bodyPr/>
          <a:lstStyle/>
          <a:p>
            <a:r>
              <a:rPr lang="en-US" dirty="0"/>
              <a:t>Each “function” has a “forward” and “backward” module</a:t>
            </a:r>
          </a:p>
          <a:p>
            <a:r>
              <a:rPr lang="en-US" dirty="0"/>
              <a:t>Forward module for f</a:t>
            </a:r>
            <a:r>
              <a:rPr lang="en-US" baseline="-25000" dirty="0"/>
              <a:t>i</a:t>
            </a:r>
            <a:r>
              <a:rPr lang="en-US" dirty="0"/>
              <a:t> </a:t>
            </a:r>
          </a:p>
          <a:p>
            <a:pPr lvl="1"/>
            <a:r>
              <a:rPr lang="en-US" dirty="0"/>
              <a:t>takes z</a:t>
            </a:r>
            <a:r>
              <a:rPr lang="en-US" baseline="-25000" dirty="0"/>
              <a:t>i-1</a:t>
            </a:r>
            <a:r>
              <a:rPr lang="en-US" dirty="0"/>
              <a:t> and weight </a:t>
            </a:r>
            <a:r>
              <a:rPr lang="en-US" dirty="0" err="1"/>
              <a:t>w</a:t>
            </a:r>
            <a:r>
              <a:rPr lang="en-US" baseline="-25000" dirty="0" err="1"/>
              <a:t>i</a:t>
            </a:r>
            <a:r>
              <a:rPr lang="en-US" dirty="0"/>
              <a:t> as input</a:t>
            </a:r>
          </a:p>
          <a:p>
            <a:pPr lvl="1"/>
            <a:r>
              <a:rPr lang="en-US" dirty="0"/>
              <a:t>produces </a:t>
            </a:r>
            <a:r>
              <a:rPr lang="en-US" dirty="0" err="1"/>
              <a:t>z</a:t>
            </a:r>
            <a:r>
              <a:rPr lang="en-US" baseline="-25000" dirty="0" err="1"/>
              <a:t>i</a:t>
            </a:r>
            <a:r>
              <a:rPr lang="en-US" dirty="0"/>
              <a:t> as output</a:t>
            </a:r>
          </a:p>
          <a:p>
            <a:r>
              <a:rPr lang="en-US" dirty="0"/>
              <a:t>Backward module for f</a:t>
            </a:r>
            <a:r>
              <a:rPr lang="en-US" baseline="-25000" dirty="0"/>
              <a:t>i</a:t>
            </a:r>
          </a:p>
          <a:p>
            <a:pPr lvl="1"/>
            <a:r>
              <a:rPr lang="en-US" dirty="0"/>
              <a:t>takes g(</a:t>
            </a:r>
            <a:r>
              <a:rPr lang="en-US" dirty="0" err="1"/>
              <a:t>z</a:t>
            </a:r>
            <a:r>
              <a:rPr lang="en-US" baseline="-25000" dirty="0" err="1"/>
              <a:t>i</a:t>
            </a:r>
            <a:r>
              <a:rPr lang="en-US" dirty="0"/>
              <a:t> ) as input</a:t>
            </a:r>
          </a:p>
          <a:p>
            <a:pPr lvl="1"/>
            <a:r>
              <a:rPr lang="en-US" dirty="0"/>
              <a:t>produces g(z</a:t>
            </a:r>
            <a:r>
              <a:rPr lang="en-US" baseline="-25000" dirty="0"/>
              <a:t>i-1</a:t>
            </a:r>
            <a:r>
              <a:rPr lang="en-US" dirty="0"/>
              <a:t> ) and  g(</a:t>
            </a:r>
            <a:r>
              <a:rPr lang="en-US" dirty="0" err="1"/>
              <a:t>w</a:t>
            </a:r>
            <a:r>
              <a:rPr lang="en-US" baseline="-25000" dirty="0" err="1"/>
              <a:t>i</a:t>
            </a:r>
            <a:r>
              <a:rPr lang="en-US" dirty="0"/>
              <a:t>) as output </a:t>
            </a:r>
          </a:p>
        </p:txBody>
      </p:sp>
      <p:pic>
        <p:nvPicPr>
          <p:cNvPr id="7" name="Picture 6"/>
          <p:cNvPicPr>
            <a:picLocks noChangeAspect="1"/>
          </p:cNvPicPr>
          <p:nvPr/>
        </p:nvPicPr>
        <p:blipFill>
          <a:blip r:embed="rId2"/>
          <a:stretch>
            <a:fillRect/>
          </a:stretch>
        </p:blipFill>
        <p:spPr>
          <a:xfrm>
            <a:off x="4191881" y="5373092"/>
            <a:ext cx="1825019" cy="547505"/>
          </a:xfrm>
          <a:prstGeom prst="rect">
            <a:avLst/>
          </a:prstGeom>
        </p:spPr>
      </p:pic>
      <p:pic>
        <p:nvPicPr>
          <p:cNvPr id="8" name="Picture 7"/>
          <p:cNvPicPr>
            <a:picLocks noChangeAspect="1"/>
          </p:cNvPicPr>
          <p:nvPr/>
        </p:nvPicPr>
        <p:blipFill>
          <a:blip r:embed="rId3"/>
          <a:stretch>
            <a:fillRect/>
          </a:stretch>
        </p:blipFill>
        <p:spPr>
          <a:xfrm>
            <a:off x="1460261" y="5391150"/>
            <a:ext cx="2058191" cy="511391"/>
          </a:xfrm>
          <a:prstGeom prst="rect">
            <a:avLst/>
          </a:prstGeom>
        </p:spPr>
      </p:pic>
      <p:sp>
        <p:nvSpPr>
          <p:cNvPr id="6" name="TextBox 5">
            <a:extLst>
              <a:ext uri="{FF2B5EF4-FFF2-40B4-BE49-F238E27FC236}">
                <a16:creationId xmlns:a16="http://schemas.microsoft.com/office/drawing/2014/main" id="{DAB16F42-BCB3-C145-8677-CA776F20262A}"/>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4032291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2291" name="Text Box 3"/>
          <p:cNvSpPr txBox="1">
            <a:spLocks noChangeArrowheads="1"/>
          </p:cNvSpPr>
          <p:nvPr/>
        </p:nvSpPr>
        <p:spPr bwMode="auto">
          <a:xfrm>
            <a:off x="152400" y="0"/>
            <a:ext cx="6754598" cy="646331"/>
          </a:xfrm>
          <a:prstGeom prst="rect">
            <a:avLst/>
          </a:prstGeom>
          <a:noFill/>
          <a:ln w="9525">
            <a:noFill/>
            <a:miter lim="800000"/>
            <a:headEnd/>
            <a:tailEnd/>
          </a:ln>
        </p:spPr>
        <p:txBody>
          <a:bodyPr wrap="none">
            <a:spAutoFit/>
          </a:bodyPr>
          <a:lstStyle/>
          <a:p>
            <a:r>
              <a:rPr lang="en-US" sz="3600" dirty="0"/>
              <a:t>Image classification and tagging</a:t>
            </a:r>
          </a:p>
        </p:txBody>
      </p:sp>
      <p:sp>
        <p:nvSpPr>
          <p:cNvPr id="12292" name="Text Box 4"/>
          <p:cNvSpPr txBox="1">
            <a:spLocks noChangeArrowheads="1"/>
          </p:cNvSpPr>
          <p:nvPr/>
        </p:nvSpPr>
        <p:spPr bwMode="auto">
          <a:xfrm>
            <a:off x="5029200" y="990600"/>
            <a:ext cx="2362200" cy="3252172"/>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outdoor</a:t>
            </a:r>
          </a:p>
          <a:p>
            <a:pPr>
              <a:lnSpc>
                <a:spcPct val="80000"/>
              </a:lnSpc>
              <a:spcBef>
                <a:spcPct val="50000"/>
              </a:spcBef>
              <a:buFontTx/>
              <a:buChar char="•"/>
            </a:pPr>
            <a:r>
              <a:rPr lang="en-US" sz="2800" b="1" dirty="0">
                <a:solidFill>
                  <a:srgbClr val="FFFF00"/>
                </a:solidFill>
              </a:rPr>
              <a:t> mountains</a:t>
            </a:r>
          </a:p>
          <a:p>
            <a:pPr>
              <a:lnSpc>
                <a:spcPct val="80000"/>
              </a:lnSpc>
              <a:spcBef>
                <a:spcPct val="50000"/>
              </a:spcBef>
              <a:buFontTx/>
              <a:buChar char="•"/>
            </a:pPr>
            <a:r>
              <a:rPr lang="en-US" sz="2800" b="1" dirty="0">
                <a:solidFill>
                  <a:srgbClr val="FFFF00"/>
                </a:solidFill>
              </a:rPr>
              <a:t> city</a:t>
            </a:r>
          </a:p>
          <a:p>
            <a:pPr>
              <a:lnSpc>
                <a:spcPct val="80000"/>
              </a:lnSpc>
              <a:spcBef>
                <a:spcPct val="50000"/>
              </a:spcBef>
              <a:buFontTx/>
              <a:buChar char="•"/>
            </a:pPr>
            <a:r>
              <a:rPr lang="en-US" sz="2800" b="1" dirty="0">
                <a:solidFill>
                  <a:srgbClr val="FFFF00"/>
                </a:solidFill>
              </a:rPr>
              <a:t> Asia</a:t>
            </a:r>
          </a:p>
          <a:p>
            <a:pPr>
              <a:lnSpc>
                <a:spcPct val="80000"/>
              </a:lnSpc>
              <a:spcBef>
                <a:spcPct val="50000"/>
              </a:spcBef>
              <a:buFontTx/>
              <a:buChar char="•"/>
            </a:pPr>
            <a:r>
              <a:rPr lang="en-US" sz="2800" b="1" dirty="0">
                <a:solidFill>
                  <a:srgbClr val="FFFF00"/>
                </a:solidFill>
              </a:rPr>
              <a:t> Lhasa</a:t>
            </a:r>
          </a:p>
          <a:p>
            <a:pPr>
              <a:lnSpc>
                <a:spcPct val="80000"/>
              </a:lnSpc>
              <a:spcBef>
                <a:spcPct val="50000"/>
              </a:spcBef>
              <a:buFontTx/>
              <a:buChar char="•"/>
            </a:pPr>
            <a:r>
              <a:rPr lang="en-US" sz="2800" b="1" dirty="0">
                <a:solidFill>
                  <a:srgbClr val="FFFF00"/>
                </a:solidFill>
              </a:rPr>
              <a:t> </a:t>
            </a:r>
            <a:r>
              <a:rPr lang="mr-IN" sz="2800" b="1" dirty="0">
                <a:solidFill>
                  <a:srgbClr val="FFFF00"/>
                </a:solidFill>
              </a:rPr>
              <a:t>…</a:t>
            </a:r>
            <a:endParaRPr lang="en-US" sz="2800" b="1" dirty="0">
              <a:solidFill>
                <a:srgbClr val="FFFF00"/>
              </a:solidFill>
            </a:endParaRPr>
          </a:p>
        </p:txBody>
      </p:sp>
      <p:sp>
        <p:nvSpPr>
          <p:cNvPr id="6" name="TextBox 5"/>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8" name="TextBox 7">
            <a:extLst>
              <a:ext uri="{FF2B5EF4-FFF2-40B4-BE49-F238E27FC236}">
                <a16:creationId xmlns:a16="http://schemas.microsoft.com/office/drawing/2014/main" id="{306AA243-A575-6E45-8660-BC0456267A69}"/>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283318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Backpropagation for a sequence of functions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5" name="TextBox 4"/>
          <p:cNvSpPr txBox="1"/>
          <p:nvPr/>
        </p:nvSpPr>
        <p:spPr>
          <a:xfrm>
            <a:off x="1798983" y="2393950"/>
            <a:ext cx="639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rPr>
              <a:t>i-1</a:t>
            </a:r>
          </a:p>
        </p:txBody>
      </p:sp>
      <p:sp>
        <p:nvSpPr>
          <p:cNvPr id="6" name="TextBox 5"/>
          <p:cNvSpPr txBox="1"/>
          <p:nvPr/>
        </p:nvSpPr>
        <p:spPr>
          <a:xfrm>
            <a:off x="6781799" y="33621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Arial" charset="0"/>
              </a:rPr>
              <a:t>i</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7" name="TextBox 6"/>
          <p:cNvSpPr txBox="1"/>
          <p:nvPr/>
        </p:nvSpPr>
        <p:spPr>
          <a:xfrm>
            <a:off x="1943099" y="41749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w</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Arial" charset="0"/>
              </a:rPr>
              <a:t>i</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8" name="Right Arrow 7"/>
          <p:cNvSpPr/>
          <p:nvPr/>
        </p:nvSpPr>
        <p:spPr>
          <a:xfrm>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972709">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20675845">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1A97A83-5083-6940-A997-24C893A653F5}"/>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04843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Backpropagation for a sequence of functions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5" name="TextBox 4"/>
          <p:cNvSpPr txBox="1"/>
          <p:nvPr/>
        </p:nvSpPr>
        <p:spPr>
          <a:xfrm>
            <a:off x="1500809" y="2393950"/>
            <a:ext cx="9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g(z</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rPr>
              <a:t>i-1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t>
            </a:r>
          </a:p>
        </p:txBody>
      </p:sp>
      <p:sp>
        <p:nvSpPr>
          <p:cNvPr id="6" name="TextBox 5"/>
          <p:cNvSpPr txBox="1"/>
          <p:nvPr/>
        </p:nvSpPr>
        <p:spPr>
          <a:xfrm>
            <a:off x="6781799" y="3362109"/>
            <a:ext cx="1091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g(</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Arial" charset="0"/>
              </a:rPr>
              <a: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t>
            </a:r>
          </a:p>
        </p:txBody>
      </p:sp>
      <p:sp>
        <p:nvSpPr>
          <p:cNvPr id="8" name="Right Arrow 7"/>
          <p:cNvSpPr/>
          <p:nvPr/>
        </p:nvSpPr>
        <p:spPr>
          <a:xfrm rot="10800000">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12268342">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9454884">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618488" y="4108218"/>
            <a:ext cx="1091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g(</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w</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Arial" charset="0"/>
              </a:rPr>
              <a: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t>
            </a:r>
          </a:p>
        </p:txBody>
      </p:sp>
      <p:sp>
        <p:nvSpPr>
          <p:cNvPr id="11" name="TextBox 10">
            <a:extLst>
              <a:ext uri="{FF2B5EF4-FFF2-40B4-BE49-F238E27FC236}">
                <a16:creationId xmlns:a16="http://schemas.microsoft.com/office/drawing/2014/main" id="{38BFF5F9-190F-204C-A2A5-94A6A36471F4}"/>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352233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CFFD3-F339-9746-84A0-6C0C9647B7C2}"/>
              </a:ext>
            </a:extLst>
          </p:cNvPr>
          <p:cNvSpPr>
            <a:spLocks noGrp="1"/>
          </p:cNvSpPr>
          <p:nvPr>
            <p:ph type="title"/>
          </p:nvPr>
        </p:nvSpPr>
        <p:spPr/>
        <p:txBody>
          <a:bodyPr/>
          <a:lstStyle/>
          <a:p>
            <a:r>
              <a:rPr lang="en-US" dirty="0"/>
              <a:t>Computation graph - Functions</a:t>
            </a:r>
          </a:p>
        </p:txBody>
      </p:sp>
      <p:sp>
        <p:nvSpPr>
          <p:cNvPr id="3" name="Content Placeholder 2">
            <a:extLst>
              <a:ext uri="{FF2B5EF4-FFF2-40B4-BE49-F238E27FC236}">
                <a16:creationId xmlns:a16="http://schemas.microsoft.com/office/drawing/2014/main" id="{160880FA-CF02-F640-A891-F6DA3ACFD4E4}"/>
              </a:ext>
            </a:extLst>
          </p:cNvPr>
          <p:cNvSpPr>
            <a:spLocks noGrp="1"/>
          </p:cNvSpPr>
          <p:nvPr>
            <p:ph idx="1"/>
          </p:nvPr>
        </p:nvSpPr>
        <p:spPr/>
        <p:txBody>
          <a:bodyPr/>
          <a:lstStyle/>
          <a:p>
            <a:r>
              <a:rPr lang="en-US" dirty="0"/>
              <a:t>Each node implements two functions</a:t>
            </a:r>
          </a:p>
          <a:p>
            <a:pPr lvl="1"/>
            <a:r>
              <a:rPr lang="en-US" dirty="0"/>
              <a:t>A “forward”</a:t>
            </a:r>
          </a:p>
          <a:p>
            <a:pPr lvl="2"/>
            <a:r>
              <a:rPr lang="en-US" dirty="0"/>
              <a:t>Computes output given input</a:t>
            </a:r>
          </a:p>
          <a:p>
            <a:pPr lvl="1"/>
            <a:r>
              <a:rPr lang="en-US" dirty="0"/>
              <a:t>A “backward”</a:t>
            </a:r>
          </a:p>
          <a:p>
            <a:pPr lvl="2"/>
            <a:r>
              <a:rPr lang="en-US" dirty="0"/>
              <a:t>Computes derivative of z </a:t>
            </a:r>
            <a:r>
              <a:rPr lang="en-US" dirty="0" err="1"/>
              <a:t>w.r.t</a:t>
            </a:r>
            <a:r>
              <a:rPr lang="en-US" dirty="0"/>
              <a:t> input, given derivative of z </a:t>
            </a:r>
            <a:r>
              <a:rPr lang="en-US" dirty="0" err="1"/>
              <a:t>w.r.t</a:t>
            </a:r>
            <a:r>
              <a:rPr lang="en-US" dirty="0"/>
              <a:t> output </a:t>
            </a:r>
          </a:p>
        </p:txBody>
      </p:sp>
      <p:sp>
        <p:nvSpPr>
          <p:cNvPr id="4" name="TextBox 3">
            <a:extLst>
              <a:ext uri="{FF2B5EF4-FFF2-40B4-BE49-F238E27FC236}">
                <a16:creationId xmlns:a16="http://schemas.microsoft.com/office/drawing/2014/main" id="{0BE023E7-BE06-2C45-9985-2051D8035DF0}"/>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594386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 graphs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5" name="TextBox 4"/>
          <p:cNvSpPr txBox="1"/>
          <p:nvPr/>
        </p:nvSpPr>
        <p:spPr>
          <a:xfrm>
            <a:off x="2101186" y="2563164"/>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6" name="TextBox 5"/>
          <p:cNvSpPr txBox="1"/>
          <p:nvPr/>
        </p:nvSpPr>
        <p:spPr>
          <a:xfrm>
            <a:off x="6781799" y="33621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d</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7" name="TextBox 6"/>
          <p:cNvSpPr txBox="1"/>
          <p:nvPr/>
        </p:nvSpPr>
        <p:spPr>
          <a:xfrm>
            <a:off x="1943099" y="41749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c</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8" name="Right Arrow 7"/>
          <p:cNvSpPr/>
          <p:nvPr/>
        </p:nvSpPr>
        <p:spPr>
          <a:xfrm>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972709">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20675845">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853536" y="3298430"/>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b</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12" name="Right Arrow 11"/>
          <p:cNvSpPr/>
          <p:nvPr/>
        </p:nvSpPr>
        <p:spPr>
          <a:xfrm>
            <a:off x="2183735" y="3298429"/>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EF120A5-1C07-CF47-B8C2-1C5BE3334D5F}"/>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94752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 graphs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8" name="Right Arrow 7"/>
          <p:cNvSpPr/>
          <p:nvPr/>
        </p:nvSpPr>
        <p:spPr>
          <a:xfrm rot="10800000">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12401307">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9406387">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rot="10639101">
            <a:off x="2183735" y="3325591"/>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6781799" y="3275989"/>
            <a:ext cx="390525" cy="733425"/>
          </a:xfrm>
          <a:prstGeom prst="rect">
            <a:avLst/>
          </a:prstGeom>
        </p:spPr>
      </p:pic>
      <p:pic>
        <p:nvPicPr>
          <p:cNvPr id="13" name="Picture 12"/>
          <p:cNvPicPr>
            <a:picLocks noChangeAspect="1"/>
          </p:cNvPicPr>
          <p:nvPr/>
        </p:nvPicPr>
        <p:blipFill>
          <a:blip r:embed="rId3"/>
          <a:stretch>
            <a:fillRect/>
          </a:stretch>
        </p:blipFill>
        <p:spPr>
          <a:xfrm>
            <a:off x="1943100" y="2307847"/>
            <a:ext cx="371603" cy="697889"/>
          </a:xfrm>
          <a:prstGeom prst="rect">
            <a:avLst/>
          </a:prstGeom>
        </p:spPr>
      </p:pic>
      <p:pic>
        <p:nvPicPr>
          <p:cNvPr id="14" name="Picture 13"/>
          <p:cNvPicPr>
            <a:picLocks noChangeAspect="1"/>
          </p:cNvPicPr>
          <p:nvPr/>
        </p:nvPicPr>
        <p:blipFill>
          <a:blip r:embed="rId4"/>
          <a:stretch>
            <a:fillRect/>
          </a:stretch>
        </p:blipFill>
        <p:spPr>
          <a:xfrm>
            <a:off x="1687246" y="3265622"/>
            <a:ext cx="331389" cy="637924"/>
          </a:xfrm>
          <a:prstGeom prst="rect">
            <a:avLst/>
          </a:prstGeom>
        </p:spPr>
      </p:pic>
      <p:pic>
        <p:nvPicPr>
          <p:cNvPr id="16" name="Picture 15"/>
          <p:cNvPicPr>
            <a:picLocks noChangeAspect="1"/>
          </p:cNvPicPr>
          <p:nvPr/>
        </p:nvPicPr>
        <p:blipFill>
          <a:blip r:embed="rId5"/>
          <a:stretch>
            <a:fillRect/>
          </a:stretch>
        </p:blipFill>
        <p:spPr>
          <a:xfrm>
            <a:off x="1921003" y="4118631"/>
            <a:ext cx="331178" cy="637519"/>
          </a:xfrm>
          <a:prstGeom prst="rect">
            <a:avLst/>
          </a:prstGeom>
        </p:spPr>
      </p:pic>
      <p:sp>
        <p:nvSpPr>
          <p:cNvPr id="15" name="TextBox 14">
            <a:extLst>
              <a:ext uri="{FF2B5EF4-FFF2-40B4-BE49-F238E27FC236}">
                <a16:creationId xmlns:a16="http://schemas.microsoft.com/office/drawing/2014/main" id="{93433F4F-797A-5C4A-92DA-5210E0F9AC3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791121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 graphs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5" name="TextBox 4"/>
          <p:cNvSpPr txBox="1"/>
          <p:nvPr/>
        </p:nvSpPr>
        <p:spPr>
          <a:xfrm>
            <a:off x="2101186" y="2563164"/>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6" name="TextBox 5"/>
          <p:cNvSpPr txBox="1"/>
          <p:nvPr/>
        </p:nvSpPr>
        <p:spPr>
          <a:xfrm>
            <a:off x="6781799" y="33621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d</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7" name="TextBox 6"/>
          <p:cNvSpPr txBox="1"/>
          <p:nvPr/>
        </p:nvSpPr>
        <p:spPr>
          <a:xfrm>
            <a:off x="1943099" y="41749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c</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8" name="Right Arrow 7"/>
          <p:cNvSpPr/>
          <p:nvPr/>
        </p:nvSpPr>
        <p:spPr>
          <a:xfrm>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972709">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20675845">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853536" y="3298430"/>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b</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12" name="Right Arrow 11"/>
          <p:cNvSpPr/>
          <p:nvPr/>
        </p:nvSpPr>
        <p:spPr>
          <a:xfrm>
            <a:off x="2183735" y="3298429"/>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Arrow 2"/>
          <p:cNvSpPr/>
          <p:nvPr/>
        </p:nvSpPr>
        <p:spPr>
          <a:xfrm rot="19188042">
            <a:off x="7169813" y="2967524"/>
            <a:ext cx="800101" cy="50700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rot="1577851">
            <a:off x="7222386" y="3693905"/>
            <a:ext cx="800101" cy="50700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6879B55-C196-0C4D-9052-3D6B66330F6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277357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 graphs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8" name="Right Arrow 7"/>
          <p:cNvSpPr/>
          <p:nvPr/>
        </p:nvSpPr>
        <p:spPr>
          <a:xfrm rot="10800000">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12401307">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9406387">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rot="10639101">
            <a:off x="2183735" y="3325591"/>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6654784" y="3249353"/>
            <a:ext cx="390525" cy="733425"/>
          </a:xfrm>
          <a:prstGeom prst="rect">
            <a:avLst/>
          </a:prstGeom>
        </p:spPr>
      </p:pic>
      <p:pic>
        <p:nvPicPr>
          <p:cNvPr id="13" name="Picture 12"/>
          <p:cNvPicPr>
            <a:picLocks noChangeAspect="1"/>
          </p:cNvPicPr>
          <p:nvPr/>
        </p:nvPicPr>
        <p:blipFill>
          <a:blip r:embed="rId3"/>
          <a:stretch>
            <a:fillRect/>
          </a:stretch>
        </p:blipFill>
        <p:spPr>
          <a:xfrm>
            <a:off x="1943100" y="2307847"/>
            <a:ext cx="371603" cy="697889"/>
          </a:xfrm>
          <a:prstGeom prst="rect">
            <a:avLst/>
          </a:prstGeom>
        </p:spPr>
      </p:pic>
      <p:pic>
        <p:nvPicPr>
          <p:cNvPr id="14" name="Picture 13"/>
          <p:cNvPicPr>
            <a:picLocks noChangeAspect="1"/>
          </p:cNvPicPr>
          <p:nvPr/>
        </p:nvPicPr>
        <p:blipFill>
          <a:blip r:embed="rId4"/>
          <a:stretch>
            <a:fillRect/>
          </a:stretch>
        </p:blipFill>
        <p:spPr>
          <a:xfrm>
            <a:off x="1687246" y="3265622"/>
            <a:ext cx="331389" cy="637924"/>
          </a:xfrm>
          <a:prstGeom prst="rect">
            <a:avLst/>
          </a:prstGeom>
        </p:spPr>
      </p:pic>
      <p:pic>
        <p:nvPicPr>
          <p:cNvPr id="16" name="Picture 15"/>
          <p:cNvPicPr>
            <a:picLocks noChangeAspect="1"/>
          </p:cNvPicPr>
          <p:nvPr/>
        </p:nvPicPr>
        <p:blipFill>
          <a:blip r:embed="rId5"/>
          <a:stretch>
            <a:fillRect/>
          </a:stretch>
        </p:blipFill>
        <p:spPr>
          <a:xfrm>
            <a:off x="1921003" y="4118631"/>
            <a:ext cx="331178" cy="637519"/>
          </a:xfrm>
          <a:prstGeom prst="rect">
            <a:avLst/>
          </a:prstGeom>
        </p:spPr>
      </p:pic>
      <p:sp>
        <p:nvSpPr>
          <p:cNvPr id="15" name="Right Arrow 14"/>
          <p:cNvSpPr/>
          <p:nvPr/>
        </p:nvSpPr>
        <p:spPr>
          <a:xfrm rot="8646816">
            <a:off x="8008010" y="2967524"/>
            <a:ext cx="800101" cy="50700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Arrow 16"/>
          <p:cNvSpPr/>
          <p:nvPr/>
        </p:nvSpPr>
        <p:spPr>
          <a:xfrm rot="12636625">
            <a:off x="8060583" y="3693905"/>
            <a:ext cx="800101" cy="50700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r 4"/>
          <p:cNvSpPr/>
          <p:nvPr/>
        </p:nvSpPr>
        <p:spPr>
          <a:xfrm>
            <a:off x="7727003" y="3420603"/>
            <a:ext cx="364791" cy="371962"/>
          </a:xfrm>
          <a:prstGeom prst="flowChartOr">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rot="10800000">
            <a:off x="7014308" y="3373011"/>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9AE1490-82C4-0C4A-A467-AF629B1AF164}"/>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580573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frameworks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75" y="2571750"/>
            <a:ext cx="1847850" cy="561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71713"/>
            <a:ext cx="1781175" cy="17240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725" y="4095750"/>
            <a:ext cx="2438400" cy="10191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6450" y="4157663"/>
            <a:ext cx="1171575" cy="447675"/>
          </a:xfrm>
          <a:prstGeom prst="rect">
            <a:avLst/>
          </a:prstGeom>
        </p:spPr>
      </p:pic>
      <p:sp>
        <p:nvSpPr>
          <p:cNvPr id="8" name="TextBox 7">
            <a:extLst>
              <a:ext uri="{FF2B5EF4-FFF2-40B4-BE49-F238E27FC236}">
                <a16:creationId xmlns:a16="http://schemas.microsoft.com/office/drawing/2014/main" id="{5B0FC56E-6081-D14F-9056-8F61CEC66D66}"/>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79379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
            <a:ext cx="8153400" cy="838200"/>
          </a:xfrm>
        </p:spPr>
        <p:txBody>
          <a:bodyPr/>
          <a:lstStyle/>
          <a:p>
            <a:r>
              <a:rPr lang="en-US" dirty="0"/>
              <a:t>Building blocks</a:t>
            </a:r>
          </a:p>
        </p:txBody>
      </p:sp>
      <p:sp>
        <p:nvSpPr>
          <p:cNvPr id="5" name="Content Placeholder 2">
            <a:extLst>
              <a:ext uri="{FF2B5EF4-FFF2-40B4-BE49-F238E27FC236}">
                <a16:creationId xmlns:a16="http://schemas.microsoft.com/office/drawing/2014/main" id="{709EED83-383B-024B-ADB3-439706E1C5EE}"/>
              </a:ext>
            </a:extLst>
          </p:cNvPr>
          <p:cNvSpPr>
            <a:spLocks noGrp="1"/>
          </p:cNvSpPr>
          <p:nvPr>
            <p:ph idx="1"/>
          </p:nvPr>
        </p:nvSpPr>
        <p:spPr>
          <a:xfrm>
            <a:off x="685800" y="914400"/>
            <a:ext cx="7772400" cy="5257800"/>
          </a:xfrm>
        </p:spPr>
        <p:txBody>
          <a:bodyPr/>
          <a:lstStyle/>
          <a:p>
            <a:pPr marL="457200" indent="-457200">
              <a:buFont typeface="Arial" panose="020B0604020202020204" pitchFamily="34" charset="0"/>
              <a:buChar char="•"/>
            </a:pPr>
            <a:r>
              <a:rPr lang="en-US" sz="3200" dirty="0"/>
              <a:t>Convolutional Layers</a:t>
            </a:r>
          </a:p>
          <a:p>
            <a:pPr marL="457200" indent="-457200">
              <a:buFont typeface="Arial" panose="020B0604020202020204" pitchFamily="34" charset="0"/>
              <a:buChar char="•"/>
            </a:pPr>
            <a:r>
              <a:rPr lang="en-US" sz="3200" dirty="0"/>
              <a:t>Non-linearities</a:t>
            </a:r>
          </a:p>
          <a:p>
            <a:pPr marL="457200" indent="-457200">
              <a:buFont typeface="Arial" panose="020B0604020202020204" pitchFamily="34" charset="0"/>
              <a:buChar char="•"/>
            </a:pPr>
            <a:r>
              <a:rPr lang="en-US" sz="3200" dirty="0"/>
              <a:t>Pooling</a:t>
            </a:r>
          </a:p>
          <a:p>
            <a:pPr marL="457200" indent="-457200">
              <a:buFont typeface="Arial" panose="020B0604020202020204" pitchFamily="34" charset="0"/>
              <a:buChar char="•"/>
            </a:pPr>
            <a:r>
              <a:rPr lang="en-US" sz="3200" dirty="0"/>
              <a:t>Fully-connected Layers</a:t>
            </a:r>
          </a:p>
          <a:p>
            <a:pPr marL="457200" indent="-457200">
              <a:buFont typeface="Arial" panose="020B0604020202020204" pitchFamily="34" charset="0"/>
              <a:buChar char="•"/>
            </a:pPr>
            <a:r>
              <a:rPr lang="en-US" sz="3200" dirty="0"/>
              <a:t>Attention Layers</a:t>
            </a:r>
          </a:p>
        </p:txBody>
      </p:sp>
      <p:sp>
        <p:nvSpPr>
          <p:cNvPr id="6" name="TextBox 5">
            <a:extLst>
              <a:ext uri="{FF2B5EF4-FFF2-40B4-BE49-F238E27FC236}">
                <a16:creationId xmlns:a16="http://schemas.microsoft.com/office/drawing/2014/main" id="{4BBBDCAE-8312-134E-96B9-4E3024F8FF5A}"/>
              </a:ext>
            </a:extLst>
          </p:cNvPr>
          <p:cNvSpPr txBox="1"/>
          <p:nvPr/>
        </p:nvSpPr>
        <p:spPr>
          <a:xfrm>
            <a:off x="6819900" y="5960788"/>
            <a:ext cx="18288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Rationale?</a:t>
            </a:r>
          </a:p>
        </p:txBody>
      </p:sp>
    </p:spTree>
    <p:extLst>
      <p:ext uri="{BB962C8B-B14F-4D97-AF65-F5344CB8AC3E}">
        <p14:creationId xmlns:p14="http://schemas.microsoft.com/office/powerpoint/2010/main" val="17866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networks for images</a:t>
            </a:r>
          </a:p>
        </p:txBody>
      </p:sp>
      <p:sp>
        <p:nvSpPr>
          <p:cNvPr id="3" name="Content Placeholder 2"/>
          <p:cNvSpPr>
            <a:spLocks noGrp="1"/>
          </p:cNvSpPr>
          <p:nvPr>
            <p:ph idx="1"/>
          </p:nvPr>
        </p:nvSpPr>
        <p:spPr/>
        <p:txBody>
          <a:bodyPr/>
          <a:lstStyle/>
          <a:p>
            <a:endParaRPr lang="en-US"/>
          </a:p>
        </p:txBody>
      </p:sp>
      <p:sp>
        <p:nvSpPr>
          <p:cNvPr id="4" name="Cube 3"/>
          <p:cNvSpPr/>
          <p:nvPr/>
        </p:nvSpPr>
        <p:spPr bwMode="auto">
          <a:xfrm>
            <a:off x="1373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10" name="Straight Connector 9"/>
          <p:cNvCxnSpPr/>
          <p:nvPr/>
        </p:nvCxnSpPr>
        <p:spPr bwMode="auto">
          <a:xfrm>
            <a:off x="2971800" y="2362200"/>
            <a:ext cx="1906707" cy="190053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1676400" y="3733800"/>
            <a:ext cx="3048000" cy="685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1600200" y="4643735"/>
            <a:ext cx="3125907" cy="10712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a:off x="2971800" y="4343400"/>
            <a:ext cx="1754307" cy="18013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4726107" y="4262735"/>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TextBox 32"/>
          <p:cNvSpPr txBox="1"/>
          <p:nvPr/>
        </p:nvSpPr>
        <p:spPr>
          <a:xfrm>
            <a:off x="992307"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sp>
        <p:nvSpPr>
          <p:cNvPr id="34" name="TextBox 33"/>
          <p:cNvSpPr txBox="1"/>
          <p:nvPr/>
        </p:nvSpPr>
        <p:spPr>
          <a:xfrm>
            <a:off x="3594206" y="5943600"/>
            <a:ext cx="309571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Fully connected layer</a:t>
            </a:r>
          </a:p>
        </p:txBody>
      </p:sp>
      <p:sp>
        <p:nvSpPr>
          <p:cNvPr id="24" name="Cube 23"/>
          <p:cNvSpPr/>
          <p:nvPr/>
        </p:nvSpPr>
        <p:spPr bwMode="auto">
          <a:xfrm>
            <a:off x="4724400" y="34290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25" name="Straight Connector 24"/>
          <p:cNvCxnSpPr/>
          <p:nvPr/>
        </p:nvCxnSpPr>
        <p:spPr bwMode="auto">
          <a:xfrm>
            <a:off x="2971800" y="2362200"/>
            <a:ext cx="1906707" cy="106233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V="1">
            <a:off x="1676400" y="3581400"/>
            <a:ext cx="30480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flipV="1">
            <a:off x="1676400" y="3805536"/>
            <a:ext cx="3049707" cy="190946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V="1">
            <a:off x="2971800" y="3685337"/>
            <a:ext cx="1754307" cy="65806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6" name="Picture 35"/>
          <p:cNvPicPr>
            <a:picLocks noChangeAspect="1"/>
          </p:cNvPicPr>
          <p:nvPr/>
        </p:nvPicPr>
        <p:blipFill>
          <a:blip r:embed="rId2"/>
          <a:stretch>
            <a:fillRect/>
          </a:stretch>
        </p:blipFill>
        <p:spPr>
          <a:xfrm>
            <a:off x="5105400" y="1143000"/>
            <a:ext cx="3530325" cy="1758859"/>
          </a:xfrm>
          <a:prstGeom prst="rect">
            <a:avLst/>
          </a:prstGeom>
        </p:spPr>
      </p:pic>
    </p:spTree>
    <p:extLst>
      <p:ext uri="{BB962C8B-B14F-4D97-AF65-F5344CB8AC3E}">
        <p14:creationId xmlns:p14="http://schemas.microsoft.com/office/powerpoint/2010/main" val="226456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33" grpId="0"/>
      <p:bldP spid="34"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2400" y="0"/>
            <a:ext cx="3518912" cy="646331"/>
          </a:xfrm>
          <a:prstGeom prst="rect">
            <a:avLst/>
          </a:prstGeom>
          <a:noFill/>
          <a:ln w="9525">
            <a:noFill/>
            <a:miter lim="800000"/>
            <a:headEnd/>
            <a:tailEnd/>
          </a:ln>
        </p:spPr>
        <p:txBody>
          <a:bodyPr wrap="none">
            <a:spAutoFit/>
          </a:bodyPr>
          <a:lstStyle/>
          <a:p>
            <a:r>
              <a:rPr lang="en-US" sz="3600" dirty="0"/>
              <a:t>Object detection</a:t>
            </a:r>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6" name="Text Box 4"/>
          <p:cNvSpPr txBox="1">
            <a:spLocks noChangeArrowheads="1"/>
          </p:cNvSpPr>
          <p:nvPr/>
        </p:nvSpPr>
        <p:spPr bwMode="auto">
          <a:xfrm>
            <a:off x="4191000" y="762000"/>
            <a:ext cx="3276600" cy="437043"/>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find pedestrians</a:t>
            </a:r>
          </a:p>
        </p:txBody>
      </p:sp>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23" name="TextBox 22">
            <a:extLst>
              <a:ext uri="{FF2B5EF4-FFF2-40B4-BE49-F238E27FC236}">
                <a16:creationId xmlns:a16="http://schemas.microsoft.com/office/drawing/2014/main" id="{DF3A4205-E6A1-E84B-A4F3-045DE8AAD6BB}"/>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1236777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ube 3"/>
          <p:cNvSpPr/>
          <p:nvPr/>
        </p:nvSpPr>
        <p:spPr bwMode="auto">
          <a:xfrm>
            <a:off x="1373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ube 5"/>
          <p:cNvSpPr/>
          <p:nvPr/>
        </p:nvSpPr>
        <p:spPr bwMode="auto">
          <a:xfrm>
            <a:off x="1830507" y="3805535"/>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10" name="Straight Connector 9"/>
          <p:cNvCxnSpPr/>
          <p:nvPr/>
        </p:nvCxnSpPr>
        <p:spPr bwMode="auto">
          <a:xfrm>
            <a:off x="2363907" y="3805535"/>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1962083" y="4075782"/>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2059107"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2363907" y="4523537"/>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4726107" y="4262735"/>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TextBox 32"/>
          <p:cNvSpPr txBox="1"/>
          <p:nvPr/>
        </p:nvSpPr>
        <p:spPr>
          <a:xfrm>
            <a:off x="992307"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sp>
        <p:nvSpPr>
          <p:cNvPr id="19" name="Title 1"/>
          <p:cNvSpPr>
            <a:spLocks noGrp="1"/>
          </p:cNvSpPr>
          <p:nvPr>
            <p:ph type="title"/>
          </p:nvPr>
        </p:nvSpPr>
        <p:spPr/>
        <p:txBody>
          <a:bodyPr/>
          <a:lstStyle/>
          <a:p>
            <a:r>
              <a:rPr lang="en-US" dirty="0"/>
              <a:t>Neural networks for images</a:t>
            </a:r>
          </a:p>
        </p:txBody>
      </p:sp>
    </p:spTree>
    <p:extLst>
      <p:ext uri="{BB962C8B-B14F-4D97-AF65-F5344CB8AC3E}">
        <p14:creationId xmlns:p14="http://schemas.microsoft.com/office/powerpoint/2010/main" val="305643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1373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ube 5"/>
          <p:cNvSpPr/>
          <p:nvPr/>
        </p:nvSpPr>
        <p:spPr bwMode="auto">
          <a:xfrm>
            <a:off x="1981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Cube 7"/>
          <p:cNvSpPr/>
          <p:nvPr/>
        </p:nvSpPr>
        <p:spPr bwMode="auto">
          <a:xfrm>
            <a:off x="4268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10" name="Straight Connector 9"/>
          <p:cNvCxnSpPr/>
          <p:nvPr/>
        </p:nvCxnSpPr>
        <p:spPr bwMode="auto">
          <a:xfrm>
            <a:off x="2514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2112776" y="3851647"/>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2209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2514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4876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TextBox 32"/>
          <p:cNvSpPr txBox="1"/>
          <p:nvPr/>
        </p:nvSpPr>
        <p:spPr>
          <a:xfrm>
            <a:off x="992307"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sp>
        <p:nvSpPr>
          <p:cNvPr id="35" name="TextBox 34"/>
          <p:cNvSpPr txBox="1"/>
          <p:nvPr/>
        </p:nvSpPr>
        <p:spPr>
          <a:xfrm>
            <a:off x="5640507" y="990600"/>
            <a:ext cx="182709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feature map</a:t>
            </a:r>
          </a:p>
        </p:txBody>
      </p:sp>
      <p:cxnSp>
        <p:nvCxnSpPr>
          <p:cNvPr id="37" name="Curved Connector 36"/>
          <p:cNvCxnSpPr>
            <a:stCxn id="35" idx="2"/>
          </p:cNvCxnSpPr>
          <p:nvPr/>
        </p:nvCxnSpPr>
        <p:spPr bwMode="auto">
          <a:xfrm rot="5400000">
            <a:off x="5714736" y="1518417"/>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228600" y="2814935"/>
            <a:ext cx="13716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learned weights</a:t>
            </a:r>
          </a:p>
        </p:txBody>
      </p:sp>
      <p:cxnSp>
        <p:nvCxnSpPr>
          <p:cNvPr id="19" name="Curved Connector 18"/>
          <p:cNvCxnSpPr>
            <a:stCxn id="17" idx="2"/>
          </p:cNvCxnSpPr>
          <p:nvPr/>
        </p:nvCxnSpPr>
        <p:spPr bwMode="auto">
          <a:xfrm rot="16200000" flipH="1">
            <a:off x="1060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p:txBody>
          <a:bodyPr/>
          <a:lstStyle/>
          <a:p>
            <a:r>
              <a:rPr lang="en-US" dirty="0"/>
              <a:t>Neural networks for images</a:t>
            </a:r>
          </a:p>
        </p:txBody>
      </p:sp>
    </p:spTree>
    <p:extLst>
      <p:ext uri="{BB962C8B-B14F-4D97-AF65-F5344CB8AC3E}">
        <p14:creationId xmlns:p14="http://schemas.microsoft.com/office/powerpoint/2010/main" val="392212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1373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ube 5"/>
          <p:cNvSpPr/>
          <p:nvPr/>
        </p:nvSpPr>
        <p:spPr bwMode="auto">
          <a:xfrm>
            <a:off x="1981200" y="3581400"/>
            <a:ext cx="533400" cy="1143000"/>
          </a:xfrm>
          <a:prstGeom prst="cube">
            <a:avLst>
              <a:gd name="adj" fmla="val 50665"/>
            </a:avLst>
          </a:prstGeom>
          <a:solidFill>
            <a:schemeClr val="accent2">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Cube 7"/>
          <p:cNvSpPr/>
          <p:nvPr/>
        </p:nvSpPr>
        <p:spPr bwMode="auto">
          <a:xfrm>
            <a:off x="4268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TextBox 32"/>
          <p:cNvSpPr txBox="1"/>
          <p:nvPr/>
        </p:nvSpPr>
        <p:spPr>
          <a:xfrm>
            <a:off x="992307"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sp>
        <p:nvSpPr>
          <p:cNvPr id="35" name="TextBox 34"/>
          <p:cNvSpPr txBox="1"/>
          <p:nvPr/>
        </p:nvSpPr>
        <p:spPr>
          <a:xfrm>
            <a:off x="5640507" y="990600"/>
            <a:ext cx="295786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another feature map</a:t>
            </a:r>
          </a:p>
        </p:txBody>
      </p:sp>
      <p:cxnSp>
        <p:nvCxnSpPr>
          <p:cNvPr id="37" name="Curved Connector 36"/>
          <p:cNvCxnSpPr>
            <a:cxnSpLocks/>
          </p:cNvCxnSpPr>
          <p:nvPr/>
        </p:nvCxnSpPr>
        <p:spPr bwMode="auto">
          <a:xfrm rot="5400000">
            <a:off x="5942481" y="1518417"/>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52400" y="2514600"/>
            <a:ext cx="13716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another set of learned weights</a:t>
            </a:r>
          </a:p>
        </p:txBody>
      </p:sp>
      <p:cxnSp>
        <p:nvCxnSpPr>
          <p:cNvPr id="19" name="Curved Connector 18"/>
          <p:cNvCxnSpPr>
            <a:cxnSpLocks/>
            <a:stCxn id="17" idx="2"/>
          </p:cNvCxnSpPr>
          <p:nvPr/>
        </p:nvCxnSpPr>
        <p:spPr bwMode="auto">
          <a:xfrm rot="16200000" flipH="1">
            <a:off x="1280130" y="3642330"/>
            <a:ext cx="259140" cy="11430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p:txBody>
          <a:bodyPr/>
          <a:lstStyle/>
          <a:p>
            <a:r>
              <a:rPr lang="en-US" dirty="0"/>
              <a:t>Neural networks for images</a:t>
            </a:r>
          </a:p>
        </p:txBody>
      </p:sp>
      <p:sp>
        <p:nvSpPr>
          <p:cNvPr id="24" name="Cube 23">
            <a:extLst>
              <a:ext uri="{FF2B5EF4-FFF2-40B4-BE49-F238E27FC236}">
                <a16:creationId xmlns:a16="http://schemas.microsoft.com/office/drawing/2014/main" id="{09D29972-1A5E-7044-9ECF-3F84E9320787}"/>
              </a:ext>
            </a:extLst>
          </p:cNvPr>
          <p:cNvSpPr/>
          <p:nvPr/>
        </p:nvSpPr>
        <p:spPr bwMode="auto">
          <a:xfrm>
            <a:off x="4528856" y="2357735"/>
            <a:ext cx="1600200" cy="3352800"/>
          </a:xfrm>
          <a:prstGeom prst="cube">
            <a:avLst>
              <a:gd name="adj" fmla="val 83348"/>
            </a:avLst>
          </a:prstGeom>
          <a:solidFill>
            <a:schemeClr val="accent2">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7890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p:bldP spid="17" grpId="0"/>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53000" y="1524001"/>
            <a:ext cx="4094163" cy="27289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7411" name="Title 1"/>
          <p:cNvSpPr>
            <a:spLocks noGrp="1"/>
          </p:cNvSpPr>
          <p:nvPr>
            <p:ph type="title"/>
          </p:nvPr>
        </p:nvSpPr>
        <p:spPr/>
        <p:txBody>
          <a:bodyPr/>
          <a:lstStyle/>
          <a:p>
            <a:r>
              <a:rPr lang="en-US" dirty="0">
                <a:solidFill>
                  <a:schemeClr val="tx1"/>
                </a:solidFill>
                <a:latin typeface="+mn-lt"/>
              </a:rPr>
              <a:t>Convolution as feature extraction</a:t>
            </a:r>
          </a:p>
        </p:txBody>
      </p:sp>
      <p:pic>
        <p:nvPicPr>
          <p:cNvPr id="17415"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5"/>
          <p:cNvPicPr>
            <a:picLocks noChangeAspect="1"/>
          </p:cNvPicPr>
          <p:nvPr/>
        </p:nvPicPr>
        <p:blipFill>
          <a:blip r:embed="rId4">
            <a:extLst>
              <a:ext uri="{28A0092B-C50C-407E-A947-70E740481C1C}">
                <a14:useLocalDpi xmlns:a14="http://schemas.microsoft.com/office/drawing/2010/main" val="0"/>
              </a:ext>
            </a:extLst>
          </a:blip>
          <a:srcRect l="28177" t="4254" r="50287" b="52721"/>
          <a:stretch>
            <a:fillRect/>
          </a:stretch>
        </p:blipFill>
        <p:spPr bwMode="auto">
          <a:xfrm>
            <a:off x="60326" y="3581401"/>
            <a:ext cx="777875" cy="773113"/>
          </a:xfrm>
          <a:prstGeom prst="rect">
            <a:avLst/>
          </a:prstGeom>
          <a:noFill/>
          <a:ln w="254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descr="filter_z1.png"/>
          <p:cNvPicPr>
            <a:picLocks noChangeAspect="1"/>
          </p:cNvPicPr>
          <p:nvPr/>
        </p:nvPicPr>
        <p:blipFill>
          <a:blip r:embed="rId5">
            <a:extLst>
              <a:ext uri="{28A0092B-C50C-407E-A947-70E740481C1C}">
                <a14:useLocalDpi xmlns:a14="http://schemas.microsoft.com/office/drawing/2010/main" val="0"/>
              </a:ext>
            </a:extLst>
          </a:blip>
          <a:srcRect l="13812" t="8075" r="9827" b="11832"/>
          <a:stretch>
            <a:fillRect/>
          </a:stretch>
        </p:blipFill>
        <p:spPr bwMode="auto">
          <a:xfrm>
            <a:off x="4802189" y="3581400"/>
            <a:ext cx="4113212" cy="27765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7418" name="Rectangle 6"/>
          <p:cNvSpPr>
            <a:spLocks noChangeArrowheads="1"/>
          </p:cNvSpPr>
          <p:nvPr/>
        </p:nvSpPr>
        <p:spPr bwMode="auto">
          <a:xfrm>
            <a:off x="1676400" y="6334125"/>
            <a:ext cx="102461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charset="0"/>
              </a:rPr>
              <a:t>image</a:t>
            </a:r>
          </a:p>
        </p:txBody>
      </p:sp>
      <p:sp>
        <p:nvSpPr>
          <p:cNvPr id="11" name="Rectangle 10"/>
          <p:cNvSpPr>
            <a:spLocks noChangeArrowheads="1"/>
          </p:cNvSpPr>
          <p:nvPr/>
        </p:nvSpPr>
        <p:spPr bwMode="auto">
          <a:xfrm>
            <a:off x="5918284" y="6324600"/>
            <a:ext cx="1827724"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charset="0"/>
              </a:rPr>
              <a:t>feature map</a:t>
            </a:r>
          </a:p>
        </p:txBody>
      </p:sp>
      <p:sp>
        <p:nvSpPr>
          <p:cNvPr id="9" name="Right Arrow 8"/>
          <p:cNvSpPr>
            <a:spLocks noChangeArrowheads="1"/>
          </p:cNvSpPr>
          <p:nvPr/>
        </p:nvSpPr>
        <p:spPr bwMode="auto">
          <a:xfrm>
            <a:off x="4268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Arial" charset="0"/>
            </a:endParaRPr>
          </a:p>
        </p:txBody>
      </p:sp>
      <p:pic>
        <p:nvPicPr>
          <p:cNvPr id="13" name="Picture 5"/>
          <p:cNvPicPr>
            <a:picLocks noChangeAspect="1"/>
          </p:cNvPicPr>
          <p:nvPr/>
        </p:nvPicPr>
        <p:blipFill>
          <a:blip r:embed="rId6">
            <a:extLst>
              <a:ext uri="{28A0092B-C50C-407E-A947-70E740481C1C}">
                <a14:useLocalDpi xmlns:a14="http://schemas.microsoft.com/office/drawing/2010/main" val="0"/>
              </a:ext>
            </a:extLst>
          </a:blip>
          <a:srcRect l="50287" t="4254" r="28177" b="52721"/>
          <a:stretch>
            <a:fillRect/>
          </a:stretch>
        </p:blipFill>
        <p:spPr bwMode="auto">
          <a:xfrm>
            <a:off x="60326" y="3581401"/>
            <a:ext cx="777875" cy="773113"/>
          </a:xfrm>
          <a:prstGeom prst="rect">
            <a:avLst/>
          </a:prstGeom>
          <a:noFill/>
          <a:ln w="25400">
            <a:solidFill>
              <a:srgbClr val="12FF00"/>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Right Arrow 14"/>
          <p:cNvSpPr>
            <a:spLocks noChangeArrowheads="1"/>
          </p:cNvSpPr>
          <p:nvPr/>
        </p:nvSpPr>
        <p:spPr bwMode="auto">
          <a:xfrm rot="-1977863">
            <a:off x="4317928" y="36183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Arial" charset="0"/>
            </a:endParaRPr>
          </a:p>
        </p:txBody>
      </p:sp>
      <p:sp>
        <p:nvSpPr>
          <p:cNvPr id="14" name="Rectangle 13"/>
          <p:cNvSpPr/>
          <p:nvPr/>
        </p:nvSpPr>
        <p:spPr>
          <a:xfrm>
            <a:off x="4419601" y="3733801"/>
            <a:ext cx="204788" cy="1200318"/>
          </a:xfrm>
          <a:prstGeom prst="rect">
            <a:avLst/>
          </a:prstGeom>
        </p:spPr>
        <p:txBody>
          <a:bodyPr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Arial" charset="0"/>
              </a:rPr>
              <a:t>...</a:t>
            </a:r>
          </a:p>
        </p:txBody>
      </p:sp>
      <p:pic>
        <p:nvPicPr>
          <p:cNvPr id="2" name="Picture 1">
            <a:extLst>
              <a:ext uri="{FF2B5EF4-FFF2-40B4-BE49-F238E27FC236}">
                <a16:creationId xmlns:a16="http://schemas.microsoft.com/office/drawing/2014/main" id="{CD1F8276-088F-814C-A0D3-FE9D9AF2396F}"/>
              </a:ext>
            </a:extLst>
          </p:cNvPr>
          <p:cNvPicPr>
            <a:picLocks noChangeAspect="1"/>
          </p:cNvPicPr>
          <p:nvPr/>
        </p:nvPicPr>
        <p:blipFill>
          <a:blip r:embed="rId7"/>
          <a:stretch>
            <a:fillRect/>
          </a:stretch>
        </p:blipFill>
        <p:spPr>
          <a:xfrm>
            <a:off x="60326" y="1632779"/>
            <a:ext cx="4183455" cy="1415221"/>
          </a:xfrm>
          <a:prstGeom prst="rect">
            <a:avLst/>
          </a:prstGeom>
        </p:spPr>
      </p:pic>
      <p:sp>
        <p:nvSpPr>
          <p:cNvPr id="16" name="Rectangle 15">
            <a:extLst>
              <a:ext uri="{FF2B5EF4-FFF2-40B4-BE49-F238E27FC236}">
                <a16:creationId xmlns:a16="http://schemas.microsoft.com/office/drawing/2014/main" id="{5AE0AECF-46F1-2F41-91F7-61E3EBA9BCBA}"/>
              </a:ext>
            </a:extLst>
          </p:cNvPr>
          <p:cNvSpPr>
            <a:spLocks noChangeArrowheads="1"/>
          </p:cNvSpPr>
          <p:nvPr/>
        </p:nvSpPr>
        <p:spPr bwMode="auto">
          <a:xfrm>
            <a:off x="990600" y="1132648"/>
            <a:ext cx="230541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charset="0"/>
              </a:rPr>
              <a:t>bank of K filters</a:t>
            </a:r>
          </a:p>
        </p:txBody>
      </p:sp>
      <p:sp>
        <p:nvSpPr>
          <p:cNvPr id="17" name="Rectangle 16">
            <a:extLst>
              <a:ext uri="{FF2B5EF4-FFF2-40B4-BE49-F238E27FC236}">
                <a16:creationId xmlns:a16="http://schemas.microsoft.com/office/drawing/2014/main" id="{2527D243-B65A-7340-8B9D-1B0D34D21C67}"/>
              </a:ext>
            </a:extLst>
          </p:cNvPr>
          <p:cNvSpPr>
            <a:spLocks noChangeArrowheads="1"/>
          </p:cNvSpPr>
          <p:nvPr/>
        </p:nvSpPr>
        <p:spPr bwMode="auto">
          <a:xfrm>
            <a:off x="5847371" y="1031593"/>
            <a:ext cx="2271756"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charset="0"/>
              </a:rPr>
              <a:t>K feature maps</a:t>
            </a:r>
          </a:p>
        </p:txBody>
      </p:sp>
    </p:spTree>
    <p:extLst>
      <p:ext uri="{BB962C8B-B14F-4D97-AF65-F5344CB8AC3E}">
        <p14:creationId xmlns:p14="http://schemas.microsoft.com/office/powerpoint/2010/main" val="651095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28" dur="2000" fill="hold"/>
                                        <p:tgtEl>
                                          <p:spTgt spid="13"/>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5" grpId="0" animBg="1"/>
      <p:bldP spid="14" grpId="0"/>
      <p:bldP spid="16"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35069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Cube 3"/>
          <p:cNvSpPr/>
          <p:nvPr/>
        </p:nvSpPr>
        <p:spPr bwMode="auto">
          <a:xfrm>
            <a:off x="1373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ube 5"/>
          <p:cNvSpPr/>
          <p:nvPr/>
        </p:nvSpPr>
        <p:spPr bwMode="auto">
          <a:xfrm>
            <a:off x="1981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 name="TextBox 34"/>
          <p:cNvSpPr txBox="1"/>
          <p:nvPr/>
        </p:nvSpPr>
        <p:spPr>
          <a:xfrm>
            <a:off x="4191000" y="1824335"/>
            <a:ext cx="3124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feature maps</a:t>
            </a:r>
          </a:p>
        </p:txBody>
      </p:sp>
      <p:sp>
        <p:nvSpPr>
          <p:cNvPr id="17" name="TextBox 16"/>
          <p:cNvSpPr txBox="1"/>
          <p:nvPr/>
        </p:nvSpPr>
        <p:spPr>
          <a:xfrm>
            <a:off x="228600" y="2814935"/>
            <a:ext cx="13716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filters </a:t>
            </a:r>
          </a:p>
        </p:txBody>
      </p:sp>
      <p:cxnSp>
        <p:nvCxnSpPr>
          <p:cNvPr id="19" name="Curved Connector 18"/>
          <p:cNvCxnSpPr>
            <a:stCxn id="17" idx="2"/>
          </p:cNvCxnSpPr>
          <p:nvPr/>
        </p:nvCxnSpPr>
        <p:spPr bwMode="auto">
          <a:xfrm rot="16200000" flipH="1">
            <a:off x="876300" y="3314700"/>
            <a:ext cx="1143000" cy="1066800"/>
          </a:xfrm>
          <a:prstGeom prst="curvedConnector3">
            <a:avLst>
              <a:gd name="adj1" fmla="val 99577"/>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p:txBody>
          <a:bodyPr/>
          <a:lstStyle/>
          <a:p>
            <a:r>
              <a:rPr lang="en-US" dirty="0"/>
              <a:t>Convolutional layer</a:t>
            </a:r>
          </a:p>
        </p:txBody>
      </p:sp>
      <p:sp>
        <p:nvSpPr>
          <p:cNvPr id="23" name="TextBox 22"/>
          <p:cNvSpPr txBox="1"/>
          <p:nvPr/>
        </p:nvSpPr>
        <p:spPr>
          <a:xfrm>
            <a:off x="3594206" y="5943600"/>
            <a:ext cx="280227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convolutional layer</a:t>
            </a:r>
          </a:p>
        </p:txBody>
      </p:sp>
      <p:sp>
        <p:nvSpPr>
          <p:cNvPr id="24" name="TextBox 23">
            <a:extLst>
              <a:ext uri="{FF2B5EF4-FFF2-40B4-BE49-F238E27FC236}">
                <a16:creationId xmlns:a16="http://schemas.microsoft.com/office/drawing/2014/main" id="{E0DD628E-4A4F-594F-83BB-FFBBF9EEEF24}"/>
              </a:ext>
            </a:extLst>
          </p:cNvPr>
          <p:cNvSpPr txBox="1"/>
          <p:nvPr/>
        </p:nvSpPr>
        <p:spPr>
          <a:xfrm>
            <a:off x="990600"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spTree>
    <p:extLst>
      <p:ext uri="{BB962C8B-B14F-4D97-AF65-F5344CB8AC3E}">
        <p14:creationId xmlns:p14="http://schemas.microsoft.com/office/powerpoint/2010/main" val="518507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155AFE26-0879-C142-90D8-637FCAD64870}"/>
              </a:ext>
            </a:extLst>
          </p:cNvPr>
          <p:cNvSpPr/>
          <p:nvPr/>
        </p:nvSpPr>
        <p:spPr bwMode="auto">
          <a:xfrm>
            <a:off x="7239000" y="2357735"/>
            <a:ext cx="3735507"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Cube 3"/>
          <p:cNvSpPr/>
          <p:nvPr/>
        </p:nvSpPr>
        <p:spPr bwMode="auto">
          <a:xfrm>
            <a:off x="1371600"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Cube 4"/>
          <p:cNvSpPr/>
          <p:nvPr/>
        </p:nvSpPr>
        <p:spPr bwMode="auto">
          <a:xfrm>
            <a:off x="3505200"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Cube 7"/>
          <p:cNvSpPr/>
          <p:nvPr/>
        </p:nvSpPr>
        <p:spPr bwMode="auto">
          <a:xfrm>
            <a:off x="3808293" y="3810000"/>
            <a:ext cx="2133600" cy="1143000"/>
          </a:xfrm>
          <a:prstGeom prst="cube">
            <a:avLst>
              <a:gd name="adj" fmla="val 23793"/>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TextBox 32"/>
          <p:cNvSpPr txBox="1"/>
          <p:nvPr/>
        </p:nvSpPr>
        <p:spPr>
          <a:xfrm>
            <a:off x="990600"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cxnSp>
        <p:nvCxnSpPr>
          <p:cNvPr id="16" name="Straight Connector 15"/>
          <p:cNvCxnSpPr/>
          <p:nvPr/>
        </p:nvCxnSpPr>
        <p:spPr bwMode="auto">
          <a:xfrm>
            <a:off x="5941893" y="38100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655381" y="4087368"/>
            <a:ext cx="2648712" cy="3322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5657917"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endCxn id="23" idx="2"/>
          </p:cNvCxnSpPr>
          <p:nvPr/>
        </p:nvCxnSpPr>
        <p:spPr bwMode="auto">
          <a:xfrm flipV="1">
            <a:off x="5941893" y="4528002"/>
            <a:ext cx="2362200" cy="12019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Cube 22"/>
          <p:cNvSpPr/>
          <p:nvPr/>
        </p:nvSpPr>
        <p:spPr bwMode="auto">
          <a:xfrm>
            <a:off x="8304093" y="42672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TextBox 13"/>
          <p:cNvSpPr txBox="1"/>
          <p:nvPr/>
        </p:nvSpPr>
        <p:spPr>
          <a:xfrm>
            <a:off x="7239000" y="1066800"/>
            <a:ext cx="1828800" cy="120032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L feature maps in the next layer</a:t>
            </a:r>
          </a:p>
        </p:txBody>
      </p:sp>
      <p:sp>
        <p:nvSpPr>
          <p:cNvPr id="15" name="TextBox 14"/>
          <p:cNvSpPr txBox="1"/>
          <p:nvPr/>
        </p:nvSpPr>
        <p:spPr>
          <a:xfrm>
            <a:off x="3594206" y="5943600"/>
            <a:ext cx="273825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convolutional layer</a:t>
            </a:r>
          </a:p>
        </p:txBody>
      </p:sp>
      <p:sp>
        <p:nvSpPr>
          <p:cNvPr id="21" name="Title 1"/>
          <p:cNvSpPr>
            <a:spLocks noGrp="1"/>
          </p:cNvSpPr>
          <p:nvPr>
            <p:ph type="title"/>
          </p:nvPr>
        </p:nvSpPr>
        <p:spPr/>
        <p:txBody>
          <a:bodyPr/>
          <a:lstStyle/>
          <a:p>
            <a:r>
              <a:rPr lang="en-US" dirty="0"/>
              <a:t>Convolutional layer</a:t>
            </a:r>
          </a:p>
        </p:txBody>
      </p:sp>
      <p:sp>
        <p:nvSpPr>
          <p:cNvPr id="24" name="TextBox 23">
            <a:extLst>
              <a:ext uri="{FF2B5EF4-FFF2-40B4-BE49-F238E27FC236}">
                <a16:creationId xmlns:a16="http://schemas.microsoft.com/office/drawing/2014/main" id="{884E13B6-C609-BC4C-B6AC-1C4343E22C95}"/>
              </a:ext>
            </a:extLst>
          </p:cNvPr>
          <p:cNvSpPr txBox="1"/>
          <p:nvPr/>
        </p:nvSpPr>
        <p:spPr>
          <a:xfrm>
            <a:off x="3733800" y="4114800"/>
            <a:ext cx="1695571"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F x F x K filter</a:t>
            </a:r>
          </a:p>
        </p:txBody>
      </p:sp>
      <p:sp>
        <p:nvSpPr>
          <p:cNvPr id="25" name="TextBox 24">
            <a:extLst>
              <a:ext uri="{FF2B5EF4-FFF2-40B4-BE49-F238E27FC236}">
                <a16:creationId xmlns:a16="http://schemas.microsoft.com/office/drawing/2014/main" id="{2F9FA85A-7CC6-1B47-A449-70F72DD6CADC}"/>
              </a:ext>
            </a:extLst>
          </p:cNvPr>
          <p:cNvSpPr txBox="1"/>
          <p:nvPr/>
        </p:nvSpPr>
        <p:spPr>
          <a:xfrm>
            <a:off x="3774340" y="4925237"/>
            <a:ext cx="1695571"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L filters</a:t>
            </a:r>
          </a:p>
        </p:txBody>
      </p:sp>
      <p:sp>
        <p:nvSpPr>
          <p:cNvPr id="27" name="TextBox 26">
            <a:extLst>
              <a:ext uri="{FF2B5EF4-FFF2-40B4-BE49-F238E27FC236}">
                <a16:creationId xmlns:a16="http://schemas.microsoft.com/office/drawing/2014/main" id="{A7AEB4CB-C954-5F43-A143-CBEDDBED732C}"/>
              </a:ext>
            </a:extLst>
          </p:cNvPr>
          <p:cNvSpPr txBox="1"/>
          <p:nvPr/>
        </p:nvSpPr>
        <p:spPr>
          <a:xfrm>
            <a:off x="4191000" y="1824335"/>
            <a:ext cx="3124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feature maps</a:t>
            </a:r>
          </a:p>
        </p:txBody>
      </p:sp>
    </p:spTree>
    <p:extLst>
      <p:ext uri="{BB962C8B-B14F-4D97-AF65-F5344CB8AC3E}">
        <p14:creationId xmlns:p14="http://schemas.microsoft.com/office/powerpoint/2010/main" val="249182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23" grpId="0" animBg="1"/>
      <p:bldP spid="14" grpId="0"/>
      <p:bldP spid="24" grpId="0"/>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a:t>Convolutional layer</a:t>
            </a:r>
          </a:p>
        </p:txBody>
      </p:sp>
      <p:sp>
        <p:nvSpPr>
          <p:cNvPr id="12" name="Content Placeholder 2">
            <a:extLst>
              <a:ext uri="{FF2B5EF4-FFF2-40B4-BE49-F238E27FC236}">
                <a16:creationId xmlns:a16="http://schemas.microsoft.com/office/drawing/2014/main" id="{8550A9E9-2BA0-714F-9625-CEF4B399C675}"/>
              </a:ext>
            </a:extLst>
          </p:cNvPr>
          <p:cNvSpPr>
            <a:spLocks noGrp="1"/>
          </p:cNvSpPr>
          <p:nvPr>
            <p:ph idx="1"/>
          </p:nvPr>
        </p:nvSpPr>
        <p:spPr>
          <a:xfrm>
            <a:off x="685800" y="914400"/>
            <a:ext cx="7772400" cy="5257800"/>
          </a:xfrm>
        </p:spPr>
        <p:txBody>
          <a:bodyPr/>
          <a:lstStyle/>
          <a:p>
            <a:pPr marL="457200" indent="-457200">
              <a:buFont typeface="Arial" panose="020B0604020202020204" pitchFamily="34" charset="0"/>
              <a:buChar char="•"/>
            </a:pPr>
            <a:r>
              <a:rPr lang="en-US" sz="3200" dirty="0"/>
              <a:t>Input</a:t>
            </a:r>
          </a:p>
          <a:p>
            <a:pPr marL="457200" indent="-457200">
              <a:buFont typeface="Arial" panose="020B0604020202020204" pitchFamily="34" charset="0"/>
              <a:buChar char="•"/>
            </a:pPr>
            <a:r>
              <a:rPr lang="en-US" sz="3200" dirty="0"/>
              <a:t>Convolutional Hyper-Parameters</a:t>
            </a:r>
          </a:p>
          <a:p>
            <a:pPr marL="857250" lvl="1" indent="-457200">
              <a:buFont typeface="Arial" panose="020B0604020202020204" pitchFamily="34" charset="0"/>
              <a:buChar char="•"/>
            </a:pPr>
            <a:r>
              <a:rPr lang="en-US" sz="2400" dirty="0"/>
              <a:t>Kernel Size</a:t>
            </a:r>
          </a:p>
          <a:p>
            <a:pPr marL="857250" lvl="1" indent="-457200">
              <a:buFont typeface="Arial" panose="020B0604020202020204" pitchFamily="34" charset="0"/>
              <a:buChar char="•"/>
            </a:pPr>
            <a:r>
              <a:rPr lang="en-US" sz="2400" dirty="0"/>
              <a:t>Number of Filters</a:t>
            </a:r>
          </a:p>
          <a:p>
            <a:pPr marL="857250" lvl="1" indent="-457200">
              <a:buFont typeface="Arial" panose="020B0604020202020204" pitchFamily="34" charset="0"/>
              <a:buChar char="•"/>
            </a:pPr>
            <a:r>
              <a:rPr lang="en-US" sz="2400" dirty="0"/>
              <a:t>Padding</a:t>
            </a:r>
          </a:p>
          <a:p>
            <a:pPr marL="857250" lvl="1" indent="-457200">
              <a:buFont typeface="Arial" panose="020B0604020202020204" pitchFamily="34" charset="0"/>
              <a:buChar char="•"/>
            </a:pPr>
            <a:r>
              <a:rPr lang="en-US" sz="2400" dirty="0"/>
              <a:t>Stride</a:t>
            </a:r>
          </a:p>
          <a:p>
            <a:pPr marL="457200" indent="-457200">
              <a:buFont typeface="Arial" panose="020B0604020202020204" pitchFamily="34" charset="0"/>
              <a:buChar char="•"/>
            </a:pPr>
            <a:r>
              <a:rPr lang="en-US" sz="3200" dirty="0"/>
              <a:t>Parameters</a:t>
            </a:r>
          </a:p>
          <a:p>
            <a:pPr marL="857250" lvl="1" indent="-457200">
              <a:buFont typeface="Arial" panose="020B0604020202020204" pitchFamily="34" charset="0"/>
              <a:buChar char="•"/>
            </a:pPr>
            <a:r>
              <a:rPr lang="en-US" sz="2400" dirty="0"/>
              <a:t>Weights</a:t>
            </a:r>
          </a:p>
          <a:p>
            <a:pPr marL="857250" lvl="1" indent="-457200">
              <a:buFont typeface="Arial" panose="020B0604020202020204" pitchFamily="34" charset="0"/>
              <a:buChar char="•"/>
            </a:pPr>
            <a:r>
              <a:rPr lang="en-US" sz="2400" dirty="0"/>
              <a:t>Biases</a:t>
            </a:r>
          </a:p>
          <a:p>
            <a:pPr marL="457200" indent="-457200">
              <a:buFont typeface="Arial" panose="020B0604020202020204" pitchFamily="34" charset="0"/>
              <a:buChar char="•"/>
            </a:pPr>
            <a:r>
              <a:rPr lang="en-US" sz="3200" dirty="0"/>
              <a:t>Output Size</a:t>
            </a:r>
          </a:p>
        </p:txBody>
      </p:sp>
      <p:graphicFrame>
        <p:nvGraphicFramePr>
          <p:cNvPr id="2" name="Table 2">
            <a:extLst>
              <a:ext uri="{FF2B5EF4-FFF2-40B4-BE49-F238E27FC236}">
                <a16:creationId xmlns:a16="http://schemas.microsoft.com/office/drawing/2014/main" id="{AF867C3C-1883-3B4B-8997-831A0B970E49}"/>
              </a:ext>
            </a:extLst>
          </p:cNvPr>
          <p:cNvGraphicFramePr>
            <a:graphicFrameLocks noGrp="1"/>
          </p:cNvGraphicFramePr>
          <p:nvPr/>
        </p:nvGraphicFramePr>
        <p:xfrm>
          <a:off x="4038600" y="3276600"/>
          <a:ext cx="3048003" cy="3114013"/>
        </p:xfrm>
        <a:graphic>
          <a:graphicData uri="http://schemas.openxmlformats.org/drawingml/2006/table">
            <a:tbl>
              <a:tblPr>
                <a:tableStyleId>{5C22544A-7EE6-4342-B048-85BDC9FD1C3A}</a:tableStyleId>
              </a:tblPr>
              <a:tblGrid>
                <a:gridCol w="435429">
                  <a:extLst>
                    <a:ext uri="{9D8B030D-6E8A-4147-A177-3AD203B41FA5}">
                      <a16:colId xmlns:a16="http://schemas.microsoft.com/office/drawing/2014/main" val="566126535"/>
                    </a:ext>
                  </a:extLst>
                </a:gridCol>
                <a:gridCol w="435429">
                  <a:extLst>
                    <a:ext uri="{9D8B030D-6E8A-4147-A177-3AD203B41FA5}">
                      <a16:colId xmlns:a16="http://schemas.microsoft.com/office/drawing/2014/main" val="1561903870"/>
                    </a:ext>
                  </a:extLst>
                </a:gridCol>
                <a:gridCol w="435429">
                  <a:extLst>
                    <a:ext uri="{9D8B030D-6E8A-4147-A177-3AD203B41FA5}">
                      <a16:colId xmlns:a16="http://schemas.microsoft.com/office/drawing/2014/main" val="2990299221"/>
                    </a:ext>
                  </a:extLst>
                </a:gridCol>
                <a:gridCol w="435429">
                  <a:extLst>
                    <a:ext uri="{9D8B030D-6E8A-4147-A177-3AD203B41FA5}">
                      <a16:colId xmlns:a16="http://schemas.microsoft.com/office/drawing/2014/main" val="1078543959"/>
                    </a:ext>
                  </a:extLst>
                </a:gridCol>
                <a:gridCol w="435429">
                  <a:extLst>
                    <a:ext uri="{9D8B030D-6E8A-4147-A177-3AD203B41FA5}">
                      <a16:colId xmlns:a16="http://schemas.microsoft.com/office/drawing/2014/main" val="836227519"/>
                    </a:ext>
                  </a:extLst>
                </a:gridCol>
                <a:gridCol w="435429">
                  <a:extLst>
                    <a:ext uri="{9D8B030D-6E8A-4147-A177-3AD203B41FA5}">
                      <a16:colId xmlns:a16="http://schemas.microsoft.com/office/drawing/2014/main" val="4096185634"/>
                    </a:ext>
                  </a:extLst>
                </a:gridCol>
                <a:gridCol w="435429">
                  <a:extLst>
                    <a:ext uri="{9D8B030D-6E8A-4147-A177-3AD203B41FA5}">
                      <a16:colId xmlns:a16="http://schemas.microsoft.com/office/drawing/2014/main" val="3466829120"/>
                    </a:ext>
                  </a:extLst>
                </a:gridCol>
              </a:tblGrid>
              <a:tr h="444859">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9744946"/>
                  </a:ext>
                </a:extLst>
              </a:tr>
              <a:tr h="444859">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704485"/>
                  </a:ext>
                </a:extLst>
              </a:tr>
              <a:tr h="444859">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5979719"/>
                  </a:ext>
                </a:extLst>
              </a:tr>
              <a:tr h="444859">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4499926"/>
                  </a:ext>
                </a:extLst>
              </a:tr>
              <a:tr h="444859">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3809876"/>
                  </a:ext>
                </a:extLst>
              </a:tr>
              <a:tr h="444859">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01785"/>
                  </a:ext>
                </a:extLst>
              </a:tr>
              <a:tr h="444859">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72467" marR="72467" marT="36234" marB="36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9280791"/>
                  </a:ext>
                </a:extLst>
              </a:tr>
            </a:tbl>
          </a:graphicData>
        </a:graphic>
      </p:graphicFrame>
      <p:graphicFrame>
        <p:nvGraphicFramePr>
          <p:cNvPr id="14" name="Table 2">
            <a:extLst>
              <a:ext uri="{FF2B5EF4-FFF2-40B4-BE49-F238E27FC236}">
                <a16:creationId xmlns:a16="http://schemas.microsoft.com/office/drawing/2014/main" id="{79518A6C-B111-9441-9BFE-692163C05612}"/>
              </a:ext>
            </a:extLst>
          </p:cNvPr>
          <p:cNvGraphicFramePr>
            <a:graphicFrameLocks noGrp="1"/>
          </p:cNvGraphicFramePr>
          <p:nvPr/>
        </p:nvGraphicFramePr>
        <p:xfrm>
          <a:off x="7238999" y="2094426"/>
          <a:ext cx="914892" cy="801174"/>
        </p:xfrm>
        <a:graphic>
          <a:graphicData uri="http://schemas.openxmlformats.org/drawingml/2006/table">
            <a:tbl>
              <a:tblPr>
                <a:tableStyleId>{5C22544A-7EE6-4342-B048-85BDC9FD1C3A}</a:tableStyleId>
              </a:tblPr>
              <a:tblGrid>
                <a:gridCol w="304964">
                  <a:extLst>
                    <a:ext uri="{9D8B030D-6E8A-4147-A177-3AD203B41FA5}">
                      <a16:colId xmlns:a16="http://schemas.microsoft.com/office/drawing/2014/main" val="566126535"/>
                    </a:ext>
                  </a:extLst>
                </a:gridCol>
                <a:gridCol w="304964">
                  <a:extLst>
                    <a:ext uri="{9D8B030D-6E8A-4147-A177-3AD203B41FA5}">
                      <a16:colId xmlns:a16="http://schemas.microsoft.com/office/drawing/2014/main" val="1561903870"/>
                    </a:ext>
                  </a:extLst>
                </a:gridCol>
                <a:gridCol w="304964">
                  <a:extLst>
                    <a:ext uri="{9D8B030D-6E8A-4147-A177-3AD203B41FA5}">
                      <a16:colId xmlns:a16="http://schemas.microsoft.com/office/drawing/2014/main" val="2990299221"/>
                    </a:ext>
                  </a:extLst>
                </a:gridCol>
              </a:tblGrid>
              <a:tr h="267058">
                <a:tc>
                  <a:txBody>
                    <a:bodyPr/>
                    <a:lstStyle/>
                    <a:p>
                      <a:endParaRPr lang="en-US" sz="800"/>
                    </a:p>
                  </a:txBody>
                  <a:tcPr marL="41381" marR="41381" marT="20691" marB="206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1381" marR="41381" marT="20691" marB="206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1381" marR="41381" marT="20691" marB="206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9744946"/>
                  </a:ext>
                </a:extLst>
              </a:tr>
              <a:tr h="267058">
                <a:tc>
                  <a:txBody>
                    <a:bodyPr/>
                    <a:lstStyle/>
                    <a:p>
                      <a:endParaRPr lang="en-US" sz="800"/>
                    </a:p>
                  </a:txBody>
                  <a:tcPr marL="41381" marR="41381" marT="20691" marB="206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1381" marR="41381" marT="20691" marB="206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1381" marR="41381" marT="20691" marB="206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704485"/>
                  </a:ext>
                </a:extLst>
              </a:tr>
              <a:tr h="267058">
                <a:tc>
                  <a:txBody>
                    <a:bodyPr/>
                    <a:lstStyle/>
                    <a:p>
                      <a:endParaRPr lang="en-US" sz="800"/>
                    </a:p>
                  </a:txBody>
                  <a:tcPr marL="41381" marR="41381" marT="20691" marB="206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1381" marR="41381" marT="20691" marB="206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1381" marR="41381" marT="20691" marB="206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5979719"/>
                  </a:ext>
                </a:extLst>
              </a:tr>
            </a:tbl>
          </a:graphicData>
        </a:graphic>
      </p:graphicFrame>
    </p:spTree>
    <p:extLst>
      <p:ext uri="{BB962C8B-B14F-4D97-AF65-F5344CB8AC3E}">
        <p14:creationId xmlns:p14="http://schemas.microsoft.com/office/powerpoint/2010/main" val="760706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Cube 19"/>
          <p:cNvSpPr/>
          <p:nvPr/>
        </p:nvSpPr>
        <p:spPr bwMode="auto">
          <a:xfrm>
            <a:off x="35069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Cube 3"/>
          <p:cNvSpPr/>
          <p:nvPr/>
        </p:nvSpPr>
        <p:spPr bwMode="auto">
          <a:xfrm>
            <a:off x="1373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ube 5"/>
          <p:cNvSpPr/>
          <p:nvPr/>
        </p:nvSpPr>
        <p:spPr bwMode="auto">
          <a:xfrm>
            <a:off x="1981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 name="TextBox 34"/>
          <p:cNvSpPr txBox="1"/>
          <p:nvPr/>
        </p:nvSpPr>
        <p:spPr>
          <a:xfrm>
            <a:off x="4191000" y="1824335"/>
            <a:ext cx="3124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feature maps</a:t>
            </a:r>
          </a:p>
        </p:txBody>
      </p:sp>
      <p:sp>
        <p:nvSpPr>
          <p:cNvPr id="17" name="TextBox 16"/>
          <p:cNvSpPr txBox="1"/>
          <p:nvPr/>
        </p:nvSpPr>
        <p:spPr>
          <a:xfrm>
            <a:off x="228600" y="2814935"/>
            <a:ext cx="13716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filters </a:t>
            </a:r>
          </a:p>
        </p:txBody>
      </p:sp>
      <p:cxnSp>
        <p:nvCxnSpPr>
          <p:cNvPr id="19" name="Curved Connector 18"/>
          <p:cNvCxnSpPr>
            <a:stCxn id="17" idx="2"/>
          </p:cNvCxnSpPr>
          <p:nvPr/>
        </p:nvCxnSpPr>
        <p:spPr bwMode="auto">
          <a:xfrm rot="16200000" flipH="1">
            <a:off x="876300" y="3314700"/>
            <a:ext cx="1143000" cy="1066800"/>
          </a:xfrm>
          <a:prstGeom prst="curvedConnector3">
            <a:avLst>
              <a:gd name="adj1" fmla="val 99577"/>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p:txBody>
          <a:bodyPr/>
          <a:lstStyle/>
          <a:p>
            <a:r>
              <a:rPr lang="en-US" dirty="0"/>
              <a:t>Convolutional layer</a:t>
            </a:r>
          </a:p>
        </p:txBody>
      </p:sp>
      <p:sp>
        <p:nvSpPr>
          <p:cNvPr id="23" name="TextBox 22"/>
          <p:cNvSpPr txBox="1"/>
          <p:nvPr/>
        </p:nvSpPr>
        <p:spPr>
          <a:xfrm>
            <a:off x="3594206" y="5943600"/>
            <a:ext cx="280227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convolutional layer</a:t>
            </a:r>
          </a:p>
        </p:txBody>
      </p:sp>
      <p:sp>
        <p:nvSpPr>
          <p:cNvPr id="24" name="TextBox 23">
            <a:extLst>
              <a:ext uri="{FF2B5EF4-FFF2-40B4-BE49-F238E27FC236}">
                <a16:creationId xmlns:a16="http://schemas.microsoft.com/office/drawing/2014/main" id="{E0DD628E-4A4F-594F-83BB-FFBBF9EEEF24}"/>
              </a:ext>
            </a:extLst>
          </p:cNvPr>
          <p:cNvSpPr txBox="1"/>
          <p:nvPr/>
        </p:nvSpPr>
        <p:spPr>
          <a:xfrm>
            <a:off x="990600"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sp>
        <p:nvSpPr>
          <p:cNvPr id="25" name="TextBox 24">
            <a:extLst>
              <a:ext uri="{FF2B5EF4-FFF2-40B4-BE49-F238E27FC236}">
                <a16:creationId xmlns:a16="http://schemas.microsoft.com/office/drawing/2014/main" id="{534CB39F-B3CB-7C4D-9849-2C22A3352052}"/>
              </a:ext>
            </a:extLst>
          </p:cNvPr>
          <p:cNvSpPr txBox="1"/>
          <p:nvPr/>
        </p:nvSpPr>
        <p:spPr>
          <a:xfrm>
            <a:off x="6708381" y="2637472"/>
            <a:ext cx="2283220"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Spatial resolution: (roughly) the same if </a:t>
            </a:r>
            <a:r>
              <a:rPr kumimoji="0" lang="en-US" sz="1800" b="0" i="1" u="none" strike="noStrike" kern="1200" cap="none" spc="0" normalizeH="0" baseline="0" noProof="0" dirty="0">
                <a:ln>
                  <a:noFill/>
                </a:ln>
                <a:solidFill>
                  <a:srgbClr val="000000"/>
                </a:solidFill>
                <a:effectLst/>
                <a:uLnTx/>
                <a:uFillTx/>
                <a:latin typeface="Arial" charset="0"/>
                <a:ea typeface="+mn-ea"/>
                <a:cs typeface="Arial" charset="0"/>
              </a:rPr>
              <a:t>stride</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of 1 is used, reduced by 1/S if stride of S is used</a:t>
            </a:r>
          </a:p>
        </p:txBody>
      </p:sp>
    </p:spTree>
    <p:extLst>
      <p:ext uri="{BB962C8B-B14F-4D97-AF65-F5344CB8AC3E}">
        <p14:creationId xmlns:p14="http://schemas.microsoft.com/office/powerpoint/2010/main" val="320104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463A-BB08-634D-8917-D4947390730D}"/>
              </a:ext>
            </a:extLst>
          </p:cNvPr>
          <p:cNvSpPr>
            <a:spLocks noGrp="1"/>
          </p:cNvSpPr>
          <p:nvPr>
            <p:ph type="title"/>
          </p:nvPr>
        </p:nvSpPr>
        <p:spPr/>
        <p:txBody>
          <a:bodyPr/>
          <a:lstStyle/>
          <a:p>
            <a:r>
              <a:rPr lang="en-US" dirty="0"/>
              <a:t>Convolutional layer demo</a:t>
            </a:r>
          </a:p>
        </p:txBody>
      </p:sp>
      <p:pic>
        <p:nvPicPr>
          <p:cNvPr id="5" name="Picture 4">
            <a:extLst>
              <a:ext uri="{FF2B5EF4-FFF2-40B4-BE49-F238E27FC236}">
                <a16:creationId xmlns:a16="http://schemas.microsoft.com/office/drawing/2014/main" id="{AF814461-568B-E34F-A4E5-CE723A777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914400"/>
            <a:ext cx="6473141" cy="5831734"/>
          </a:xfrm>
          <a:prstGeom prst="rect">
            <a:avLst/>
          </a:prstGeom>
        </p:spPr>
      </p:pic>
      <p:sp>
        <p:nvSpPr>
          <p:cNvPr id="6" name="Rectangle 5">
            <a:extLst>
              <a:ext uri="{FF2B5EF4-FFF2-40B4-BE49-F238E27FC236}">
                <a16:creationId xmlns:a16="http://schemas.microsoft.com/office/drawing/2014/main" id="{9F74F8F2-BF24-5E44-A70D-25D2B2FC4064}"/>
              </a:ext>
            </a:extLst>
          </p:cNvPr>
          <p:cNvSpPr/>
          <p:nvPr/>
        </p:nvSpPr>
        <p:spPr bwMode="auto">
          <a:xfrm>
            <a:off x="5410200" y="4648200"/>
            <a:ext cx="16002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DB88E5E1-3BB5-D142-8D9D-5BFE51B75983}"/>
              </a:ext>
            </a:extLst>
          </p:cNvPr>
          <p:cNvSpPr/>
          <p:nvPr/>
        </p:nvSpPr>
        <p:spPr>
          <a:xfrm>
            <a:off x="3124200" y="6324600"/>
            <a:ext cx="5753100" cy="33855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hlinkClick r:id="rId3"/>
              </a:rPr>
              <a:t>http://cs231n.github.io/convolutional-networks/#conv</a:t>
            </a:r>
            <a:endParaRPr kumimoji="0" lang="en-US" sz="16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58698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685800" y="0"/>
            <a:ext cx="8686800" cy="838200"/>
          </a:xfrm>
        </p:spPr>
        <p:txBody>
          <a:bodyPr/>
          <a:lstStyle/>
          <a:p>
            <a:r>
              <a:rPr lang="en-US" dirty="0">
                <a:solidFill>
                  <a:schemeClr val="tx1"/>
                </a:solidFill>
              </a:rPr>
              <a:t>Non-Linearities</a:t>
            </a:r>
            <a:endParaRPr lang="en-US" dirty="0">
              <a:solidFill>
                <a:schemeClr val="tx1"/>
              </a:solidFill>
              <a:latin typeface="+mn-lt"/>
            </a:endParaRPr>
          </a:p>
        </p:txBody>
      </p:sp>
      <p:sp>
        <p:nvSpPr>
          <p:cNvPr id="16" name="TextBox 15"/>
          <p:cNvSpPr txBox="1"/>
          <p:nvPr/>
        </p:nvSpPr>
        <p:spPr>
          <a:xfrm>
            <a:off x="51190" y="6477000"/>
            <a:ext cx="246341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Source: R. Fergus, Y. </a:t>
            </a:r>
            <a:r>
              <a:rPr kumimoji="0" lang="en-US" sz="1400" b="0" i="0" u="none" strike="noStrike" kern="1200" cap="none" spc="0" normalizeH="0" baseline="0" noProof="0" dirty="0" err="1">
                <a:ln>
                  <a:noFill/>
                </a:ln>
                <a:solidFill>
                  <a:srgbClr val="000000"/>
                </a:solidFill>
                <a:effectLst/>
                <a:uLnTx/>
                <a:uFillTx/>
                <a:latin typeface="Arial" charset="0"/>
                <a:ea typeface="+mn-ea"/>
                <a:cs typeface="Arial" charset="0"/>
              </a:rPr>
              <a:t>LeCun</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8" name="Picture 17">
            <a:extLst>
              <a:ext uri="{FF2B5EF4-FFF2-40B4-BE49-F238E27FC236}">
                <a16:creationId xmlns:a16="http://schemas.microsoft.com/office/drawing/2014/main" id="{A638C734-633B-4043-A2A6-4B9F5A03E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257958"/>
            <a:ext cx="4109653" cy="1399503"/>
          </a:xfrm>
          <a:prstGeom prst="rect">
            <a:avLst/>
          </a:prstGeom>
        </p:spPr>
      </p:pic>
      <p:pic>
        <p:nvPicPr>
          <p:cNvPr id="19" name="Picture 18">
            <a:extLst>
              <a:ext uri="{FF2B5EF4-FFF2-40B4-BE49-F238E27FC236}">
                <a16:creationId xmlns:a16="http://schemas.microsoft.com/office/drawing/2014/main" id="{5CA7D4BF-E2A4-C24D-8FEE-821D5F541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409" y="2752622"/>
            <a:ext cx="4099946" cy="1514578"/>
          </a:xfrm>
          <a:prstGeom prst="rect">
            <a:avLst/>
          </a:prstGeom>
        </p:spPr>
      </p:pic>
      <p:pic>
        <p:nvPicPr>
          <p:cNvPr id="21" name="Picture 20">
            <a:extLst>
              <a:ext uri="{FF2B5EF4-FFF2-40B4-BE49-F238E27FC236}">
                <a16:creationId xmlns:a16="http://schemas.microsoft.com/office/drawing/2014/main" id="{D6895A96-A630-5642-A3D3-19427B4C53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1117" y="4267200"/>
            <a:ext cx="4203136" cy="1600200"/>
          </a:xfrm>
          <a:prstGeom prst="rect">
            <a:avLst/>
          </a:prstGeom>
        </p:spPr>
      </p:pic>
      <p:sp>
        <p:nvSpPr>
          <p:cNvPr id="22" name="TextBox 21">
            <a:extLst>
              <a:ext uri="{FF2B5EF4-FFF2-40B4-BE49-F238E27FC236}">
                <a16:creationId xmlns:a16="http://schemas.microsoft.com/office/drawing/2014/main" id="{2BCEAB73-DE5E-B046-ABF5-875138EF05BA}"/>
              </a:ext>
            </a:extLst>
          </p:cNvPr>
          <p:cNvSpPr txBox="1"/>
          <p:nvPr/>
        </p:nvSpPr>
        <p:spPr>
          <a:xfrm>
            <a:off x="7117589" y="6477000"/>
            <a:ext cx="197522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Source: </a:t>
            </a: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hlinkClick r:id="rId5"/>
              </a:rPr>
              <a:t>Stanford 231n</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9615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2400" y="0"/>
            <a:ext cx="4046350" cy="646331"/>
          </a:xfrm>
          <a:prstGeom prst="rect">
            <a:avLst/>
          </a:prstGeom>
          <a:noFill/>
          <a:ln w="9525">
            <a:noFill/>
            <a:miter lim="800000"/>
            <a:headEnd/>
            <a:tailEnd/>
          </a:ln>
        </p:spPr>
        <p:txBody>
          <a:bodyPr wrap="none">
            <a:spAutoFit/>
          </a:bodyPr>
          <a:lstStyle/>
          <a:p>
            <a:r>
              <a:rPr lang="en-US" sz="3600" dirty="0"/>
              <a:t>Activity recognition</a:t>
            </a:r>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4"/>
          <p:cNvSpPr txBox="1">
            <a:spLocks noChangeArrowheads="1"/>
          </p:cNvSpPr>
          <p:nvPr/>
        </p:nvSpPr>
        <p:spPr bwMode="auto">
          <a:xfrm>
            <a:off x="4267200" y="990600"/>
            <a:ext cx="3124200" cy="3237809"/>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walking</a:t>
            </a:r>
          </a:p>
          <a:p>
            <a:pPr>
              <a:lnSpc>
                <a:spcPct val="80000"/>
              </a:lnSpc>
              <a:spcBef>
                <a:spcPct val="50000"/>
              </a:spcBef>
              <a:buFontTx/>
              <a:buChar char="•"/>
            </a:pPr>
            <a:r>
              <a:rPr lang="en-US" sz="2800" b="1" dirty="0">
                <a:solidFill>
                  <a:srgbClr val="FFFF00"/>
                </a:solidFill>
              </a:rPr>
              <a:t> shopping</a:t>
            </a:r>
          </a:p>
          <a:p>
            <a:pPr>
              <a:lnSpc>
                <a:spcPct val="80000"/>
              </a:lnSpc>
              <a:spcBef>
                <a:spcPct val="50000"/>
              </a:spcBef>
              <a:buFontTx/>
              <a:buChar char="•"/>
            </a:pPr>
            <a:r>
              <a:rPr lang="en-US" sz="2800" b="1" dirty="0">
                <a:solidFill>
                  <a:srgbClr val="FFFF00"/>
                </a:solidFill>
              </a:rPr>
              <a:t> rolling a cart</a:t>
            </a:r>
          </a:p>
          <a:p>
            <a:pPr>
              <a:lnSpc>
                <a:spcPct val="80000"/>
              </a:lnSpc>
              <a:spcBef>
                <a:spcPct val="50000"/>
              </a:spcBef>
              <a:buFontTx/>
              <a:buChar char="•"/>
            </a:pPr>
            <a:r>
              <a:rPr lang="en-US" sz="2800" b="1" dirty="0">
                <a:solidFill>
                  <a:srgbClr val="FFFF00"/>
                </a:solidFill>
              </a:rPr>
              <a:t> sitting</a:t>
            </a:r>
          </a:p>
          <a:p>
            <a:pPr>
              <a:lnSpc>
                <a:spcPct val="80000"/>
              </a:lnSpc>
              <a:spcBef>
                <a:spcPct val="50000"/>
              </a:spcBef>
              <a:buFontTx/>
              <a:buChar char="•"/>
            </a:pPr>
            <a:r>
              <a:rPr lang="en-US" sz="2800" b="1" dirty="0">
                <a:solidFill>
                  <a:srgbClr val="FFFF00"/>
                </a:solidFill>
              </a:rPr>
              <a:t> talking</a:t>
            </a:r>
          </a:p>
          <a:p>
            <a:pPr>
              <a:lnSpc>
                <a:spcPct val="80000"/>
              </a:lnSpc>
              <a:spcBef>
                <a:spcPct val="50000"/>
              </a:spcBef>
              <a:buFontTx/>
              <a:buChar char="•"/>
            </a:pPr>
            <a:r>
              <a:rPr lang="en-US" sz="2800" b="1" dirty="0">
                <a:solidFill>
                  <a:srgbClr val="FFFF00"/>
                </a:solidFill>
              </a:rPr>
              <a:t> …</a:t>
            </a:r>
          </a:p>
        </p:txBody>
      </p:sp>
      <p:sp>
        <p:nvSpPr>
          <p:cNvPr id="23" name="TextBox 22"/>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24" name="TextBox 23">
            <a:extLst>
              <a:ext uri="{FF2B5EF4-FFF2-40B4-BE49-F238E27FC236}">
                <a16:creationId xmlns:a16="http://schemas.microsoft.com/office/drawing/2014/main" id="{F4048D24-0922-0C4F-8508-7675783A3F9F}"/>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1711043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rPr>
              <a:t>ReLU</a:t>
            </a:r>
            <a:r>
              <a:rPr lang="en-US" dirty="0">
                <a:solidFill>
                  <a:schemeClr val="tx1"/>
                </a:solidFill>
              </a:rPr>
              <a:t> vs tanh</a:t>
            </a:r>
            <a:endParaRPr lang="en-US" dirty="0">
              <a:latin typeface="+mn-lt"/>
            </a:endParaRPr>
          </a:p>
        </p:txBody>
      </p:sp>
      <p:pic>
        <p:nvPicPr>
          <p:cNvPr id="3" name="Picture 2">
            <a:extLst>
              <a:ext uri="{FF2B5EF4-FFF2-40B4-BE49-F238E27FC236}">
                <a16:creationId xmlns:a16="http://schemas.microsoft.com/office/drawing/2014/main" id="{FF7505C9-9A6B-B04E-82AD-9AAED7E50499}"/>
              </a:ext>
            </a:extLst>
          </p:cNvPr>
          <p:cNvPicPr>
            <a:picLocks noChangeAspect="1"/>
          </p:cNvPicPr>
          <p:nvPr/>
        </p:nvPicPr>
        <p:blipFill>
          <a:blip r:embed="rId3"/>
          <a:stretch>
            <a:fillRect/>
          </a:stretch>
        </p:blipFill>
        <p:spPr>
          <a:xfrm>
            <a:off x="1619249" y="1143000"/>
            <a:ext cx="5905501" cy="4816778"/>
          </a:xfrm>
          <a:prstGeom prst="rect">
            <a:avLst/>
          </a:prstGeom>
        </p:spPr>
      </p:pic>
      <p:sp>
        <p:nvSpPr>
          <p:cNvPr id="10" name="TextBox 9">
            <a:extLst>
              <a:ext uri="{FF2B5EF4-FFF2-40B4-BE49-F238E27FC236}">
                <a16:creationId xmlns:a16="http://schemas.microsoft.com/office/drawing/2014/main" id="{93D9E638-CD18-D54F-8EF9-142D44585459}"/>
              </a:ext>
            </a:extLst>
          </p:cNvPr>
          <p:cNvSpPr txBox="1"/>
          <p:nvPr/>
        </p:nvSpPr>
        <p:spPr>
          <a:xfrm>
            <a:off x="-152399" y="6059269"/>
            <a:ext cx="9220200" cy="646331"/>
          </a:xfrm>
          <a:prstGeom prst="rect">
            <a:avLst/>
          </a:prstGeom>
          <a:noFill/>
        </p:spPr>
        <p:txBody>
          <a:bodyPr wrap="square" rtlCol="0">
            <a:spAutoFit/>
          </a:bodyPr>
          <a:lstStyle/>
          <a:p>
            <a:pPr algn="ctr"/>
            <a:r>
              <a:rPr lang="en-US" sz="1800" b="0" dirty="0"/>
              <a:t>A. </a:t>
            </a:r>
            <a:r>
              <a:rPr lang="en-US" sz="1800" b="0" dirty="0" err="1"/>
              <a:t>Krizhevsky</a:t>
            </a:r>
            <a:r>
              <a:rPr lang="en-US" sz="1800" b="0" dirty="0"/>
              <a:t>, I. </a:t>
            </a:r>
            <a:r>
              <a:rPr lang="en-US" sz="1800" b="0" dirty="0" err="1"/>
              <a:t>Sutskever</a:t>
            </a:r>
            <a:r>
              <a:rPr lang="en-US" sz="1800" b="0" dirty="0"/>
              <a:t>, and G. Hinton, </a:t>
            </a:r>
            <a:r>
              <a:rPr lang="en-US" sz="1800" b="0" dirty="0">
                <a:hlinkClick r:id="rId4"/>
              </a:rPr>
              <a:t>ImageNet Classification with Deep Convolutional Neural Networks</a:t>
            </a:r>
            <a:r>
              <a:rPr lang="en-US" sz="1800" b="0" dirty="0"/>
              <a:t>, NIPS 2012</a:t>
            </a:r>
          </a:p>
        </p:txBody>
      </p:sp>
    </p:spTree>
    <p:extLst>
      <p:ext uri="{BB962C8B-B14F-4D97-AF65-F5344CB8AC3E}">
        <p14:creationId xmlns:p14="http://schemas.microsoft.com/office/powerpoint/2010/main" val="1630708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orm.png"/>
          <p:cNvPicPr>
            <a:picLocks noChangeAspect="1"/>
          </p:cNvPicPr>
          <p:nvPr/>
        </p:nvPicPr>
        <p:blipFill rotWithShape="1">
          <a:blip r:embed="rId2">
            <a:extLst>
              <a:ext uri="{28A0092B-C50C-407E-A947-70E740481C1C}">
                <a14:useLocalDpi xmlns:a14="http://schemas.microsoft.com/office/drawing/2010/main" val="0"/>
              </a:ext>
            </a:extLst>
          </a:blip>
          <a:srcRect l="13144" t="14581" r="48195" b="51794"/>
          <a:stretch/>
        </p:blipFill>
        <p:spPr>
          <a:xfrm>
            <a:off x="3429000" y="2323448"/>
            <a:ext cx="3581400" cy="2334791"/>
          </a:xfrm>
          <a:prstGeom prst="rect">
            <a:avLst/>
          </a:prstGeom>
        </p:spPr>
      </p:pic>
      <p:sp>
        <p:nvSpPr>
          <p:cNvPr id="27" name="Rectangle 26"/>
          <p:cNvSpPr/>
          <p:nvPr/>
        </p:nvSpPr>
        <p:spPr>
          <a:xfrm>
            <a:off x="3505199" y="239964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p:cNvSpPr/>
          <p:nvPr/>
        </p:nvSpPr>
        <p:spPr>
          <a:xfrm>
            <a:off x="3886199" y="239964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p:cNvSpPr/>
          <p:nvPr/>
        </p:nvSpPr>
        <p:spPr>
          <a:xfrm>
            <a:off x="3505199" y="278064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31" name="Rectangle 30"/>
          <p:cNvSpPr/>
          <p:nvPr/>
        </p:nvSpPr>
        <p:spPr>
          <a:xfrm>
            <a:off x="3886199" y="278064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33" name="Rectangle 32"/>
          <p:cNvSpPr/>
          <p:nvPr/>
        </p:nvSpPr>
        <p:spPr>
          <a:xfrm>
            <a:off x="6858000" y="2017703"/>
            <a:ext cx="2057400" cy="954097"/>
          </a:xfrm>
          <a:prstGeom prst="rect">
            <a:avLst/>
          </a:prstGeom>
        </p:spPr>
        <p:txBody>
          <a:bodyPr wrap="square" lIns="91430" tIns="45715" rIns="91430" bIns="45715">
            <a:spAutoFit/>
          </a:bodyPr>
          <a:lstStyle/>
          <a:p>
            <a:pPr marL="457200" marR="0" lvl="1"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charset="0"/>
              </a:rPr>
              <a:t>Max</a:t>
            </a:r>
            <a:br>
              <a:rPr kumimoji="0" lang="en-US" sz="2800" b="1" i="0" u="none" strike="noStrike" kern="1200" cap="none" spc="0" normalizeH="0" baseline="0" noProof="0" dirty="0">
                <a:ln>
                  <a:noFill/>
                </a:ln>
                <a:solidFill>
                  <a:srgbClr val="000000"/>
                </a:solidFill>
                <a:effectLst/>
                <a:uLnTx/>
                <a:uFillTx/>
                <a:latin typeface="Arial"/>
                <a:ea typeface="+mn-ea"/>
                <a:cs typeface="Arial" charset="0"/>
              </a:rPr>
            </a:br>
            <a:r>
              <a:rPr kumimoji="0" lang="en-US" sz="2800" b="1" i="0" u="none" strike="noStrike" kern="1200" cap="none" spc="0" normalizeH="0" baseline="0" noProof="0" dirty="0">
                <a:ln>
                  <a:noFill/>
                </a:ln>
                <a:solidFill>
                  <a:srgbClr val="000000"/>
                </a:solidFill>
                <a:effectLst/>
                <a:uLnTx/>
                <a:uFillTx/>
                <a:latin typeface="Arial"/>
                <a:ea typeface="+mn-ea"/>
                <a:cs typeface="Arial" charset="0"/>
              </a:rPr>
              <a:t>(or </a:t>
            </a:r>
            <a:r>
              <a:rPr kumimoji="0" lang="en-US" sz="2800" b="1" i="0" u="none" strike="noStrike" kern="1200" cap="none" spc="0" normalizeH="0" baseline="0" noProof="0" dirty="0" err="1">
                <a:ln>
                  <a:noFill/>
                </a:ln>
                <a:solidFill>
                  <a:srgbClr val="000000"/>
                </a:solidFill>
                <a:effectLst/>
                <a:uLnTx/>
                <a:uFillTx/>
                <a:latin typeface="Arial"/>
                <a:ea typeface="+mn-ea"/>
                <a:cs typeface="Arial" charset="0"/>
              </a:rPr>
              <a:t>Avg</a:t>
            </a:r>
            <a:r>
              <a:rPr kumimoji="0" lang="en-US" sz="2800" b="1" i="0" u="none" strike="noStrike" kern="1200" cap="none" spc="0" normalizeH="0" baseline="0" noProof="0" dirty="0">
                <a:ln>
                  <a:noFill/>
                </a:ln>
                <a:solidFill>
                  <a:srgbClr val="000000"/>
                </a:solidFill>
                <a:effectLst/>
                <a:uLnTx/>
                <a:uFillTx/>
                <a:latin typeface="Arial"/>
                <a:ea typeface="+mn-ea"/>
                <a:cs typeface="Arial" charset="0"/>
              </a:rPr>
              <a:t>)</a:t>
            </a:r>
          </a:p>
        </p:txBody>
      </p:sp>
      <p:pic>
        <p:nvPicPr>
          <p:cNvPr id="35" name="Picture 34" descr="max_pool.png"/>
          <p:cNvPicPr>
            <a:picLocks noChangeAspect="1"/>
          </p:cNvPicPr>
          <p:nvPr/>
        </p:nvPicPr>
        <p:blipFill rotWithShape="1">
          <a:blip r:embed="rId3">
            <a:extLst>
              <a:ext uri="{28A0092B-C50C-407E-A947-70E740481C1C}">
                <a14:useLocalDpi xmlns:a14="http://schemas.microsoft.com/office/drawing/2010/main" val="0"/>
              </a:ext>
            </a:extLst>
          </a:blip>
          <a:srcRect l="13302" t="14319" r="9186" b="17450"/>
          <a:stretch/>
        </p:blipFill>
        <p:spPr>
          <a:xfrm>
            <a:off x="7162800" y="3000373"/>
            <a:ext cx="1910468" cy="1260542"/>
          </a:xfrm>
          <a:prstGeom prst="rect">
            <a:avLst/>
          </a:prstGeom>
          <a:ln>
            <a:solidFill>
              <a:schemeClr val="bg1"/>
            </a:solidFill>
          </a:ln>
        </p:spPr>
      </p:pic>
      <p:sp>
        <p:nvSpPr>
          <p:cNvPr id="36" name="Title 1"/>
          <p:cNvSpPr>
            <a:spLocks noGrp="1"/>
          </p:cNvSpPr>
          <p:nvPr>
            <p:ph type="title"/>
          </p:nvPr>
        </p:nvSpPr>
        <p:spPr>
          <a:xfrm>
            <a:off x="640616" y="73223"/>
            <a:ext cx="7862767" cy="838200"/>
          </a:xfrm>
        </p:spPr>
        <p:txBody>
          <a:bodyPr/>
          <a:lstStyle/>
          <a:p>
            <a:r>
              <a:rPr lang="en-US" dirty="0">
                <a:solidFill>
                  <a:schemeClr val="tx1"/>
                </a:solidFill>
              </a:rPr>
              <a:t>Pooling Layers</a:t>
            </a:r>
            <a:endParaRPr lang="en-US" dirty="0">
              <a:solidFill>
                <a:schemeClr val="tx1"/>
              </a:solidFill>
              <a:latin typeface="+mn-lt"/>
            </a:endParaRPr>
          </a:p>
        </p:txBody>
      </p:sp>
      <p:sp>
        <p:nvSpPr>
          <p:cNvPr id="21" name="TextBox 20"/>
          <p:cNvSpPr txBox="1"/>
          <p:nvPr/>
        </p:nvSpPr>
        <p:spPr>
          <a:xfrm>
            <a:off x="51190" y="6477000"/>
            <a:ext cx="246341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Source: R. Fergus, Y. </a:t>
            </a:r>
            <a:r>
              <a:rPr kumimoji="0" lang="en-US" sz="1400" b="0" i="0" u="none" strike="noStrike" kern="1200" cap="none" spc="0" normalizeH="0" baseline="0" noProof="0" dirty="0" err="1">
                <a:ln>
                  <a:noFill/>
                </a:ln>
                <a:solidFill>
                  <a:srgbClr val="000000"/>
                </a:solidFill>
                <a:effectLst/>
                <a:uLnTx/>
                <a:uFillTx/>
                <a:latin typeface="Arial" charset="0"/>
                <a:ea typeface="+mn-ea"/>
                <a:cs typeface="Arial" charset="0"/>
              </a:rPr>
              <a:t>LeCun</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2987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be 37">
            <a:extLst>
              <a:ext uri="{FF2B5EF4-FFF2-40B4-BE49-F238E27FC236}">
                <a16:creationId xmlns:a16="http://schemas.microsoft.com/office/drawing/2014/main" id="{83FD95F0-9256-B941-B35D-1EE5112055A4}"/>
              </a:ext>
            </a:extLst>
          </p:cNvPr>
          <p:cNvSpPr/>
          <p:nvPr/>
        </p:nvSpPr>
        <p:spPr bwMode="auto">
          <a:xfrm>
            <a:off x="4724400" y="1905000"/>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 name="Cube 38">
            <a:extLst>
              <a:ext uri="{FF2B5EF4-FFF2-40B4-BE49-F238E27FC236}">
                <a16:creationId xmlns:a16="http://schemas.microsoft.com/office/drawing/2014/main" id="{D054DE5C-F801-DE44-99E8-5D7E15FEB1FF}"/>
              </a:ext>
            </a:extLst>
          </p:cNvPr>
          <p:cNvSpPr/>
          <p:nvPr/>
        </p:nvSpPr>
        <p:spPr bwMode="auto">
          <a:xfrm>
            <a:off x="5410200" y="1909465"/>
            <a:ext cx="1600200" cy="3342969"/>
          </a:xfrm>
          <a:prstGeom prst="cube">
            <a:avLst>
              <a:gd name="adj" fmla="val 8374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Cube 4"/>
          <p:cNvSpPr/>
          <p:nvPr/>
        </p:nvSpPr>
        <p:spPr bwMode="auto">
          <a:xfrm>
            <a:off x="1066800" y="1893332"/>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 name="Cube 22"/>
          <p:cNvSpPr/>
          <p:nvPr/>
        </p:nvSpPr>
        <p:spPr bwMode="auto">
          <a:xfrm>
            <a:off x="5865693" y="3802797"/>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TextBox 13"/>
          <p:cNvSpPr txBox="1"/>
          <p:nvPr/>
        </p:nvSpPr>
        <p:spPr>
          <a:xfrm>
            <a:off x="5867400" y="990600"/>
            <a:ext cx="23622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feature maps, resolution 1/S</a:t>
            </a:r>
          </a:p>
        </p:txBody>
      </p:sp>
      <p:sp>
        <p:nvSpPr>
          <p:cNvPr id="21" name="Title 1"/>
          <p:cNvSpPr>
            <a:spLocks noGrp="1"/>
          </p:cNvSpPr>
          <p:nvPr>
            <p:ph type="title"/>
          </p:nvPr>
        </p:nvSpPr>
        <p:spPr/>
        <p:txBody>
          <a:bodyPr/>
          <a:lstStyle/>
          <a:p>
            <a:r>
              <a:rPr lang="en-US" dirty="0"/>
              <a:t>Pooling Layers</a:t>
            </a:r>
          </a:p>
        </p:txBody>
      </p:sp>
      <p:sp>
        <p:nvSpPr>
          <p:cNvPr id="24" name="TextBox 23">
            <a:extLst>
              <a:ext uri="{FF2B5EF4-FFF2-40B4-BE49-F238E27FC236}">
                <a16:creationId xmlns:a16="http://schemas.microsoft.com/office/drawing/2014/main" id="{884E13B6-C609-BC4C-B6AC-1C4343E22C95}"/>
              </a:ext>
            </a:extLst>
          </p:cNvPr>
          <p:cNvSpPr txBox="1"/>
          <p:nvPr/>
        </p:nvSpPr>
        <p:spPr>
          <a:xfrm>
            <a:off x="990600" y="5417403"/>
            <a:ext cx="28194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F x F pooling filter, stride S</a:t>
            </a:r>
          </a:p>
        </p:txBody>
      </p:sp>
      <p:sp>
        <p:nvSpPr>
          <p:cNvPr id="27" name="TextBox 26">
            <a:extLst>
              <a:ext uri="{FF2B5EF4-FFF2-40B4-BE49-F238E27FC236}">
                <a16:creationId xmlns:a16="http://schemas.microsoft.com/office/drawing/2014/main" id="{A7AEB4CB-C954-5F43-A143-CBEDDBED732C}"/>
              </a:ext>
            </a:extLst>
          </p:cNvPr>
          <p:cNvSpPr txBox="1"/>
          <p:nvPr/>
        </p:nvSpPr>
        <p:spPr>
          <a:xfrm>
            <a:off x="1752600" y="1359932"/>
            <a:ext cx="3124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feature maps</a:t>
            </a:r>
          </a:p>
        </p:txBody>
      </p:sp>
      <p:sp>
        <p:nvSpPr>
          <p:cNvPr id="22" name="TextBox 21">
            <a:extLst>
              <a:ext uri="{FF2B5EF4-FFF2-40B4-BE49-F238E27FC236}">
                <a16:creationId xmlns:a16="http://schemas.microsoft.com/office/drawing/2014/main" id="{132035FF-5D5B-1C4C-A5AF-9324A4799BDB}"/>
              </a:ext>
            </a:extLst>
          </p:cNvPr>
          <p:cNvSpPr txBox="1"/>
          <p:nvPr/>
        </p:nvSpPr>
        <p:spPr>
          <a:xfrm>
            <a:off x="5619683" y="3276600"/>
            <a:ext cx="933517"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max value</a:t>
            </a:r>
          </a:p>
        </p:txBody>
      </p:sp>
      <p:sp>
        <p:nvSpPr>
          <p:cNvPr id="28" name="Cube 27">
            <a:extLst>
              <a:ext uri="{FF2B5EF4-FFF2-40B4-BE49-F238E27FC236}">
                <a16:creationId xmlns:a16="http://schemas.microsoft.com/office/drawing/2014/main" id="{FBAB7B7B-8861-0B44-8629-211DE4391B84}"/>
              </a:ext>
            </a:extLst>
          </p:cNvPr>
          <p:cNvSpPr/>
          <p:nvPr/>
        </p:nvSpPr>
        <p:spPr bwMode="auto">
          <a:xfrm>
            <a:off x="1752600" y="1897797"/>
            <a:ext cx="1600200" cy="3342969"/>
          </a:xfrm>
          <a:prstGeom prst="cube">
            <a:avLst>
              <a:gd name="adj" fmla="val 8374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 name="Cube 28">
            <a:extLst>
              <a:ext uri="{FF2B5EF4-FFF2-40B4-BE49-F238E27FC236}">
                <a16:creationId xmlns:a16="http://schemas.microsoft.com/office/drawing/2014/main" id="{A6C2186D-144F-6749-BEA2-C2A7D2B79420}"/>
              </a:ext>
            </a:extLst>
          </p:cNvPr>
          <p:cNvSpPr/>
          <p:nvPr/>
        </p:nvSpPr>
        <p:spPr bwMode="auto">
          <a:xfrm>
            <a:off x="2209800" y="3421797"/>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16" name="Straight Connector 15"/>
          <p:cNvCxnSpPr>
            <a:cxnSpLocks/>
          </p:cNvCxnSpPr>
          <p:nvPr/>
        </p:nvCxnSpPr>
        <p:spPr bwMode="auto">
          <a:xfrm>
            <a:off x="2743200" y="3416431"/>
            <a:ext cx="3274893" cy="3863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a:cxnSpLocks/>
            <a:stCxn id="29" idx="1"/>
          </p:cNvCxnSpPr>
          <p:nvPr/>
        </p:nvCxnSpPr>
        <p:spPr bwMode="auto">
          <a:xfrm>
            <a:off x="2341376" y="3692044"/>
            <a:ext cx="3524317" cy="2631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a:cxnSpLocks/>
          </p:cNvCxnSpPr>
          <p:nvPr/>
        </p:nvCxnSpPr>
        <p:spPr bwMode="auto">
          <a:xfrm flipV="1">
            <a:off x="2438400" y="4179333"/>
            <a:ext cx="3448117" cy="38546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cxnSpLocks/>
            <a:endCxn id="23" idx="2"/>
          </p:cNvCxnSpPr>
          <p:nvPr/>
        </p:nvCxnSpPr>
        <p:spPr bwMode="auto">
          <a:xfrm flipV="1">
            <a:off x="2743200" y="4063599"/>
            <a:ext cx="3122493" cy="21377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0" name="TextBox 39">
            <a:extLst>
              <a:ext uri="{FF2B5EF4-FFF2-40B4-BE49-F238E27FC236}">
                <a16:creationId xmlns:a16="http://schemas.microsoft.com/office/drawing/2014/main" id="{486C8FBF-9E8C-8A44-9C73-36F12C97F6DE}"/>
              </a:ext>
            </a:extLst>
          </p:cNvPr>
          <p:cNvSpPr txBox="1"/>
          <p:nvPr/>
        </p:nvSpPr>
        <p:spPr>
          <a:xfrm>
            <a:off x="-304800" y="6172200"/>
            <a:ext cx="52405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Usually: F=2 or 3, S=2</a:t>
            </a:r>
          </a:p>
        </p:txBody>
      </p:sp>
    </p:spTree>
    <p:extLst>
      <p:ext uri="{BB962C8B-B14F-4D97-AF65-F5344CB8AC3E}">
        <p14:creationId xmlns:p14="http://schemas.microsoft.com/office/powerpoint/2010/main" val="393688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3" grpId="0" animBg="1"/>
      <p:bldP spid="14" grpId="0"/>
      <p:bldP spid="24" grpId="0"/>
      <p:bldP spid="22" grpId="0"/>
      <p:bldP spid="28" grpId="0" animBg="1"/>
      <p:bldP spid="29" grpId="0" animBg="1"/>
      <p:bldP spid="40"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Cube 37">
            <a:extLst>
              <a:ext uri="{FF2B5EF4-FFF2-40B4-BE49-F238E27FC236}">
                <a16:creationId xmlns:a16="http://schemas.microsoft.com/office/drawing/2014/main" id="{83FD95F0-9256-B941-B35D-1EE5112055A4}"/>
              </a:ext>
            </a:extLst>
          </p:cNvPr>
          <p:cNvSpPr/>
          <p:nvPr/>
        </p:nvSpPr>
        <p:spPr bwMode="auto">
          <a:xfrm>
            <a:off x="4724400" y="1905000"/>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39" name="Cube 38">
            <a:extLst>
              <a:ext uri="{FF2B5EF4-FFF2-40B4-BE49-F238E27FC236}">
                <a16:creationId xmlns:a16="http://schemas.microsoft.com/office/drawing/2014/main" id="{D054DE5C-F801-DE44-99E8-5D7E15FEB1FF}"/>
              </a:ext>
            </a:extLst>
          </p:cNvPr>
          <p:cNvSpPr/>
          <p:nvPr/>
        </p:nvSpPr>
        <p:spPr bwMode="auto">
          <a:xfrm>
            <a:off x="5410200" y="1909465"/>
            <a:ext cx="1600200" cy="3342969"/>
          </a:xfrm>
          <a:prstGeom prst="cube">
            <a:avLst>
              <a:gd name="adj" fmla="val 8374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5" name="Cube 4"/>
          <p:cNvSpPr/>
          <p:nvPr/>
        </p:nvSpPr>
        <p:spPr bwMode="auto">
          <a:xfrm>
            <a:off x="1066800" y="1893332"/>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3" name="Cube 22"/>
          <p:cNvSpPr/>
          <p:nvPr/>
        </p:nvSpPr>
        <p:spPr bwMode="auto">
          <a:xfrm>
            <a:off x="5865693" y="3802797"/>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 name="TextBox 13"/>
          <p:cNvSpPr txBox="1"/>
          <p:nvPr/>
        </p:nvSpPr>
        <p:spPr>
          <a:xfrm>
            <a:off x="5867400" y="990600"/>
            <a:ext cx="2362200" cy="830997"/>
          </a:xfrm>
          <a:prstGeom prst="rect">
            <a:avLst/>
          </a:prstGeom>
          <a:noFill/>
        </p:spPr>
        <p:txBody>
          <a:bodyPr wrap="square" rtlCol="0">
            <a:spAutoFit/>
          </a:bodyPr>
          <a:lstStyle/>
          <a:p>
            <a:pPr algn="ctr"/>
            <a:r>
              <a:rPr lang="en-US" b="0" dirty="0"/>
              <a:t>K feature maps, resolution 1/S</a:t>
            </a:r>
          </a:p>
        </p:txBody>
      </p:sp>
      <p:sp>
        <p:nvSpPr>
          <p:cNvPr id="21" name="Title 1"/>
          <p:cNvSpPr>
            <a:spLocks noGrp="1"/>
          </p:cNvSpPr>
          <p:nvPr>
            <p:ph type="title"/>
          </p:nvPr>
        </p:nvSpPr>
        <p:spPr>
          <a:xfrm>
            <a:off x="628650" y="365126"/>
            <a:ext cx="7886700" cy="707387"/>
          </a:xfrm>
        </p:spPr>
        <p:txBody>
          <a:bodyPr/>
          <a:lstStyle/>
          <a:p>
            <a:r>
              <a:rPr lang="en-US" dirty="0"/>
              <a:t>Max pooling layer</a:t>
            </a:r>
          </a:p>
        </p:txBody>
      </p:sp>
      <p:sp>
        <p:nvSpPr>
          <p:cNvPr id="24" name="TextBox 23">
            <a:extLst>
              <a:ext uri="{FF2B5EF4-FFF2-40B4-BE49-F238E27FC236}">
                <a16:creationId xmlns:a16="http://schemas.microsoft.com/office/drawing/2014/main" id="{884E13B6-C609-BC4C-B6AC-1C4343E22C95}"/>
              </a:ext>
            </a:extLst>
          </p:cNvPr>
          <p:cNvSpPr txBox="1"/>
          <p:nvPr/>
        </p:nvSpPr>
        <p:spPr>
          <a:xfrm>
            <a:off x="990600" y="5417403"/>
            <a:ext cx="2819400" cy="830997"/>
          </a:xfrm>
          <a:prstGeom prst="rect">
            <a:avLst/>
          </a:prstGeom>
          <a:noFill/>
        </p:spPr>
        <p:txBody>
          <a:bodyPr wrap="square" rtlCol="0">
            <a:spAutoFit/>
          </a:bodyPr>
          <a:lstStyle/>
          <a:p>
            <a:pPr algn="ctr"/>
            <a:r>
              <a:rPr lang="en-US" b="0" dirty="0"/>
              <a:t>F x F pooling filter, stride S</a:t>
            </a:r>
          </a:p>
        </p:txBody>
      </p:sp>
      <p:sp>
        <p:nvSpPr>
          <p:cNvPr id="27" name="TextBox 26">
            <a:extLst>
              <a:ext uri="{FF2B5EF4-FFF2-40B4-BE49-F238E27FC236}">
                <a16:creationId xmlns:a16="http://schemas.microsoft.com/office/drawing/2014/main" id="{A7AEB4CB-C954-5F43-A143-CBEDDBED732C}"/>
              </a:ext>
            </a:extLst>
          </p:cNvPr>
          <p:cNvSpPr txBox="1"/>
          <p:nvPr/>
        </p:nvSpPr>
        <p:spPr>
          <a:xfrm>
            <a:off x="1752600" y="1359932"/>
            <a:ext cx="3124200" cy="461665"/>
          </a:xfrm>
          <a:prstGeom prst="rect">
            <a:avLst/>
          </a:prstGeom>
          <a:noFill/>
        </p:spPr>
        <p:txBody>
          <a:bodyPr wrap="square" rtlCol="0">
            <a:spAutoFit/>
          </a:bodyPr>
          <a:lstStyle/>
          <a:p>
            <a:pPr algn="ctr"/>
            <a:r>
              <a:rPr lang="en-US" b="0" dirty="0"/>
              <a:t>K feature maps</a:t>
            </a:r>
          </a:p>
        </p:txBody>
      </p:sp>
      <p:sp>
        <p:nvSpPr>
          <p:cNvPr id="22" name="TextBox 21">
            <a:extLst>
              <a:ext uri="{FF2B5EF4-FFF2-40B4-BE49-F238E27FC236}">
                <a16:creationId xmlns:a16="http://schemas.microsoft.com/office/drawing/2014/main" id="{132035FF-5D5B-1C4C-A5AF-9324A4799BDB}"/>
              </a:ext>
            </a:extLst>
          </p:cNvPr>
          <p:cNvSpPr txBox="1"/>
          <p:nvPr/>
        </p:nvSpPr>
        <p:spPr>
          <a:xfrm>
            <a:off x="5619683" y="3276600"/>
            <a:ext cx="933517" cy="523220"/>
          </a:xfrm>
          <a:prstGeom prst="rect">
            <a:avLst/>
          </a:prstGeom>
          <a:noFill/>
        </p:spPr>
        <p:txBody>
          <a:bodyPr wrap="square" rtlCol="0">
            <a:spAutoFit/>
          </a:bodyPr>
          <a:lstStyle/>
          <a:p>
            <a:pPr algn="ctr"/>
            <a:r>
              <a:rPr lang="en-US" sz="1400" b="0" dirty="0"/>
              <a:t>max value</a:t>
            </a:r>
          </a:p>
        </p:txBody>
      </p:sp>
      <p:sp>
        <p:nvSpPr>
          <p:cNvPr id="28" name="Cube 27">
            <a:extLst>
              <a:ext uri="{FF2B5EF4-FFF2-40B4-BE49-F238E27FC236}">
                <a16:creationId xmlns:a16="http://schemas.microsoft.com/office/drawing/2014/main" id="{FBAB7B7B-8861-0B44-8629-211DE4391B84}"/>
              </a:ext>
            </a:extLst>
          </p:cNvPr>
          <p:cNvSpPr/>
          <p:nvPr/>
        </p:nvSpPr>
        <p:spPr bwMode="auto">
          <a:xfrm>
            <a:off x="1752600" y="1897797"/>
            <a:ext cx="1600200" cy="3342969"/>
          </a:xfrm>
          <a:prstGeom prst="cube">
            <a:avLst>
              <a:gd name="adj" fmla="val 8374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9" name="Cube 28">
            <a:extLst>
              <a:ext uri="{FF2B5EF4-FFF2-40B4-BE49-F238E27FC236}">
                <a16:creationId xmlns:a16="http://schemas.microsoft.com/office/drawing/2014/main" id="{A6C2186D-144F-6749-BEA2-C2A7D2B79420}"/>
              </a:ext>
            </a:extLst>
          </p:cNvPr>
          <p:cNvSpPr/>
          <p:nvPr/>
        </p:nvSpPr>
        <p:spPr bwMode="auto">
          <a:xfrm>
            <a:off x="2209800" y="3421797"/>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cxnSp>
        <p:nvCxnSpPr>
          <p:cNvPr id="16" name="Straight Connector 15"/>
          <p:cNvCxnSpPr>
            <a:cxnSpLocks/>
          </p:cNvCxnSpPr>
          <p:nvPr/>
        </p:nvCxnSpPr>
        <p:spPr bwMode="auto">
          <a:xfrm>
            <a:off x="2743200" y="3416431"/>
            <a:ext cx="3274893" cy="3863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a:cxnSpLocks/>
            <a:stCxn id="29" idx="1"/>
          </p:cNvCxnSpPr>
          <p:nvPr/>
        </p:nvCxnSpPr>
        <p:spPr bwMode="auto">
          <a:xfrm>
            <a:off x="2341376" y="3692044"/>
            <a:ext cx="3524317" cy="2631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a:cxnSpLocks/>
          </p:cNvCxnSpPr>
          <p:nvPr/>
        </p:nvCxnSpPr>
        <p:spPr bwMode="auto">
          <a:xfrm flipV="1">
            <a:off x="2438400" y="4179333"/>
            <a:ext cx="3448117" cy="38546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cxnSpLocks/>
            <a:endCxn id="23" idx="2"/>
          </p:cNvCxnSpPr>
          <p:nvPr/>
        </p:nvCxnSpPr>
        <p:spPr bwMode="auto">
          <a:xfrm flipV="1">
            <a:off x="2743200" y="4063599"/>
            <a:ext cx="3122493" cy="21377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0" name="TextBox 39">
            <a:extLst>
              <a:ext uri="{FF2B5EF4-FFF2-40B4-BE49-F238E27FC236}">
                <a16:creationId xmlns:a16="http://schemas.microsoft.com/office/drawing/2014/main" id="{486C8FBF-9E8C-8A44-9C73-36F12C97F6DE}"/>
              </a:ext>
            </a:extLst>
          </p:cNvPr>
          <p:cNvSpPr txBox="1"/>
          <p:nvPr/>
        </p:nvSpPr>
        <p:spPr>
          <a:xfrm>
            <a:off x="-304800" y="6172200"/>
            <a:ext cx="5240524" cy="461665"/>
          </a:xfrm>
          <a:prstGeom prst="rect">
            <a:avLst/>
          </a:prstGeom>
          <a:noFill/>
        </p:spPr>
        <p:txBody>
          <a:bodyPr wrap="square" rtlCol="0">
            <a:spAutoFit/>
          </a:bodyPr>
          <a:lstStyle/>
          <a:p>
            <a:pPr algn="ctr"/>
            <a:r>
              <a:rPr lang="en-US" b="0" dirty="0"/>
              <a:t>Usually: F=2 or 3, S=2</a:t>
            </a:r>
          </a:p>
        </p:txBody>
      </p:sp>
      <p:sp>
        <p:nvSpPr>
          <p:cNvPr id="18" name="TextBox 17">
            <a:extLst>
              <a:ext uri="{FF2B5EF4-FFF2-40B4-BE49-F238E27FC236}">
                <a16:creationId xmlns:a16="http://schemas.microsoft.com/office/drawing/2014/main" id="{6D6B8665-ECBB-4640-9430-034D26516AB5}"/>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10779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3" grpId="0" animBg="1"/>
      <p:bldP spid="14" grpId="0"/>
      <p:bldP spid="24" grpId="0"/>
      <p:bldP spid="22" grpId="0"/>
      <p:bldP spid="28" grpId="0" animBg="1"/>
      <p:bldP spid="29" grpId="0" animBg="1"/>
      <p:bldP spid="4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p:txBody>
          <a:bodyPr/>
          <a:lstStyle/>
          <a:p>
            <a:r>
              <a:rPr lang="en-US" dirty="0"/>
              <a:t>Fully-connected Layers</a:t>
            </a:r>
          </a:p>
        </p:txBody>
      </p:sp>
      <p:pic>
        <p:nvPicPr>
          <p:cNvPr id="2" name="Picture 1">
            <a:extLst>
              <a:ext uri="{FF2B5EF4-FFF2-40B4-BE49-F238E27FC236}">
                <a16:creationId xmlns:a16="http://schemas.microsoft.com/office/drawing/2014/main" id="{85F4C158-3198-FA68-1E88-123C67E2A311}"/>
              </a:ext>
            </a:extLst>
          </p:cNvPr>
          <p:cNvPicPr>
            <a:picLocks noChangeAspect="1"/>
          </p:cNvPicPr>
          <p:nvPr/>
        </p:nvPicPr>
        <p:blipFill>
          <a:blip r:embed="rId2"/>
          <a:stretch>
            <a:fillRect/>
          </a:stretch>
        </p:blipFill>
        <p:spPr>
          <a:xfrm>
            <a:off x="762000" y="1732723"/>
            <a:ext cx="7620000" cy="373775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099015D-E122-C9B4-DFD1-1CF532793B92}"/>
                  </a:ext>
                </a:extLst>
              </p:cNvPr>
              <p:cNvSpPr txBox="1"/>
              <p:nvPr/>
            </p:nvSpPr>
            <p:spPr>
              <a:xfrm>
                <a:off x="3200400" y="1178725"/>
                <a:ext cx="43768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𝑋</m:t>
                      </m:r>
                    </m:oMath>
                  </m:oMathPara>
                </a14:m>
                <a:endParaRPr lang="en-US" sz="3600" dirty="0"/>
              </a:p>
            </p:txBody>
          </p:sp>
        </mc:Choice>
        <mc:Fallback xmlns="">
          <p:sp>
            <p:nvSpPr>
              <p:cNvPr id="6" name="TextBox 5">
                <a:extLst>
                  <a:ext uri="{FF2B5EF4-FFF2-40B4-BE49-F238E27FC236}">
                    <a16:creationId xmlns:a16="http://schemas.microsoft.com/office/drawing/2014/main" id="{A099015D-E122-C9B4-DFD1-1CF532793B92}"/>
                  </a:ext>
                </a:extLst>
              </p:cNvPr>
              <p:cNvSpPr txBox="1">
                <a:spLocks noRot="1" noChangeAspect="1" noMove="1" noResize="1" noEditPoints="1" noAdjustHandles="1" noChangeArrowheads="1" noChangeShapeType="1" noTextEdit="1"/>
              </p:cNvSpPr>
              <p:nvPr/>
            </p:nvSpPr>
            <p:spPr>
              <a:xfrm>
                <a:off x="3200400" y="1178725"/>
                <a:ext cx="437684" cy="553998"/>
              </a:xfrm>
              <a:prstGeom prst="rect">
                <a:avLst/>
              </a:prstGeom>
              <a:blipFill>
                <a:blip r:embed="rId3"/>
                <a:stretch>
                  <a:fillRect l="-22857" r="-17143"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C5CA30-1159-8CCB-0ED2-49913E773A64}"/>
                  </a:ext>
                </a:extLst>
              </p:cNvPr>
              <p:cNvSpPr txBox="1"/>
              <p:nvPr/>
            </p:nvSpPr>
            <p:spPr>
              <a:xfrm>
                <a:off x="4731029" y="1178725"/>
                <a:ext cx="1974387" cy="553998"/>
              </a:xfrm>
              <a:prstGeom prst="rect">
                <a:avLst/>
              </a:prstGeom>
              <a:noFill/>
            </p:spPr>
            <p:txBody>
              <a:bodyPr wrap="none" lIns="0" tIns="0" rIns="0" bIns="0" rtlCol="0">
                <a:spAutoFit/>
              </a:bodyPr>
              <a:lstStyle/>
              <a:p>
                <a14:m>
                  <m:oMath xmlns:m="http://schemas.openxmlformats.org/officeDocument/2006/math">
                    <m:r>
                      <a:rPr lang="en-US" sz="3600" b="0" i="1" smtClean="0">
                        <a:latin typeface="Cambria Math" panose="02040503050406030204" pitchFamily="18" charset="0"/>
                      </a:rPr>
                      <m:t>𝑌</m:t>
                    </m:r>
                    <m:r>
                      <a:rPr lang="en-US" sz="3600" b="0" i="1" smtClean="0">
                        <a:latin typeface="Cambria Math" panose="02040503050406030204" pitchFamily="18" charset="0"/>
                      </a:rPr>
                      <m:t>=</m:t>
                    </m:r>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𝑊</m:t>
                        </m:r>
                      </m:e>
                      <m:sup>
                        <m:r>
                          <a:rPr lang="en-US" sz="3600" b="0" i="1" smtClean="0">
                            <a:latin typeface="Cambria Math" panose="02040503050406030204" pitchFamily="18" charset="0"/>
                          </a:rPr>
                          <m:t>𝑡</m:t>
                        </m:r>
                      </m:sup>
                    </m:sSup>
                    <m:r>
                      <a:rPr lang="en-US" sz="3600" b="0" i="1" smtClean="0">
                        <a:latin typeface="Cambria Math" panose="02040503050406030204" pitchFamily="18" charset="0"/>
                      </a:rPr>
                      <m:t>𝑋</m:t>
                    </m:r>
                  </m:oMath>
                </a14:m>
                <a:r>
                  <a:rPr lang="en-US" sz="3600" dirty="0"/>
                  <a:t> </a:t>
                </a:r>
              </a:p>
            </p:txBody>
          </p:sp>
        </mc:Choice>
        <mc:Fallback xmlns="">
          <p:sp>
            <p:nvSpPr>
              <p:cNvPr id="7" name="TextBox 6">
                <a:extLst>
                  <a:ext uri="{FF2B5EF4-FFF2-40B4-BE49-F238E27FC236}">
                    <a16:creationId xmlns:a16="http://schemas.microsoft.com/office/drawing/2014/main" id="{EAC5CA30-1159-8CCB-0ED2-49913E773A64}"/>
                  </a:ext>
                </a:extLst>
              </p:cNvPr>
              <p:cNvSpPr txBox="1">
                <a:spLocks noRot="1" noChangeAspect="1" noMove="1" noResize="1" noEditPoints="1" noAdjustHandles="1" noChangeArrowheads="1" noChangeShapeType="1" noTextEdit="1"/>
              </p:cNvSpPr>
              <p:nvPr/>
            </p:nvSpPr>
            <p:spPr>
              <a:xfrm>
                <a:off x="4731029" y="1178725"/>
                <a:ext cx="1974387" cy="553998"/>
              </a:xfrm>
              <a:prstGeom prst="rect">
                <a:avLst/>
              </a:prstGeom>
              <a:blipFill>
                <a:blip r:embed="rId4"/>
                <a:stretch>
                  <a:fillRect l="-769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33BFFE-0CB9-CF38-180F-07D4CCAE8195}"/>
                  </a:ext>
                </a:extLst>
              </p:cNvPr>
              <p:cNvSpPr txBox="1"/>
              <p:nvPr/>
            </p:nvSpPr>
            <p:spPr>
              <a:xfrm>
                <a:off x="3178842" y="3458817"/>
                <a:ext cx="42960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8" name="TextBox 7">
                <a:extLst>
                  <a:ext uri="{FF2B5EF4-FFF2-40B4-BE49-F238E27FC236}">
                    <a16:creationId xmlns:a16="http://schemas.microsoft.com/office/drawing/2014/main" id="{8D33BFFE-0CB9-CF38-180F-07D4CCAE8195}"/>
                  </a:ext>
                </a:extLst>
              </p:cNvPr>
              <p:cNvSpPr txBox="1">
                <a:spLocks noRot="1" noChangeAspect="1" noMove="1" noResize="1" noEditPoints="1" noAdjustHandles="1" noChangeArrowheads="1" noChangeShapeType="1" noTextEdit="1"/>
              </p:cNvSpPr>
              <p:nvPr/>
            </p:nvSpPr>
            <p:spPr>
              <a:xfrm>
                <a:off x="3178842" y="3458817"/>
                <a:ext cx="429605" cy="430887"/>
              </a:xfrm>
              <a:prstGeom prst="rect">
                <a:avLst/>
              </a:prstGeom>
              <a:blipFill>
                <a:blip r:embed="rId5"/>
                <a:stretch>
                  <a:fillRect l="-17143" r="-2857"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89C1C41-2527-6B19-DBAF-8F21E1E4D582}"/>
                  </a:ext>
                </a:extLst>
              </p:cNvPr>
              <p:cNvSpPr txBox="1"/>
              <p:nvPr/>
            </p:nvSpPr>
            <p:spPr>
              <a:xfrm>
                <a:off x="5438338" y="2796209"/>
                <a:ext cx="372153" cy="4655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𝑌</m:t>
                          </m:r>
                        </m:e>
                        <m:sub>
                          <m:r>
                            <a:rPr lang="en-US" sz="2800" b="0" i="1" smtClean="0">
                              <a:latin typeface="Cambria Math" panose="02040503050406030204" pitchFamily="18" charset="0"/>
                            </a:rPr>
                            <m:t>𝑗</m:t>
                          </m:r>
                        </m:sub>
                      </m:sSub>
                    </m:oMath>
                  </m:oMathPara>
                </a14:m>
                <a:endParaRPr lang="en-US" sz="2800" dirty="0"/>
              </a:p>
            </p:txBody>
          </p:sp>
        </mc:Choice>
        <mc:Fallback xmlns="">
          <p:sp>
            <p:nvSpPr>
              <p:cNvPr id="9" name="TextBox 8">
                <a:extLst>
                  <a:ext uri="{FF2B5EF4-FFF2-40B4-BE49-F238E27FC236}">
                    <a16:creationId xmlns:a16="http://schemas.microsoft.com/office/drawing/2014/main" id="{689C1C41-2527-6B19-DBAF-8F21E1E4D582}"/>
                  </a:ext>
                </a:extLst>
              </p:cNvPr>
              <p:cNvSpPr txBox="1">
                <a:spLocks noRot="1" noChangeAspect="1" noMove="1" noResize="1" noEditPoints="1" noAdjustHandles="1" noChangeArrowheads="1" noChangeShapeType="1" noTextEdit="1"/>
              </p:cNvSpPr>
              <p:nvPr/>
            </p:nvSpPr>
            <p:spPr>
              <a:xfrm>
                <a:off x="5438338" y="2796209"/>
                <a:ext cx="372153" cy="465577"/>
              </a:xfrm>
              <a:prstGeom prst="rect">
                <a:avLst/>
              </a:prstGeom>
              <a:blipFill>
                <a:blip r:embed="rId6"/>
                <a:stretch>
                  <a:fillRect l="-20000" r="-10000" b="-243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98131FB-1F39-6AB3-4656-24AB86B2E4B5}"/>
                  </a:ext>
                </a:extLst>
              </p:cNvPr>
              <p:cNvSpPr txBox="1"/>
              <p:nvPr/>
            </p:nvSpPr>
            <p:spPr>
              <a:xfrm>
                <a:off x="3978874" y="5352331"/>
                <a:ext cx="3478696" cy="13442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𝑌</m:t>
                          </m:r>
                        </m:e>
                        <m:sub>
                          <m:r>
                            <a:rPr lang="en-US" sz="3600" b="0" i="1" smtClean="0">
                              <a:latin typeface="Cambria Math" panose="02040503050406030204" pitchFamily="18" charset="0"/>
                            </a:rPr>
                            <m:t>𝑗</m:t>
                          </m:r>
                        </m:sub>
                      </m:sSub>
                      <m:r>
                        <a:rPr lang="en-US" sz="3600" b="0" i="1" smtClean="0">
                          <a:latin typeface="Cambria Math" panose="02040503050406030204" pitchFamily="18" charset="0"/>
                        </a:rPr>
                        <m:t>=</m:t>
                      </m:r>
                      <m:nary>
                        <m:naryPr>
                          <m:chr m:val="∑"/>
                          <m:supHide m:val="on"/>
                          <m:ctrlPr>
                            <a:rPr lang="en-US" sz="3600" b="0" i="1" smtClean="0">
                              <a:latin typeface="Cambria Math" panose="02040503050406030204" pitchFamily="18" charset="0"/>
                            </a:rPr>
                          </m:ctrlPr>
                        </m:naryPr>
                        <m:sub>
                          <m:r>
                            <a:rPr lang="en-US" sz="3600" b="0" i="1" smtClean="0">
                              <a:latin typeface="Cambria Math" panose="02040503050406030204" pitchFamily="18" charset="0"/>
                            </a:rPr>
                            <m:t>𝑖</m:t>
                          </m:r>
                        </m:sub>
                        <m:sup/>
                        <m:e>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𝑊</m:t>
                              </m:r>
                            </m:e>
                            <m:sub>
                              <m:r>
                                <a:rPr lang="en-US" sz="3600" b="0" i="1" smtClean="0">
                                  <a:latin typeface="Cambria Math" panose="02040503050406030204" pitchFamily="18" charset="0"/>
                                </a:rPr>
                                <m:t>𝑖𝑗</m:t>
                              </m:r>
                            </m:sub>
                          </m:sSub>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𝑋</m:t>
                              </m:r>
                            </m:e>
                            <m:sub>
                              <m:r>
                                <a:rPr lang="en-US" sz="3600" b="0" i="1" smtClean="0">
                                  <a:latin typeface="Cambria Math" panose="02040503050406030204" pitchFamily="18" charset="0"/>
                                </a:rPr>
                                <m:t>𝑖</m:t>
                              </m:r>
                            </m:sub>
                          </m:sSub>
                        </m:e>
                      </m:nary>
                    </m:oMath>
                  </m:oMathPara>
                </a14:m>
                <a:endParaRPr lang="en-US" sz="3600" dirty="0"/>
              </a:p>
            </p:txBody>
          </p:sp>
        </mc:Choice>
        <mc:Fallback xmlns="">
          <p:sp>
            <p:nvSpPr>
              <p:cNvPr id="12" name="TextBox 11">
                <a:extLst>
                  <a:ext uri="{FF2B5EF4-FFF2-40B4-BE49-F238E27FC236}">
                    <a16:creationId xmlns:a16="http://schemas.microsoft.com/office/drawing/2014/main" id="{B98131FB-1F39-6AB3-4656-24AB86B2E4B5}"/>
                  </a:ext>
                </a:extLst>
              </p:cNvPr>
              <p:cNvSpPr txBox="1">
                <a:spLocks noRot="1" noChangeAspect="1" noMove="1" noResize="1" noEditPoints="1" noAdjustHandles="1" noChangeArrowheads="1" noChangeShapeType="1" noTextEdit="1"/>
              </p:cNvSpPr>
              <p:nvPr/>
            </p:nvSpPr>
            <p:spPr>
              <a:xfrm>
                <a:off x="3978874" y="5352331"/>
                <a:ext cx="3478696" cy="1344279"/>
              </a:xfrm>
              <a:prstGeom prst="rect">
                <a:avLst/>
              </a:prstGeom>
              <a:blipFill>
                <a:blip r:embed="rId7"/>
                <a:stretch>
                  <a:fillRect l="-12727" t="-147664" b="-204673"/>
                </a:stretch>
              </a:blipFill>
            </p:spPr>
            <p:txBody>
              <a:bodyPr/>
              <a:lstStyle/>
              <a:p>
                <a:r>
                  <a:rPr lang="en-US">
                    <a:noFill/>
                  </a:rPr>
                  <a:t> </a:t>
                </a:r>
              </a:p>
            </p:txBody>
          </p:sp>
        </mc:Fallback>
      </mc:AlternateContent>
    </p:spTree>
    <p:extLst>
      <p:ext uri="{BB962C8B-B14F-4D97-AF65-F5344CB8AC3E}">
        <p14:creationId xmlns:p14="http://schemas.microsoft.com/office/powerpoint/2010/main" val="34731563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(Vision Transformers)</a:t>
            </a:r>
          </a:p>
        </p:txBody>
      </p:sp>
      <p:pic>
        <p:nvPicPr>
          <p:cNvPr id="7" name="Content Placeholder 6" descr="A picture containing diagram&#10;&#10;Description automatically generated">
            <a:extLst>
              <a:ext uri="{FF2B5EF4-FFF2-40B4-BE49-F238E27FC236}">
                <a16:creationId xmlns:a16="http://schemas.microsoft.com/office/drawing/2014/main" id="{3CB08147-41D4-174C-8268-08D796A811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00200"/>
            <a:ext cx="7772400" cy="4098964"/>
          </a:xfrm>
        </p:spPr>
      </p:pic>
      <p:sp>
        <p:nvSpPr>
          <p:cNvPr id="9" name="Rectangle 8">
            <a:extLst>
              <a:ext uri="{FF2B5EF4-FFF2-40B4-BE49-F238E27FC236}">
                <a16:creationId xmlns:a16="http://schemas.microsoft.com/office/drawing/2014/main" id="{DE43AF96-B33D-0047-9288-4BE87130177E}"/>
              </a:ext>
            </a:extLst>
          </p:cNvPr>
          <p:cNvSpPr/>
          <p:nvPr/>
        </p:nvSpPr>
        <p:spPr>
          <a:xfrm>
            <a:off x="0" y="6211669"/>
            <a:ext cx="91440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A. </a:t>
            </a:r>
            <a:r>
              <a:rPr kumimoji="0" lang="en-US" sz="1800" b="0" i="0" u="none" strike="noStrike" kern="1200" cap="none" spc="0" normalizeH="0" baseline="0" noProof="0" dirty="0" err="1">
                <a:ln>
                  <a:noFill/>
                </a:ln>
                <a:solidFill>
                  <a:srgbClr val="000000"/>
                </a:solidFill>
                <a:effectLst/>
                <a:uLnTx/>
                <a:uFillTx/>
                <a:latin typeface="Arial" charset="0"/>
                <a:ea typeface="+mn-ea"/>
                <a:cs typeface="Arial" charset="0"/>
              </a:rPr>
              <a:t>Dosovitskiy</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et al.,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3"/>
              </a:rPr>
              <a:t>An Image is Worth 16x16 Words: Transformers for Image Recognition at Scale</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a:t>
            </a:r>
          </a:p>
        </p:txBody>
      </p:sp>
    </p:spTree>
    <p:extLst>
      <p:ext uri="{BB962C8B-B14F-4D97-AF65-F5344CB8AC3E}">
        <p14:creationId xmlns:p14="http://schemas.microsoft.com/office/powerpoint/2010/main" val="1578547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a:t>
            </a:r>
          </a:p>
        </p:txBody>
      </p:sp>
      <p:sp>
        <p:nvSpPr>
          <p:cNvPr id="9" name="Rectangle 8">
            <a:extLst>
              <a:ext uri="{FF2B5EF4-FFF2-40B4-BE49-F238E27FC236}">
                <a16:creationId xmlns:a16="http://schemas.microsoft.com/office/drawing/2014/main" id="{DE43AF96-B33D-0047-9288-4BE87130177E}"/>
              </a:ext>
            </a:extLst>
          </p:cNvPr>
          <p:cNvSpPr/>
          <p:nvPr/>
        </p:nvSpPr>
        <p:spPr>
          <a:xfrm>
            <a:off x="-21600" y="6211669"/>
            <a:ext cx="48768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Source: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2"/>
              </a:rPr>
              <a:t>http://peterbloem.nl/blog/transformers</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See also: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3"/>
              </a:rPr>
              <a:t>Attention is all you need</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1" name="Picture 10" descr="Chart, waterfall chart&#10;&#10;Description automatically generated">
            <a:extLst>
              <a:ext uri="{FF2B5EF4-FFF2-40B4-BE49-F238E27FC236}">
                <a16:creationId xmlns:a16="http://schemas.microsoft.com/office/drawing/2014/main" id="{A22A1CA8-1D8C-F343-820A-FDE3451AD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 y="1136874"/>
            <a:ext cx="7543800" cy="5074795"/>
          </a:xfrm>
          <a:prstGeom prst="rect">
            <a:avLst/>
          </a:prstGeom>
        </p:spPr>
      </p:pic>
    </p:spTree>
    <p:extLst>
      <p:ext uri="{BB962C8B-B14F-4D97-AF65-F5344CB8AC3E}">
        <p14:creationId xmlns:p14="http://schemas.microsoft.com/office/powerpoint/2010/main" val="1306670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(with key, query and value)</a:t>
            </a:r>
          </a:p>
        </p:txBody>
      </p:sp>
      <p:sp>
        <p:nvSpPr>
          <p:cNvPr id="9" name="Rectangle 8">
            <a:extLst>
              <a:ext uri="{FF2B5EF4-FFF2-40B4-BE49-F238E27FC236}">
                <a16:creationId xmlns:a16="http://schemas.microsoft.com/office/drawing/2014/main" id="{DE43AF96-B33D-0047-9288-4BE87130177E}"/>
              </a:ext>
            </a:extLst>
          </p:cNvPr>
          <p:cNvSpPr/>
          <p:nvPr/>
        </p:nvSpPr>
        <p:spPr>
          <a:xfrm>
            <a:off x="-21600" y="6211669"/>
            <a:ext cx="48768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Source: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2"/>
              </a:rPr>
              <a:t>http://peterbloem.nl/blog/transformers</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See also: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3"/>
              </a:rPr>
              <a:t>Attention is all you need</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506B9996-EA9C-9149-9690-CE417F671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058" y="1159758"/>
            <a:ext cx="6035883" cy="5084311"/>
          </a:xfrm>
          <a:prstGeom prst="rect">
            <a:avLst/>
          </a:prstGeom>
        </p:spPr>
      </p:pic>
    </p:spTree>
    <p:extLst>
      <p:ext uri="{BB962C8B-B14F-4D97-AF65-F5344CB8AC3E}">
        <p14:creationId xmlns:p14="http://schemas.microsoft.com/office/powerpoint/2010/main" val="687524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Positions</a:t>
            </a:r>
          </a:p>
        </p:txBody>
      </p:sp>
      <p:sp>
        <p:nvSpPr>
          <p:cNvPr id="9" name="Rectangle 8">
            <a:extLst>
              <a:ext uri="{FF2B5EF4-FFF2-40B4-BE49-F238E27FC236}">
                <a16:creationId xmlns:a16="http://schemas.microsoft.com/office/drawing/2014/main" id="{DE43AF96-B33D-0047-9288-4BE87130177E}"/>
              </a:ext>
            </a:extLst>
          </p:cNvPr>
          <p:cNvSpPr/>
          <p:nvPr/>
        </p:nvSpPr>
        <p:spPr>
          <a:xfrm>
            <a:off x="0" y="6488668"/>
            <a:ext cx="487680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See also: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2"/>
              </a:rPr>
              <a:t>Attention is all you need</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Content Placeholder 2">
            <a:extLst>
              <a:ext uri="{FF2B5EF4-FFF2-40B4-BE49-F238E27FC236}">
                <a16:creationId xmlns:a16="http://schemas.microsoft.com/office/drawing/2014/main" id="{E9BF819F-FA45-E94B-95F7-A0A66A1F3170}"/>
              </a:ext>
            </a:extLst>
          </p:cNvPr>
          <p:cNvSpPr>
            <a:spLocks noGrp="1"/>
          </p:cNvSpPr>
          <p:nvPr>
            <p:ph idx="1"/>
          </p:nvPr>
        </p:nvSpPr>
        <p:spPr>
          <a:xfrm>
            <a:off x="381000" y="914400"/>
            <a:ext cx="8305800" cy="5257800"/>
          </a:xfrm>
        </p:spPr>
        <p:txBody>
          <a:bodyPr/>
          <a:lstStyle/>
          <a:p>
            <a:pPr marL="457200" indent="-457200">
              <a:buFont typeface="Arial"/>
              <a:buChar char="•"/>
            </a:pPr>
            <a:r>
              <a:rPr lang="en-US" dirty="0"/>
              <a:t>Positional Embeddings</a:t>
            </a:r>
          </a:p>
          <a:p>
            <a:pPr marL="857250" lvl="1" indent="-457200">
              <a:buFont typeface="Arial"/>
              <a:buChar char="•"/>
            </a:pPr>
            <a:r>
              <a:rPr lang="en-US" dirty="0"/>
              <a:t>Learn embeddings for different positions</a:t>
            </a:r>
          </a:p>
          <a:p>
            <a:pPr marL="457200" indent="-457200">
              <a:buFont typeface="Arial"/>
              <a:buChar char="•"/>
            </a:pPr>
            <a:r>
              <a:rPr lang="en-US" dirty="0"/>
              <a:t>Positional Encodings</a:t>
            </a:r>
          </a:p>
          <a:p>
            <a:pPr marL="857250" lvl="1" indent="-457200">
              <a:buFont typeface="Arial"/>
              <a:buChar char="•"/>
            </a:pPr>
            <a:r>
              <a:rPr lang="en-US" dirty="0"/>
              <a:t>Explicitly encode positions using sin, cos terms</a:t>
            </a:r>
          </a:p>
        </p:txBody>
      </p:sp>
    </p:spTree>
    <p:extLst>
      <p:ext uri="{BB962C8B-B14F-4D97-AF65-F5344CB8AC3E}">
        <p14:creationId xmlns:p14="http://schemas.microsoft.com/office/powerpoint/2010/main" val="482143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
            <a:ext cx="8153400" cy="838200"/>
          </a:xfrm>
        </p:spPr>
        <p:txBody>
          <a:bodyPr/>
          <a:lstStyle/>
          <a:p>
            <a:r>
              <a:rPr lang="en-US" dirty="0"/>
              <a:t>Components of a CNN architecture</a:t>
            </a:r>
          </a:p>
        </p:txBody>
      </p:sp>
      <p:sp>
        <p:nvSpPr>
          <p:cNvPr id="5" name="Content Placeholder 2">
            <a:extLst>
              <a:ext uri="{FF2B5EF4-FFF2-40B4-BE49-F238E27FC236}">
                <a16:creationId xmlns:a16="http://schemas.microsoft.com/office/drawing/2014/main" id="{709EED83-383B-024B-ADB3-439706E1C5EE}"/>
              </a:ext>
            </a:extLst>
          </p:cNvPr>
          <p:cNvSpPr>
            <a:spLocks noGrp="1"/>
          </p:cNvSpPr>
          <p:nvPr>
            <p:ph idx="1"/>
          </p:nvPr>
        </p:nvSpPr>
        <p:spPr>
          <a:xfrm>
            <a:off x="685800" y="914400"/>
            <a:ext cx="7772400" cy="5257800"/>
          </a:xfrm>
        </p:spPr>
        <p:txBody>
          <a:bodyPr/>
          <a:lstStyle/>
          <a:p>
            <a:pPr marL="457200" indent="-457200">
              <a:buFont typeface="Arial" panose="020B0604020202020204" pitchFamily="34" charset="0"/>
              <a:buChar char="•"/>
            </a:pPr>
            <a:r>
              <a:rPr lang="en-US" sz="3200" dirty="0"/>
              <a:t>Convolutional Layers</a:t>
            </a:r>
          </a:p>
          <a:p>
            <a:pPr marL="457200" indent="-457200">
              <a:buFont typeface="Arial" panose="020B0604020202020204" pitchFamily="34" charset="0"/>
              <a:buChar char="•"/>
            </a:pPr>
            <a:r>
              <a:rPr lang="en-US" sz="3200" dirty="0"/>
              <a:t>Non-linearities</a:t>
            </a:r>
          </a:p>
          <a:p>
            <a:pPr marL="457200" indent="-457200">
              <a:buFont typeface="Arial" panose="020B0604020202020204" pitchFamily="34" charset="0"/>
              <a:buChar char="•"/>
            </a:pPr>
            <a:r>
              <a:rPr lang="en-US" sz="3200" dirty="0"/>
              <a:t>Pooling</a:t>
            </a:r>
          </a:p>
          <a:p>
            <a:pPr marL="457200" indent="-457200">
              <a:buFont typeface="Arial" panose="020B0604020202020204" pitchFamily="34" charset="0"/>
              <a:buChar char="•"/>
            </a:pPr>
            <a:r>
              <a:rPr lang="en-US" sz="3200" dirty="0"/>
              <a:t>Fully-connected Layers</a:t>
            </a:r>
          </a:p>
          <a:p>
            <a:pPr marL="457200" indent="-457200">
              <a:buFont typeface="Arial" panose="020B0604020202020204" pitchFamily="34" charset="0"/>
              <a:buChar char="•"/>
            </a:pPr>
            <a:r>
              <a:rPr lang="en-US" sz="3200" dirty="0"/>
              <a:t>Attention</a:t>
            </a:r>
          </a:p>
        </p:txBody>
      </p:sp>
    </p:spTree>
    <p:extLst>
      <p:ext uri="{BB962C8B-B14F-4D97-AF65-F5344CB8AC3E}">
        <p14:creationId xmlns:p14="http://schemas.microsoft.com/office/powerpoint/2010/main" val="4142998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5009154" cy="646331"/>
          </a:xfrm>
          <a:prstGeom prst="rect">
            <a:avLst/>
          </a:prstGeom>
          <a:noFill/>
          <a:ln w="9525">
            <a:noFill/>
            <a:miter lim="800000"/>
            <a:headEnd/>
            <a:tailEnd/>
          </a:ln>
        </p:spPr>
        <p:txBody>
          <a:bodyPr wrap="none">
            <a:spAutoFit/>
          </a:bodyPr>
          <a:lstStyle/>
          <a:p>
            <a:r>
              <a:rPr lang="en-US" sz="3600" dirty="0"/>
              <a:t>Semantic segmentation</a:t>
            </a:r>
          </a:p>
        </p:txBody>
      </p:sp>
      <p:sp>
        <p:nvSpPr>
          <p:cNvPr id="21" name="TextBox 20"/>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6" name="TextBox 5">
            <a:extLst>
              <a:ext uri="{FF2B5EF4-FFF2-40B4-BE49-F238E27FC236}">
                <a16:creationId xmlns:a16="http://schemas.microsoft.com/office/drawing/2014/main" id="{7299AF6F-6BB6-DB4C-87AD-1B4E0E9C013A}"/>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25901518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together</a:t>
            </a:r>
          </a:p>
        </p:txBody>
      </p:sp>
      <p:sp>
        <p:nvSpPr>
          <p:cNvPr id="5" name="Rectangle 4"/>
          <p:cNvSpPr/>
          <p:nvPr/>
        </p:nvSpPr>
        <p:spPr bwMode="auto">
          <a:xfrm>
            <a:off x="3657600" y="24505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6" name="Picture 5"/>
          <p:cNvPicPr>
            <a:picLocks noChangeAspect="1"/>
          </p:cNvPicPr>
          <p:nvPr/>
        </p:nvPicPr>
        <p:blipFill>
          <a:blip r:embed="rId2"/>
          <a:stretch>
            <a:fillRect/>
          </a:stretch>
        </p:blipFill>
        <p:spPr>
          <a:xfrm>
            <a:off x="0" y="1524000"/>
            <a:ext cx="9144000" cy="2488483"/>
          </a:xfrm>
          <a:prstGeom prst="rect">
            <a:avLst/>
          </a:prstGeom>
        </p:spPr>
      </p:pic>
      <p:graphicFrame>
        <p:nvGraphicFramePr>
          <p:cNvPr id="7" name="Object 6"/>
          <p:cNvGraphicFramePr>
            <a:graphicFrameLocks noChangeAspect="1"/>
          </p:cNvGraphicFramePr>
          <p:nvPr/>
        </p:nvGraphicFramePr>
        <p:xfrm>
          <a:off x="5697071" y="5010150"/>
          <a:ext cx="2989729" cy="1314450"/>
        </p:xfrm>
        <a:graphic>
          <a:graphicData uri="http://schemas.openxmlformats.org/presentationml/2006/ole">
            <mc:AlternateContent xmlns:mc="http://schemas.openxmlformats.org/markup-compatibility/2006">
              <mc:Choice xmlns:v="urn:schemas-microsoft-com:vml" Requires="v">
                <p:oleObj name="Equation" r:id="rId3" imgW="1473200" imgH="647700" progId="Equation.3">
                  <p:embed/>
                </p:oleObj>
              </mc:Choice>
              <mc:Fallback>
                <p:oleObj name="Equation" r:id="rId3" imgW="1473200" imgH="647700" progId="Equation.3">
                  <p:embed/>
                  <p:pic>
                    <p:nvPicPr>
                      <p:cNvPr id="7" name="Object 6"/>
                      <p:cNvPicPr/>
                      <p:nvPr/>
                    </p:nvPicPr>
                    <p:blipFill>
                      <a:blip r:embed="rId4"/>
                      <a:stretch>
                        <a:fillRect/>
                      </a:stretch>
                    </p:blipFill>
                    <p:spPr>
                      <a:xfrm>
                        <a:off x="5697071" y="5010150"/>
                        <a:ext cx="2989729" cy="1314450"/>
                      </a:xfrm>
                      <a:prstGeom prst="rect">
                        <a:avLst/>
                      </a:prstGeom>
                    </p:spPr>
                  </p:pic>
                </p:oleObj>
              </mc:Fallback>
            </mc:AlternateContent>
          </a:graphicData>
        </a:graphic>
      </p:graphicFrame>
      <p:sp>
        <p:nvSpPr>
          <p:cNvPr id="8" name="TextBox 7"/>
          <p:cNvSpPr txBox="1"/>
          <p:nvPr/>
        </p:nvSpPr>
        <p:spPr>
          <a:xfrm>
            <a:off x="5943600" y="4400550"/>
            <a:ext cx="215170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mn-ea"/>
                <a:cs typeface="Arial" charset="0"/>
              </a:rPr>
              <a:t>Softmax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layer:</a:t>
            </a:r>
          </a:p>
        </p:txBody>
      </p:sp>
      <p:cxnSp>
        <p:nvCxnSpPr>
          <p:cNvPr id="10" name="Curved Connector 9"/>
          <p:cNvCxnSpPr>
            <a:stCxn id="8" idx="3"/>
          </p:cNvCxnSpPr>
          <p:nvPr/>
        </p:nvCxnSpPr>
        <p:spPr bwMode="auto">
          <a:xfrm flipH="1" flipV="1">
            <a:off x="7924800" y="3276600"/>
            <a:ext cx="170501" cy="1354783"/>
          </a:xfrm>
          <a:prstGeom prst="curvedConnector4">
            <a:avLst>
              <a:gd name="adj1" fmla="val -134075"/>
              <a:gd name="adj2" fmla="val 58519"/>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79343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different models</a:t>
            </a:r>
          </a:p>
        </p:txBody>
      </p:sp>
      <p:sp>
        <p:nvSpPr>
          <p:cNvPr id="5" name="Rectangle 4"/>
          <p:cNvSpPr/>
          <p:nvPr/>
        </p:nvSpPr>
        <p:spPr bwMode="auto">
          <a:xfrm>
            <a:off x="3657600" y="24505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4" name="Picture 3">
            <a:extLst>
              <a:ext uri="{FF2B5EF4-FFF2-40B4-BE49-F238E27FC236}">
                <a16:creationId xmlns:a16="http://schemas.microsoft.com/office/drawing/2014/main" id="{5889FBE7-27E4-5245-8B99-748B6C56FF80}"/>
              </a:ext>
            </a:extLst>
          </p:cNvPr>
          <p:cNvPicPr>
            <a:picLocks noChangeAspect="1"/>
          </p:cNvPicPr>
          <p:nvPr/>
        </p:nvPicPr>
        <p:blipFill>
          <a:blip r:embed="rId2"/>
          <a:stretch>
            <a:fillRect/>
          </a:stretch>
        </p:blipFill>
        <p:spPr>
          <a:xfrm>
            <a:off x="0" y="1050758"/>
            <a:ext cx="9144000" cy="5334000"/>
          </a:xfrm>
          <a:prstGeom prst="rect">
            <a:avLst/>
          </a:prstGeom>
        </p:spPr>
      </p:pic>
      <p:sp>
        <p:nvSpPr>
          <p:cNvPr id="11" name="TextBox 10">
            <a:extLst>
              <a:ext uri="{FF2B5EF4-FFF2-40B4-BE49-F238E27FC236}">
                <a16:creationId xmlns:a16="http://schemas.microsoft.com/office/drawing/2014/main" id="{0F11DAA1-FF2A-3D4E-A0B9-8C5D5F33A1DA}"/>
              </a:ext>
            </a:extLst>
          </p:cNvPr>
          <p:cNvSpPr txBox="1"/>
          <p:nvPr/>
        </p:nvSpPr>
        <p:spPr>
          <a:xfrm>
            <a:off x="0" y="6550223"/>
            <a:ext cx="9144000" cy="307777"/>
          </a:xfrm>
          <a:prstGeom prst="rect">
            <a:avLst/>
          </a:prstGeom>
          <a:noFill/>
        </p:spPr>
        <p:txBody>
          <a:bodyPr wrap="square" rtlCol="0">
            <a:spAutoFit/>
          </a:bodyPr>
          <a:lstStyle/>
          <a:p>
            <a:pPr lvl="0" eaLnBrk="0" fontAlgn="base" hangingPunct="0">
              <a:spcBef>
                <a:spcPct val="0"/>
              </a:spcBef>
              <a:spcAft>
                <a:spcPct val="0"/>
              </a:spcAft>
            </a:pPr>
            <a:r>
              <a:rPr lang="en-US" sz="1400" dirty="0">
                <a:solidFill>
                  <a:srgbClr val="000000"/>
                </a:solidFill>
                <a:latin typeface="Arial" charset="0"/>
                <a:cs typeface="Arial" charset="0"/>
              </a:rPr>
              <a:t>Source: </a:t>
            </a:r>
            <a:r>
              <a:rPr lang="en-US" sz="1400" dirty="0">
                <a:solidFill>
                  <a:srgbClr val="000000"/>
                </a:solidFill>
                <a:latin typeface="Arial" charset="0"/>
                <a:cs typeface="Arial" charset="0"/>
                <a:hlinkClick r:id="rId3"/>
              </a:rPr>
              <a:t>https://paperswithcode.com/</a:t>
            </a:r>
            <a:r>
              <a:rPr lang="en-US" sz="1400" dirty="0">
                <a:solidFill>
                  <a:srgbClr val="000000"/>
                </a:solidFill>
                <a:latin typeface="Arial" charset="0"/>
                <a:cs typeface="Arial" charset="0"/>
              </a:rPr>
              <a:t> </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42396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067800" cy="838200"/>
          </a:xfrm>
        </p:spPr>
        <p:txBody>
          <a:bodyPr/>
          <a:lstStyle/>
          <a:p>
            <a:r>
              <a:rPr lang="en-US" sz="3200" dirty="0"/>
              <a:t>Learned Representations are Useful in General</a:t>
            </a:r>
          </a:p>
        </p:txBody>
      </p:sp>
      <p:sp>
        <p:nvSpPr>
          <p:cNvPr id="5" name="Rectangle 4"/>
          <p:cNvSpPr/>
          <p:nvPr/>
        </p:nvSpPr>
        <p:spPr bwMode="auto">
          <a:xfrm>
            <a:off x="3657600" y="21457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1219200"/>
            <a:ext cx="9144000" cy="2488483"/>
          </a:xfrm>
          <a:prstGeom prst="rect">
            <a:avLst/>
          </a:prstGeom>
        </p:spPr>
      </p:pic>
      <p:sp>
        <p:nvSpPr>
          <p:cNvPr id="4" name="Content Placeholder 3">
            <a:extLst>
              <a:ext uri="{FF2B5EF4-FFF2-40B4-BE49-F238E27FC236}">
                <a16:creationId xmlns:a16="http://schemas.microsoft.com/office/drawing/2014/main" id="{F389E56D-3479-364E-ACA9-D1F39A49BF4A}"/>
              </a:ext>
            </a:extLst>
          </p:cNvPr>
          <p:cNvSpPr>
            <a:spLocks noGrp="1"/>
          </p:cNvSpPr>
          <p:nvPr>
            <p:ph idx="1"/>
          </p:nvPr>
        </p:nvSpPr>
        <p:spPr>
          <a:xfrm>
            <a:off x="876300" y="3623388"/>
            <a:ext cx="7772400" cy="2488483"/>
          </a:xfrm>
        </p:spPr>
        <p:txBody>
          <a:bodyPr/>
          <a:lstStyle/>
          <a:p>
            <a:pPr marL="514350" indent="-514350">
              <a:buAutoNum type="arabicPeriod"/>
            </a:pPr>
            <a:r>
              <a:rPr lang="en-US" dirty="0"/>
              <a:t>Features extracted from CNNs trained on ImageNet were effective for many CV tasks.</a:t>
            </a:r>
          </a:p>
          <a:p>
            <a:pPr marL="514350" indent="-514350">
              <a:buAutoNum type="arabicPeriod"/>
            </a:pPr>
            <a:r>
              <a:rPr lang="en-US" dirty="0"/>
              <a:t>Furthermore, learned network weights serve as an excellent starting point for other tasks.</a:t>
            </a:r>
          </a:p>
          <a:p>
            <a:endParaRPr lang="en-US" dirty="0"/>
          </a:p>
        </p:txBody>
      </p:sp>
      <p:sp>
        <p:nvSpPr>
          <p:cNvPr id="13" name="TextBox 12">
            <a:extLst>
              <a:ext uri="{FF2B5EF4-FFF2-40B4-BE49-F238E27FC236}">
                <a16:creationId xmlns:a16="http://schemas.microsoft.com/office/drawing/2014/main" id="{1D509F39-F7CF-DE42-889D-AB3F3B80156B}"/>
              </a:ext>
            </a:extLst>
          </p:cNvPr>
          <p:cNvSpPr txBox="1"/>
          <p:nvPr/>
        </p:nvSpPr>
        <p:spPr>
          <a:xfrm>
            <a:off x="228601" y="6111871"/>
            <a:ext cx="8698502" cy="6982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0" fontAlgn="auto" latinLnBrk="1"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rPr>
              <a:t>J. Donahue, Y. Jia et al.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hlinkClick r:id="rId4"/>
              </a:rPr>
              <a:t>DeCAF: A Deep Convolutional Activation Feature for Generic Visual Recognition</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rPr>
              <a:t>. ICML 2014</a:t>
            </a:r>
          </a:p>
        </p:txBody>
      </p:sp>
    </p:spTree>
    <p:extLst>
      <p:ext uri="{BB962C8B-B14F-4D97-AF65-F5344CB8AC3E}">
        <p14:creationId xmlns:p14="http://schemas.microsoft.com/office/powerpoint/2010/main" val="19271227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067800" cy="838200"/>
          </a:xfrm>
        </p:spPr>
        <p:txBody>
          <a:bodyPr/>
          <a:lstStyle/>
          <a:p>
            <a:r>
              <a:rPr lang="en-US" dirty="0"/>
              <a:t>How to use a trained network for a new task?</a:t>
            </a:r>
          </a:p>
        </p:txBody>
      </p:sp>
      <p:sp>
        <p:nvSpPr>
          <p:cNvPr id="5" name="Rectangle 4"/>
          <p:cNvSpPr/>
          <p:nvPr/>
        </p:nvSpPr>
        <p:spPr bwMode="auto">
          <a:xfrm>
            <a:off x="3657600" y="21457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3" name="Picture 2">
            <a:extLst>
              <a:ext uri="{FF2B5EF4-FFF2-40B4-BE49-F238E27FC236}">
                <a16:creationId xmlns:a16="http://schemas.microsoft.com/office/drawing/2014/main" id="{82521199-CDA0-B44C-AC1F-5F99612CFBE1}"/>
              </a:ext>
            </a:extLst>
          </p:cNvPr>
          <p:cNvPicPr>
            <a:picLocks noChangeAspect="1"/>
          </p:cNvPicPr>
          <p:nvPr/>
        </p:nvPicPr>
        <p:blipFill rotWithShape="1">
          <a:blip r:embed="rId3"/>
          <a:srcRect l="66997"/>
          <a:stretch/>
        </p:blipFill>
        <p:spPr>
          <a:xfrm>
            <a:off x="5638800" y="914400"/>
            <a:ext cx="2959133" cy="1943608"/>
          </a:xfrm>
          <a:prstGeom prst="rect">
            <a:avLst/>
          </a:prstGeom>
        </p:spPr>
      </p:pic>
      <p:pic>
        <p:nvPicPr>
          <p:cNvPr id="13" name="Picture 12">
            <a:extLst>
              <a:ext uri="{FF2B5EF4-FFF2-40B4-BE49-F238E27FC236}">
                <a16:creationId xmlns:a16="http://schemas.microsoft.com/office/drawing/2014/main" id="{12A60E90-4B13-C54C-8BC7-26FD4AAD9BE5}"/>
              </a:ext>
            </a:extLst>
          </p:cNvPr>
          <p:cNvPicPr>
            <a:picLocks noChangeAspect="1"/>
          </p:cNvPicPr>
          <p:nvPr/>
        </p:nvPicPr>
        <p:blipFill>
          <a:blip r:embed="rId4"/>
          <a:stretch>
            <a:fillRect/>
          </a:stretch>
        </p:blipFill>
        <p:spPr>
          <a:xfrm>
            <a:off x="1004288" y="3048000"/>
            <a:ext cx="3409950" cy="2725221"/>
          </a:xfrm>
          <a:prstGeom prst="rect">
            <a:avLst/>
          </a:prstGeom>
        </p:spPr>
      </p:pic>
      <p:pic>
        <p:nvPicPr>
          <p:cNvPr id="14" name="Picture 13">
            <a:extLst>
              <a:ext uri="{FF2B5EF4-FFF2-40B4-BE49-F238E27FC236}">
                <a16:creationId xmlns:a16="http://schemas.microsoft.com/office/drawing/2014/main" id="{D5A04F3C-B788-C048-B965-95A2925F0E18}"/>
              </a:ext>
            </a:extLst>
          </p:cNvPr>
          <p:cNvPicPr>
            <a:picLocks noChangeAspect="1"/>
          </p:cNvPicPr>
          <p:nvPr/>
        </p:nvPicPr>
        <p:blipFill>
          <a:blip r:embed="rId5"/>
          <a:stretch>
            <a:fillRect/>
          </a:stretch>
        </p:blipFill>
        <p:spPr>
          <a:xfrm>
            <a:off x="5625787" y="3201708"/>
            <a:ext cx="2616200" cy="1155700"/>
          </a:xfrm>
          <a:prstGeom prst="rect">
            <a:avLst/>
          </a:prstGeom>
        </p:spPr>
      </p:pic>
      <p:pic>
        <p:nvPicPr>
          <p:cNvPr id="15" name="Picture 14">
            <a:extLst>
              <a:ext uri="{FF2B5EF4-FFF2-40B4-BE49-F238E27FC236}">
                <a16:creationId xmlns:a16="http://schemas.microsoft.com/office/drawing/2014/main" id="{5C802EFC-2A20-5B4F-A625-F9BB9AE673A7}"/>
              </a:ext>
            </a:extLst>
          </p:cNvPr>
          <p:cNvPicPr>
            <a:picLocks noChangeAspect="1"/>
          </p:cNvPicPr>
          <p:nvPr/>
        </p:nvPicPr>
        <p:blipFill>
          <a:blip r:embed="rId6"/>
          <a:stretch>
            <a:fillRect/>
          </a:stretch>
        </p:blipFill>
        <p:spPr>
          <a:xfrm>
            <a:off x="5511487" y="4777308"/>
            <a:ext cx="2730500" cy="965200"/>
          </a:xfrm>
          <a:prstGeom prst="rect">
            <a:avLst/>
          </a:prstGeom>
        </p:spPr>
      </p:pic>
      <p:sp>
        <p:nvSpPr>
          <p:cNvPr id="16" name="TextBox 15">
            <a:extLst>
              <a:ext uri="{FF2B5EF4-FFF2-40B4-BE49-F238E27FC236}">
                <a16:creationId xmlns:a16="http://schemas.microsoft.com/office/drawing/2014/main" id="{305E5889-FE2E-114E-95E4-DFC72AE33729}"/>
              </a:ext>
            </a:extLst>
          </p:cNvPr>
          <p:cNvSpPr txBox="1"/>
          <p:nvPr/>
        </p:nvSpPr>
        <p:spPr>
          <a:xfrm>
            <a:off x="1831842" y="2667000"/>
            <a:ext cx="1896673"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Caltech 101</a:t>
            </a:r>
          </a:p>
        </p:txBody>
      </p:sp>
      <p:pic>
        <p:nvPicPr>
          <p:cNvPr id="17" name="Picture 16">
            <a:extLst>
              <a:ext uri="{FF2B5EF4-FFF2-40B4-BE49-F238E27FC236}">
                <a16:creationId xmlns:a16="http://schemas.microsoft.com/office/drawing/2014/main" id="{8E5C2B42-374F-3D4A-9C99-16057417EADC}"/>
              </a:ext>
            </a:extLst>
          </p:cNvPr>
          <p:cNvPicPr>
            <a:picLocks noChangeAspect="1"/>
          </p:cNvPicPr>
          <p:nvPr/>
        </p:nvPicPr>
        <p:blipFill rotWithShape="1">
          <a:blip r:embed="rId3"/>
          <a:srcRect r="44010"/>
          <a:stretch/>
        </p:blipFill>
        <p:spPr>
          <a:xfrm>
            <a:off x="270062" y="921004"/>
            <a:ext cx="5020235" cy="1943608"/>
          </a:xfrm>
          <a:prstGeom prst="rect">
            <a:avLst/>
          </a:prstGeom>
        </p:spPr>
      </p:pic>
      <p:sp>
        <p:nvSpPr>
          <p:cNvPr id="18" name="TextBox 17">
            <a:extLst>
              <a:ext uri="{FF2B5EF4-FFF2-40B4-BE49-F238E27FC236}">
                <a16:creationId xmlns:a16="http://schemas.microsoft.com/office/drawing/2014/main" id="{FFB33D74-04FF-2740-8731-2303EA2DFEC6}"/>
              </a:ext>
            </a:extLst>
          </p:cNvPr>
          <p:cNvSpPr txBox="1"/>
          <p:nvPr/>
        </p:nvSpPr>
        <p:spPr>
          <a:xfrm>
            <a:off x="6394877" y="2830884"/>
            <a:ext cx="1896673"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Caltech 101</a:t>
            </a:r>
          </a:p>
        </p:txBody>
      </p:sp>
      <p:sp>
        <p:nvSpPr>
          <p:cNvPr id="19" name="TextBox 18">
            <a:extLst>
              <a:ext uri="{FF2B5EF4-FFF2-40B4-BE49-F238E27FC236}">
                <a16:creationId xmlns:a16="http://schemas.microsoft.com/office/drawing/2014/main" id="{311EE632-3D43-FA4C-9993-58C8B9A8E022}"/>
              </a:ext>
            </a:extLst>
          </p:cNvPr>
          <p:cNvSpPr txBox="1"/>
          <p:nvPr/>
        </p:nvSpPr>
        <p:spPr>
          <a:xfrm>
            <a:off x="1203313" y="5715000"/>
            <a:ext cx="301190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Domain Adaptation</a:t>
            </a:r>
          </a:p>
        </p:txBody>
      </p:sp>
      <p:sp>
        <p:nvSpPr>
          <p:cNvPr id="20" name="TextBox 19">
            <a:extLst>
              <a:ext uri="{FF2B5EF4-FFF2-40B4-BE49-F238E27FC236}">
                <a16:creationId xmlns:a16="http://schemas.microsoft.com/office/drawing/2014/main" id="{FCE94C08-042B-4B45-8385-AA906D1CA64E}"/>
              </a:ext>
            </a:extLst>
          </p:cNvPr>
          <p:cNvSpPr txBox="1"/>
          <p:nvPr/>
        </p:nvSpPr>
        <p:spPr>
          <a:xfrm>
            <a:off x="4876174" y="4290876"/>
            <a:ext cx="411542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Fine-grained Classification</a:t>
            </a:r>
          </a:p>
        </p:txBody>
      </p:sp>
      <p:sp>
        <p:nvSpPr>
          <p:cNvPr id="21" name="TextBox 20">
            <a:extLst>
              <a:ext uri="{FF2B5EF4-FFF2-40B4-BE49-F238E27FC236}">
                <a16:creationId xmlns:a16="http://schemas.microsoft.com/office/drawing/2014/main" id="{BAF90B93-A7B8-2D42-B4CB-96B79F20D9F9}"/>
              </a:ext>
            </a:extLst>
          </p:cNvPr>
          <p:cNvSpPr txBox="1"/>
          <p:nvPr/>
        </p:nvSpPr>
        <p:spPr>
          <a:xfrm>
            <a:off x="4819024" y="5726668"/>
            <a:ext cx="411542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Scene Classification</a:t>
            </a:r>
          </a:p>
        </p:txBody>
      </p:sp>
      <p:sp>
        <p:nvSpPr>
          <p:cNvPr id="22" name="TextBox 21">
            <a:extLst>
              <a:ext uri="{FF2B5EF4-FFF2-40B4-BE49-F238E27FC236}">
                <a16:creationId xmlns:a16="http://schemas.microsoft.com/office/drawing/2014/main" id="{5FF7CB17-45DD-7744-B183-3A538D26DF62}"/>
              </a:ext>
            </a:extLst>
          </p:cNvPr>
          <p:cNvSpPr txBox="1"/>
          <p:nvPr/>
        </p:nvSpPr>
        <p:spPr>
          <a:xfrm>
            <a:off x="228601" y="6111871"/>
            <a:ext cx="8698502" cy="6982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0" fontAlgn="auto" latinLnBrk="1"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rPr>
              <a:t>J. Donahue, Y. Jia et al.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hlinkClick r:id="rId7"/>
              </a:rPr>
              <a:t>DeCAF: A Deep Convolutional Activation Feature for Generic Visual Recognition</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rPr>
              <a:t>. ICML 2014</a:t>
            </a:r>
          </a:p>
        </p:txBody>
      </p:sp>
    </p:spTree>
    <p:extLst>
      <p:ext uri="{BB962C8B-B14F-4D97-AF65-F5344CB8AC3E}">
        <p14:creationId xmlns:p14="http://schemas.microsoft.com/office/powerpoint/2010/main" val="2534620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A27FDE7-371E-CD4A-9771-5E72578C3602}"/>
              </a:ext>
            </a:extLst>
          </p:cNvPr>
          <p:cNvGrpSpPr/>
          <p:nvPr/>
        </p:nvGrpSpPr>
        <p:grpSpPr>
          <a:xfrm>
            <a:off x="0" y="940517"/>
            <a:ext cx="9143999" cy="2488483"/>
            <a:chOff x="-8966" y="4109841"/>
            <a:chExt cx="9143999" cy="2488483"/>
          </a:xfrm>
        </p:grpSpPr>
        <p:pic>
          <p:nvPicPr>
            <p:cNvPr id="13" name="Picture 12">
              <a:extLst>
                <a:ext uri="{FF2B5EF4-FFF2-40B4-BE49-F238E27FC236}">
                  <a16:creationId xmlns:a16="http://schemas.microsoft.com/office/drawing/2014/main" id="{4B49D29E-21E1-674C-9957-D01E3EC81E5E}"/>
                </a:ext>
              </a:extLst>
            </p:cNvPr>
            <p:cNvPicPr>
              <a:picLocks noChangeAspect="1"/>
            </p:cNvPicPr>
            <p:nvPr/>
          </p:nvPicPr>
          <p:blipFill rotWithShape="1">
            <a:blip r:embed="rId3"/>
            <a:srcRect/>
            <a:stretch/>
          </p:blipFill>
          <p:spPr>
            <a:xfrm>
              <a:off x="-8966" y="4109841"/>
              <a:ext cx="9143999" cy="2488483"/>
            </a:xfrm>
            <a:prstGeom prst="rect">
              <a:avLst/>
            </a:prstGeom>
          </p:spPr>
        </p:pic>
        <p:sp>
          <p:nvSpPr>
            <p:cNvPr id="7" name="TextBox 6">
              <a:extLst>
                <a:ext uri="{FF2B5EF4-FFF2-40B4-BE49-F238E27FC236}">
                  <a16:creationId xmlns:a16="http://schemas.microsoft.com/office/drawing/2014/main" id="{9E7BC858-9A63-AD46-91DA-5B5E1D99A600}"/>
                </a:ext>
              </a:extLst>
            </p:cNvPr>
            <p:cNvSpPr txBox="1"/>
            <p:nvPr/>
          </p:nvSpPr>
          <p:spPr>
            <a:xfrm rot="19126283">
              <a:off x="7994028" y="4745430"/>
              <a:ext cx="910827" cy="1569660"/>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Kitchen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Bedroom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Patio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6" name="Rectangle 15">
              <a:extLst>
                <a:ext uri="{FF2B5EF4-FFF2-40B4-BE49-F238E27FC236}">
                  <a16:creationId xmlns:a16="http://schemas.microsoft.com/office/drawing/2014/main" id="{8265AE57-FDD3-5347-980E-FEA1BCB4FDED}"/>
                </a:ext>
              </a:extLst>
            </p:cNvPr>
            <p:cNvSpPr/>
            <p:nvPr/>
          </p:nvSpPr>
          <p:spPr bwMode="auto">
            <a:xfrm>
              <a:off x="7802827" y="5600699"/>
              <a:ext cx="181535"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 name="Title 1"/>
          <p:cNvSpPr>
            <a:spLocks noGrp="1"/>
          </p:cNvSpPr>
          <p:nvPr>
            <p:ph type="title"/>
          </p:nvPr>
        </p:nvSpPr>
        <p:spPr>
          <a:xfrm>
            <a:off x="228600" y="76200"/>
            <a:ext cx="9067800" cy="838200"/>
          </a:xfrm>
        </p:spPr>
        <p:txBody>
          <a:bodyPr/>
          <a:lstStyle/>
          <a:p>
            <a:r>
              <a:rPr lang="en-US" dirty="0"/>
              <a:t>How to use a trained network for a new task?</a:t>
            </a:r>
          </a:p>
        </p:txBody>
      </p:sp>
      <p:pic>
        <p:nvPicPr>
          <p:cNvPr id="6" name="Picture 5"/>
          <p:cNvPicPr>
            <a:picLocks noChangeAspect="1"/>
          </p:cNvPicPr>
          <p:nvPr/>
        </p:nvPicPr>
        <p:blipFill>
          <a:blip r:embed="rId3"/>
          <a:stretch>
            <a:fillRect/>
          </a:stretch>
        </p:blipFill>
        <p:spPr>
          <a:xfrm>
            <a:off x="0" y="4081905"/>
            <a:ext cx="9144000" cy="2488483"/>
          </a:xfrm>
          <a:prstGeom prst="rect">
            <a:avLst/>
          </a:prstGeom>
          <a:solidFill>
            <a:schemeClr val="bg1"/>
          </a:solidFill>
        </p:spPr>
      </p:pic>
      <p:sp>
        <p:nvSpPr>
          <p:cNvPr id="11" name="TextBox 10"/>
          <p:cNvSpPr txBox="1"/>
          <p:nvPr/>
        </p:nvSpPr>
        <p:spPr>
          <a:xfrm>
            <a:off x="7842661" y="3374236"/>
            <a:ext cx="1447800" cy="58477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Classifier layer</a:t>
            </a:r>
          </a:p>
        </p:txBody>
      </p:sp>
      <p:cxnSp>
        <p:nvCxnSpPr>
          <p:cNvPr id="12" name="Curved Connector 11"/>
          <p:cNvCxnSpPr/>
          <p:nvPr/>
        </p:nvCxnSpPr>
        <p:spPr bwMode="auto">
          <a:xfrm rot="16200000" flipV="1">
            <a:off x="7783589" y="2724622"/>
            <a:ext cx="685799" cy="60959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9" name="TextBox 18">
            <a:extLst>
              <a:ext uri="{FF2B5EF4-FFF2-40B4-BE49-F238E27FC236}">
                <a16:creationId xmlns:a16="http://schemas.microsoft.com/office/drawing/2014/main" id="{9D96BF4F-F37D-0540-9956-07ACD5A774A0}"/>
              </a:ext>
            </a:extLst>
          </p:cNvPr>
          <p:cNvSpPr txBox="1"/>
          <p:nvPr/>
        </p:nvSpPr>
        <p:spPr>
          <a:xfrm>
            <a:off x="6462715" y="6096000"/>
            <a:ext cx="210384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Trained on ImageNet</a:t>
            </a:r>
          </a:p>
        </p:txBody>
      </p:sp>
      <p:sp>
        <p:nvSpPr>
          <p:cNvPr id="22" name="Right Brace 21">
            <a:extLst>
              <a:ext uri="{FF2B5EF4-FFF2-40B4-BE49-F238E27FC236}">
                <a16:creationId xmlns:a16="http://schemas.microsoft.com/office/drawing/2014/main" id="{0CA8930C-7053-174F-BACB-8B654D77E35F}"/>
              </a:ext>
            </a:extLst>
          </p:cNvPr>
          <p:cNvSpPr/>
          <p:nvPr/>
        </p:nvSpPr>
        <p:spPr bwMode="auto">
          <a:xfrm rot="16200000">
            <a:off x="4419599" y="1548471"/>
            <a:ext cx="304800" cy="4943976"/>
          </a:xfrm>
          <a:prstGeom prst="rightBrace">
            <a:avLst>
              <a:gd name="adj1" fmla="val 125216"/>
              <a:gd name="adj2" fmla="val 50000"/>
            </a:avLst>
          </a:prstGeom>
          <a:solidFill>
            <a:schemeClr val="bg1">
              <a:alpha val="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24" name="Straight Arrow Connector 23">
            <a:extLst>
              <a:ext uri="{FF2B5EF4-FFF2-40B4-BE49-F238E27FC236}">
                <a16:creationId xmlns:a16="http://schemas.microsoft.com/office/drawing/2014/main" id="{B4E71AC3-9133-F147-89BE-DEBA7EDB4219}"/>
              </a:ext>
            </a:extLst>
          </p:cNvPr>
          <p:cNvCxnSpPr>
            <a:stCxn id="22" idx="1"/>
          </p:cNvCxnSpPr>
          <p:nvPr/>
        </p:nvCxnSpPr>
        <p:spPr bwMode="auto">
          <a:xfrm flipV="1">
            <a:off x="4571999" y="3124200"/>
            <a:ext cx="0" cy="743859"/>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82E2D31E-378D-214D-9AAE-066522DA7257}"/>
              </a:ext>
            </a:extLst>
          </p:cNvPr>
          <p:cNvSpPr txBox="1"/>
          <p:nvPr/>
        </p:nvSpPr>
        <p:spPr>
          <a:xfrm>
            <a:off x="4419600" y="3374236"/>
            <a:ext cx="14478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Copy over</a:t>
            </a:r>
          </a:p>
        </p:txBody>
      </p:sp>
      <p:pic>
        <p:nvPicPr>
          <p:cNvPr id="18434" name="Picture 2">
            <a:extLst>
              <a:ext uri="{FF2B5EF4-FFF2-40B4-BE49-F238E27FC236}">
                <a16:creationId xmlns:a16="http://schemas.microsoft.com/office/drawing/2014/main" id="{BE460617-F8B2-354B-A0C4-CAAF4CAD1B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376"/>
          <a:stretch/>
        </p:blipFill>
        <p:spPr bwMode="auto">
          <a:xfrm>
            <a:off x="446730" y="1710154"/>
            <a:ext cx="1305870" cy="131003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D49630E0-EFEF-C145-B705-00409BCD2C11}"/>
              </a:ext>
            </a:extLst>
          </p:cNvPr>
          <p:cNvCxnSpPr>
            <a:cxnSpLocks/>
          </p:cNvCxnSpPr>
          <p:nvPr/>
        </p:nvCxnSpPr>
        <p:spPr bwMode="auto">
          <a:xfrm flipH="1">
            <a:off x="1828800" y="3076699"/>
            <a:ext cx="6324600"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7" name="Oval 26">
            <a:extLst>
              <a:ext uri="{FF2B5EF4-FFF2-40B4-BE49-F238E27FC236}">
                <a16:creationId xmlns:a16="http://schemas.microsoft.com/office/drawing/2014/main" id="{1A8478D9-B585-5648-8C04-787F3A9371E8}"/>
              </a:ext>
            </a:extLst>
          </p:cNvPr>
          <p:cNvSpPr/>
          <p:nvPr/>
        </p:nvSpPr>
        <p:spPr bwMode="auto">
          <a:xfrm>
            <a:off x="7993328" y="3233248"/>
            <a:ext cx="1070201" cy="830562"/>
          </a:xfrm>
          <a:custGeom>
            <a:avLst/>
            <a:gdLst>
              <a:gd name="connsiteX0" fmla="*/ 0 w 1070201"/>
              <a:gd name="connsiteY0" fmla="*/ 415281 h 830562"/>
              <a:gd name="connsiteX1" fmla="*/ 535101 w 1070201"/>
              <a:gd name="connsiteY1" fmla="*/ 0 h 830562"/>
              <a:gd name="connsiteX2" fmla="*/ 1070202 w 1070201"/>
              <a:gd name="connsiteY2" fmla="*/ 415281 h 830562"/>
              <a:gd name="connsiteX3" fmla="*/ 535101 w 1070201"/>
              <a:gd name="connsiteY3" fmla="*/ 830562 h 830562"/>
              <a:gd name="connsiteX4" fmla="*/ 0 w 1070201"/>
              <a:gd name="connsiteY4" fmla="*/ 415281 h 830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201" h="830562" extrusionOk="0">
                <a:moveTo>
                  <a:pt x="0" y="415281"/>
                </a:moveTo>
                <a:cubicBezTo>
                  <a:pt x="-55037" y="151980"/>
                  <a:pt x="232916" y="2499"/>
                  <a:pt x="535101" y="0"/>
                </a:cubicBezTo>
                <a:cubicBezTo>
                  <a:pt x="854521" y="5030"/>
                  <a:pt x="1052754" y="186483"/>
                  <a:pt x="1070202" y="415281"/>
                </a:cubicBezTo>
                <a:cubicBezTo>
                  <a:pt x="1026817" y="687002"/>
                  <a:pt x="828853" y="840376"/>
                  <a:pt x="535101" y="830562"/>
                </a:cubicBezTo>
                <a:cubicBezTo>
                  <a:pt x="201913" y="809957"/>
                  <a:pt x="7646" y="648287"/>
                  <a:pt x="0" y="415281"/>
                </a:cubicBezTo>
                <a:close/>
              </a:path>
            </a:pathLst>
          </a:custGeom>
          <a:noFill/>
          <a:ln w="28575"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1219033472">
                  <a:prstGeom prst="ellipse">
                    <a:avLst/>
                  </a:prstGeom>
                  <ask:type>
                    <ask:lineSketchFreehand/>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617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2" grpId="0" animBg="1"/>
      <p:bldP spid="25" grpId="0"/>
      <p:bldP spid="2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067800" cy="838200"/>
          </a:xfrm>
        </p:spPr>
        <p:txBody>
          <a:bodyPr/>
          <a:lstStyle/>
          <a:p>
            <a:r>
              <a:rPr lang="en-US" dirty="0"/>
              <a:t>How to use a trained network for a new task?</a:t>
            </a:r>
          </a:p>
        </p:txBody>
      </p:sp>
      <p:sp>
        <p:nvSpPr>
          <p:cNvPr id="9" name="Content Placeholder 8"/>
          <p:cNvSpPr>
            <a:spLocks noGrp="1"/>
          </p:cNvSpPr>
          <p:nvPr>
            <p:ph idx="1"/>
          </p:nvPr>
        </p:nvSpPr>
        <p:spPr>
          <a:xfrm>
            <a:off x="152400" y="3962400"/>
            <a:ext cx="6172200" cy="2209800"/>
          </a:xfrm>
        </p:spPr>
        <p:txBody>
          <a:bodyPr/>
          <a:lstStyle/>
          <a:p>
            <a:pPr marL="457200" indent="-457200">
              <a:buFont typeface="Arial"/>
              <a:buChar char="•"/>
            </a:pPr>
            <a:r>
              <a:rPr lang="en-US" sz="2400" dirty="0"/>
              <a:t>Take the vector of activations from one of the fully connected (FC) layers and treat it as an off-the-shelf feature</a:t>
            </a:r>
          </a:p>
          <a:p>
            <a:pPr marL="857250" lvl="1" indent="-457200">
              <a:buFont typeface="Arial"/>
              <a:buChar char="•"/>
            </a:pPr>
            <a:r>
              <a:rPr lang="en-US" dirty="0"/>
              <a:t>Train a new classifier layer on top of the FC layer</a:t>
            </a:r>
          </a:p>
          <a:p>
            <a:pPr marL="457200" indent="-457200">
              <a:buFont typeface="Arial"/>
              <a:buChar char="•"/>
            </a:pPr>
            <a:r>
              <a:rPr lang="en-US" sz="2400" i="1" dirty="0"/>
              <a:t>Fine-tune </a:t>
            </a:r>
            <a:r>
              <a:rPr lang="en-US" sz="2400" dirty="0"/>
              <a:t>the whole network</a:t>
            </a:r>
          </a:p>
        </p:txBody>
      </p:sp>
      <p:sp>
        <p:nvSpPr>
          <p:cNvPr id="5" name="Rectangle 4"/>
          <p:cNvSpPr/>
          <p:nvPr/>
        </p:nvSpPr>
        <p:spPr bwMode="auto">
          <a:xfrm>
            <a:off x="3657600" y="21457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940517"/>
            <a:ext cx="9144000" cy="2488483"/>
          </a:xfrm>
          <a:prstGeom prst="rect">
            <a:avLst/>
          </a:prstGeom>
        </p:spPr>
      </p:pic>
      <p:sp>
        <p:nvSpPr>
          <p:cNvPr id="8" name="TextBox 7"/>
          <p:cNvSpPr txBox="1"/>
          <p:nvPr/>
        </p:nvSpPr>
        <p:spPr>
          <a:xfrm>
            <a:off x="7467600" y="3809999"/>
            <a:ext cx="990600" cy="58477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FC vector</a:t>
            </a:r>
          </a:p>
        </p:txBody>
      </p:sp>
      <p:cxnSp>
        <p:nvCxnSpPr>
          <p:cNvPr id="10" name="Curved Connector 9"/>
          <p:cNvCxnSpPr/>
          <p:nvPr/>
        </p:nvCxnSpPr>
        <p:spPr bwMode="auto">
          <a:xfrm rot="16200000" flipV="1">
            <a:off x="7247967" y="3133165"/>
            <a:ext cx="990598" cy="36306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848600" y="3200399"/>
            <a:ext cx="1447800" cy="58477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Classifier layer</a:t>
            </a:r>
          </a:p>
        </p:txBody>
      </p:sp>
      <p:cxnSp>
        <p:nvCxnSpPr>
          <p:cNvPr id="12" name="Curved Connector 11"/>
          <p:cNvCxnSpPr/>
          <p:nvPr/>
        </p:nvCxnSpPr>
        <p:spPr bwMode="auto">
          <a:xfrm rot="16200000" flipV="1">
            <a:off x="7886702" y="2628900"/>
            <a:ext cx="685799" cy="60959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48535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4092" y="72126"/>
            <a:ext cx="5675208" cy="646331"/>
          </a:xfrm>
          <a:prstGeom prst="rect">
            <a:avLst/>
          </a:prstGeom>
          <a:noFill/>
          <a:ln w="9525">
            <a:noFill/>
            <a:miter lim="800000"/>
            <a:headEnd/>
            <a:tailEnd/>
          </a:ln>
        </p:spPr>
        <p:txBody>
          <a:bodyPr wrap="none">
            <a:spAutoFit/>
          </a:bodyPr>
          <a:lstStyle/>
          <a:p>
            <a:r>
              <a:rPr lang="en-US" sz="3600" dirty="0"/>
              <a:t>Other tasks: Object detection</a:t>
            </a:r>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6" name="Text Box 4"/>
          <p:cNvSpPr txBox="1">
            <a:spLocks noChangeArrowheads="1"/>
          </p:cNvSpPr>
          <p:nvPr/>
        </p:nvSpPr>
        <p:spPr bwMode="auto">
          <a:xfrm>
            <a:off x="4191000" y="762000"/>
            <a:ext cx="3276600" cy="437043"/>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find pedestrians</a:t>
            </a:r>
          </a:p>
        </p:txBody>
      </p:sp>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853093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2933245" y="3862905"/>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457200" y="0"/>
            <a:ext cx="8382000" cy="838200"/>
          </a:xfrm>
        </p:spPr>
        <p:txBody>
          <a:bodyPr/>
          <a:lstStyle/>
          <a:p>
            <a:r>
              <a:rPr lang="en-US" dirty="0"/>
              <a:t>R-CNN</a:t>
            </a:r>
          </a:p>
        </p:txBody>
      </p:sp>
      <p:sp>
        <p:nvSpPr>
          <p:cNvPr id="12" name="Parallelogram 11"/>
          <p:cNvSpPr/>
          <p:nvPr/>
        </p:nvSpPr>
        <p:spPr>
          <a:xfrm>
            <a:off x="1190982" y="4484153"/>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p:nvSpPr>
        <p:spPr>
          <a:xfrm>
            <a:off x="5105400" y="5382595"/>
            <a:ext cx="1256874"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Input image</a:t>
            </a:r>
          </a:p>
        </p:txBody>
      </p:sp>
      <p:sp>
        <p:nvSpPr>
          <p:cNvPr id="14" name="Parallelogram 13"/>
          <p:cNvSpPr/>
          <p:nvPr/>
        </p:nvSpPr>
        <p:spPr>
          <a:xfrm>
            <a:off x="2086772"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Parallelogram 15"/>
          <p:cNvSpPr/>
          <p:nvPr/>
        </p:nvSpPr>
        <p:spPr>
          <a:xfrm>
            <a:off x="4487157" y="4586645"/>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Parallelogram 16"/>
          <p:cNvSpPr/>
          <p:nvPr/>
        </p:nvSpPr>
        <p:spPr>
          <a:xfrm>
            <a:off x="1258807" y="5388278"/>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Cube 17"/>
          <p:cNvSpPr/>
          <p:nvPr/>
        </p:nvSpPr>
        <p:spPr>
          <a:xfrm>
            <a:off x="2868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Cube 18"/>
          <p:cNvSpPr/>
          <p:nvPr/>
        </p:nvSpPr>
        <p:spPr>
          <a:xfrm>
            <a:off x="4505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Cube 19"/>
          <p:cNvSpPr/>
          <p:nvPr/>
        </p:nvSpPr>
        <p:spPr>
          <a:xfrm>
            <a:off x="1357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Parallelogram 21"/>
          <p:cNvSpPr/>
          <p:nvPr/>
        </p:nvSpPr>
        <p:spPr>
          <a:xfrm>
            <a:off x="4713383" y="355051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Parallelogram 24"/>
          <p:cNvSpPr/>
          <p:nvPr/>
        </p:nvSpPr>
        <p:spPr>
          <a:xfrm>
            <a:off x="1586696" y="445126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Box 25"/>
          <p:cNvSpPr txBox="1"/>
          <p:nvPr/>
        </p:nvSpPr>
        <p:spPr>
          <a:xfrm>
            <a:off x="1643048" y="2033880"/>
            <a:ext cx="731891" cy="338554"/>
          </a:xfrm>
          <a:prstGeom prst="rect">
            <a:avLst/>
          </a:prstGeom>
          <a:noFill/>
          <a:ln w="19050">
            <a:solidFill>
              <a:schemeClr val="accent4"/>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SVMs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7" name="Up Arrow 26"/>
          <p:cNvSpPr/>
          <p:nvPr/>
        </p:nvSpPr>
        <p:spPr>
          <a:xfrm>
            <a:off x="1875609" y="24317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8" name="TextBox 27"/>
          <p:cNvSpPr txBox="1"/>
          <p:nvPr/>
        </p:nvSpPr>
        <p:spPr>
          <a:xfrm>
            <a:off x="3147800" y="1544619"/>
            <a:ext cx="731891" cy="338554"/>
          </a:xfrm>
          <a:prstGeom prst="rect">
            <a:avLst/>
          </a:prstGeom>
          <a:noFill/>
          <a:ln w="19050">
            <a:solidFill>
              <a:schemeClr val="accent4"/>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SVMs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9" name="Up Arrow 28"/>
          <p:cNvSpPr/>
          <p:nvPr/>
        </p:nvSpPr>
        <p:spPr>
          <a:xfrm>
            <a:off x="3380361" y="194244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TextBox 29"/>
          <p:cNvSpPr txBox="1"/>
          <p:nvPr/>
        </p:nvSpPr>
        <p:spPr>
          <a:xfrm>
            <a:off x="4961336" y="1174785"/>
            <a:ext cx="731891" cy="338554"/>
          </a:xfrm>
          <a:prstGeom prst="rect">
            <a:avLst/>
          </a:prstGeom>
          <a:noFill/>
          <a:ln w="19050">
            <a:solidFill>
              <a:schemeClr val="accent4"/>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SVMs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1" name="Up Arrow 30"/>
          <p:cNvSpPr/>
          <p:nvPr/>
        </p:nvSpPr>
        <p:spPr>
          <a:xfrm>
            <a:off x="5193897" y="15726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 name="Up Arrow 31"/>
          <p:cNvSpPr/>
          <p:nvPr/>
        </p:nvSpPr>
        <p:spPr>
          <a:xfrm>
            <a:off x="1784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3" name="Up Arrow 32"/>
          <p:cNvSpPr/>
          <p:nvPr/>
        </p:nvSpPr>
        <p:spPr>
          <a:xfrm>
            <a:off x="1785023" y="423120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Up Arrow 33"/>
          <p:cNvSpPr/>
          <p:nvPr/>
        </p:nvSpPr>
        <p:spPr>
          <a:xfrm>
            <a:off x="3201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5" name="Up Arrow 34"/>
          <p:cNvSpPr/>
          <p:nvPr/>
        </p:nvSpPr>
        <p:spPr>
          <a:xfrm>
            <a:off x="3201804" y="371447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6" name="Up Arrow 35"/>
          <p:cNvSpPr/>
          <p:nvPr/>
        </p:nvSpPr>
        <p:spPr>
          <a:xfrm>
            <a:off x="4945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7" name="Up Arrow 36"/>
          <p:cNvSpPr/>
          <p:nvPr/>
        </p:nvSpPr>
        <p:spPr>
          <a:xfrm>
            <a:off x="4945457" y="335774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38" name="Straight Arrow Connector 37"/>
          <p:cNvCxnSpPr/>
          <p:nvPr/>
        </p:nvCxnSpPr>
        <p:spPr>
          <a:xfrm flipH="1">
            <a:off x="5220227"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4103" y="3526204"/>
            <a:ext cx="275492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Warped image regions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2" name="TextBox 41"/>
          <p:cNvSpPr txBox="1"/>
          <p:nvPr/>
        </p:nvSpPr>
        <p:spPr>
          <a:xfrm>
            <a:off x="5888444" y="2133965"/>
            <a:ext cx="2237461" cy="58477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Forward each region through </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9" name="TextBox 48"/>
          <p:cNvSpPr txBox="1"/>
          <p:nvPr/>
        </p:nvSpPr>
        <p:spPr>
          <a:xfrm>
            <a:off x="5936718" y="1143000"/>
            <a:ext cx="271607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Classify regions with </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SVMs</a:t>
            </a:r>
          </a:p>
        </p:txBody>
      </p:sp>
      <p:cxnSp>
        <p:nvCxnSpPr>
          <p:cNvPr id="52" name="Straight Arrow Connector 51"/>
          <p:cNvCxnSpPr/>
          <p:nvPr/>
        </p:nvCxnSpPr>
        <p:spPr>
          <a:xfrm flipH="1">
            <a:off x="3478491" y="4730209"/>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1857080" y="4737988"/>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0890" y="4570518"/>
            <a:ext cx="254177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Region proposals</a:t>
            </a:r>
          </a:p>
        </p:txBody>
      </p:sp>
      <p:sp>
        <p:nvSpPr>
          <p:cNvPr id="43" name="TextBox 42"/>
          <p:cNvSpPr txBox="1"/>
          <p:nvPr/>
        </p:nvSpPr>
        <p:spPr>
          <a:xfrm>
            <a:off x="0" y="6258580"/>
            <a:ext cx="91440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R. </a:t>
            </a:r>
            <a:r>
              <a:rPr kumimoji="0" lang="en-US" sz="1400" b="0" i="0" u="none" strike="noStrike" kern="1200" cap="none" spc="0" normalizeH="0" baseline="0" noProof="0" dirty="0" err="1">
                <a:ln>
                  <a:noFill/>
                </a:ln>
                <a:solidFill>
                  <a:srgbClr val="000000"/>
                </a:solidFill>
                <a:effectLst/>
                <a:uLnTx/>
                <a:uFillTx/>
                <a:latin typeface="Arial" charset="0"/>
                <a:ea typeface="+mn-ea"/>
                <a:cs typeface="Arial" charset="0"/>
              </a:rPr>
              <a:t>Girshick</a:t>
            </a: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 J. Donahue, T. Darrell, and J. Malik, </a:t>
            </a:r>
            <a:r>
              <a:rPr kumimoji="0" lang="en-US" sz="1400" b="1" i="0" u="none" strike="noStrike" kern="1200" cap="none" spc="0" normalizeH="0" baseline="0" noProof="0" dirty="0">
                <a:ln>
                  <a:noFill/>
                </a:ln>
                <a:solidFill>
                  <a:srgbClr val="000000"/>
                </a:solidFill>
                <a:effectLst/>
                <a:uLnTx/>
                <a:uFillTx/>
                <a:latin typeface="Arial" charset="0"/>
                <a:ea typeface="+mn-ea"/>
                <a:cs typeface="Arial" charset="0"/>
                <a:hlinkClick r:id="rId4"/>
              </a:rPr>
              <a:t>Rich Feature Hierarchies for Accurate Object Detection and Semantic Segmentation</a:t>
            </a: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 CVPR 2014. </a:t>
            </a:r>
          </a:p>
        </p:txBody>
      </p:sp>
    </p:spTree>
    <p:extLst>
      <p:ext uri="{BB962C8B-B14F-4D97-AF65-F5344CB8AC3E}">
        <p14:creationId xmlns:p14="http://schemas.microsoft.com/office/powerpoint/2010/main" val="282088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Parallelogram 5"/>
          <p:cNvSpPr/>
          <p:nvPr/>
        </p:nvSpPr>
        <p:spPr>
          <a:xfrm>
            <a:off x="2116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Up Arrow 6"/>
          <p:cNvSpPr/>
          <p:nvPr/>
        </p:nvSpPr>
        <p:spPr>
          <a:xfrm>
            <a:off x="3314700" y="41559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Parallelogram 7"/>
          <p:cNvSpPr/>
          <p:nvPr/>
        </p:nvSpPr>
        <p:spPr>
          <a:xfrm>
            <a:off x="2369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Parallelogram 8"/>
          <p:cNvSpPr/>
          <p:nvPr/>
        </p:nvSpPr>
        <p:spPr>
          <a:xfrm>
            <a:off x="3114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Parallelogram 9"/>
          <p:cNvSpPr/>
          <p:nvPr/>
        </p:nvSpPr>
        <p:spPr>
          <a:xfrm>
            <a:off x="3986784"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Up Arrow 10"/>
          <p:cNvSpPr/>
          <p:nvPr/>
        </p:nvSpPr>
        <p:spPr>
          <a:xfrm>
            <a:off x="2688336" y="35661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2" name="Up Arrow 11"/>
          <p:cNvSpPr/>
          <p:nvPr/>
        </p:nvSpPr>
        <p:spPr>
          <a:xfrm>
            <a:off x="3442716" y="36776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3" name="Up Arrow 12"/>
          <p:cNvSpPr/>
          <p:nvPr/>
        </p:nvSpPr>
        <p:spPr>
          <a:xfrm>
            <a:off x="4197096" y="36176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4" name="Parallelogram 13"/>
          <p:cNvSpPr/>
          <p:nvPr/>
        </p:nvSpPr>
        <p:spPr>
          <a:xfrm>
            <a:off x="2532888" y="3346719"/>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Parallelogram 16"/>
          <p:cNvSpPr/>
          <p:nvPr/>
        </p:nvSpPr>
        <p:spPr>
          <a:xfrm>
            <a:off x="3329940" y="340127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Parallelogram 19"/>
          <p:cNvSpPr/>
          <p:nvPr/>
        </p:nvSpPr>
        <p:spPr>
          <a:xfrm>
            <a:off x="4104513" y="338953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Box 23"/>
          <p:cNvSpPr txBox="1"/>
          <p:nvPr/>
        </p:nvSpPr>
        <p:spPr>
          <a:xfrm>
            <a:off x="4878324" y="4489502"/>
            <a:ext cx="375435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Forward whole image through </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5" name="TextBox 24"/>
          <p:cNvSpPr txBox="1"/>
          <p:nvPr/>
        </p:nvSpPr>
        <p:spPr>
          <a:xfrm>
            <a:off x="4831413" y="3747255"/>
            <a:ext cx="286478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“conv5” feature map of image</a:t>
            </a:r>
          </a:p>
        </p:txBody>
      </p:sp>
      <p:cxnSp>
        <p:nvCxnSpPr>
          <p:cNvPr id="26" name="Straight Arrow Connector 25"/>
          <p:cNvCxnSpPr/>
          <p:nvPr/>
        </p:nvCxnSpPr>
        <p:spPr>
          <a:xfrm>
            <a:off x="1325880" y="3965067"/>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27419" y="3251492"/>
            <a:ext cx="195438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RoI</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 Pooling” layer</a:t>
            </a:r>
          </a:p>
        </p:txBody>
      </p:sp>
      <p:sp>
        <p:nvSpPr>
          <p:cNvPr id="28" name="TextBox 27"/>
          <p:cNvSpPr txBox="1"/>
          <p:nvPr/>
        </p:nvSpPr>
        <p:spPr>
          <a:xfrm>
            <a:off x="2354308" y="1680378"/>
            <a:ext cx="931866" cy="584776"/>
          </a:xfrm>
          <a:prstGeom prst="rect">
            <a:avLst/>
          </a:prstGeom>
          <a:noFill/>
          <a:ln w="19050">
            <a:solidFill>
              <a:schemeClr val="accent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AAE2CA"/>
                </a:solidFill>
                <a:effectLst/>
                <a:uLnTx/>
                <a:uFillTx/>
                <a:latin typeface="Arial"/>
                <a:ea typeface="+mn-ea"/>
                <a:cs typeface="Arial" charset="0"/>
              </a:rPr>
              <a:t>Linear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AAE2CA"/>
                </a:solidFill>
                <a:effectLst/>
                <a:uLnTx/>
                <a:uFillTx/>
                <a:latin typeface="Arial"/>
                <a:ea typeface="+mn-ea"/>
                <a:cs typeface="Arial" charset="0"/>
              </a:rPr>
              <a:t>softmax</a:t>
            </a:r>
            <a:endParaRPr kumimoji="0" lang="en-US" sz="1600" b="0" i="0" u="none" strike="noStrike" kern="1200" cap="none" spc="0" normalizeH="0" baseline="0" noProof="0" dirty="0">
              <a:ln>
                <a:noFill/>
              </a:ln>
              <a:solidFill>
                <a:srgbClr val="AAE2CA"/>
              </a:solidFill>
              <a:effectLst/>
              <a:uLnTx/>
              <a:uFillTx/>
              <a:latin typeface="Arial"/>
              <a:ea typeface="+mn-ea"/>
              <a:cs typeface="Arial" charset="0"/>
            </a:endParaRPr>
          </a:p>
        </p:txBody>
      </p:sp>
      <p:sp>
        <p:nvSpPr>
          <p:cNvPr id="29" name="Up Arrow 28"/>
          <p:cNvSpPr/>
          <p:nvPr/>
        </p:nvSpPr>
        <p:spPr>
          <a:xfrm rot="2878159">
            <a:off x="2905009" y="29708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Up Arrow 29"/>
          <p:cNvSpPr/>
          <p:nvPr/>
        </p:nvSpPr>
        <p:spPr>
          <a:xfrm rot="18900000">
            <a:off x="4152164" y="297788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1" name="Up Arrow 30"/>
          <p:cNvSpPr/>
          <p:nvPr/>
        </p:nvSpPr>
        <p:spPr>
          <a:xfrm>
            <a:off x="3474679" y="302603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p:cNvSpPr txBox="1"/>
          <p:nvPr/>
        </p:nvSpPr>
        <p:spPr>
          <a:xfrm>
            <a:off x="3037767" y="2623470"/>
            <a:ext cx="1144309" cy="338554"/>
          </a:xfrm>
          <a:prstGeom prst="rect">
            <a:avLst/>
          </a:prstGeom>
          <a:noFill/>
          <a:ln w="19050">
            <a:solidFill>
              <a:schemeClr val="accent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FCs</a:t>
            </a:r>
          </a:p>
        </p:txBody>
      </p:sp>
      <p:sp>
        <p:nvSpPr>
          <p:cNvPr id="33" name="Up Arrow 32"/>
          <p:cNvSpPr/>
          <p:nvPr/>
        </p:nvSpPr>
        <p:spPr>
          <a:xfrm rot="18900000">
            <a:off x="3068999" y="23192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TextBox 33"/>
          <p:cNvSpPr txBox="1"/>
          <p:nvPr/>
        </p:nvSpPr>
        <p:spPr>
          <a:xfrm>
            <a:off x="4876800" y="2597482"/>
            <a:ext cx="22374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Fully-connected layers</a:t>
            </a:r>
          </a:p>
        </p:txBody>
      </p:sp>
      <p:sp>
        <p:nvSpPr>
          <p:cNvPr id="35" name="TextBox 34"/>
          <p:cNvSpPr txBox="1"/>
          <p:nvPr/>
        </p:nvSpPr>
        <p:spPr>
          <a:xfrm>
            <a:off x="440090" y="1772984"/>
            <a:ext cx="179237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Softmax</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 classifier</a:t>
            </a:r>
          </a:p>
        </p:txBody>
      </p:sp>
      <p:sp>
        <p:nvSpPr>
          <p:cNvPr id="36" name="TextBox 35"/>
          <p:cNvSpPr txBox="1"/>
          <p:nvPr/>
        </p:nvSpPr>
        <p:spPr>
          <a:xfrm>
            <a:off x="419240" y="3747255"/>
            <a:ext cx="1180960" cy="58477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Region proposals</a:t>
            </a:r>
          </a:p>
        </p:txBody>
      </p:sp>
      <p:sp>
        <p:nvSpPr>
          <p:cNvPr id="37" name="Up Arrow 36"/>
          <p:cNvSpPr/>
          <p:nvPr/>
        </p:nvSpPr>
        <p:spPr>
          <a:xfrm rot="2700000">
            <a:off x="3858901" y="231662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8" name="TextBox 37"/>
          <p:cNvSpPr txBox="1"/>
          <p:nvPr/>
        </p:nvSpPr>
        <p:spPr>
          <a:xfrm>
            <a:off x="3949856" y="1915441"/>
            <a:ext cx="755034" cy="338554"/>
          </a:xfrm>
          <a:prstGeom prst="rect">
            <a:avLst/>
          </a:prstGeom>
          <a:noFill/>
          <a:ln w="19050">
            <a:solidFill>
              <a:schemeClr val="accent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AAE2CA"/>
                </a:solidFill>
                <a:effectLst/>
                <a:uLnTx/>
                <a:uFillTx/>
                <a:latin typeface="Arial"/>
                <a:ea typeface="+mn-ea"/>
                <a:cs typeface="Arial" charset="0"/>
              </a:rPr>
              <a:t>Linear</a:t>
            </a:r>
          </a:p>
        </p:txBody>
      </p:sp>
      <p:sp>
        <p:nvSpPr>
          <p:cNvPr id="39" name="TextBox 38"/>
          <p:cNvSpPr txBox="1"/>
          <p:nvPr/>
        </p:nvSpPr>
        <p:spPr>
          <a:xfrm>
            <a:off x="4914239" y="1896346"/>
            <a:ext cx="247716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Bounding-box </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regressors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0" name="TextBox 39"/>
          <p:cNvSpPr txBox="1"/>
          <p:nvPr/>
        </p:nvSpPr>
        <p:spPr>
          <a:xfrm>
            <a:off x="5531155" y="6519446"/>
            <a:ext cx="353664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R. </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Girshick</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 </a:t>
            </a:r>
            <a:r>
              <a:rPr kumimoji="0" lang="en-US" sz="1600" b="0" i="0" u="none" strike="noStrike" kern="1200" cap="none" spc="0" normalizeH="0" baseline="0" noProof="0" dirty="0">
                <a:ln>
                  <a:noFill/>
                </a:ln>
                <a:solidFill>
                  <a:srgbClr val="000000"/>
                </a:solidFill>
                <a:effectLst/>
                <a:uLnTx/>
                <a:uFillTx/>
                <a:latin typeface="Arial"/>
                <a:ea typeface="+mn-ea"/>
                <a:cs typeface="Arial" charset="0"/>
                <a:hlinkClick r:id="rId4"/>
              </a:rPr>
              <a:t>Fast R-CNN</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 ICCV 2015</a:t>
            </a:r>
          </a:p>
        </p:txBody>
      </p:sp>
    </p:spTree>
    <p:extLst>
      <p:ext uri="{BB962C8B-B14F-4D97-AF65-F5344CB8AC3E}">
        <p14:creationId xmlns:p14="http://schemas.microsoft.com/office/powerpoint/2010/main" val="197937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Steady Progress on Detection</a:t>
            </a:r>
          </a:p>
        </p:txBody>
      </p:sp>
      <p:pic>
        <p:nvPicPr>
          <p:cNvPr id="16" name="Picture 15">
            <a:extLst>
              <a:ext uri="{FF2B5EF4-FFF2-40B4-BE49-F238E27FC236}">
                <a16:creationId xmlns:a16="http://schemas.microsoft.com/office/drawing/2014/main" id="{96D3D2A7-4E02-8A40-AFC8-B4D64BE6995B}"/>
              </a:ext>
            </a:extLst>
          </p:cNvPr>
          <p:cNvPicPr>
            <a:picLocks noChangeAspect="1"/>
          </p:cNvPicPr>
          <p:nvPr/>
        </p:nvPicPr>
        <p:blipFill>
          <a:blip r:embed="rId3"/>
          <a:stretch>
            <a:fillRect/>
          </a:stretch>
        </p:blipFill>
        <p:spPr>
          <a:xfrm>
            <a:off x="0" y="1166854"/>
            <a:ext cx="9144000" cy="5334000"/>
          </a:xfrm>
          <a:prstGeom prst="rect">
            <a:avLst/>
          </a:prstGeom>
        </p:spPr>
      </p:pic>
      <p:sp>
        <p:nvSpPr>
          <p:cNvPr id="41" name="TextBox 40">
            <a:extLst>
              <a:ext uri="{FF2B5EF4-FFF2-40B4-BE49-F238E27FC236}">
                <a16:creationId xmlns:a16="http://schemas.microsoft.com/office/drawing/2014/main" id="{336C0E10-1B88-4D4A-8CC7-36DC33F8DA12}"/>
              </a:ext>
            </a:extLst>
          </p:cNvPr>
          <p:cNvSpPr txBox="1"/>
          <p:nvPr/>
        </p:nvSpPr>
        <p:spPr>
          <a:xfrm>
            <a:off x="0" y="6550223"/>
            <a:ext cx="9144000" cy="307777"/>
          </a:xfrm>
          <a:prstGeom prst="rect">
            <a:avLst/>
          </a:prstGeom>
          <a:noFill/>
        </p:spPr>
        <p:txBody>
          <a:bodyPr wrap="square" rtlCol="0">
            <a:spAutoFit/>
          </a:bodyPr>
          <a:lstStyle/>
          <a:p>
            <a:pPr lvl="0" eaLnBrk="0" fontAlgn="base" hangingPunct="0">
              <a:spcBef>
                <a:spcPct val="0"/>
              </a:spcBef>
              <a:spcAft>
                <a:spcPct val="0"/>
              </a:spcAft>
            </a:pPr>
            <a:r>
              <a:rPr lang="en-US" sz="1400" dirty="0">
                <a:solidFill>
                  <a:srgbClr val="000000"/>
                </a:solidFill>
                <a:latin typeface="Arial" charset="0"/>
                <a:cs typeface="Arial" charset="0"/>
              </a:rPr>
              <a:t>Source: </a:t>
            </a:r>
            <a:r>
              <a:rPr lang="en-US" sz="1400" dirty="0">
                <a:solidFill>
                  <a:srgbClr val="000000"/>
                </a:solidFill>
                <a:latin typeface="Arial" charset="0"/>
                <a:cs typeface="Arial" charset="0"/>
                <a:hlinkClick r:id="rId4"/>
              </a:rPr>
              <a:t>https://paperswithcode.com/</a:t>
            </a:r>
            <a:r>
              <a:rPr lang="en-US" sz="1400" dirty="0">
                <a:solidFill>
                  <a:srgbClr val="000000"/>
                </a:solidFill>
                <a:latin typeface="Arial" charset="0"/>
                <a:cs typeface="Arial" charset="0"/>
              </a:rPr>
              <a:t> </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5545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5009154" cy="646331"/>
          </a:xfrm>
          <a:prstGeom prst="rect">
            <a:avLst/>
          </a:prstGeom>
          <a:noFill/>
          <a:ln w="9525">
            <a:noFill/>
            <a:miter lim="800000"/>
            <a:headEnd/>
            <a:tailEnd/>
          </a:ln>
        </p:spPr>
        <p:txBody>
          <a:bodyPr wrap="none">
            <a:spAutoFit/>
          </a:bodyPr>
          <a:lstStyle/>
          <a:p>
            <a:r>
              <a:rPr lang="en-US" sz="3600" dirty="0"/>
              <a:t>Semantic segmentation</a:t>
            </a:r>
          </a:p>
        </p:txBody>
      </p:sp>
      <p:sp>
        <p:nvSpPr>
          <p:cNvPr id="14340" name="Text Box 4"/>
          <p:cNvSpPr txBox="1">
            <a:spLocks noChangeArrowheads="1"/>
          </p:cNvSpPr>
          <p:nvPr/>
        </p:nvSpPr>
        <p:spPr bwMode="auto">
          <a:xfrm>
            <a:off x="5334000" y="1219200"/>
            <a:ext cx="19812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mountain</a:t>
            </a:r>
          </a:p>
        </p:txBody>
      </p:sp>
      <p:sp>
        <p:nvSpPr>
          <p:cNvPr id="14341" name="Text Box 5"/>
          <p:cNvSpPr txBox="1">
            <a:spLocks noChangeArrowheads="1"/>
          </p:cNvSpPr>
          <p:nvPr/>
        </p:nvSpPr>
        <p:spPr bwMode="auto">
          <a:xfrm>
            <a:off x="4953000" y="32766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342" name="Text Box 6"/>
          <p:cNvSpPr txBox="1">
            <a:spLocks noChangeArrowheads="1"/>
          </p:cNvSpPr>
          <p:nvPr/>
        </p:nvSpPr>
        <p:spPr bwMode="auto">
          <a:xfrm>
            <a:off x="1828800" y="2590800"/>
            <a:ext cx="10668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a:solidFill>
                  <a:srgbClr val="FFFF00"/>
                </a:solidFill>
              </a:rPr>
              <a:t>tree</a:t>
            </a:r>
          </a:p>
        </p:txBody>
      </p:sp>
      <p:sp>
        <p:nvSpPr>
          <p:cNvPr id="14343" name="Text Box 8"/>
          <p:cNvSpPr txBox="1">
            <a:spLocks noChangeArrowheads="1"/>
          </p:cNvSpPr>
          <p:nvPr/>
        </p:nvSpPr>
        <p:spPr bwMode="auto">
          <a:xfrm>
            <a:off x="1905000" y="46482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14345" name="Text Box 10"/>
          <p:cNvSpPr txBox="1">
            <a:spLocks noChangeArrowheads="1"/>
          </p:cNvSpPr>
          <p:nvPr/>
        </p:nvSpPr>
        <p:spPr bwMode="auto">
          <a:xfrm>
            <a:off x="1828800" y="5486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6" name="Text Box 13"/>
          <p:cNvSpPr txBox="1">
            <a:spLocks noChangeArrowheads="1"/>
          </p:cNvSpPr>
          <p:nvPr/>
        </p:nvSpPr>
        <p:spPr bwMode="auto">
          <a:xfrm>
            <a:off x="5943600" y="44196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1" name="Text Box 4"/>
          <p:cNvSpPr txBox="1">
            <a:spLocks noChangeArrowheads="1"/>
          </p:cNvSpPr>
          <p:nvPr/>
        </p:nvSpPr>
        <p:spPr bwMode="auto">
          <a:xfrm>
            <a:off x="2438400" y="685800"/>
            <a:ext cx="9144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sky</a:t>
            </a:r>
          </a:p>
        </p:txBody>
      </p:sp>
      <p:sp>
        <p:nvSpPr>
          <p:cNvPr id="12" name="Text Box 5"/>
          <p:cNvSpPr txBox="1">
            <a:spLocks noChangeArrowheads="1"/>
          </p:cNvSpPr>
          <p:nvPr/>
        </p:nvSpPr>
        <p:spPr bwMode="auto">
          <a:xfrm>
            <a:off x="2971800" y="19812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 name="Text Box 9"/>
          <p:cNvSpPr txBox="1">
            <a:spLocks noChangeArrowheads="1"/>
          </p:cNvSpPr>
          <p:nvPr/>
        </p:nvSpPr>
        <p:spPr bwMode="auto">
          <a:xfrm>
            <a:off x="4724400" y="5562600"/>
            <a:ext cx="2514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market stall</a:t>
            </a:r>
          </a:p>
        </p:txBody>
      </p:sp>
      <p:sp>
        <p:nvSpPr>
          <p:cNvPr id="15" name="Text Box 13"/>
          <p:cNvSpPr txBox="1">
            <a:spLocks noChangeArrowheads="1"/>
          </p:cNvSpPr>
          <p:nvPr/>
        </p:nvSpPr>
        <p:spPr bwMode="auto">
          <a:xfrm>
            <a:off x="2819400" y="38100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6" name="Text Box 10"/>
          <p:cNvSpPr txBox="1">
            <a:spLocks noChangeArrowheads="1"/>
          </p:cNvSpPr>
          <p:nvPr/>
        </p:nvSpPr>
        <p:spPr bwMode="auto">
          <a:xfrm>
            <a:off x="2514600" y="56388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7" name="Text Box 10"/>
          <p:cNvSpPr txBox="1">
            <a:spLocks noChangeArrowheads="1"/>
          </p:cNvSpPr>
          <p:nvPr/>
        </p:nvSpPr>
        <p:spPr bwMode="auto">
          <a:xfrm>
            <a:off x="2057400" y="5957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8" name="Text Box 10"/>
          <p:cNvSpPr txBox="1">
            <a:spLocks noChangeArrowheads="1"/>
          </p:cNvSpPr>
          <p:nvPr/>
        </p:nvSpPr>
        <p:spPr bwMode="auto">
          <a:xfrm>
            <a:off x="1752600" y="6248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9" name="Text Box 10"/>
          <p:cNvSpPr txBox="1">
            <a:spLocks noChangeArrowheads="1"/>
          </p:cNvSpPr>
          <p:nvPr/>
        </p:nvSpPr>
        <p:spPr bwMode="auto">
          <a:xfrm>
            <a:off x="3352800" y="6338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4" name="Text Box 9"/>
          <p:cNvSpPr txBox="1">
            <a:spLocks noChangeArrowheads="1"/>
          </p:cNvSpPr>
          <p:nvPr/>
        </p:nvSpPr>
        <p:spPr bwMode="auto">
          <a:xfrm>
            <a:off x="5029200" y="6248400"/>
            <a:ext cx="1524000" cy="523220"/>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ground</a:t>
            </a:r>
          </a:p>
        </p:txBody>
      </p:sp>
      <p:sp>
        <p:nvSpPr>
          <p:cNvPr id="20" name="Text Box 8"/>
          <p:cNvSpPr txBox="1">
            <a:spLocks noChangeArrowheads="1"/>
          </p:cNvSpPr>
          <p:nvPr/>
        </p:nvSpPr>
        <p:spPr bwMode="auto">
          <a:xfrm>
            <a:off x="3581400" y="48768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21" name="TextBox 20"/>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23" name="TextBox 22">
            <a:extLst>
              <a:ext uri="{FF2B5EF4-FFF2-40B4-BE49-F238E27FC236}">
                <a16:creationId xmlns:a16="http://schemas.microsoft.com/office/drawing/2014/main" id="{40DF245D-F5A2-8042-B835-A91F5B6C54F7}"/>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17626221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87302" y="39469"/>
            <a:ext cx="6988195" cy="646331"/>
          </a:xfrm>
          <a:prstGeom prst="rect">
            <a:avLst/>
          </a:prstGeom>
          <a:noFill/>
          <a:ln w="9525">
            <a:noFill/>
            <a:miter lim="800000"/>
            <a:headEnd/>
            <a:tailEnd/>
          </a:ln>
        </p:spPr>
        <p:txBody>
          <a:bodyPr wrap="none">
            <a:spAutoFit/>
          </a:bodyPr>
          <a:lstStyle/>
          <a:p>
            <a:r>
              <a:rPr lang="en-US" sz="3600" dirty="0"/>
              <a:t>Other Tasks: Semantic segmentation</a:t>
            </a:r>
          </a:p>
        </p:txBody>
      </p:sp>
      <p:sp>
        <p:nvSpPr>
          <p:cNvPr id="14340" name="Text Box 4"/>
          <p:cNvSpPr txBox="1">
            <a:spLocks noChangeArrowheads="1"/>
          </p:cNvSpPr>
          <p:nvPr/>
        </p:nvSpPr>
        <p:spPr bwMode="auto">
          <a:xfrm>
            <a:off x="5334000" y="1219200"/>
            <a:ext cx="19812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mountain</a:t>
            </a:r>
          </a:p>
        </p:txBody>
      </p:sp>
      <p:sp>
        <p:nvSpPr>
          <p:cNvPr id="14341" name="Text Box 5"/>
          <p:cNvSpPr txBox="1">
            <a:spLocks noChangeArrowheads="1"/>
          </p:cNvSpPr>
          <p:nvPr/>
        </p:nvSpPr>
        <p:spPr bwMode="auto">
          <a:xfrm>
            <a:off x="4953000" y="32766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342" name="Text Box 6"/>
          <p:cNvSpPr txBox="1">
            <a:spLocks noChangeArrowheads="1"/>
          </p:cNvSpPr>
          <p:nvPr/>
        </p:nvSpPr>
        <p:spPr bwMode="auto">
          <a:xfrm>
            <a:off x="1828800" y="2590800"/>
            <a:ext cx="10668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a:solidFill>
                  <a:srgbClr val="FFFF00"/>
                </a:solidFill>
              </a:rPr>
              <a:t>tree</a:t>
            </a:r>
          </a:p>
        </p:txBody>
      </p:sp>
      <p:sp>
        <p:nvSpPr>
          <p:cNvPr id="14343" name="Text Box 8"/>
          <p:cNvSpPr txBox="1">
            <a:spLocks noChangeArrowheads="1"/>
          </p:cNvSpPr>
          <p:nvPr/>
        </p:nvSpPr>
        <p:spPr bwMode="auto">
          <a:xfrm>
            <a:off x="1905000" y="46482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14345" name="Text Box 10"/>
          <p:cNvSpPr txBox="1">
            <a:spLocks noChangeArrowheads="1"/>
          </p:cNvSpPr>
          <p:nvPr/>
        </p:nvSpPr>
        <p:spPr bwMode="auto">
          <a:xfrm>
            <a:off x="1828800" y="5486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6" name="Text Box 13"/>
          <p:cNvSpPr txBox="1">
            <a:spLocks noChangeArrowheads="1"/>
          </p:cNvSpPr>
          <p:nvPr/>
        </p:nvSpPr>
        <p:spPr bwMode="auto">
          <a:xfrm>
            <a:off x="5943600" y="44196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1" name="Text Box 4"/>
          <p:cNvSpPr txBox="1">
            <a:spLocks noChangeArrowheads="1"/>
          </p:cNvSpPr>
          <p:nvPr/>
        </p:nvSpPr>
        <p:spPr bwMode="auto">
          <a:xfrm>
            <a:off x="2438400" y="685800"/>
            <a:ext cx="9144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sky</a:t>
            </a:r>
          </a:p>
        </p:txBody>
      </p:sp>
      <p:sp>
        <p:nvSpPr>
          <p:cNvPr id="12" name="Text Box 5"/>
          <p:cNvSpPr txBox="1">
            <a:spLocks noChangeArrowheads="1"/>
          </p:cNvSpPr>
          <p:nvPr/>
        </p:nvSpPr>
        <p:spPr bwMode="auto">
          <a:xfrm>
            <a:off x="2971800" y="19812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 name="Text Box 9"/>
          <p:cNvSpPr txBox="1">
            <a:spLocks noChangeArrowheads="1"/>
          </p:cNvSpPr>
          <p:nvPr/>
        </p:nvSpPr>
        <p:spPr bwMode="auto">
          <a:xfrm>
            <a:off x="4724400" y="5562600"/>
            <a:ext cx="2514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market stall</a:t>
            </a:r>
          </a:p>
        </p:txBody>
      </p:sp>
      <p:sp>
        <p:nvSpPr>
          <p:cNvPr id="15" name="Text Box 13"/>
          <p:cNvSpPr txBox="1">
            <a:spLocks noChangeArrowheads="1"/>
          </p:cNvSpPr>
          <p:nvPr/>
        </p:nvSpPr>
        <p:spPr bwMode="auto">
          <a:xfrm>
            <a:off x="2819400" y="38100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6" name="Text Box 10"/>
          <p:cNvSpPr txBox="1">
            <a:spLocks noChangeArrowheads="1"/>
          </p:cNvSpPr>
          <p:nvPr/>
        </p:nvSpPr>
        <p:spPr bwMode="auto">
          <a:xfrm>
            <a:off x="2514600" y="56388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7" name="Text Box 10"/>
          <p:cNvSpPr txBox="1">
            <a:spLocks noChangeArrowheads="1"/>
          </p:cNvSpPr>
          <p:nvPr/>
        </p:nvSpPr>
        <p:spPr bwMode="auto">
          <a:xfrm>
            <a:off x="2057400" y="5957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8" name="Text Box 10"/>
          <p:cNvSpPr txBox="1">
            <a:spLocks noChangeArrowheads="1"/>
          </p:cNvSpPr>
          <p:nvPr/>
        </p:nvSpPr>
        <p:spPr bwMode="auto">
          <a:xfrm>
            <a:off x="1752600" y="6248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9" name="Text Box 10"/>
          <p:cNvSpPr txBox="1">
            <a:spLocks noChangeArrowheads="1"/>
          </p:cNvSpPr>
          <p:nvPr/>
        </p:nvSpPr>
        <p:spPr bwMode="auto">
          <a:xfrm>
            <a:off x="3352800" y="6338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4" name="Text Box 9"/>
          <p:cNvSpPr txBox="1">
            <a:spLocks noChangeArrowheads="1"/>
          </p:cNvSpPr>
          <p:nvPr/>
        </p:nvSpPr>
        <p:spPr bwMode="auto">
          <a:xfrm>
            <a:off x="5029200" y="6248400"/>
            <a:ext cx="1524000" cy="523220"/>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ground</a:t>
            </a:r>
          </a:p>
        </p:txBody>
      </p:sp>
      <p:sp>
        <p:nvSpPr>
          <p:cNvPr id="20" name="Text Box 8"/>
          <p:cNvSpPr txBox="1">
            <a:spLocks noChangeArrowheads="1"/>
          </p:cNvSpPr>
          <p:nvPr/>
        </p:nvSpPr>
        <p:spPr bwMode="auto">
          <a:xfrm>
            <a:off x="3581400" y="48768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21" name="TextBox 20"/>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39802833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99A1-DFF7-BA4F-90AA-65B89E00488F}"/>
              </a:ext>
            </a:extLst>
          </p:cNvPr>
          <p:cNvSpPr>
            <a:spLocks noGrp="1"/>
          </p:cNvSpPr>
          <p:nvPr>
            <p:ph type="title"/>
          </p:nvPr>
        </p:nvSpPr>
        <p:spPr/>
        <p:txBody>
          <a:bodyPr/>
          <a:lstStyle/>
          <a:p>
            <a:r>
              <a:rPr lang="en-US" dirty="0" err="1"/>
              <a:t>Convolutionalization</a:t>
            </a:r>
            <a:endParaRPr lang="en-US" dirty="0"/>
          </a:p>
        </p:txBody>
      </p:sp>
      <p:sp>
        <p:nvSpPr>
          <p:cNvPr id="4" name="Rectangle 3">
            <a:extLst>
              <a:ext uri="{FF2B5EF4-FFF2-40B4-BE49-F238E27FC236}">
                <a16:creationId xmlns:a16="http://schemas.microsoft.com/office/drawing/2014/main" id="{FEE42ADE-60BE-8743-BABE-0026E55CF5D6}"/>
              </a:ext>
            </a:extLst>
          </p:cNvPr>
          <p:cNvSpPr/>
          <p:nvPr/>
        </p:nvSpPr>
        <p:spPr>
          <a:xfrm>
            <a:off x="228600" y="6197024"/>
            <a:ext cx="8915400" cy="58477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J. Long, E. </a:t>
            </a:r>
            <a:r>
              <a:rPr kumimoji="0" lang="en-US" sz="1600" b="0" i="0" u="none" strike="noStrike" kern="1200" cap="none" spc="0" normalizeH="0" baseline="0" noProof="0" dirty="0" err="1">
                <a:ln>
                  <a:noFill/>
                </a:ln>
                <a:solidFill>
                  <a:srgbClr val="000000"/>
                </a:solidFill>
                <a:effectLst/>
                <a:uLnTx/>
                <a:uFillTx/>
                <a:latin typeface="Arial" charset="0"/>
                <a:ea typeface="+mn-ea"/>
                <a:cs typeface="Arial" charset="0"/>
              </a:rPr>
              <a:t>Shelhamer</a:t>
            </a: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 and T. Darrell, </a:t>
            </a: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hlinkClick r:id="rId2"/>
              </a:rPr>
              <a:t>Fully Convolutional Networks for Semantic Segmentation</a:t>
            </a: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 CVPR 2015</a:t>
            </a:r>
          </a:p>
        </p:txBody>
      </p:sp>
      <p:sp>
        <p:nvSpPr>
          <p:cNvPr id="7" name="Content Placeholder 2">
            <a:extLst>
              <a:ext uri="{FF2B5EF4-FFF2-40B4-BE49-F238E27FC236}">
                <a16:creationId xmlns:a16="http://schemas.microsoft.com/office/drawing/2014/main" id="{0871819B-4B18-F342-AD28-9564852CA8A7}"/>
              </a:ext>
            </a:extLst>
          </p:cNvPr>
          <p:cNvSpPr txBox="1">
            <a:spLocks/>
          </p:cNvSpPr>
          <p:nvPr/>
        </p:nvSpPr>
        <p:spPr bwMode="auto">
          <a:xfrm>
            <a:off x="685800" y="914400"/>
            <a:ext cx="77724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Design a network with only convolutional layers, make predictions for all pixels at once</a:t>
            </a:r>
          </a:p>
        </p:txBody>
      </p:sp>
      <p:pic>
        <p:nvPicPr>
          <p:cNvPr id="13" name="Picture 12">
            <a:extLst>
              <a:ext uri="{FF2B5EF4-FFF2-40B4-BE49-F238E27FC236}">
                <a16:creationId xmlns:a16="http://schemas.microsoft.com/office/drawing/2014/main" id="{1515C6D5-311C-EE43-9821-4EAF5BFE1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413" y="2209800"/>
            <a:ext cx="6255987" cy="3505200"/>
          </a:xfrm>
          <a:prstGeom prst="rect">
            <a:avLst/>
          </a:prstGeom>
        </p:spPr>
      </p:pic>
    </p:spTree>
    <p:extLst>
      <p:ext uri="{BB962C8B-B14F-4D97-AF65-F5344CB8AC3E}">
        <p14:creationId xmlns:p14="http://schemas.microsoft.com/office/powerpoint/2010/main" val="40757274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5953C06-9828-C44F-A98A-BBE3DBE0D4A9}"/>
              </a:ext>
            </a:extLst>
          </p:cNvPr>
          <p:cNvSpPr txBox="1">
            <a:spLocks/>
          </p:cNvSpPr>
          <p:nvPr/>
        </p:nvSpPr>
        <p:spPr bwMode="auto">
          <a:xfrm>
            <a:off x="228600" y="914400"/>
            <a:ext cx="87630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Like FCN, fuse </a:t>
            </a:r>
            <a:r>
              <a:rPr kumimoji="0" lang="en-US" sz="2400" b="0" i="0" u="none" strike="noStrike" kern="0" cap="none" spc="0" normalizeH="0" baseline="0" noProof="0" dirty="0" err="1">
                <a:ln>
                  <a:noFill/>
                </a:ln>
                <a:solidFill>
                  <a:srgbClr val="000000"/>
                </a:solidFill>
                <a:effectLst/>
                <a:uLnTx/>
                <a:uFillTx/>
                <a:latin typeface="Arial"/>
                <a:ea typeface="+mn-ea"/>
                <a:cs typeface="+mn-cs"/>
              </a:rPr>
              <a:t>upsampled</a:t>
            </a:r>
            <a:r>
              <a:rPr kumimoji="0" lang="en-US" sz="2400" b="0" i="0" u="none" strike="noStrike" kern="0" cap="none" spc="0" normalizeH="0" baseline="0" noProof="0" dirty="0">
                <a:ln>
                  <a:noFill/>
                </a:ln>
                <a:solidFill>
                  <a:srgbClr val="000000"/>
                </a:solidFill>
                <a:effectLst/>
                <a:uLnTx/>
                <a:uFillTx/>
                <a:latin typeface="Arial"/>
                <a:ea typeface="+mn-ea"/>
                <a:cs typeface="+mn-cs"/>
              </a:rPr>
              <a:t> higher-level feature maps with higher-res, lower-level feature maps</a:t>
            </a: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Unlike FCN, fuse by concatenation, predict at the end</a:t>
            </a: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7B8A3D76-E396-AC4D-9488-3F6251193668}"/>
              </a:ext>
            </a:extLst>
          </p:cNvPr>
          <p:cNvSpPr>
            <a:spLocks noGrp="1"/>
          </p:cNvSpPr>
          <p:nvPr>
            <p:ph type="title"/>
          </p:nvPr>
        </p:nvSpPr>
        <p:spPr/>
        <p:txBody>
          <a:bodyPr/>
          <a:lstStyle/>
          <a:p>
            <a:r>
              <a:rPr lang="en-US" dirty="0"/>
              <a:t>U-Net</a:t>
            </a:r>
          </a:p>
        </p:txBody>
      </p:sp>
      <p:pic>
        <p:nvPicPr>
          <p:cNvPr id="5" name="Content Placeholder 4">
            <a:extLst>
              <a:ext uri="{FF2B5EF4-FFF2-40B4-BE49-F238E27FC236}">
                <a16:creationId xmlns:a16="http://schemas.microsoft.com/office/drawing/2014/main" id="{C4762768-B23B-5A4D-B9AC-C019EC613D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438399"/>
            <a:ext cx="5410200" cy="3581731"/>
          </a:xfrm>
        </p:spPr>
      </p:pic>
      <p:sp>
        <p:nvSpPr>
          <p:cNvPr id="6" name="TextBox 5">
            <a:extLst>
              <a:ext uri="{FF2B5EF4-FFF2-40B4-BE49-F238E27FC236}">
                <a16:creationId xmlns:a16="http://schemas.microsoft.com/office/drawing/2014/main" id="{E6E2E92D-8ACC-6A42-AF24-F5C58B2BF505}"/>
              </a:ext>
            </a:extLst>
          </p:cNvPr>
          <p:cNvSpPr txBox="1"/>
          <p:nvPr/>
        </p:nvSpPr>
        <p:spPr>
          <a:xfrm>
            <a:off x="228600" y="6135469"/>
            <a:ext cx="87630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O. </a:t>
            </a:r>
            <a:r>
              <a:rPr kumimoji="0" lang="en-US" sz="1800" b="0" i="0" u="none" strike="noStrike" kern="1200" cap="none" spc="0" normalizeH="0" baseline="0" noProof="0" dirty="0" err="1">
                <a:ln>
                  <a:noFill/>
                </a:ln>
                <a:solidFill>
                  <a:srgbClr val="000000"/>
                </a:solidFill>
                <a:effectLst/>
                <a:uLnTx/>
                <a:uFillTx/>
                <a:latin typeface="Arial" charset="0"/>
                <a:ea typeface="+mn-ea"/>
                <a:cs typeface="Arial" charset="0"/>
              </a:rPr>
              <a:t>Ronneberger</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P. Fischer, T. </a:t>
            </a:r>
            <a:r>
              <a:rPr kumimoji="0" lang="en-US" sz="1800" b="0" i="0" u="none" strike="noStrike" kern="1200" cap="none" spc="0" normalizeH="0" baseline="0" noProof="0" dirty="0" err="1">
                <a:ln>
                  <a:noFill/>
                </a:ln>
                <a:solidFill>
                  <a:srgbClr val="000000"/>
                </a:solidFill>
                <a:effectLst/>
                <a:uLnTx/>
                <a:uFillTx/>
                <a:latin typeface="Arial" charset="0"/>
                <a:ea typeface="+mn-ea"/>
                <a:cs typeface="Arial" charset="0"/>
              </a:rPr>
              <a:t>Brox</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3"/>
              </a:rPr>
              <a:t>U-Net: Convolutional Networks for Biomedical Image Segmentation</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MICCAI 2015</a:t>
            </a:r>
          </a:p>
        </p:txBody>
      </p:sp>
    </p:spTree>
    <p:extLst>
      <p:ext uri="{BB962C8B-B14F-4D97-AF65-F5344CB8AC3E}">
        <p14:creationId xmlns:p14="http://schemas.microsoft.com/office/powerpoint/2010/main" val="18907732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3828617" cy="646331"/>
          </a:xfrm>
          <a:prstGeom prst="rect">
            <a:avLst/>
          </a:prstGeom>
          <a:noFill/>
          <a:ln w="9525">
            <a:noFill/>
            <a:miter lim="800000"/>
            <a:headEnd/>
            <a:tailEnd/>
          </a:ln>
        </p:spPr>
        <p:txBody>
          <a:bodyPr wrap="none">
            <a:spAutoFit/>
          </a:bodyPr>
          <a:lstStyle/>
          <a:p>
            <a:r>
              <a:rPr lang="en-US" sz="3600" dirty="0"/>
              <a:t>Image description</a:t>
            </a:r>
          </a:p>
        </p:txBody>
      </p:sp>
      <p:sp>
        <p:nvSpPr>
          <p:cNvPr id="4" name="Text Box 4"/>
          <p:cNvSpPr txBox="1">
            <a:spLocks noChangeArrowheads="1"/>
          </p:cNvSpPr>
          <p:nvPr/>
        </p:nvSpPr>
        <p:spPr bwMode="auto">
          <a:xfrm>
            <a:off x="4953000" y="626239"/>
            <a:ext cx="4114800" cy="2585323"/>
          </a:xfrm>
          <a:prstGeom prst="rect">
            <a:avLst/>
          </a:prstGeom>
          <a:solidFill>
            <a:srgbClr val="D60093"/>
          </a:solidFill>
          <a:ln w="9525">
            <a:noFill/>
            <a:miter lim="800000"/>
            <a:headEnd/>
            <a:tailEnd/>
          </a:ln>
        </p:spPr>
        <p:txBody>
          <a:bodyPr wrap="square">
            <a:spAutoFit/>
          </a:bodyPr>
          <a:lstStyle/>
          <a:p>
            <a:pPr algn="l"/>
            <a:r>
              <a:rPr lang="en-US" sz="1800" b="0" dirty="0">
                <a:solidFill>
                  <a:srgbClr val="F7E561"/>
                </a:solidFill>
              </a:rPr>
              <a:t>This is a busy street in an Asian city. Mountains and a large palace or fortress loom in the background. In the foreground, we see colorful souvenir stalls and people walking around and shopping. One person in the lower left is pushing an empty cart, and a couple of people in the middle are sitting, possibly posing for a photograph.</a:t>
            </a:r>
          </a:p>
        </p:txBody>
      </p:sp>
      <p:sp>
        <p:nvSpPr>
          <p:cNvPr id="6" name="TextBox 5"/>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42264320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192157" y="168965"/>
            <a:ext cx="3890809" cy="646331"/>
          </a:xfrm>
          <a:prstGeom prst="rect">
            <a:avLst/>
          </a:prstGeom>
          <a:noFill/>
          <a:ln w="9525">
            <a:noFill/>
            <a:miter lim="800000"/>
            <a:headEnd/>
            <a:tailEnd/>
          </a:ln>
        </p:spPr>
        <p:txBody>
          <a:bodyPr wrap="none">
            <a:spAutoFit/>
          </a:bodyPr>
          <a:lstStyle/>
          <a:p>
            <a:r>
              <a:rPr lang="en-US" sz="3600" dirty="0"/>
              <a:t>Sequence Modeling</a:t>
            </a:r>
          </a:p>
        </p:txBody>
      </p:sp>
    </p:spTree>
    <p:extLst>
      <p:ext uri="{BB962C8B-B14F-4D97-AF65-F5344CB8AC3E}">
        <p14:creationId xmlns:p14="http://schemas.microsoft.com/office/powerpoint/2010/main" val="26720288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E6F5-AF79-CF4C-8DB4-BCAE5F7F1D6F}"/>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ACF844B-ACBA-7542-89EF-CE37B92DBF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CCE1BE2-17E9-5A4B-9EC1-4CDB2DD2AFC3}"/>
              </a:ext>
            </a:extLst>
          </p:cNvPr>
          <p:cNvPicPr>
            <a:picLocks noChangeAspect="1"/>
          </p:cNvPicPr>
          <p:nvPr/>
        </p:nvPicPr>
        <p:blipFill>
          <a:blip r:embed="rId2"/>
          <a:stretch>
            <a:fillRect/>
          </a:stretch>
        </p:blipFill>
        <p:spPr>
          <a:xfrm>
            <a:off x="0" y="0"/>
            <a:ext cx="9105900" cy="6858000"/>
          </a:xfrm>
          <a:prstGeom prst="rect">
            <a:avLst/>
          </a:prstGeom>
        </p:spPr>
      </p:pic>
      <p:sp>
        <p:nvSpPr>
          <p:cNvPr id="5" name="TextBox 4">
            <a:extLst>
              <a:ext uri="{FF2B5EF4-FFF2-40B4-BE49-F238E27FC236}">
                <a16:creationId xmlns:a16="http://schemas.microsoft.com/office/drawing/2014/main" id="{01924966-75FB-F446-9C8D-67A6097D0822}"/>
              </a:ext>
            </a:extLst>
          </p:cNvPr>
          <p:cNvSpPr txBox="1"/>
          <p:nvPr/>
        </p:nvSpPr>
        <p:spPr>
          <a:xfrm>
            <a:off x="0" y="6488668"/>
            <a:ext cx="2687544" cy="369332"/>
          </a:xfrm>
          <a:prstGeom prst="rect">
            <a:avLst/>
          </a:prstGeom>
          <a:noFill/>
        </p:spPr>
        <p:txBody>
          <a:bodyPr wrap="square" rtlCol="0">
            <a:spAutoFit/>
          </a:bodyPr>
          <a:lstStyle/>
          <a:p>
            <a:r>
              <a:rPr lang="en-US" dirty="0"/>
              <a:t>Slide from D. </a:t>
            </a:r>
            <a:r>
              <a:rPr lang="en-US" dirty="0" err="1"/>
              <a:t>Fouhey</a:t>
            </a:r>
            <a:endParaRPr lang="en-US" dirty="0"/>
          </a:p>
        </p:txBody>
      </p:sp>
      <p:sp>
        <p:nvSpPr>
          <p:cNvPr id="6" name="Rectangle 5">
            <a:extLst>
              <a:ext uri="{FF2B5EF4-FFF2-40B4-BE49-F238E27FC236}">
                <a16:creationId xmlns:a16="http://schemas.microsoft.com/office/drawing/2014/main" id="{ABA1755C-6350-6540-86A4-F3D118E0A5E9}"/>
              </a:ext>
            </a:extLst>
          </p:cNvPr>
          <p:cNvSpPr/>
          <p:nvPr/>
        </p:nvSpPr>
        <p:spPr>
          <a:xfrm>
            <a:off x="2414212" y="6480694"/>
            <a:ext cx="6837263" cy="369332"/>
          </a:xfrm>
          <a:prstGeom prst="rect">
            <a:avLst/>
          </a:prstGeom>
        </p:spPr>
        <p:txBody>
          <a:bodyPr wrap="square">
            <a:spAutoFit/>
          </a:bodyPr>
          <a:lstStyle/>
          <a:p>
            <a:r>
              <a:rPr lang="en-US" dirty="0"/>
              <a:t>See also: </a:t>
            </a:r>
            <a:r>
              <a:rPr lang="en-US" dirty="0">
                <a:hlinkClick r:id="rId3"/>
              </a:rPr>
              <a:t>https://colah.github.io/posts/2015-08-Understanding-LSTMs/</a:t>
            </a:r>
            <a:endParaRPr lang="en-US" dirty="0"/>
          </a:p>
        </p:txBody>
      </p:sp>
    </p:spTree>
    <p:extLst>
      <p:ext uri="{BB962C8B-B14F-4D97-AF65-F5344CB8AC3E}">
        <p14:creationId xmlns:p14="http://schemas.microsoft.com/office/powerpoint/2010/main" val="2382200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B524-5E89-4247-B399-25F5460F5124}"/>
              </a:ext>
            </a:extLst>
          </p:cNvPr>
          <p:cNvSpPr>
            <a:spLocks noGrp="1"/>
          </p:cNvSpPr>
          <p:nvPr>
            <p:ph type="title"/>
          </p:nvPr>
        </p:nvSpPr>
        <p:spPr>
          <a:xfrm>
            <a:off x="628650" y="174626"/>
            <a:ext cx="7886700" cy="1325563"/>
          </a:xfrm>
        </p:spPr>
        <p:txBody>
          <a:bodyPr/>
          <a:lstStyle/>
          <a:p>
            <a:r>
              <a:rPr lang="en-US" dirty="0"/>
              <a:t>Vision Review</a:t>
            </a:r>
          </a:p>
        </p:txBody>
      </p:sp>
      <p:sp>
        <p:nvSpPr>
          <p:cNvPr id="3" name="Content Placeholder 2">
            <a:extLst>
              <a:ext uri="{FF2B5EF4-FFF2-40B4-BE49-F238E27FC236}">
                <a16:creationId xmlns:a16="http://schemas.microsoft.com/office/drawing/2014/main" id="{CCF05909-5316-9B4C-8336-4B728A73980F}"/>
              </a:ext>
            </a:extLst>
          </p:cNvPr>
          <p:cNvSpPr>
            <a:spLocks noGrp="1"/>
          </p:cNvSpPr>
          <p:nvPr>
            <p:ph idx="1"/>
          </p:nvPr>
        </p:nvSpPr>
        <p:spPr>
          <a:xfrm>
            <a:off x="628650" y="1343025"/>
            <a:ext cx="7886700" cy="2136775"/>
          </a:xfrm>
        </p:spPr>
        <p:txBody>
          <a:bodyPr/>
          <a:lstStyle/>
          <a:p>
            <a:r>
              <a:rPr lang="en-US" dirty="0"/>
              <a:t>The vision problem</a:t>
            </a:r>
          </a:p>
          <a:p>
            <a:r>
              <a:rPr lang="en-US" dirty="0"/>
              <a:t>Why is vision hard?</a:t>
            </a:r>
          </a:p>
          <a:p>
            <a:r>
              <a:rPr lang="en-US" dirty="0"/>
              <a:t>3D Reconstruction (basis from SLAM)</a:t>
            </a:r>
          </a:p>
          <a:p>
            <a:r>
              <a:rPr lang="en-US" dirty="0"/>
              <a:t>Recognition</a:t>
            </a:r>
          </a:p>
        </p:txBody>
      </p:sp>
      <p:sp>
        <p:nvSpPr>
          <p:cNvPr id="5" name="Content Placeholder 2">
            <a:extLst>
              <a:ext uri="{FF2B5EF4-FFF2-40B4-BE49-F238E27FC236}">
                <a16:creationId xmlns:a16="http://schemas.microsoft.com/office/drawing/2014/main" id="{77A32692-532B-0048-9141-0165F2384363}"/>
              </a:ext>
            </a:extLst>
          </p:cNvPr>
          <p:cNvSpPr txBox="1">
            <a:spLocks/>
          </p:cNvSpPr>
          <p:nvPr/>
        </p:nvSpPr>
        <p:spPr>
          <a:xfrm>
            <a:off x="82583" y="3313841"/>
            <a:ext cx="8978833" cy="3369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Additional Resources:</a:t>
            </a:r>
          </a:p>
          <a:p>
            <a:r>
              <a:rPr lang="en-US" dirty="0"/>
              <a:t>See CS 543 / ECE 549 at UIUC: </a:t>
            </a:r>
            <a:r>
              <a:rPr lang="en-US" dirty="0">
                <a:hlinkClick r:id="rId2"/>
              </a:rPr>
              <a:t>http://saurabhg.web.illinois.edu/teaching/ece549/sp2021</a:t>
            </a:r>
            <a:endParaRPr lang="en-US" dirty="0"/>
          </a:p>
          <a:p>
            <a:r>
              <a:rPr lang="en-US" dirty="0"/>
              <a:t>See: CS 231n at Stanford: </a:t>
            </a:r>
            <a:r>
              <a:rPr lang="en-US" dirty="0">
                <a:hlinkClick r:id="rId3"/>
              </a:rPr>
              <a:t>http://cs231n.stanford.edu/</a:t>
            </a:r>
            <a:endParaRPr lang="en-US" dirty="0"/>
          </a:p>
          <a:p>
            <a:r>
              <a:rPr lang="en-US" dirty="0"/>
              <a:t>See Prof. A. Davison’s Robotics course: </a:t>
            </a:r>
            <a:r>
              <a:rPr lang="en-US" dirty="0">
                <a:hlinkClick r:id="rId4"/>
              </a:rPr>
              <a:t>https://www.doc.ic.ac.uk/~ajd/Robotics/</a:t>
            </a:r>
            <a:endParaRPr lang="en-US" dirty="0"/>
          </a:p>
          <a:p>
            <a:r>
              <a:rPr lang="en-US" dirty="0"/>
              <a:t>Prof. Shenlong Wang’s course on </a:t>
            </a:r>
            <a:r>
              <a:rPr lang="en-US" dirty="0">
                <a:hlinkClick r:id="rId5"/>
              </a:rPr>
              <a:t>Robot Perception</a:t>
            </a:r>
            <a:endParaRPr lang="en-US" dirty="0"/>
          </a:p>
        </p:txBody>
      </p:sp>
    </p:spTree>
    <p:extLst>
      <p:ext uri="{BB962C8B-B14F-4D97-AF65-F5344CB8AC3E}">
        <p14:creationId xmlns:p14="http://schemas.microsoft.com/office/powerpoint/2010/main" val="117981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3828617" cy="646331"/>
          </a:xfrm>
          <a:prstGeom prst="rect">
            <a:avLst/>
          </a:prstGeom>
          <a:noFill/>
          <a:ln w="9525">
            <a:noFill/>
            <a:miter lim="800000"/>
            <a:headEnd/>
            <a:tailEnd/>
          </a:ln>
        </p:spPr>
        <p:txBody>
          <a:bodyPr wrap="none">
            <a:spAutoFit/>
          </a:bodyPr>
          <a:lstStyle/>
          <a:p>
            <a:r>
              <a:rPr lang="en-US" sz="3600" dirty="0"/>
              <a:t>Image description</a:t>
            </a:r>
          </a:p>
        </p:txBody>
      </p:sp>
      <p:sp>
        <p:nvSpPr>
          <p:cNvPr id="4" name="Text Box 4"/>
          <p:cNvSpPr txBox="1">
            <a:spLocks noChangeArrowheads="1"/>
          </p:cNvSpPr>
          <p:nvPr/>
        </p:nvSpPr>
        <p:spPr bwMode="auto">
          <a:xfrm>
            <a:off x="4953000" y="626239"/>
            <a:ext cx="4114800" cy="2585323"/>
          </a:xfrm>
          <a:prstGeom prst="rect">
            <a:avLst/>
          </a:prstGeom>
          <a:solidFill>
            <a:srgbClr val="D60093"/>
          </a:solidFill>
          <a:ln w="9525">
            <a:noFill/>
            <a:miter lim="800000"/>
            <a:headEnd/>
            <a:tailEnd/>
          </a:ln>
        </p:spPr>
        <p:txBody>
          <a:bodyPr wrap="square">
            <a:spAutoFit/>
          </a:bodyPr>
          <a:lstStyle/>
          <a:p>
            <a:pPr algn="l"/>
            <a:r>
              <a:rPr lang="en-US" sz="1800" b="0" dirty="0">
                <a:solidFill>
                  <a:srgbClr val="F7E561"/>
                </a:solidFill>
              </a:rPr>
              <a:t>This is a busy street in an Asian city. Mountains and a large palace or fortress loom in the background. In the foreground, we see colorful souvenir stalls and people walking around and shopping. One person in the lower left is pushing an empty cart, and a couple of people in the middle are sitting, possibly posing for a photograph.</a:t>
            </a:r>
          </a:p>
        </p:txBody>
      </p:sp>
      <p:sp>
        <p:nvSpPr>
          <p:cNvPr id="6" name="TextBox 5"/>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8" name="TextBox 7">
            <a:extLst>
              <a:ext uri="{FF2B5EF4-FFF2-40B4-BE49-F238E27FC236}">
                <a16:creationId xmlns:a16="http://schemas.microsoft.com/office/drawing/2014/main" id="{BA7D7129-0B16-9641-AFF0-2587852185E5}"/>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31188715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6035</TotalTime>
  <Words>2461</Words>
  <Application>Microsoft Macintosh PowerPoint</Application>
  <PresentationFormat>On-screen Show (4:3)</PresentationFormat>
  <Paragraphs>728</Paragraphs>
  <Slides>86</Slides>
  <Notes>23</Notes>
  <HiddenSlides>7</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86</vt:i4>
      </vt:variant>
    </vt:vector>
  </HeadingPairs>
  <TitlesOfParts>
    <vt:vector size="96" baseType="lpstr">
      <vt:lpstr>Arial</vt:lpstr>
      <vt:lpstr>Calibri</vt:lpstr>
      <vt:lpstr>Calibri Light</vt:lpstr>
      <vt:lpstr>Cambria Math</vt:lpstr>
      <vt:lpstr>Times New Roman</vt:lpstr>
      <vt:lpstr>Office Theme</vt:lpstr>
      <vt:lpstr>Blank Presentation</vt:lpstr>
      <vt:lpstr>1_Blank Presentation</vt:lpstr>
      <vt:lpstr>1_Office Theme</vt:lpstr>
      <vt:lpstr>Equation</vt:lpstr>
      <vt:lpstr>PowerPoint Presentation</vt:lpstr>
      <vt:lpstr>Today’s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statistical learning framework</vt:lpstr>
      <vt:lpstr>The statistical learning framework</vt:lpstr>
      <vt:lpstr>Steps</vt:lpstr>
      <vt:lpstr>“Classic” recognition pipeline</vt:lpstr>
      <vt:lpstr>PowerPoint Presentation</vt:lpstr>
      <vt:lpstr>Neural networks or Multi-layer perceptrons</vt:lpstr>
      <vt:lpstr>Neural networks or Multi-layer perceptrons</vt:lpstr>
      <vt:lpstr>Training of multi-layer networks</vt:lpstr>
      <vt:lpstr>Training of multi-layer networks</vt:lpstr>
      <vt:lpstr>Training of multi-layer networks</vt:lpstr>
      <vt:lpstr>Back-propagation</vt:lpstr>
      <vt:lpstr>Back-propagation</vt:lpstr>
      <vt:lpstr>Computing the gradient of the loss</vt:lpstr>
      <vt:lpstr>Convolutional networks</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Backpropagation for a sequence of functions</vt:lpstr>
      <vt:lpstr>Backpropagation for a sequence of functions</vt:lpstr>
      <vt:lpstr>Backpropagation for a sequence of functions</vt:lpstr>
      <vt:lpstr>Computation graph - Functions</vt:lpstr>
      <vt:lpstr>Computation graphs</vt:lpstr>
      <vt:lpstr>Computation graphs</vt:lpstr>
      <vt:lpstr>Computation graphs</vt:lpstr>
      <vt:lpstr>Computation graphs</vt:lpstr>
      <vt:lpstr>Neural network frameworks</vt:lpstr>
      <vt:lpstr>Building blocks</vt:lpstr>
      <vt:lpstr>Neural networks for images</vt:lpstr>
      <vt:lpstr>Neural networks for images</vt:lpstr>
      <vt:lpstr>Neural networks for images</vt:lpstr>
      <vt:lpstr>Neural networks for images</vt:lpstr>
      <vt:lpstr>Convolution as feature extraction</vt:lpstr>
      <vt:lpstr>Convolutional layer</vt:lpstr>
      <vt:lpstr>Convolutional layer</vt:lpstr>
      <vt:lpstr>Convolutional layer</vt:lpstr>
      <vt:lpstr>Convolutional layer</vt:lpstr>
      <vt:lpstr>Convolutional layer demo</vt:lpstr>
      <vt:lpstr>Non-Linearities</vt:lpstr>
      <vt:lpstr>ReLU vs tanh</vt:lpstr>
      <vt:lpstr>Pooling Layers</vt:lpstr>
      <vt:lpstr>Pooling Layers</vt:lpstr>
      <vt:lpstr>Max pooling layer</vt:lpstr>
      <vt:lpstr>Fully-connected Layers</vt:lpstr>
      <vt:lpstr>Attention (Vision Transformers)</vt:lpstr>
      <vt:lpstr>Attention</vt:lpstr>
      <vt:lpstr>Attention (with key, query and value)</vt:lpstr>
      <vt:lpstr>Representing Positions</vt:lpstr>
      <vt:lpstr>Components of a CNN architecture</vt:lpstr>
      <vt:lpstr>Putting it together</vt:lpstr>
      <vt:lpstr>Many different models</vt:lpstr>
      <vt:lpstr>Learned Representations are Useful in General</vt:lpstr>
      <vt:lpstr>How to use a trained network for a new task?</vt:lpstr>
      <vt:lpstr>How to use a trained network for a new task?</vt:lpstr>
      <vt:lpstr>How to use a trained network for a new task?</vt:lpstr>
      <vt:lpstr>PowerPoint Presentation</vt:lpstr>
      <vt:lpstr>R-CNN</vt:lpstr>
      <vt:lpstr>Fast R-CNN</vt:lpstr>
      <vt:lpstr>Steady Progress on Detection</vt:lpstr>
      <vt:lpstr>PowerPoint Presentation</vt:lpstr>
      <vt:lpstr>Convolutionalization</vt:lpstr>
      <vt:lpstr>U-Net</vt:lpstr>
      <vt:lpstr>PowerPoint Presentation</vt:lpstr>
      <vt:lpstr>PowerPoint Presentation</vt:lpstr>
      <vt:lpstr> </vt:lpstr>
      <vt:lpstr>Vision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Convolutional network training</dc:title>
  <dc:creator>Bharath Hariharan</dc:creator>
  <cp:lastModifiedBy>Gupta, Saurabh</cp:lastModifiedBy>
  <cp:revision>94</cp:revision>
  <cp:lastPrinted>2018-04-25T16:10:38Z</cp:lastPrinted>
  <dcterms:created xsi:type="dcterms:W3CDTF">2018-04-21T21:07:40Z</dcterms:created>
  <dcterms:modified xsi:type="dcterms:W3CDTF">2022-08-30T12:11:37Z</dcterms:modified>
</cp:coreProperties>
</file>