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20"/>
  </p:notesMasterIdLst>
  <p:sldIdLst>
    <p:sldId id="258" r:id="rId3"/>
    <p:sldId id="476" r:id="rId4"/>
    <p:sldId id="423" r:id="rId5"/>
    <p:sldId id="415" r:id="rId6"/>
    <p:sldId id="419" r:id="rId7"/>
    <p:sldId id="300" r:id="rId8"/>
    <p:sldId id="420" r:id="rId9"/>
    <p:sldId id="281" r:id="rId10"/>
    <p:sldId id="323" r:id="rId11"/>
    <p:sldId id="421" r:id="rId12"/>
    <p:sldId id="1270" r:id="rId13"/>
    <p:sldId id="466" r:id="rId14"/>
    <p:sldId id="426" r:id="rId15"/>
    <p:sldId id="427" r:id="rId16"/>
    <p:sldId id="428" r:id="rId17"/>
    <p:sldId id="429" r:id="rId18"/>
    <p:sldId id="430" r:id="rId19"/>
    <p:sldId id="431" r:id="rId20"/>
    <p:sldId id="432" r:id="rId21"/>
    <p:sldId id="462" r:id="rId22"/>
    <p:sldId id="463" r:id="rId23"/>
    <p:sldId id="464" r:id="rId24"/>
    <p:sldId id="465" r:id="rId25"/>
    <p:sldId id="1268" r:id="rId26"/>
    <p:sldId id="469" r:id="rId27"/>
    <p:sldId id="467" r:id="rId28"/>
    <p:sldId id="443" r:id="rId29"/>
    <p:sldId id="434" r:id="rId30"/>
    <p:sldId id="485" r:id="rId31"/>
    <p:sldId id="481" r:id="rId32"/>
    <p:sldId id="482" r:id="rId33"/>
    <p:sldId id="435" r:id="rId34"/>
    <p:sldId id="436" r:id="rId35"/>
    <p:sldId id="439" r:id="rId36"/>
    <p:sldId id="440" r:id="rId37"/>
    <p:sldId id="441" r:id="rId38"/>
    <p:sldId id="438" r:id="rId39"/>
    <p:sldId id="442" r:id="rId40"/>
    <p:sldId id="1267" r:id="rId41"/>
    <p:sldId id="1257" r:id="rId42"/>
    <p:sldId id="493" r:id="rId43"/>
    <p:sldId id="1271" r:id="rId44"/>
    <p:sldId id="1272" r:id="rId45"/>
    <p:sldId id="1273" r:id="rId46"/>
    <p:sldId id="1274" r:id="rId47"/>
    <p:sldId id="1275" r:id="rId48"/>
    <p:sldId id="505" r:id="rId49"/>
    <p:sldId id="1259" r:id="rId50"/>
    <p:sldId id="1269" r:id="rId51"/>
    <p:sldId id="451" r:id="rId52"/>
    <p:sldId id="1281" r:id="rId53"/>
    <p:sldId id="1282" r:id="rId54"/>
    <p:sldId id="1283" r:id="rId55"/>
    <p:sldId id="1280" r:id="rId56"/>
    <p:sldId id="487" r:id="rId57"/>
    <p:sldId id="1253" r:id="rId58"/>
    <p:sldId id="1255" r:id="rId59"/>
    <p:sldId id="1260" r:id="rId60"/>
    <p:sldId id="1262" r:id="rId61"/>
    <p:sldId id="1263" r:id="rId62"/>
    <p:sldId id="1264" r:id="rId63"/>
    <p:sldId id="491" r:id="rId64"/>
    <p:sldId id="492" r:id="rId65"/>
    <p:sldId id="1279" r:id="rId66"/>
    <p:sldId id="488" r:id="rId67"/>
    <p:sldId id="489" r:id="rId68"/>
    <p:sldId id="503" r:id="rId69"/>
    <p:sldId id="1286" r:id="rId70"/>
    <p:sldId id="472" r:id="rId71"/>
    <p:sldId id="1252" r:id="rId72"/>
    <p:sldId id="1276" r:id="rId73"/>
    <p:sldId id="1277" r:id="rId74"/>
    <p:sldId id="474" r:id="rId75"/>
    <p:sldId id="1256" r:id="rId76"/>
    <p:sldId id="322" r:id="rId77"/>
    <p:sldId id="504" r:id="rId78"/>
    <p:sldId id="334" r:id="rId79"/>
    <p:sldId id="369" r:id="rId80"/>
    <p:sldId id="1580" r:id="rId81"/>
    <p:sldId id="353" r:id="rId82"/>
    <p:sldId id="358" r:id="rId83"/>
    <p:sldId id="359" r:id="rId84"/>
    <p:sldId id="371" r:id="rId85"/>
    <p:sldId id="372" r:id="rId86"/>
    <p:sldId id="356" r:id="rId87"/>
    <p:sldId id="374" r:id="rId88"/>
    <p:sldId id="357" r:id="rId89"/>
    <p:sldId id="1579" r:id="rId90"/>
    <p:sldId id="1265" r:id="rId91"/>
    <p:sldId id="1000" r:id="rId92"/>
    <p:sldId id="1583" r:id="rId93"/>
    <p:sldId id="1016" r:id="rId94"/>
    <p:sldId id="1578" r:id="rId95"/>
    <p:sldId id="495" r:id="rId96"/>
    <p:sldId id="497" r:id="rId97"/>
    <p:sldId id="1591" r:id="rId98"/>
    <p:sldId id="498" r:id="rId99"/>
    <p:sldId id="502" r:id="rId100"/>
    <p:sldId id="1615" r:id="rId101"/>
    <p:sldId id="1020" r:id="rId102"/>
    <p:sldId id="1577" r:id="rId103"/>
    <p:sldId id="1595" r:id="rId104"/>
    <p:sldId id="1597" r:id="rId105"/>
    <p:sldId id="1605" r:id="rId106"/>
    <p:sldId id="1599" r:id="rId107"/>
    <p:sldId id="1600" r:id="rId108"/>
    <p:sldId id="1601" r:id="rId109"/>
    <p:sldId id="1602" r:id="rId110"/>
    <p:sldId id="1603" r:id="rId111"/>
    <p:sldId id="500" r:id="rId112"/>
    <p:sldId id="1610" r:id="rId113"/>
    <p:sldId id="1606" r:id="rId114"/>
    <p:sldId id="1607" r:id="rId115"/>
    <p:sldId id="1608" r:id="rId116"/>
    <p:sldId id="1609" r:id="rId117"/>
    <p:sldId id="1612" r:id="rId118"/>
    <p:sldId id="1613" r:id="rId119"/>
  </p:sldIdLst>
  <p:sldSz cx="12192000" cy="6858000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9900CC"/>
    <a:srgbClr val="FF0000"/>
    <a:srgbClr val="0000FF"/>
    <a:srgbClr val="CC0099"/>
    <a:srgbClr val="00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2633" autoAdjust="0"/>
    <p:restoredTop sz="82585" autoAdjust="0"/>
  </p:normalViewPr>
  <p:slideViewPr>
    <p:cSldViewPr>
      <p:cViewPr varScale="1">
        <p:scale>
          <a:sx n="105" d="100"/>
          <a:sy n="105" d="100"/>
        </p:scale>
        <p:origin x="936" y="17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theme" Target="theme/theme1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tableStyles" Target="tableStyles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presProps" Target="presProps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8EC413E5-DD2B-4428-AB3E-0AB19FEDDB05}" type="datetimeFigureOut">
              <a:rPr lang="en-US" smtClean="0"/>
              <a:pPr/>
              <a:t>9/20/23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623B36A2-D391-4BB6-B1CB-0A6BDE1DFA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9710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B36A2-D391-4BB6-B1CB-0A6BDE1DFAD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0122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7209CF-311C-42D5-A10E-DC4B7A434FF7}" type="slidenum">
              <a:rPr lang="en-US" smtClean="0">
                <a:solidFill>
                  <a:prstClr val="black"/>
                </a:solidFill>
              </a:rPr>
              <a:pPr/>
              <a:t>79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1557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938D31-18D5-46E4-9557-40F006113AC7}" type="slidenum">
              <a:rPr lang="en-US" smtClean="0"/>
              <a:pPr>
                <a:defRPr/>
              </a:pPr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1085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938D31-18D5-46E4-9557-40F006113AC7}" type="slidenum">
              <a:rPr lang="en-US" smtClean="0"/>
              <a:pPr>
                <a:defRPr/>
              </a:pPr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2121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938D31-18D5-46E4-9557-40F006113AC7}" type="slidenum">
              <a:rPr lang="en-US" smtClean="0"/>
              <a:pPr>
                <a:defRPr/>
              </a:pPr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6136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938D31-18D5-46E4-9557-40F006113AC7}" type="slidenum">
              <a:rPr lang="en-US" smtClean="0"/>
              <a:pPr>
                <a:defRPr/>
              </a:pPr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9228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938D31-18D5-46E4-9557-40F006113AC7}" type="slidenum">
              <a:rPr lang="en-US" smtClean="0"/>
              <a:pPr>
                <a:defRPr/>
              </a:pPr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805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938D31-18D5-46E4-9557-40F006113AC7}" type="slidenum">
              <a:rPr lang="en-US" smtClean="0"/>
              <a:pPr>
                <a:defRPr/>
              </a:pPr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9935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938D31-18D5-46E4-9557-40F006113AC7}" type="slidenum">
              <a:rPr lang="en-US" smtClean="0"/>
              <a:pPr>
                <a:defRPr/>
              </a:pPr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6500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update always drives the weights to zero by a constant amount (not a multiple of the weight)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297EAD1-C33D-48A2-8CAB-582B6385EBDB}" type="slidenum">
              <a:rPr lang="en-US" smtClean="0"/>
              <a:pPr>
                <a:defRPr/>
              </a:pPr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4983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B36A2-D391-4BB6-B1CB-0A6BDE1DFADD}" type="slidenum">
              <a:rPr lang="en-US" smtClean="0"/>
              <a:pPr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0572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B36A2-D391-4BB6-B1CB-0A6BDE1DFADD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3958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B36A2-D391-4BB6-B1CB-0A6BDE1DFADD}" type="slidenum">
              <a:rPr lang="en-US" smtClean="0"/>
              <a:pPr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8992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B36A2-D391-4BB6-B1CB-0A6BDE1DFADD}" type="slidenum">
              <a:rPr lang="en-US" smtClean="0"/>
              <a:pPr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5353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B36A2-D391-4BB6-B1CB-0A6BDE1DFADD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523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B36A2-D391-4BB6-B1CB-0A6BDE1DFADD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6606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B36A2-D391-4BB6-B1CB-0A6BDE1DFADD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0463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From Wikipedia: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the majority of synapses, signals are sent from the axon of one neuron to a dendrite of another... All neurons are electrically excitable, maintaining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voltage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gradients across their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membranes…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If the voltage changes by a large enough amount, an all-or-none electrochemical pulse called an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action potential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is generated, which travels rapidly along the cell's axon, and activates synaptic connections with other cells when it arrives.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B36A2-D391-4BB6-B1CB-0A6BDE1DFADD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8719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Reflecting the sigmoid along the horizontal line y = 0.5 is the same as reflecting it along the vertical line t = 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B36A2-D391-4BB6-B1CB-0A6BDE1DFADD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5815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7209CF-311C-42D5-A10E-DC4B7A434FF7}" type="slidenum">
              <a:rPr lang="en-US" smtClean="0">
                <a:solidFill>
                  <a:prstClr val="black"/>
                </a:solidFill>
              </a:rPr>
              <a:pPr/>
              <a:t>77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9720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7209CF-311C-42D5-A10E-DC4B7A434FF7}" type="slidenum">
              <a:rPr lang="en-US" smtClean="0">
                <a:solidFill>
                  <a:prstClr val="black"/>
                </a:solidFill>
              </a:rPr>
              <a:pPr/>
              <a:t>78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56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2134D1-49F0-4546-86A1-AC0501B90F8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0EDD31-9D7F-4A41-8637-222DAC39B97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26893A-60E9-48D9-9D9A-C2567195504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B74D7E-BEBC-42AE-898A-833CA355573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9478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E91291-E706-4EA2-B8E2-7CCD68EFAA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6719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BA867B-075C-405B-A5F4-A7861F649F0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4395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6B5F6C-18E1-4D51-9490-7EAE0B76E0E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9965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ADC2DA-3D16-4EAF-9BCA-D7385C3E1B0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6275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B007A7-3C96-4138-81CA-29485337B8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5422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E530CF-606D-4394-BFAE-D4D0AA30B81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3699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F0B67D-8557-483A-A9A0-A2091739F1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379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9FDF80-94A4-4D7C-B1A8-7E251E7DBBA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CD08A7-479D-4C6E-8DBF-0D77767F50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8132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24C954-0E08-4931-9B9F-65D161DB62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5892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76200"/>
            <a:ext cx="25908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76200"/>
            <a:ext cx="75692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CFA901-3E8C-46A2-A4CE-2FF3CB37F02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15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A40F0D-5C06-4731-A34C-109BF192A96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124B6E-7B2C-4DD0-B100-850733DB18F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E235E0-140F-4275-AF4F-B2ED2B4FE74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F59DEC-22BE-4F83-BAA8-9945FF96996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9325E5-224D-42B9-8A24-02AC07E5BC7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83EDF7-CE87-4276-8B7E-FD4597F8F22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6EB3C9-DDE7-4283-8861-FA4C83D84A9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FD88B6D-6F3B-4364-94DC-2683F02AD070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6200"/>
            <a:ext cx="10363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914400"/>
            <a:ext cx="103632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 eaLnBrk="0" hangingPunct="0"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 eaLnBrk="0" hangingPunct="0"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 eaLnBrk="0" hangingPunct="0">
              <a:defRPr/>
            </a:pPr>
            <a:fld id="{0E7947DD-565D-4D42-A7FF-B85813E9677E}" type="slidenum">
              <a:rPr lang="en-US">
                <a:solidFill>
                  <a:srgbClr val="000000"/>
                </a:solidFill>
                <a:cs typeface="Arial" charset="0"/>
              </a:rPr>
              <a:pPr eaLnBrk="0" hangingPunct="0">
                <a:defRPr/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914400" y="838200"/>
            <a:ext cx="10363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2753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1.png"/><Relationship Id="rId1" Type="http://schemas.openxmlformats.org/officeDocument/2006/relationships/slideLayout" Target="../slideLayouts/slideLayout13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gate.net/figure/An-example-of-categorical-probability-distributions-of-high-temperature-softmax-output_fig1_325016605" TargetMode="External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13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hyperlink" Target="http://cs231n.github.io/linear-classify/" TargetMode="External"/><Relationship Id="rId4" Type="http://schemas.openxmlformats.org/officeDocument/2006/relationships/image" Target="../media/image2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8.png"/><Relationship Id="rId5" Type="http://schemas.openxmlformats.org/officeDocument/2006/relationships/image" Target="../media/image22.png"/><Relationship Id="rId4" Type="http://schemas.openxmlformats.org/officeDocument/2006/relationships/hyperlink" Target="http://cs231n.github.io/linear-classify/" TargetMode="Externa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13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0.png"/><Relationship Id="rId1" Type="http://schemas.openxmlformats.org/officeDocument/2006/relationships/slideLayout" Target="../slideLayouts/slideLayout13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3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13.xml"/><Relationship Id="rId5" Type="http://schemas.openxmlformats.org/officeDocument/2006/relationships/hyperlink" Target="http://cs231n.github.io/linear-classify/#svm" TargetMode="External"/><Relationship Id="rId4" Type="http://schemas.openxmlformats.org/officeDocument/2006/relationships/image" Target="../media/image271.png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1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hyperlink" Target="http://cs231n.github.io/linear-classify/#svmvssoftmax" TargetMode="External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13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0.png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0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380.png"/><Relationship Id="rId1" Type="http://schemas.openxmlformats.org/officeDocument/2006/relationships/slideLayout" Target="../slideLayouts/slideLayout13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codesachin.wordpress.com/2015/08/16/logistic-regression-for-dummies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.princeton.edu/courses/archive/spring16/cos495/slides/ML_basics_lecture1_linear_regression.pdf" TargetMode="External"/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.princeton.edu/courses/archive/spring16/cos495/slides/ML_basics_lecture1_linear_regression.pdf" TargetMode="External"/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.princeton.edu/courses/archive/spring16/cos495/slides/ML_basics_lecture1_linear_regression.pdf" TargetMode="External"/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.princeton.edu/courses/archive/spring16/cos495/slides/ML_basics_lecture1_linear_regression.pdf" TargetMode="External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.princeton.edu/courses/archive/spring16/cos495/slides/ML_basics_lecture1_linear_regression.pdf" TargetMode="External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.princeton.edu/courses/archive/spring16/cos495/slides/ML_basics_lecture1_linear_regression.pdf" TargetMode="External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.princeton.edu/courses/archive/spring16/cos495/slides/ML_basics_lecture1_linear_regression.pdf" TargetMode="External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.princeton.edu/courses/archive/spring16/cos495/slides/ML_basics_lecture1_linear_regression.pdf" TargetMode="External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.princeton.edu/courses/archive/spring16/cos495/slides/ML_basics_lecture1_linear_regression.pdf" TargetMode="External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.princeton.edu/courses/archive/spring16/cos495/slides/ML_basics_lecture1_linear_regression.pdf" TargetMode="External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.princeton.edu/courses/archive/spring16/cos495/slides/ML_basics_lecture1_linear_regression.pdf" TargetMode="External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.princeton.edu/courses/archive/spring16/cos495/slides/ML_basics_lecture1_linear_regression.pdf" TargetMode="External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.princeton.edu/courses/archive/spring16/cos495/slides/ML_basics_lecture1_linear_regression.pdf" TargetMode="External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.princeton.edu/courses/archive/spring16/cos495/slides/ML_basics_lecture1_linear_regression.pdf" TargetMode="External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.princeton.edu/courses/archive/spring16/cos495/slides/ML_basics_lecture1_linear_regression.pdf" TargetMode="External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.princeton.edu/courses/archive/spring16/cos495/slides/ML_basics_lecture1_linear_regression.pdf" TargetMode="External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.princeton.edu/courses/archive/spring16/cos495/slides/ML_basics_lecture1_linear_regression.pdf" TargetMode="External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.princeton.edu/courses/archive/spring16/cos495/slides/ML_basics_lecture1_linear_regression.pdf" TargetMode="External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tif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i.stack.imgur.com/KcX81.png" TargetMode="Externa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30.png"/><Relationship Id="rId4" Type="http://schemas.openxmlformats.org/officeDocument/2006/relationships/hyperlink" Target="http://www.cs.toronto.edu/~rgrosse/courses/csc321_2017/slides/lec4.pdf" TargetMode="Externa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5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5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png"/><Relationship Id="rId5" Type="http://schemas.openxmlformats.org/officeDocument/2006/relationships/image" Target="../media/image61.png"/><Relationship Id="rId4" Type="http://schemas.openxmlformats.org/officeDocument/2006/relationships/image" Target="../media/image4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5.png"/><Relationship Id="rId5" Type="http://schemas.openxmlformats.org/officeDocument/2006/relationships/image" Target="../media/image332.png"/><Relationship Id="rId4" Type="http://schemas.openxmlformats.org/officeDocument/2006/relationships/image" Target="../media/image32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slideshare.net/ssuserf88631/scalable-machine-learning-73621818" TargetMode="Externa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1.pn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0.pn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2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0.pn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0.pn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0.pn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0.png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i.stack.imgur.com/KcX81.png" TargetMode="Externa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0.png"/><Relationship Id="rId7" Type="http://schemas.openxmlformats.org/officeDocument/2006/relationships/hyperlink" Target="https://web.eecs.umich.edu/~justincj/slides/eecs498/WI2022/598_WI2022_lecture04.pdf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380.png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1.png"/><Relationship Id="rId5" Type="http://schemas.openxmlformats.org/officeDocument/2006/relationships/image" Target="../media/image4300.png"/><Relationship Id="rId4" Type="http://schemas.openxmlformats.org/officeDocument/2006/relationships/hyperlink" Target="http://www.cs.toronto.edu/~rgrosse/courses/csc321_2017/slides/lec4.pdf" TargetMode="Externa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00.png"/><Relationship Id="rId2" Type="http://schemas.openxmlformats.org/officeDocument/2006/relationships/image" Target="../media/image520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cs231n.github.io/linear-classify/" TargetMode="Externa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0.png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41.png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00.png"/><Relationship Id="rId2" Type="http://schemas.openxmlformats.org/officeDocument/2006/relationships/image" Target="../media/image401.png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1.png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0.png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s://math.stackexchange.com/questions/1210545/distance-from-a-point-to-a-hyperplane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.png"/><Relationship Id="rId11" Type="http://schemas.openxmlformats.org/officeDocument/2006/relationships/image" Target="../media/image49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0.png"/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www.robots.ox.ac.uk/~az/lectures/ml/lect2.pdf" TargetMode="Externa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www.robots.ox.ac.uk/~az/lectures/ml/lect2.pdf" TargetMode="Externa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0.png"/><Relationship Id="rId5" Type="http://schemas.openxmlformats.org/officeDocument/2006/relationships/image" Target="../media/image80.png"/><Relationship Id="rId4" Type="http://schemas.openxmlformats.org/officeDocument/2006/relationships/image" Target="../media/image630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0.png"/><Relationship Id="rId5" Type="http://schemas.openxmlformats.org/officeDocument/2006/relationships/image" Target="../media/image80.png"/><Relationship Id="rId4" Type="http://schemas.openxmlformats.org/officeDocument/2006/relationships/image" Target="../media/image630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ttic.uchicago.edu/~nati/Publications/PegasosMPB.pdf" TargetMode="Externa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0.png"/><Relationship Id="rId4" Type="http://schemas.openxmlformats.org/officeDocument/2006/relationships/image" Target="../media/image21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13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00.png"/><Relationship Id="rId5" Type="http://schemas.openxmlformats.org/officeDocument/2006/relationships/image" Target="../media/image130.png"/><Relationship Id="rId4" Type="http://schemas.openxmlformats.org/officeDocument/2006/relationships/image" Target="../media/image21.tiff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3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7" Type="http://schemas.openxmlformats.org/officeDocument/2006/relationships/image" Target="../media/image3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0.png"/><Relationship Id="rId5" Type="http://schemas.openxmlformats.org/officeDocument/2006/relationships/image" Target="../media/image321.png"/><Relationship Id="rId4" Type="http://schemas.openxmlformats.org/officeDocument/2006/relationships/image" Target="../media/image290.pn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13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13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85F00-8D5A-3244-A05A-DB52CA43625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Linear Classifiers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9CBF83-2BC7-D3F7-E69A-063CD18FFF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CS 444: Deep Learning for Computer Vision</a:t>
            </a:r>
          </a:p>
          <a:p>
            <a:r>
              <a:rPr lang="en-US" dirty="0"/>
              <a:t>Saurabh Gupta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5F9C89-A34F-FEFA-3216-FE4B5BBFC679}"/>
              </a:ext>
            </a:extLst>
          </p:cNvPr>
          <p:cNvSpPr txBox="1"/>
          <p:nvPr/>
        </p:nvSpPr>
        <p:spPr>
          <a:xfrm>
            <a:off x="0" y="6488668"/>
            <a:ext cx="2903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Slides from Lana </a:t>
            </a:r>
            <a:r>
              <a:rPr lang="en-US" dirty="0" err="1"/>
              <a:t>Lazebnik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19201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NN vs. linear classifiers: Pros and cons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FF"/>
                </a:solidFill>
              </a:rPr>
              <a:t>NN pros:</a:t>
            </a:r>
          </a:p>
          <a:p>
            <a:pPr lvl="1">
              <a:buFont typeface="Lucida Grande"/>
              <a:buChar char="+"/>
            </a:pPr>
            <a:r>
              <a:rPr lang="en-US" sz="2000" dirty="0"/>
              <a:t>Simple to implement</a:t>
            </a:r>
          </a:p>
          <a:p>
            <a:pPr lvl="1">
              <a:buFont typeface="Lucida Grande"/>
              <a:buChar char="+"/>
            </a:pPr>
            <a:r>
              <a:rPr lang="en-US" sz="2000" dirty="0"/>
              <a:t>Decision boundaries not necessarily linear</a:t>
            </a:r>
          </a:p>
          <a:p>
            <a:pPr lvl="1">
              <a:buFont typeface="Lucida Grande"/>
              <a:buChar char="+"/>
            </a:pPr>
            <a:r>
              <a:rPr lang="en-US" sz="2000" dirty="0"/>
              <a:t>Works for any number of classes</a:t>
            </a:r>
          </a:p>
          <a:p>
            <a:pPr lvl="1">
              <a:buFont typeface="Lucida Grande"/>
              <a:buChar char="+"/>
            </a:pPr>
            <a:r>
              <a:rPr lang="en-US" sz="2000" i="1" dirty="0"/>
              <a:t>Nonparametric</a:t>
            </a:r>
            <a:r>
              <a:rPr lang="en-US" sz="2000" dirty="0"/>
              <a:t> method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NN cons:</a:t>
            </a:r>
          </a:p>
          <a:p>
            <a:pPr lvl="1">
              <a:buFont typeface="System Font Regular"/>
              <a:buChar char="-"/>
            </a:pPr>
            <a:r>
              <a:rPr lang="en-US" sz="2000" dirty="0"/>
              <a:t>Need good distance function</a:t>
            </a:r>
          </a:p>
          <a:p>
            <a:pPr lvl="1">
              <a:buFont typeface="System Font Regular"/>
              <a:buChar char="-"/>
            </a:pPr>
            <a:r>
              <a:rPr lang="en-US" sz="2000" dirty="0"/>
              <a:t>Slow at test time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FF"/>
                </a:solidFill>
              </a:rPr>
              <a:t>Linear pros:</a:t>
            </a:r>
          </a:p>
          <a:p>
            <a:pPr lvl="1">
              <a:buFont typeface="Lucida Grande"/>
              <a:buChar char="+"/>
            </a:pPr>
            <a:r>
              <a:rPr lang="en-US" sz="2000" dirty="0"/>
              <a:t>Low-dimensional </a:t>
            </a:r>
            <a:r>
              <a:rPr lang="en-US" sz="2000" i="1" dirty="0"/>
              <a:t>parametric</a:t>
            </a:r>
            <a:r>
              <a:rPr lang="en-US" sz="2000" dirty="0"/>
              <a:t> representation</a:t>
            </a:r>
          </a:p>
          <a:p>
            <a:pPr lvl="1">
              <a:buFont typeface="Lucida Grande"/>
              <a:buChar char="+"/>
            </a:pPr>
            <a:r>
              <a:rPr lang="en-US" sz="2000" dirty="0"/>
              <a:t>Very fast at test time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Linear cons:</a:t>
            </a:r>
          </a:p>
          <a:p>
            <a:pPr lvl="1">
              <a:buFont typeface="System Font Regular"/>
              <a:buChar char="-"/>
            </a:pPr>
            <a:r>
              <a:rPr lang="en-US" sz="2000" dirty="0"/>
              <a:t>Works for two classes</a:t>
            </a:r>
          </a:p>
          <a:p>
            <a:pPr lvl="1">
              <a:buFont typeface="System Font Regular"/>
              <a:buChar char="-"/>
            </a:pPr>
            <a:r>
              <a:rPr lang="en-US" sz="2000" dirty="0"/>
              <a:t>How to train the linear function?</a:t>
            </a:r>
          </a:p>
          <a:p>
            <a:pPr lvl="1">
              <a:buFont typeface="System Font Regular"/>
              <a:buChar char="-"/>
            </a:pPr>
            <a:r>
              <a:rPr lang="en-US" sz="2000" dirty="0"/>
              <a:t>What if data is not linearly separable?</a:t>
            </a:r>
          </a:p>
        </p:txBody>
      </p:sp>
    </p:spTree>
    <p:extLst>
      <p:ext uri="{BB962C8B-B14F-4D97-AF65-F5344CB8AC3E}">
        <p14:creationId xmlns:p14="http://schemas.microsoft.com/office/powerpoint/2010/main" val="2574843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6A9B1-495E-1041-A797-21A18B7EB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Softmax</a:t>
            </a:r>
            <a:r>
              <a:rPr lang="en-US" dirty="0"/>
              <a:t> trick: Temperature scaling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5422CB0-9FF0-4848-8C06-201B458A777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Suppose we divide every input to the </a:t>
                </a:r>
                <a:r>
                  <a:rPr lang="en-US" dirty="0" err="1"/>
                  <a:t>softmax</a:t>
                </a:r>
                <a:r>
                  <a:rPr lang="en-US" dirty="0"/>
                  <a:t> by the same constant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dirty="0"/>
                  <a:t>: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softmax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,…,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⁡(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nary>
                                <m:naryPr>
                                  <m:chr m:val="∑"/>
                                  <m:limLoc m:val="subSup"/>
                                  <m:supHide m:val="on"/>
                                  <m:ctrlP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9"/>
                                    </m:rP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  <m:sup/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exp</m:t>
                                  </m:r>
                                  <m: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⁡(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  <m: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nary>
                            </m:den>
                          </m:f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,…,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⁡(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nary>
                                <m:naryPr>
                                  <m:chr m:val="∑"/>
                                  <m:limLoc m:val="subSup"/>
                                  <m:supHide m:val="on"/>
                                  <m:ctrlP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9"/>
                                    </m:rP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  <m:sup/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exp</m:t>
                                  </m:r>
                                  <m: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⁡(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  <m: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nary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What does this accomplish?</a:t>
                </a:r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Prior to normalization, each entry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exp</m:t>
                    </m:r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⁡(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 is raised to the power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1/</m:t>
                    </m:r>
                    <m:r>
                      <a:rPr lang="en-US" sz="24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en-US" sz="2400" dirty="0"/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If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sz="2400" dirty="0"/>
                  <a:t> is close to 0, the largest entry will dominate and output distribution will tend to </a:t>
                </a:r>
                <a:r>
                  <a:rPr lang="en-US" sz="2400" i="1" dirty="0"/>
                  <a:t>one-hot</a:t>
                </a:r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If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sz="2400" dirty="0"/>
                  <a:t> is high, output distribution will tend to uniform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5422CB0-9FF0-4848-8C06-201B458A777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 b="-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694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F269F-5003-2240-A42B-E4BA9E3B6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Softmax</a:t>
            </a:r>
            <a:r>
              <a:rPr lang="en-US" dirty="0"/>
              <a:t> trick: Temperature scaling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56D023-1373-144A-9AD7-4717DF9E60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00" y="2057400"/>
            <a:ext cx="10795000" cy="431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365A194-9BE5-5049-8277-32CC6D42FAA4}"/>
              </a:ext>
            </a:extLst>
          </p:cNvPr>
          <p:cNvSpPr txBox="1"/>
          <p:nvPr/>
        </p:nvSpPr>
        <p:spPr>
          <a:xfrm>
            <a:off x="1524000" y="945715"/>
            <a:ext cx="24878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/>
              <a:t>Low temperature:</a:t>
            </a:r>
          </a:p>
          <a:p>
            <a:pPr algn="ctr"/>
            <a:r>
              <a:rPr lang="en-US" sz="1800" b="0" dirty="0"/>
              <a:t>More concentrated distribution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BA74A1-394A-544C-A077-BD560F373D49}"/>
              </a:ext>
            </a:extLst>
          </p:cNvPr>
          <p:cNvSpPr txBox="1"/>
          <p:nvPr/>
        </p:nvSpPr>
        <p:spPr>
          <a:xfrm>
            <a:off x="9005635" y="945715"/>
            <a:ext cx="24878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/>
              <a:t>Higher temperature:</a:t>
            </a:r>
          </a:p>
          <a:p>
            <a:pPr algn="ctr"/>
            <a:r>
              <a:rPr lang="en-US" sz="1800" b="0" dirty="0"/>
              <a:t>More uniform distribution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C55C459-AEC2-5E46-BE1D-338E080FEEF0}"/>
              </a:ext>
            </a:extLst>
          </p:cNvPr>
          <p:cNvCxnSpPr>
            <a:cxnSpLocks/>
          </p:cNvCxnSpPr>
          <p:nvPr/>
        </p:nvCxnSpPr>
        <p:spPr bwMode="auto">
          <a:xfrm>
            <a:off x="4114800" y="1411845"/>
            <a:ext cx="4751135" cy="0"/>
          </a:xfrm>
          <a:prstGeom prst="straightConnector1">
            <a:avLst/>
          </a:prstGeom>
          <a:solidFill>
            <a:schemeClr val="accent1"/>
          </a:solidFill>
          <a:ln w="127000" cap="flat" cmpd="sng" algn="ctr">
            <a:solidFill>
              <a:srgbClr val="0070C0"/>
            </a:solidFill>
            <a:prstDash val="solid"/>
            <a:round/>
            <a:headEnd type="none" w="med" len="med"/>
            <a:tailEnd type="stealth"/>
          </a:ln>
          <a:effectLst/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A38E932-0F11-CB4D-BFA8-254C0FCFE382}"/>
              </a:ext>
            </a:extLst>
          </p:cNvPr>
          <p:cNvSpPr txBox="1"/>
          <p:nvPr/>
        </p:nvSpPr>
        <p:spPr>
          <a:xfrm>
            <a:off x="10479945" y="6375400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hlinkClick r:id="rId3"/>
              </a:rPr>
              <a:t>Figure source</a:t>
            </a:r>
            <a:endParaRPr lang="en-US" sz="1800" b="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42D88E1-A92C-8C44-AF03-798E2BC39DA7}"/>
              </a:ext>
            </a:extLst>
          </p:cNvPr>
          <p:cNvCxnSpPr/>
          <p:nvPr/>
        </p:nvCxnSpPr>
        <p:spPr bwMode="auto">
          <a:xfrm>
            <a:off x="3810000" y="1869045"/>
            <a:ext cx="0" cy="392215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55F390B-E902-C54D-AE4F-EC3A7C998309}"/>
              </a:ext>
            </a:extLst>
          </p:cNvPr>
          <p:cNvCxnSpPr/>
          <p:nvPr/>
        </p:nvCxnSpPr>
        <p:spPr bwMode="auto">
          <a:xfrm>
            <a:off x="6324600" y="1869045"/>
            <a:ext cx="0" cy="392215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D567A86-F888-B74C-9DE5-9DA4690ADE49}"/>
              </a:ext>
            </a:extLst>
          </p:cNvPr>
          <p:cNvCxnSpPr/>
          <p:nvPr/>
        </p:nvCxnSpPr>
        <p:spPr bwMode="auto">
          <a:xfrm>
            <a:off x="8763000" y="1869045"/>
            <a:ext cx="0" cy="392215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62585844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93AFE-8FE0-AF4F-B0F5-7C2ED6912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classifiers: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AF63A-5020-F14B-8F2D-46261E61EB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Examples of classification models: nearest neighbor, linear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Empirical loss minimization framework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Linear classification models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Linear regression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Logistic regression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Perceptron training algorithm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Support vector machines</a:t>
            </a:r>
          </a:p>
          <a:p>
            <a:pPr marL="51435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General recipe: data loss, regularization</a:t>
            </a:r>
          </a:p>
          <a:p>
            <a:pPr marL="514350" indent="-457200">
              <a:buFont typeface="Arial" panose="020B0604020202020204" pitchFamily="34" charset="0"/>
              <a:buChar char="•"/>
            </a:pPr>
            <a:r>
              <a:rPr lang="en-US" dirty="0"/>
              <a:t>Multi-class classification with a </a:t>
            </a:r>
            <a:r>
              <a:rPr lang="en-US" dirty="0" err="1"/>
              <a:t>Softmax</a:t>
            </a:r>
            <a:r>
              <a:rPr lang="en-US" dirty="0"/>
              <a:t> Function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/>
              <a:t>Multi-class SVMs and Perceptron (Self-study)</a:t>
            </a:r>
          </a:p>
        </p:txBody>
      </p:sp>
    </p:spTree>
    <p:extLst>
      <p:ext uri="{BB962C8B-B14F-4D97-AF65-F5344CB8AC3E}">
        <p14:creationId xmlns:p14="http://schemas.microsoft.com/office/powerpoint/2010/main" val="2515101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88FEF-1BDA-B541-B2DC-3E1AAF9C4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Multi-class </a:t>
            </a:r>
            <a:r>
              <a:rPr lang="en-US" dirty="0" err="1"/>
              <a:t>perceptrons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46A4F55-58CC-5F42-9DA7-8CC13E6260E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Let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∈{1,…,</m:t>
                    </m:r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</m:oMath>
                </a14:m>
                <a:endParaRPr lang="en-US" dirty="0">
                  <a:solidFill>
                    <a:srgbClr val="9900CC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Learn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dirty="0"/>
                  <a:t> scoring functions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Classify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to class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argmax</m:t>
                        </m:r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Multi-class </a:t>
                </a:r>
                <a:r>
                  <a:rPr lang="en-US" dirty="0" err="1"/>
                  <a:t>perceptrons</a:t>
                </a:r>
                <a:r>
                  <a:rPr lang="en-US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dirty="0">
                  <a:solidFill>
                    <a:srgbClr val="9900CC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Let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en-US" dirty="0">
                    <a:solidFill>
                      <a:srgbClr val="9900CC"/>
                    </a:solidFill>
                  </a:rPr>
                  <a:t> </a:t>
                </a:r>
                <a:r>
                  <a:rPr lang="en-US" dirty="0"/>
                  <a:t>be the matrix with rows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endParaRPr lang="en-US" dirty="0">
                  <a:solidFill>
                    <a:srgbClr val="9900CC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What loss should we use for multi-class classification?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46A4F55-58CC-5F42-9DA7-8CC13E6260E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102" t="-14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Screen Shot 2015-11-17 at 12.10.24 PM.png">
            <a:extLst>
              <a:ext uri="{FF2B5EF4-FFF2-40B4-BE49-F238E27FC236}">
                <a16:creationId xmlns:a16="http://schemas.microsoft.com/office/drawing/2014/main" id="{754D46F8-7598-DE45-9403-E0EE7246EE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6" b="25041"/>
          <a:stretch/>
        </p:blipFill>
        <p:spPr>
          <a:xfrm>
            <a:off x="1771650" y="4000616"/>
            <a:ext cx="8648700" cy="2854071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5767FB2C-1BA3-0945-A5C5-77B887B86A93}"/>
              </a:ext>
            </a:extLst>
          </p:cNvPr>
          <p:cNvSpPr/>
          <p:nvPr/>
        </p:nvSpPr>
        <p:spPr bwMode="auto">
          <a:xfrm>
            <a:off x="9296400" y="4343400"/>
            <a:ext cx="900545" cy="457200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cs typeface="Arial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EC568E-E486-7540-B941-D7D77F17481D}"/>
              </a:ext>
            </a:extLst>
          </p:cNvPr>
          <p:cNvSpPr txBox="1"/>
          <p:nvPr/>
        </p:nvSpPr>
        <p:spPr>
          <a:xfrm>
            <a:off x="8153400" y="6488669"/>
            <a:ext cx="25010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Figure source: </a:t>
            </a:r>
            <a:r>
              <a:rPr lang="en-US" sz="1400" dirty="0">
                <a:hlinkClick r:id="rId5"/>
              </a:rPr>
              <a:t>Stanford 231n</a:t>
            </a:r>
            <a:endParaRPr lang="en-US" sz="1400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08F58831-5883-B843-72DA-986CE0980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033026" y="955929"/>
            <a:ext cx="2774647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27140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88FEF-1BDA-B541-B2DC-3E1AAF9C4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Multi-class </a:t>
            </a:r>
            <a:r>
              <a:rPr lang="en-US" dirty="0" err="1"/>
              <a:t>perceptrons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46A4F55-58CC-5F42-9DA7-8CC13E6260E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Let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∈{1,…,</m:t>
                    </m:r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</m:oMath>
                </a14:m>
                <a:endParaRPr lang="en-US" dirty="0">
                  <a:solidFill>
                    <a:srgbClr val="9900CC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Learn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dirty="0"/>
                  <a:t> scoring functions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Classify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to class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argmax</m:t>
                        </m:r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Multi-class </a:t>
                </a:r>
                <a:r>
                  <a:rPr lang="en-US" dirty="0" err="1"/>
                  <a:t>perceptrons</a:t>
                </a:r>
                <a:r>
                  <a:rPr lang="en-US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dirty="0">
                  <a:solidFill>
                    <a:srgbClr val="9900CC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Let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en-US" dirty="0">
                    <a:solidFill>
                      <a:srgbClr val="9900CC"/>
                    </a:solidFill>
                  </a:rPr>
                  <a:t> </a:t>
                </a:r>
                <a:r>
                  <a:rPr lang="en-US" dirty="0"/>
                  <a:t>be the matrix with rows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endParaRPr lang="en-US" dirty="0">
                  <a:solidFill>
                    <a:srgbClr val="9900CC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What loss should we use for multi-class classification?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let the loss be the </a:t>
                </a:r>
                <a:r>
                  <a:rPr lang="en-US" i="1" dirty="0"/>
                  <a:t>sum of hinge losses </a:t>
                </a:r>
                <a:r>
                  <a:rPr lang="en-US" dirty="0"/>
                  <a:t>associated with predictions for all </a:t>
                </a:r>
                <a:r>
                  <a:rPr lang="en-US" i="1" dirty="0"/>
                  <a:t>incorrect</a:t>
                </a:r>
                <a:r>
                  <a:rPr lang="en-US" dirty="0"/>
                  <a:t> classes:</a:t>
                </a: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𝑙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≠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b>
                        <m:sup/>
                        <m: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max</m:t>
                          </m:r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[0,</m:t>
                          </m:r>
                          <m:sSubSup>
                            <m:sSubSup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  <m:sup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]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46A4F55-58CC-5F42-9DA7-8CC13E6260E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102" t="-1446" r="-1836" b="-359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9DEC568E-E486-7540-B941-D7D77F17481D}"/>
              </a:ext>
            </a:extLst>
          </p:cNvPr>
          <p:cNvSpPr txBox="1"/>
          <p:nvPr/>
        </p:nvSpPr>
        <p:spPr>
          <a:xfrm>
            <a:off x="8153400" y="6488669"/>
            <a:ext cx="25010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Figure source: </a:t>
            </a:r>
            <a:r>
              <a:rPr lang="en-US" sz="1400" dirty="0">
                <a:hlinkClick r:id="rId4"/>
              </a:rPr>
              <a:t>Stanford 231n</a:t>
            </a:r>
            <a:endParaRPr lang="en-US" sz="1400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08F58831-5883-B843-72DA-986CE0980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33026" y="955929"/>
            <a:ext cx="2774647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ACB769C-0BDC-008A-9B0A-4485143B7301}"/>
                  </a:ext>
                </a:extLst>
              </p:cNvPr>
              <p:cNvSpPr txBox="1"/>
              <p:nvPr/>
            </p:nvSpPr>
            <p:spPr>
              <a:xfrm>
                <a:off x="5853468" y="5565339"/>
                <a:ext cx="336804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Score for correct class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) </a:t>
                </a:r>
                <a:br>
                  <a:rPr lang="en-US" dirty="0"/>
                </a:br>
                <a:r>
                  <a:rPr lang="en-US" dirty="0"/>
                  <a:t>has to be greater than the score for the incorrect class (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ACB769C-0BDC-008A-9B0A-4485143B73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3468" y="5565339"/>
                <a:ext cx="3368040" cy="923330"/>
              </a:xfrm>
              <a:prstGeom prst="rect">
                <a:avLst/>
              </a:prstGeom>
              <a:blipFill>
                <a:blip r:embed="rId6"/>
                <a:stretch>
                  <a:fillRect l="-375" t="-4110" r="-375" b="-95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58190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88FEF-1BDA-B541-B2DC-3E1AAF9C4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Multi-class </a:t>
            </a:r>
            <a:r>
              <a:rPr lang="en-US" dirty="0" err="1"/>
              <a:t>perceptrons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46A4F55-58CC-5F42-9DA7-8CC13E6260E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𝑙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≠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b>
                        <m:sup/>
                        <m: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max</m:t>
                          </m:r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[0,</m:t>
                          </m:r>
                          <m:sSubSup>
                            <m:sSubSup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  <m:sup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]</m:t>
                          </m:r>
                        </m:e>
                      </m:nary>
                    </m:oMath>
                  </m:oMathPara>
                </a14:m>
                <a:endParaRPr lang="en-US" i="1" dirty="0">
                  <a:solidFill>
                    <a:srgbClr val="9900CC"/>
                  </a:solidFill>
                  <a:latin typeface="Cambria Math" panose="02040503050406030204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Gradient </a:t>
                </a:r>
                <a:r>
                  <a:rPr lang="en-US" dirty="0" err="1"/>
                  <a:t>w.r.t</a:t>
                </a:r>
                <a:r>
                  <a:rPr lang="en-US" dirty="0"/>
                  <a:t>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sSub>
                          <m:sSubPr>
                            <m:ctrlPr>
                              <a:rPr lang="en-US" i="1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dirty="0"/>
                  <a:t>:</a:t>
                </a: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0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≠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b>
                        <m:sup/>
                        <m:e>
                          <m:r>
                            <a:rPr lang="en-US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𝕀</m:t>
                          </m:r>
                        </m:e>
                      </m:nary>
                      <m:r>
                        <a:rPr lang="en-US" b="0" i="0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sSubSup>
                        <m:sSubSup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sSubSup>
                            <m:sSubSup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&gt;</m:t>
                          </m:r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sSub>
                            <m:sSub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sSub>
                        <m:sSub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pPr marL="0" indent="0" algn="ctr"/>
                <a:r>
                  <a:rPr lang="en-US" dirty="0"/>
                  <a:t>Recall: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num>
                      <m:den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den>
                    </m:f>
                    <m:func>
                      <m:funcPr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max</m:t>
                        </m:r>
                      </m:fName>
                      <m:e>
                        <m:d>
                          <m:dPr>
                            <m:ctrlP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  <m:t>0,</m:t>
                            </m:r>
                            <m: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d>
                      </m:e>
                    </m:func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/>
                      </a:rPr>
                      <m:t>𝕀</m:t>
                    </m:r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/>
                      </a:rPr>
                      <m:t>[</m:t>
                    </m:r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/>
                      </a:rPr>
                      <m:t>𝑎</m:t>
                    </m:r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/>
                      </a:rPr>
                      <m:t>&gt;0]</m:t>
                    </m:r>
                  </m:oMath>
                </a14:m>
                <a:endParaRPr lang="en-US" dirty="0">
                  <a:solidFill>
                    <a:srgbClr val="9900CC"/>
                  </a:solidFill>
                </a:endParaRPr>
              </a:p>
              <a:p>
                <a:pPr marL="0" indent="0"/>
                <a:endParaRPr lang="en-US" dirty="0">
                  <a:solidFill>
                    <a:srgbClr val="9900CC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46A4F55-58CC-5F42-9DA7-8CC13E6260E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282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61589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88FEF-1BDA-B541-B2DC-3E1AAF9C4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Multi-class </a:t>
            </a:r>
            <a:r>
              <a:rPr lang="en-US" dirty="0" err="1"/>
              <a:t>perceptrons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46A4F55-58CC-5F42-9DA7-8CC13E6260E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𝑙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≠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b>
                        <m:sup/>
                        <m: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max</m:t>
                          </m:r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[0,</m:t>
                          </m:r>
                          <m:sSubSup>
                            <m:sSubSup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  <m:sup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]</m:t>
                          </m:r>
                        </m:e>
                      </m:nary>
                    </m:oMath>
                  </m:oMathPara>
                </a14:m>
                <a:endParaRPr lang="en-US" i="1" dirty="0">
                  <a:solidFill>
                    <a:srgbClr val="9900CC"/>
                  </a:solidFill>
                  <a:latin typeface="Cambria Math" panose="02040503050406030204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Gradient </a:t>
                </a:r>
                <a:r>
                  <a:rPr lang="en-US" dirty="0" err="1"/>
                  <a:t>w.r.t</a:t>
                </a:r>
                <a:r>
                  <a:rPr lang="en-US" dirty="0"/>
                  <a:t>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sSub>
                          <m:sSubPr>
                            <m:ctrlPr>
                              <a:rPr lang="en-US" i="1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dirty="0"/>
                  <a:t>:</a:t>
                </a: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0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≠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b>
                        <m:sup/>
                        <m:e>
                          <m:r>
                            <a:rPr lang="en-US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𝕀</m:t>
                          </m:r>
                        </m:e>
                      </m:nary>
                      <m:r>
                        <a:rPr lang="en-US" b="0" i="0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sSubSup>
                        <m:sSubSup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sSubSup>
                            <m:sSubSup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&gt;</m:t>
                          </m:r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sSub>
                            <m:sSub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sSub>
                        <m:sSub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Gradient </a:t>
                </a:r>
                <a:r>
                  <a:rPr lang="en-US" dirty="0" err="1"/>
                  <a:t>w.r.t</a:t>
                </a:r>
                <a:r>
                  <a:rPr lang="en-US" dirty="0"/>
                  <a:t>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m:rPr>
                        <m:brk m:alnAt="7"/>
                      </m:rP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sSub>
                      <m:sSubPr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:</a:t>
                </a:r>
                <a:br>
                  <a:rPr lang="en-US" dirty="0"/>
                </a:br>
                <a:endParaRPr lang="en-US" sz="1400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/>
                        </a:rPr>
                        <m:t>𝕀</m:t>
                      </m:r>
                      <m:r>
                        <a:rPr lang="en-US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sSubSup>
                        <m:sSubSup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sSubSup>
                            <m:sSubSup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&gt;</m:t>
                          </m:r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sSub>
                            <m:sSub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sSub>
                        <m:sSub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pPr marL="0" indent="0"/>
                <a:endParaRPr lang="en-US" sz="8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Update rule: for each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s.t.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sSubSup>
                          <m:sSubSupPr>
                            <m:ctrlP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bSup>
                        <m:sSub>
                          <m:sSubPr>
                            <m:ctrlP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&gt;</m:t>
                        </m:r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sSub>
                          <m:sSubPr>
                            <m:ctrlP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b>
                      <m:sup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  <m:sSub>
                      <m:sSubPr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:</a:t>
                </a: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sSub>
                            <m:sSub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b>
                      </m:sSub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sSub>
                            <m:sSub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b>
                      </m:sSub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46A4F55-58CC-5F42-9DA7-8CC13E6260E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28261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8734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88FEF-1BDA-B541-B2DC-3E1AAF9C4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Multi-class </a:t>
            </a:r>
            <a:r>
              <a:rPr lang="en-US" dirty="0" err="1"/>
              <a:t>perceptrons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46A4F55-58CC-5F42-9DA7-8CC13E6260E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Update rule: for each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s.t.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sSubSup>
                          <m:sSubSupPr>
                            <m:ctrlP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bSup>
                        <m:sSub>
                          <m:sSubPr>
                            <m:ctrlP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&gt;</m:t>
                        </m:r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sSub>
                          <m:sSubPr>
                            <m:ctrlP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b>
                      <m:sup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  <m:sSub>
                      <m:sSubPr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:</a:t>
                </a: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sSub>
                            <m:sSub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b>
                      </m:sSub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sSub>
                            <m:sSub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b>
                      </m:sSub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  <a:p>
                <a:pPr marL="0" indent="0"/>
                <a:endParaRPr lang="en-US" dirty="0">
                  <a:solidFill>
                    <a:srgbClr val="C0000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Is this equivalent to training</a:t>
                </a:r>
                <a:r>
                  <a:rPr lang="en-US" dirty="0">
                    <a:solidFill>
                      <a:srgbClr val="9900CC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dirty="0">
                    <a:solidFill>
                      <a:srgbClr val="9900CC"/>
                    </a:solidFill>
                  </a:rPr>
                  <a:t> </a:t>
                </a:r>
                <a:r>
                  <a:rPr lang="en-US" dirty="0"/>
                  <a:t>independent one-vs-all classifiers?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46A4F55-58CC-5F42-9DA7-8CC13E6260E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05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0E3FD6DA-C6E5-AC4D-82A3-B179D7AC14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4426772"/>
            <a:ext cx="1600200" cy="22026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E9DB97B-D05A-784A-AF6D-C01DFCB729C6}"/>
              </a:ext>
            </a:extLst>
          </p:cNvPr>
          <p:cNvSpPr txBox="1"/>
          <p:nvPr/>
        </p:nvSpPr>
        <p:spPr>
          <a:xfrm>
            <a:off x="3886200" y="4493526"/>
            <a:ext cx="2614818" cy="16858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FF8AD8"/>
                </a:solidFill>
              </a:rPr>
              <a:t>Cat score:   65.1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92D050"/>
                </a:solidFill>
              </a:rPr>
              <a:t>Dog score:  101.4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B0F0"/>
                </a:solidFill>
              </a:rPr>
              <a:t>Ship score:  24.9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1F8C76-9324-CB40-A41D-8489369044B2}"/>
              </a:ext>
            </a:extLst>
          </p:cNvPr>
          <p:cNvSpPr txBox="1"/>
          <p:nvPr/>
        </p:nvSpPr>
        <p:spPr>
          <a:xfrm>
            <a:off x="6705601" y="3939528"/>
            <a:ext cx="1898277" cy="22398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Independent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FF8AD8"/>
                </a:solidFill>
              </a:rPr>
              <a:t>Do nothing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92D050"/>
                </a:solidFill>
              </a:rPr>
              <a:t>Decrease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B0F0"/>
                </a:solidFill>
              </a:rPr>
              <a:t>Decrease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8101F8-8568-0B4F-8BE0-C7BFECE2649D}"/>
              </a:ext>
            </a:extLst>
          </p:cNvPr>
          <p:cNvSpPr txBox="1"/>
          <p:nvPr/>
        </p:nvSpPr>
        <p:spPr>
          <a:xfrm>
            <a:off x="8693524" y="3939528"/>
            <a:ext cx="1675459" cy="22398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Multi-class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FF8AD8"/>
                </a:solidFill>
              </a:rPr>
              <a:t>Increase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92D050"/>
                </a:solidFill>
              </a:rPr>
              <a:t>Decrease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B0F0"/>
                </a:solidFill>
              </a:rPr>
              <a:t>Do nothing</a:t>
            </a:r>
          </a:p>
        </p:txBody>
      </p:sp>
    </p:spTree>
    <p:extLst>
      <p:ext uri="{BB962C8B-B14F-4D97-AF65-F5344CB8AC3E}">
        <p14:creationId xmlns:p14="http://schemas.microsoft.com/office/powerpoint/2010/main" val="2197489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/>
      <p:bldP spid="10" grpId="0" build="p"/>
      <p:bldP spid="11" grpId="0" build="p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3DB6E-D442-DB42-90AD-27A99F4F5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Multi-class SVM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103925A-01AA-2246-AFAB-91F9C4E6212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600200" y="990600"/>
                <a:ext cx="9067800" cy="5257800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Recall single-class SVM loss: </a:t>
                </a:r>
              </a:p>
              <a:p>
                <a:pPr marL="0" indent="0" algn="ctr"/>
                <a14:m>
                  <m:oMath xmlns:m="http://schemas.openxmlformats.org/officeDocument/2006/math">
                    <m:r>
                      <a:rPr lang="en-US" i="1">
                        <a:solidFill>
                          <a:srgbClr val="9C48CD"/>
                        </a:solidFill>
                        <a:latin typeface="Cambria Math" panose="02040503050406030204" pitchFamily="18" charset="0"/>
                      </a:rPr>
                      <m:t>𝑙</m:t>
                    </m:r>
                    <m:d>
                      <m:dPr>
                        <m:ctrlPr>
                          <a:rPr lang="en-US" i="1">
                            <a:solidFill>
                              <a:srgbClr val="9C48CD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9C48CD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i="1">
                            <a:solidFill>
                              <a:srgbClr val="9C48CD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9C48CD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9C48CD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9C48CD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>
                            <a:solidFill>
                              <a:srgbClr val="9C48CD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9C48CD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9C48CD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9C48CD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i="1">
                        <a:solidFill>
                          <a:srgbClr val="9C48CD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>
                    <a:solidFill>
                      <a:srgbClr val="9C48CD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solidFill>
                              <a:srgbClr val="9C48CD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rgbClr val="9C48CD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num>
                      <m:den>
                        <m:r>
                          <a:rPr lang="en-US" i="1">
                            <a:solidFill>
                              <a:srgbClr val="9C48CD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i="1">
                            <a:solidFill>
                              <a:srgbClr val="9C48CD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  <m:sSup>
                      <m:sSupPr>
                        <m:ctrlPr>
                          <a:rPr lang="en-US" i="1">
                            <a:solidFill>
                              <a:srgbClr val="9C48CD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i="1">
                                <a:solidFill>
                                  <a:srgbClr val="9C48CD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rgbClr val="9C48CD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</m:d>
                      </m:e>
                      <m:sup>
                        <m:r>
                          <a:rPr lang="en-US" i="1">
                            <a:solidFill>
                              <a:srgbClr val="9C48CD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solidFill>
                          <a:srgbClr val="9C48CD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>
                        <a:solidFill>
                          <a:srgbClr val="9C48CD"/>
                        </a:solidFill>
                        <a:latin typeface="Cambria Math" panose="02040503050406030204" pitchFamily="18" charset="0"/>
                      </a:rPr>
                      <m:t>max</m:t>
                    </m:r>
                    <m:r>
                      <a:rPr lang="en-US" i="1">
                        <a:solidFill>
                          <a:srgbClr val="9C48CD"/>
                        </a:solidFill>
                        <a:latin typeface="Cambria Math" panose="02040503050406030204" pitchFamily="18" charset="0"/>
                      </a:rPr>
                      <m:t>⁡[0, 1−</m:t>
                    </m:r>
                    <m:sSup>
                      <m:sSupPr>
                        <m:ctrlPr>
                          <a:rPr lang="en-US" i="1">
                            <a:solidFill>
                              <a:srgbClr val="9C48CD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rgbClr val="9C48CD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9C48CD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9C48CD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9C48CD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p>
                        <m:r>
                          <a:rPr lang="en-US" i="1">
                            <a:solidFill>
                              <a:srgbClr val="9C48CD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b>
                      <m:sSubPr>
                        <m:ctrlPr>
                          <a:rPr lang="en-US" i="1">
                            <a:solidFill>
                              <a:srgbClr val="9C48CD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9C48CD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solidFill>
                              <a:srgbClr val="9C48CD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solidFill>
                          <a:srgbClr val="9C48CD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dirty="0">
                  <a:solidFill>
                    <a:srgbClr val="9C48CD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Generalization to multi-class:</a:t>
                </a:r>
              </a:p>
              <a:p>
                <a:pPr marL="0" indent="0" algn="ctr"/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𝑙</m:t>
                    </m:r>
                    <m:d>
                      <m:dPr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>
                    <a:solidFill>
                      <a:srgbClr val="9900CC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num>
                      <m:den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  <m:sSup>
                      <m:sSupPr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</m:d>
                      </m:e>
                      <m:sup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+</m:t>
                    </m:r>
                    <m:nary>
                      <m:naryPr>
                        <m:chr m:val="∑"/>
                        <m:supHide m:val="on"/>
                        <m:ctrlPr>
                          <a:rPr lang="en-US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≠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b>
                      <m:sup/>
                      <m:e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max</m:t>
                        </m:r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[0,</m:t>
                        </m:r>
                        <m:sSubSup>
                          <m:sSubSupPr>
                            <m:ctrlPr>
                              <a:rPr lang="en-US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sub>
                          <m:sup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bSup>
                        <m:sSub>
                          <m:sSub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bSup>
                        <m:sSub>
                          <m:sSub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e>
                    </m:nary>
                  </m:oMath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103925A-01AA-2246-AFAB-91F9C4E6212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00200" y="990600"/>
                <a:ext cx="9067800" cy="5257800"/>
              </a:xfrm>
              <a:blipFill>
                <a:blip r:embed="rId2"/>
                <a:stretch>
                  <a:fillRect l="-1119" t="-12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9CC043A5-DE78-AE42-BB2A-865CD7B60031}"/>
              </a:ext>
            </a:extLst>
          </p:cNvPr>
          <p:cNvGrpSpPr/>
          <p:nvPr/>
        </p:nvGrpSpPr>
        <p:grpSpPr>
          <a:xfrm>
            <a:off x="1790950" y="3733800"/>
            <a:ext cx="6514851" cy="3105758"/>
            <a:chOff x="2273734" y="4112008"/>
            <a:chExt cx="5624732" cy="2681419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6B59138D-EB0C-FB42-8490-B592D65F5C1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200400" y="6398008"/>
              <a:ext cx="3807715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9C35E730-DEFF-3448-BB75-7C835BC705C3}"/>
                </a:ext>
              </a:extLst>
            </p:cNvPr>
            <p:cNvCxnSpPr/>
            <p:nvPr/>
          </p:nvCxnSpPr>
          <p:spPr bwMode="auto">
            <a:xfrm flipV="1">
              <a:off x="4419600" y="4112008"/>
              <a:ext cx="0" cy="22860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EAB7041-221E-3B4A-BA67-F2A95D3FD0A3}"/>
                </a:ext>
              </a:extLst>
            </p:cNvPr>
            <p:cNvSpPr txBox="1"/>
            <p:nvPr/>
          </p:nvSpPr>
          <p:spPr>
            <a:xfrm>
              <a:off x="2273734" y="6527701"/>
              <a:ext cx="5624732" cy="2657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Score for correct class – score for incorrect class</a:t>
              </a: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24E595FE-393B-2444-B963-FCC8240D0F59}"/>
                </a:ext>
              </a:extLst>
            </p:cNvPr>
            <p:cNvSpPr/>
            <p:nvPr/>
          </p:nvSpPr>
          <p:spPr bwMode="auto">
            <a:xfrm flipH="1">
              <a:off x="3316224" y="4242816"/>
              <a:ext cx="3694176" cy="2157984"/>
            </a:xfrm>
            <a:custGeom>
              <a:avLst/>
              <a:gdLst>
                <a:gd name="connsiteX0" fmla="*/ 0 w 4181856"/>
                <a:gd name="connsiteY0" fmla="*/ 2157984 h 2157984"/>
                <a:gd name="connsiteX1" fmla="*/ 2023872 w 4181856"/>
                <a:gd name="connsiteY1" fmla="*/ 2157984 h 2157984"/>
                <a:gd name="connsiteX2" fmla="*/ 4181856 w 4181856"/>
                <a:gd name="connsiteY2" fmla="*/ 0 h 2157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81856" h="2157984">
                  <a:moveTo>
                    <a:pt x="0" y="2157984"/>
                  </a:moveTo>
                  <a:lnTo>
                    <a:pt x="2023872" y="2157984"/>
                  </a:lnTo>
                  <a:lnTo>
                    <a:pt x="4181856" y="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z="2400" dirty="0">
                <a:cs typeface="Arial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240FC865-67B2-424D-99CE-8CC62A89A8E8}"/>
                    </a:ext>
                  </a:extLst>
                </p:cNvPr>
                <p:cNvSpPr/>
                <p:nvPr/>
              </p:nvSpPr>
              <p:spPr>
                <a:xfrm>
                  <a:off x="5128533" y="6067179"/>
                  <a:ext cx="533112" cy="26572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(1,0)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240FC865-67B2-424D-99CE-8CC62A89A8E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28533" y="6067179"/>
                  <a:ext cx="533112" cy="265725"/>
                </a:xfrm>
                <a:prstGeom prst="rect">
                  <a:avLst/>
                </a:prstGeom>
                <a:blipFill>
                  <a:blip r:embed="rId3"/>
                  <a:stretch>
                    <a:fillRect b="-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DC15F44B-6A92-6347-A153-A325F8003E47}"/>
                    </a:ext>
                  </a:extLst>
                </p:cNvPr>
                <p:cNvSpPr/>
                <p:nvPr/>
              </p:nvSpPr>
              <p:spPr>
                <a:xfrm>
                  <a:off x="4365289" y="5277713"/>
                  <a:ext cx="533112" cy="26572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(0,1)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DC15F44B-6A92-6347-A153-A325F8003E4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65289" y="5277713"/>
                  <a:ext cx="533112" cy="265725"/>
                </a:xfrm>
                <a:prstGeom prst="rect">
                  <a:avLst/>
                </a:prstGeom>
                <a:blipFill>
                  <a:blip r:embed="rId4"/>
                  <a:stretch>
                    <a:fillRect b="-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29557F8-E166-DD49-9040-EBA10552484B}"/>
              </a:ext>
            </a:extLst>
          </p:cNvPr>
          <p:cNvSpPr txBox="1"/>
          <p:nvPr/>
        </p:nvSpPr>
        <p:spPr>
          <a:xfrm>
            <a:off x="6400800" y="3505200"/>
            <a:ext cx="4114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Score for correct class has to be greater than the score for the incorrect class </a:t>
            </a:r>
            <a:r>
              <a:rPr lang="en-US" i="1" dirty="0"/>
              <a:t>by at least a margin of </a:t>
            </a:r>
            <a:r>
              <a:rPr lang="en-US" dirty="0"/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E70550-D8D0-1B4A-8AC2-DCFF2A900E58}"/>
              </a:ext>
            </a:extLst>
          </p:cNvPr>
          <p:cNvSpPr txBox="1"/>
          <p:nvPr/>
        </p:nvSpPr>
        <p:spPr>
          <a:xfrm>
            <a:off x="8692780" y="6488669"/>
            <a:ext cx="19752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</a:t>
            </a:r>
            <a:r>
              <a:rPr lang="en-US" sz="1400" dirty="0">
                <a:hlinkClick r:id="rId5"/>
              </a:rPr>
              <a:t>Stanford 231n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40969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1" uiExpand="1" build="p"/>
      <p:bldP spid="7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3DB6E-D442-DB42-90AD-27A99F4F5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Multi-class SVM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103925A-01AA-2246-AFAB-91F9C4E6212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6200" y="914400"/>
                <a:ext cx="12268200" cy="5257800"/>
              </a:xfrm>
            </p:spPr>
            <p:txBody>
              <a:bodyPr/>
              <a:lstStyle/>
              <a:p>
                <a:pPr marL="0" indent="0" algn="ctr"/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𝑙</m:t>
                    </m:r>
                    <m:d>
                      <m:dPr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>
                    <a:solidFill>
                      <a:srgbClr val="9900CC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num>
                      <m:den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  <m:sSup>
                      <m:sSupPr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</m:d>
                      </m:e>
                      <m:sup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+</m:t>
                    </m:r>
                    <m:nary>
                      <m:naryPr>
                        <m:chr m:val="∑"/>
                        <m:supHide m:val="on"/>
                        <m:ctrlPr>
                          <a:rPr lang="en-US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≠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b>
                      <m:sup/>
                      <m:e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max</m:t>
                        </m:r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[0,</m:t>
                        </m:r>
                        <m:sSubSup>
                          <m:sSubSupPr>
                            <m:ctrlP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99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9900CC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9900CC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sub>
                          <m:sup>
                            <m: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bSup>
                        <m:sSub>
                          <m:sSubPr>
                            <m:ctrlP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bSup>
                        <m:sSub>
                          <m:sSubPr>
                            <m:ctrlP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e>
                    </m:nary>
                  </m:oMath>
                </a14:m>
                <a:endParaRPr lang="en-US" dirty="0">
                  <a:solidFill>
                    <a:srgbClr val="9900CC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Gradient </a:t>
                </a:r>
                <a:r>
                  <a:rPr lang="en-US" dirty="0" err="1"/>
                  <a:t>w.r.t</a:t>
                </a:r>
                <a:r>
                  <a:rPr lang="en-US" dirty="0"/>
                  <a:t>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sSub>
                          <m:sSubPr>
                            <m:ctrlP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dirty="0"/>
                  <a:t>:</a:t>
                </a: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sSub>
                        <m:sSubPr>
                          <m:ctrlPr>
                            <a:rPr lang="en-US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b>
                      </m:sSub>
                      <m:r>
                        <a:rPr lang="en-US" b="0" i="1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≠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b>
                        <m:sup/>
                        <m:e>
                          <m:r>
                            <a:rPr lang="en-US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𝕀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99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99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99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sub>
                                <m:sup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  <m:sup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&lt;1</m:t>
                              </m:r>
                            </m:e>
                          </m:d>
                          <m:sSub>
                            <m:sSub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dirty="0">
                  <a:solidFill>
                    <a:srgbClr val="9900CC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Gradient </a:t>
                </a:r>
                <a:r>
                  <a:rPr lang="en-US" dirty="0" err="1"/>
                  <a:t>w.r.t</a:t>
                </a:r>
                <a:r>
                  <a:rPr lang="en-US" dirty="0"/>
                  <a:t>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m:rPr>
                        <m:brk m:alnAt="7"/>
                      </m:rP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sSub>
                      <m:sSubPr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:</a:t>
                </a: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sSub>
                        <m:sSub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/>
                        </a:rPr>
                        <m:t>𝕀</m:t>
                      </m:r>
                      <m:r>
                        <a:rPr lang="en-US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sSubSup>
                        <m:sSubSup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sSub>
                            <m:sSub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sSub>
                        <m:sSub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sSub>
                        <m:sSub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&lt;1]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Update rule (almost* equivalent to above):</a:t>
                </a:r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For each </a:t>
                </a:r>
                <a14:m>
                  <m:oMath xmlns:m="http://schemas.openxmlformats.org/officeDocument/2006/math">
                    <m:r>
                      <m:rPr>
                        <m:brk m:alnAt="7"/>
                      </m:rPr>
                      <a:rPr lang="en-US" sz="2800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2800" i="1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800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800" i="1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 err="1"/>
                  <a:t>s.t.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sSub>
                          <m:sSubPr>
                            <m:ctrlPr>
                              <a:rPr lang="en-US" sz="2800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b>
                      <m:sup>
                        <m:r>
                          <a:rPr lang="en-US" sz="2800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  <m:sSub>
                      <m:sSubPr>
                        <m:ctrlPr>
                          <a:rPr lang="en-US" sz="2800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800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en-US" sz="2800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800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sz="2800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  <m:sSub>
                      <m:sSubPr>
                        <m:ctrlPr>
                          <a:rPr lang="en-US" sz="2800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800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&lt;1</m:t>
                    </m:r>
                  </m:oMath>
                </a14:m>
                <a:r>
                  <a:rPr lang="en-US" sz="2800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sSub>
                          <m:sSubPr>
                            <m:ctrlPr>
                              <a:rPr lang="en-US" sz="28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  <m:r>
                      <a:rPr lang="en-US" sz="28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sSub>
                          <m:sSubPr>
                            <m:ctrlPr>
                              <a:rPr lang="en-US" sz="28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  <m:r>
                      <a:rPr lang="en-US" sz="28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8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800" dirty="0"/>
                  <a:t>,</a:t>
                </a:r>
                <a:r>
                  <a:rPr lang="en-US" sz="2800" dirty="0">
                    <a:solidFill>
                      <a:srgbClr val="C00000"/>
                    </a:solidFill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sz="28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sz="28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8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sz="2800" dirty="0">
                  <a:solidFill>
                    <a:srgbClr val="C00000"/>
                  </a:solidFill>
                </a:endParaRPr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sz="2800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=1, …, </m:t>
                        </m:r>
                        <m:r>
                          <a:rPr lang="en-US" sz="2800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US" sz="2800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: </m:t>
                        </m:r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sz="28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d>
                      <m:dPr>
                        <m:ctrlP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  <m:f>
                          <m:fPr>
                            <m:ctrlPr>
                              <a:rPr lang="en-US" sz="28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num>
                          <m:den>
                            <m:r>
                              <a:rPr lang="en-US" sz="28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den>
                        </m:f>
                      </m:e>
                    </m:d>
                    <m:sSub>
                      <m:sSubPr>
                        <m:ctrlP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endParaRPr lang="en-US" sz="2800" dirty="0">
                  <a:solidFill>
                    <a:srgbClr val="C00000"/>
                  </a:solidFill>
                </a:endParaRPr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103925A-01AA-2246-AFAB-91F9C4E6212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6200" y="914400"/>
                <a:ext cx="12268200" cy="5257800"/>
              </a:xfrm>
              <a:blipFill>
                <a:blip r:embed="rId2"/>
                <a:stretch>
                  <a:fillRect l="-724" t="-10870" b="-62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88037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93AFE-8FE0-AF4F-B0F5-7C2ED6912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AF63A-5020-F14B-8F2D-46261E61EB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Examples of classification models: nearest neighbor, linear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Empirical loss minimization framework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040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194DB-5655-B34E-84D8-6496E6027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SVM loss vs. cross-entropy loss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0397B8-E50A-E741-B594-CDB6742967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208964"/>
            <a:ext cx="9144000" cy="44400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71DF22-2EE3-2E48-8622-AD455A735FB0}"/>
              </a:ext>
            </a:extLst>
          </p:cNvPr>
          <p:cNvSpPr txBox="1"/>
          <p:nvPr/>
        </p:nvSpPr>
        <p:spPr>
          <a:xfrm>
            <a:off x="8616580" y="6474024"/>
            <a:ext cx="19752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</a:t>
            </a:r>
            <a:r>
              <a:rPr lang="en-US" sz="1400" dirty="0">
                <a:hlinkClick r:id="rId3"/>
              </a:rPr>
              <a:t>Stanford 231n</a:t>
            </a:r>
            <a:endParaRPr lang="en-US" sz="1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05FFAD3-6A04-B34C-9129-007B3C97569C}"/>
              </a:ext>
            </a:extLst>
          </p:cNvPr>
          <p:cNvSpPr/>
          <p:nvPr/>
        </p:nvSpPr>
        <p:spPr bwMode="auto">
          <a:xfrm>
            <a:off x="1828800" y="4876800"/>
            <a:ext cx="4114800" cy="609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2400" dirty="0">
                <a:cs typeface="Arial" charset="0"/>
              </a:rPr>
              <a:t>Correct class is the third one (</a:t>
            </a:r>
            <a:r>
              <a:rPr lang="en-US" sz="2400" dirty="0">
                <a:solidFill>
                  <a:schemeClr val="accent2">
                    <a:lumMod val="20000"/>
                    <a:lumOff val="80000"/>
                  </a:schemeClr>
                </a:solidFill>
                <a:cs typeface="Arial" charset="0"/>
              </a:rPr>
              <a:t>blue</a:t>
            </a:r>
            <a:r>
              <a:rPr lang="en-US" sz="2400" dirty="0">
                <a:cs typeface="Arial" charset="0"/>
              </a:rPr>
              <a:t>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3A37EE7-4EF8-5644-AA18-E4832DF1222B}"/>
              </a:ext>
            </a:extLst>
          </p:cNvPr>
          <p:cNvSpPr/>
          <p:nvPr/>
        </p:nvSpPr>
        <p:spPr bwMode="auto">
          <a:xfrm>
            <a:off x="7543800" y="1676400"/>
            <a:ext cx="2514600" cy="1219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B9ACC77-42AA-B54C-8F91-54F8155EFB29}"/>
              </a:ext>
            </a:extLst>
          </p:cNvPr>
          <p:cNvSpPr/>
          <p:nvPr/>
        </p:nvSpPr>
        <p:spPr bwMode="auto">
          <a:xfrm>
            <a:off x="7162800" y="3741924"/>
            <a:ext cx="1219200" cy="174447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3970161-1DFE-064F-9046-5D463E31D2FE}"/>
              </a:ext>
            </a:extLst>
          </p:cNvPr>
          <p:cNvSpPr/>
          <p:nvPr/>
        </p:nvSpPr>
        <p:spPr bwMode="auto">
          <a:xfrm>
            <a:off x="8229600" y="3684084"/>
            <a:ext cx="1600200" cy="174447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32541CE-B1F6-724E-83BC-CD0B4C9644C2}"/>
              </a:ext>
            </a:extLst>
          </p:cNvPr>
          <p:cNvSpPr/>
          <p:nvPr/>
        </p:nvSpPr>
        <p:spPr bwMode="auto">
          <a:xfrm>
            <a:off x="9829800" y="3684084"/>
            <a:ext cx="762001" cy="174447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848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93AFE-8FE0-AF4F-B0F5-7C2ED6912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classifiers: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AF63A-5020-F14B-8F2D-46261E61EB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Examples of classification models: nearest neighbor, linear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Empirical loss minimization framework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Linear classification models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Linear regression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Logistic regression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Perceptron training algorithm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Support vector machines</a:t>
            </a:r>
          </a:p>
          <a:p>
            <a:pPr marL="51435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General recipe: data loss, regularization</a:t>
            </a:r>
          </a:p>
          <a:p>
            <a:pPr marL="514350" indent="-457200">
              <a:buFont typeface="Arial" panose="020B0604020202020204" pitchFamily="34" charset="0"/>
              <a:buChar char="•"/>
            </a:pPr>
            <a:r>
              <a:rPr lang="en-US" dirty="0"/>
              <a:t>Multi-class classification with a </a:t>
            </a:r>
            <a:r>
              <a:rPr lang="en-US" dirty="0" err="1"/>
              <a:t>Softmax</a:t>
            </a:r>
            <a:r>
              <a:rPr lang="en-US" dirty="0"/>
              <a:t> Function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/>
              <a:t>Multi-class SVMs and Perceptron (Self-study)</a:t>
            </a:r>
          </a:p>
          <a:p>
            <a:pPr marL="514350" indent="-457200">
              <a:buFont typeface="Arial" panose="020B0604020202020204" pitchFamily="34" charset="0"/>
              <a:buChar char="•"/>
            </a:pPr>
            <a:r>
              <a:rPr lang="en-US" dirty="0"/>
              <a:t>Probabilistic Interpretation</a:t>
            </a:r>
          </a:p>
        </p:txBody>
      </p:sp>
    </p:spTree>
    <p:extLst>
      <p:ext uri="{BB962C8B-B14F-4D97-AF65-F5344CB8AC3E}">
        <p14:creationId xmlns:p14="http://schemas.microsoft.com/office/powerpoint/2010/main" val="3232280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8F3F7-EB3E-824D-AEA3-7CB9431F7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 as maximum likelihood estimation?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7BA1896-DF89-2843-AD93-2915570A307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Interpretation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i="1" dirty="0">
                    <a:solidFill>
                      <a:srgbClr val="9900CC"/>
                    </a:solidFill>
                  </a:rPr>
                  <a:t> </a:t>
                </a:r>
                <a:r>
                  <a:rPr lang="en-US" dirty="0"/>
                  <a:t>loss: </a:t>
                </a:r>
                <a:r>
                  <a:rPr lang="en-US" i="1" dirty="0"/>
                  <a:t>negative log likelihood </a:t>
                </a:r>
                <a:r>
                  <a:rPr lang="en-US" dirty="0"/>
                  <a:t>assuming </a:t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/>
                  <a:t> is normally distributed with mean</a:t>
                </a:r>
                <a:r>
                  <a:rPr lang="en-US" dirty="0">
                    <a:solidFill>
                      <a:srgbClr val="9900CC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  <m:d>
                      <m:dPr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p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7BA1896-DF89-2843-AD93-2915570A307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2">
            <a:extLst>
              <a:ext uri="{FF2B5EF4-FFF2-40B4-BE49-F238E27FC236}">
                <a16:creationId xmlns:a16="http://schemas.microsoft.com/office/drawing/2014/main" id="{2E266A4A-AB5A-FE47-B0EB-A5ADC3CCD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2568288"/>
            <a:ext cx="4389614" cy="307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9">
            <a:extLst>
              <a:ext uri="{FF2B5EF4-FFF2-40B4-BE49-F238E27FC236}">
                <a16:creationId xmlns:a16="http://schemas.microsoft.com/office/drawing/2014/main" id="{1AC0C748-49F9-1C46-B1D5-FC0D11F6EB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4328" y="2667001"/>
            <a:ext cx="136087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9900CC"/>
                </a:solidFill>
                <a:latin typeface="Times New Roman" pitchFamily="18" charset="0"/>
              </a:rPr>
              <a:t>(</a:t>
            </a:r>
            <a:r>
              <a:rPr lang="en-US" sz="2400" i="1" dirty="0">
                <a:solidFill>
                  <a:srgbClr val="9900CC"/>
                </a:solidFill>
                <a:latin typeface="Times New Roman" pitchFamily="18" charset="0"/>
              </a:rPr>
              <a:t>x</a:t>
            </a:r>
            <a:r>
              <a:rPr lang="en-US" sz="2400" i="1" baseline="-25000" dirty="0">
                <a:solidFill>
                  <a:srgbClr val="9900CC"/>
                </a:solidFill>
                <a:latin typeface="Times New Roman" pitchFamily="18" charset="0"/>
              </a:rPr>
              <a:t>i</a:t>
            </a:r>
            <a:r>
              <a:rPr lang="en-US" sz="2400" dirty="0">
                <a:solidFill>
                  <a:srgbClr val="9900CC"/>
                </a:solidFill>
                <a:latin typeface="Times New Roman" pitchFamily="18" charset="0"/>
              </a:rPr>
              <a:t>, </a:t>
            </a:r>
            <a:r>
              <a:rPr lang="en-US" sz="2400" i="1" dirty="0" err="1">
                <a:solidFill>
                  <a:srgbClr val="9900CC"/>
                </a:solidFill>
                <a:latin typeface="Times New Roman" pitchFamily="18" charset="0"/>
              </a:rPr>
              <a:t>y</a:t>
            </a:r>
            <a:r>
              <a:rPr lang="en-US" sz="2400" i="1" baseline="-25000" dirty="0" err="1">
                <a:solidFill>
                  <a:srgbClr val="9900CC"/>
                </a:solidFill>
                <a:latin typeface="Times New Roman" pitchFamily="18" charset="0"/>
              </a:rPr>
              <a:t>i</a:t>
            </a:r>
            <a:r>
              <a:rPr lang="en-US" sz="2400" dirty="0">
                <a:solidFill>
                  <a:srgbClr val="9900CC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002EBBF8-6A28-3B43-8BEE-6540890E58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1612" y="2438401"/>
            <a:ext cx="18261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i="1" dirty="0">
                <a:solidFill>
                  <a:srgbClr val="9900CC"/>
                </a:solidFill>
                <a:latin typeface="Times New Roman" pitchFamily="18" charset="0"/>
              </a:rPr>
              <a:t>y = </a:t>
            </a:r>
            <a:r>
              <a:rPr lang="en-US" sz="2400" i="1" dirty="0" err="1">
                <a:solidFill>
                  <a:srgbClr val="9900CC"/>
                </a:solidFill>
                <a:latin typeface="Times New Roman" pitchFamily="18" charset="0"/>
              </a:rPr>
              <a:t>w</a:t>
            </a:r>
            <a:r>
              <a:rPr lang="en-US" sz="2400" i="1" baseline="30000" dirty="0" err="1">
                <a:solidFill>
                  <a:srgbClr val="9900CC"/>
                </a:solidFill>
                <a:latin typeface="Times New Roman" pitchFamily="18" charset="0"/>
              </a:rPr>
              <a:t>T</a:t>
            </a:r>
            <a:r>
              <a:rPr lang="en-US" sz="2400" i="1" dirty="0" err="1">
                <a:solidFill>
                  <a:srgbClr val="9900CC"/>
                </a:solidFill>
                <a:latin typeface="Times New Roman" pitchFamily="18" charset="0"/>
              </a:rPr>
              <a:t>x</a:t>
            </a:r>
            <a:r>
              <a:rPr lang="en-US" sz="2400" i="1" dirty="0">
                <a:solidFill>
                  <a:srgbClr val="9900CC"/>
                </a:solidFill>
                <a:latin typeface="Times New Roman" pitchFamily="18" charset="0"/>
              </a:rPr>
              <a:t> + b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F28A3768-8054-9A48-899E-B094328EE8D2}"/>
              </a:ext>
            </a:extLst>
          </p:cNvPr>
          <p:cNvSpPr/>
          <p:nvPr/>
        </p:nvSpPr>
        <p:spPr bwMode="auto">
          <a:xfrm>
            <a:off x="5552438" y="2590800"/>
            <a:ext cx="438976" cy="2572512"/>
          </a:xfrm>
          <a:custGeom>
            <a:avLst/>
            <a:gdLst>
              <a:gd name="connsiteX0" fmla="*/ 487680 w 487680"/>
              <a:gd name="connsiteY0" fmla="*/ 0 h 2292096"/>
              <a:gd name="connsiteX1" fmla="*/ 121920 w 487680"/>
              <a:gd name="connsiteY1" fmla="*/ 853440 h 2292096"/>
              <a:gd name="connsiteX2" fmla="*/ 0 w 487680"/>
              <a:gd name="connsiteY2" fmla="*/ 1060704 h 2292096"/>
              <a:gd name="connsiteX3" fmla="*/ 121920 w 487680"/>
              <a:gd name="connsiteY3" fmla="*/ 1463040 h 2292096"/>
              <a:gd name="connsiteX4" fmla="*/ 463296 w 487680"/>
              <a:gd name="connsiteY4" fmla="*/ 2292096 h 2292096"/>
              <a:gd name="connsiteX0" fmla="*/ 487680 w 487680"/>
              <a:gd name="connsiteY0" fmla="*/ 0 h 2279904"/>
              <a:gd name="connsiteX1" fmla="*/ 121920 w 487680"/>
              <a:gd name="connsiteY1" fmla="*/ 841248 h 2279904"/>
              <a:gd name="connsiteX2" fmla="*/ 0 w 487680"/>
              <a:gd name="connsiteY2" fmla="*/ 1048512 h 2279904"/>
              <a:gd name="connsiteX3" fmla="*/ 121920 w 487680"/>
              <a:gd name="connsiteY3" fmla="*/ 1450848 h 2279904"/>
              <a:gd name="connsiteX4" fmla="*/ 463296 w 487680"/>
              <a:gd name="connsiteY4" fmla="*/ 2279904 h 2279904"/>
              <a:gd name="connsiteX0" fmla="*/ 487680 w 487680"/>
              <a:gd name="connsiteY0" fmla="*/ 0 h 2279904"/>
              <a:gd name="connsiteX1" fmla="*/ 121920 w 487680"/>
              <a:gd name="connsiteY1" fmla="*/ 841248 h 2279904"/>
              <a:gd name="connsiteX2" fmla="*/ 0 w 487680"/>
              <a:gd name="connsiteY2" fmla="*/ 1048512 h 2279904"/>
              <a:gd name="connsiteX3" fmla="*/ 121920 w 487680"/>
              <a:gd name="connsiteY3" fmla="*/ 1450848 h 2279904"/>
              <a:gd name="connsiteX4" fmla="*/ 463296 w 487680"/>
              <a:gd name="connsiteY4" fmla="*/ 2279904 h 2279904"/>
              <a:gd name="connsiteX0" fmla="*/ 520203 w 520203"/>
              <a:gd name="connsiteY0" fmla="*/ 0 h 2279904"/>
              <a:gd name="connsiteX1" fmla="*/ 44715 w 520203"/>
              <a:gd name="connsiteY1" fmla="*/ 731520 h 2279904"/>
              <a:gd name="connsiteX2" fmla="*/ 32523 w 520203"/>
              <a:gd name="connsiteY2" fmla="*/ 1048512 h 2279904"/>
              <a:gd name="connsiteX3" fmla="*/ 154443 w 520203"/>
              <a:gd name="connsiteY3" fmla="*/ 1450848 h 2279904"/>
              <a:gd name="connsiteX4" fmla="*/ 495819 w 520203"/>
              <a:gd name="connsiteY4" fmla="*/ 2279904 h 2279904"/>
              <a:gd name="connsiteX0" fmla="*/ 568363 w 568363"/>
              <a:gd name="connsiteY0" fmla="*/ 0 h 2279904"/>
              <a:gd name="connsiteX1" fmla="*/ 92875 w 568363"/>
              <a:gd name="connsiteY1" fmla="*/ 731520 h 2279904"/>
              <a:gd name="connsiteX2" fmla="*/ 7531 w 568363"/>
              <a:gd name="connsiteY2" fmla="*/ 1121664 h 2279904"/>
              <a:gd name="connsiteX3" fmla="*/ 202603 w 568363"/>
              <a:gd name="connsiteY3" fmla="*/ 1450848 h 2279904"/>
              <a:gd name="connsiteX4" fmla="*/ 543979 w 568363"/>
              <a:gd name="connsiteY4" fmla="*/ 2279904 h 2279904"/>
              <a:gd name="connsiteX0" fmla="*/ 565791 w 565791"/>
              <a:gd name="connsiteY0" fmla="*/ 0 h 2279904"/>
              <a:gd name="connsiteX1" fmla="*/ 90303 w 565791"/>
              <a:gd name="connsiteY1" fmla="*/ 731520 h 2279904"/>
              <a:gd name="connsiteX2" fmla="*/ 4959 w 565791"/>
              <a:gd name="connsiteY2" fmla="*/ 1121664 h 2279904"/>
              <a:gd name="connsiteX3" fmla="*/ 163455 w 565791"/>
              <a:gd name="connsiteY3" fmla="*/ 1584960 h 2279904"/>
              <a:gd name="connsiteX4" fmla="*/ 541407 w 565791"/>
              <a:gd name="connsiteY4" fmla="*/ 2279904 h 2279904"/>
              <a:gd name="connsiteX0" fmla="*/ 565791 w 565791"/>
              <a:gd name="connsiteY0" fmla="*/ 0 h 2279904"/>
              <a:gd name="connsiteX1" fmla="*/ 90303 w 565791"/>
              <a:gd name="connsiteY1" fmla="*/ 731520 h 2279904"/>
              <a:gd name="connsiteX2" fmla="*/ 4959 w 565791"/>
              <a:gd name="connsiteY2" fmla="*/ 1121664 h 2279904"/>
              <a:gd name="connsiteX3" fmla="*/ 163455 w 565791"/>
              <a:gd name="connsiteY3" fmla="*/ 1584960 h 2279904"/>
              <a:gd name="connsiteX4" fmla="*/ 541407 w 565791"/>
              <a:gd name="connsiteY4" fmla="*/ 2279904 h 2279904"/>
              <a:gd name="connsiteX0" fmla="*/ 568996 w 568996"/>
              <a:gd name="connsiteY0" fmla="*/ 0 h 2279904"/>
              <a:gd name="connsiteX1" fmla="*/ 81316 w 568996"/>
              <a:gd name="connsiteY1" fmla="*/ 816864 h 2279904"/>
              <a:gd name="connsiteX2" fmla="*/ 8164 w 568996"/>
              <a:gd name="connsiteY2" fmla="*/ 1121664 h 2279904"/>
              <a:gd name="connsiteX3" fmla="*/ 166660 w 568996"/>
              <a:gd name="connsiteY3" fmla="*/ 1584960 h 2279904"/>
              <a:gd name="connsiteX4" fmla="*/ 544612 w 568996"/>
              <a:gd name="connsiteY4" fmla="*/ 2279904 h 2279904"/>
              <a:gd name="connsiteX0" fmla="*/ 568996 w 568996"/>
              <a:gd name="connsiteY0" fmla="*/ 0 h 2279904"/>
              <a:gd name="connsiteX1" fmla="*/ 81316 w 568996"/>
              <a:gd name="connsiteY1" fmla="*/ 816864 h 2279904"/>
              <a:gd name="connsiteX2" fmla="*/ 8164 w 568996"/>
              <a:gd name="connsiteY2" fmla="*/ 1121664 h 2279904"/>
              <a:gd name="connsiteX3" fmla="*/ 166660 w 568996"/>
              <a:gd name="connsiteY3" fmla="*/ 1584960 h 2279904"/>
              <a:gd name="connsiteX4" fmla="*/ 544612 w 568996"/>
              <a:gd name="connsiteY4" fmla="*/ 2279904 h 2279904"/>
              <a:gd name="connsiteX0" fmla="*/ 519154 w 519154"/>
              <a:gd name="connsiteY0" fmla="*/ 0 h 2279904"/>
              <a:gd name="connsiteX1" fmla="*/ 31474 w 519154"/>
              <a:gd name="connsiteY1" fmla="*/ 816864 h 2279904"/>
              <a:gd name="connsiteX2" fmla="*/ 55858 w 519154"/>
              <a:gd name="connsiteY2" fmla="*/ 1170432 h 2279904"/>
              <a:gd name="connsiteX3" fmla="*/ 116818 w 519154"/>
              <a:gd name="connsiteY3" fmla="*/ 1584960 h 2279904"/>
              <a:gd name="connsiteX4" fmla="*/ 494770 w 519154"/>
              <a:gd name="connsiteY4" fmla="*/ 2279904 h 2279904"/>
              <a:gd name="connsiteX0" fmla="*/ 470233 w 470233"/>
              <a:gd name="connsiteY0" fmla="*/ 0 h 2279904"/>
              <a:gd name="connsiteX1" fmla="*/ 153241 w 470233"/>
              <a:gd name="connsiteY1" fmla="*/ 816864 h 2279904"/>
              <a:gd name="connsiteX2" fmla="*/ 6937 w 470233"/>
              <a:gd name="connsiteY2" fmla="*/ 1170432 h 2279904"/>
              <a:gd name="connsiteX3" fmla="*/ 67897 w 470233"/>
              <a:gd name="connsiteY3" fmla="*/ 1584960 h 2279904"/>
              <a:gd name="connsiteX4" fmla="*/ 445849 w 470233"/>
              <a:gd name="connsiteY4" fmla="*/ 2279904 h 2279904"/>
              <a:gd name="connsiteX0" fmla="*/ 463644 w 463644"/>
              <a:gd name="connsiteY0" fmla="*/ 0 h 2279904"/>
              <a:gd name="connsiteX1" fmla="*/ 146652 w 463644"/>
              <a:gd name="connsiteY1" fmla="*/ 816864 h 2279904"/>
              <a:gd name="connsiteX2" fmla="*/ 348 w 463644"/>
              <a:gd name="connsiteY2" fmla="*/ 1170432 h 2279904"/>
              <a:gd name="connsiteX3" fmla="*/ 183228 w 463644"/>
              <a:gd name="connsiteY3" fmla="*/ 1597152 h 2279904"/>
              <a:gd name="connsiteX4" fmla="*/ 439260 w 463644"/>
              <a:gd name="connsiteY4" fmla="*/ 2279904 h 2279904"/>
              <a:gd name="connsiteX0" fmla="*/ 463644 w 463644"/>
              <a:gd name="connsiteY0" fmla="*/ 0 h 2414016"/>
              <a:gd name="connsiteX1" fmla="*/ 146652 w 463644"/>
              <a:gd name="connsiteY1" fmla="*/ 816864 h 2414016"/>
              <a:gd name="connsiteX2" fmla="*/ 348 w 463644"/>
              <a:gd name="connsiteY2" fmla="*/ 1170432 h 2414016"/>
              <a:gd name="connsiteX3" fmla="*/ 183228 w 463644"/>
              <a:gd name="connsiteY3" fmla="*/ 1597152 h 2414016"/>
              <a:gd name="connsiteX4" fmla="*/ 463644 w 463644"/>
              <a:gd name="connsiteY4" fmla="*/ 2414016 h 2414016"/>
              <a:gd name="connsiteX0" fmla="*/ 463644 w 463644"/>
              <a:gd name="connsiteY0" fmla="*/ 0 h 2414016"/>
              <a:gd name="connsiteX1" fmla="*/ 146652 w 463644"/>
              <a:gd name="connsiteY1" fmla="*/ 816864 h 2414016"/>
              <a:gd name="connsiteX2" fmla="*/ 348 w 463644"/>
              <a:gd name="connsiteY2" fmla="*/ 1170432 h 2414016"/>
              <a:gd name="connsiteX3" fmla="*/ 183228 w 463644"/>
              <a:gd name="connsiteY3" fmla="*/ 1597152 h 2414016"/>
              <a:gd name="connsiteX4" fmla="*/ 463644 w 463644"/>
              <a:gd name="connsiteY4" fmla="*/ 2414016 h 2414016"/>
              <a:gd name="connsiteX0" fmla="*/ 463644 w 463644"/>
              <a:gd name="connsiteY0" fmla="*/ 0 h 2414016"/>
              <a:gd name="connsiteX1" fmla="*/ 146652 w 463644"/>
              <a:gd name="connsiteY1" fmla="*/ 792480 h 2414016"/>
              <a:gd name="connsiteX2" fmla="*/ 348 w 463644"/>
              <a:gd name="connsiteY2" fmla="*/ 1170432 h 2414016"/>
              <a:gd name="connsiteX3" fmla="*/ 183228 w 463644"/>
              <a:gd name="connsiteY3" fmla="*/ 1597152 h 2414016"/>
              <a:gd name="connsiteX4" fmla="*/ 463644 w 463644"/>
              <a:gd name="connsiteY4" fmla="*/ 2414016 h 2414016"/>
              <a:gd name="connsiteX0" fmla="*/ 427275 w 427275"/>
              <a:gd name="connsiteY0" fmla="*/ 0 h 2414016"/>
              <a:gd name="connsiteX1" fmla="*/ 110283 w 427275"/>
              <a:gd name="connsiteY1" fmla="*/ 792480 h 2414016"/>
              <a:gd name="connsiteX2" fmla="*/ 555 w 427275"/>
              <a:gd name="connsiteY2" fmla="*/ 1194816 h 2414016"/>
              <a:gd name="connsiteX3" fmla="*/ 146859 w 427275"/>
              <a:gd name="connsiteY3" fmla="*/ 1597152 h 2414016"/>
              <a:gd name="connsiteX4" fmla="*/ 427275 w 427275"/>
              <a:gd name="connsiteY4" fmla="*/ 2414016 h 2414016"/>
              <a:gd name="connsiteX0" fmla="*/ 429044 w 429044"/>
              <a:gd name="connsiteY0" fmla="*/ 0 h 2414016"/>
              <a:gd name="connsiteX1" fmla="*/ 112052 w 429044"/>
              <a:gd name="connsiteY1" fmla="*/ 792480 h 2414016"/>
              <a:gd name="connsiteX2" fmla="*/ 2324 w 429044"/>
              <a:gd name="connsiteY2" fmla="*/ 1194816 h 2414016"/>
              <a:gd name="connsiteX3" fmla="*/ 197396 w 429044"/>
              <a:gd name="connsiteY3" fmla="*/ 1706880 h 2414016"/>
              <a:gd name="connsiteX4" fmla="*/ 429044 w 429044"/>
              <a:gd name="connsiteY4" fmla="*/ 2414016 h 2414016"/>
              <a:gd name="connsiteX0" fmla="*/ 426745 w 426745"/>
              <a:gd name="connsiteY0" fmla="*/ 0 h 2414016"/>
              <a:gd name="connsiteX1" fmla="*/ 207289 w 426745"/>
              <a:gd name="connsiteY1" fmla="*/ 707136 h 2414016"/>
              <a:gd name="connsiteX2" fmla="*/ 25 w 426745"/>
              <a:gd name="connsiteY2" fmla="*/ 1194816 h 2414016"/>
              <a:gd name="connsiteX3" fmla="*/ 195097 w 426745"/>
              <a:gd name="connsiteY3" fmla="*/ 1706880 h 2414016"/>
              <a:gd name="connsiteX4" fmla="*/ 426745 w 426745"/>
              <a:gd name="connsiteY4" fmla="*/ 2414016 h 2414016"/>
              <a:gd name="connsiteX0" fmla="*/ 426776 w 426776"/>
              <a:gd name="connsiteY0" fmla="*/ 0 h 2414016"/>
              <a:gd name="connsiteX1" fmla="*/ 207320 w 426776"/>
              <a:gd name="connsiteY1" fmla="*/ 707136 h 2414016"/>
              <a:gd name="connsiteX2" fmla="*/ 56 w 426776"/>
              <a:gd name="connsiteY2" fmla="*/ 1194816 h 2414016"/>
              <a:gd name="connsiteX3" fmla="*/ 195128 w 426776"/>
              <a:gd name="connsiteY3" fmla="*/ 1706880 h 2414016"/>
              <a:gd name="connsiteX4" fmla="*/ 426776 w 426776"/>
              <a:gd name="connsiteY4" fmla="*/ 2414016 h 2414016"/>
              <a:gd name="connsiteX0" fmla="*/ 426776 w 426776"/>
              <a:gd name="connsiteY0" fmla="*/ 0 h 2414016"/>
              <a:gd name="connsiteX1" fmla="*/ 207320 w 426776"/>
              <a:gd name="connsiteY1" fmla="*/ 707136 h 2414016"/>
              <a:gd name="connsiteX2" fmla="*/ 56 w 426776"/>
              <a:gd name="connsiteY2" fmla="*/ 1194816 h 2414016"/>
              <a:gd name="connsiteX3" fmla="*/ 195128 w 426776"/>
              <a:gd name="connsiteY3" fmla="*/ 1706880 h 2414016"/>
              <a:gd name="connsiteX4" fmla="*/ 426776 w 426776"/>
              <a:gd name="connsiteY4" fmla="*/ 2414016 h 2414016"/>
              <a:gd name="connsiteX0" fmla="*/ 426776 w 426776"/>
              <a:gd name="connsiteY0" fmla="*/ 0 h 2414016"/>
              <a:gd name="connsiteX1" fmla="*/ 207320 w 426776"/>
              <a:gd name="connsiteY1" fmla="*/ 707136 h 2414016"/>
              <a:gd name="connsiteX2" fmla="*/ 56 w 426776"/>
              <a:gd name="connsiteY2" fmla="*/ 1194816 h 2414016"/>
              <a:gd name="connsiteX3" fmla="*/ 195128 w 426776"/>
              <a:gd name="connsiteY3" fmla="*/ 1706880 h 2414016"/>
              <a:gd name="connsiteX4" fmla="*/ 426776 w 426776"/>
              <a:gd name="connsiteY4" fmla="*/ 2414016 h 2414016"/>
              <a:gd name="connsiteX0" fmla="*/ 426776 w 426776"/>
              <a:gd name="connsiteY0" fmla="*/ 0 h 2414016"/>
              <a:gd name="connsiteX1" fmla="*/ 207320 w 426776"/>
              <a:gd name="connsiteY1" fmla="*/ 707136 h 2414016"/>
              <a:gd name="connsiteX2" fmla="*/ 56 w 426776"/>
              <a:gd name="connsiteY2" fmla="*/ 1194816 h 2414016"/>
              <a:gd name="connsiteX3" fmla="*/ 195128 w 426776"/>
              <a:gd name="connsiteY3" fmla="*/ 1706880 h 2414016"/>
              <a:gd name="connsiteX4" fmla="*/ 426776 w 426776"/>
              <a:gd name="connsiteY4" fmla="*/ 2414016 h 2414016"/>
              <a:gd name="connsiteX0" fmla="*/ 426776 w 426776"/>
              <a:gd name="connsiteY0" fmla="*/ 0 h 2414016"/>
              <a:gd name="connsiteX1" fmla="*/ 207320 w 426776"/>
              <a:gd name="connsiteY1" fmla="*/ 707136 h 2414016"/>
              <a:gd name="connsiteX2" fmla="*/ 56 w 426776"/>
              <a:gd name="connsiteY2" fmla="*/ 1194816 h 2414016"/>
              <a:gd name="connsiteX3" fmla="*/ 195128 w 426776"/>
              <a:gd name="connsiteY3" fmla="*/ 1706880 h 2414016"/>
              <a:gd name="connsiteX4" fmla="*/ 426776 w 426776"/>
              <a:gd name="connsiteY4" fmla="*/ 2414016 h 2414016"/>
              <a:gd name="connsiteX0" fmla="*/ 426745 w 438937"/>
              <a:gd name="connsiteY0" fmla="*/ 0 h 2572512"/>
              <a:gd name="connsiteX1" fmla="*/ 207289 w 438937"/>
              <a:gd name="connsiteY1" fmla="*/ 707136 h 2572512"/>
              <a:gd name="connsiteX2" fmla="*/ 25 w 438937"/>
              <a:gd name="connsiteY2" fmla="*/ 1194816 h 2572512"/>
              <a:gd name="connsiteX3" fmla="*/ 195097 w 438937"/>
              <a:gd name="connsiteY3" fmla="*/ 1706880 h 2572512"/>
              <a:gd name="connsiteX4" fmla="*/ 438937 w 438937"/>
              <a:gd name="connsiteY4" fmla="*/ 2572512 h 2572512"/>
              <a:gd name="connsiteX0" fmla="*/ 426745 w 438937"/>
              <a:gd name="connsiteY0" fmla="*/ 0 h 2572512"/>
              <a:gd name="connsiteX1" fmla="*/ 207289 w 438937"/>
              <a:gd name="connsiteY1" fmla="*/ 707136 h 2572512"/>
              <a:gd name="connsiteX2" fmla="*/ 25 w 438937"/>
              <a:gd name="connsiteY2" fmla="*/ 1194816 h 2572512"/>
              <a:gd name="connsiteX3" fmla="*/ 195097 w 438937"/>
              <a:gd name="connsiteY3" fmla="*/ 1706880 h 2572512"/>
              <a:gd name="connsiteX4" fmla="*/ 438937 w 438937"/>
              <a:gd name="connsiteY4" fmla="*/ 2572512 h 2572512"/>
              <a:gd name="connsiteX0" fmla="*/ 426745 w 438954"/>
              <a:gd name="connsiteY0" fmla="*/ 0 h 2572512"/>
              <a:gd name="connsiteX1" fmla="*/ 207289 w 438954"/>
              <a:gd name="connsiteY1" fmla="*/ 707136 h 2572512"/>
              <a:gd name="connsiteX2" fmla="*/ 25 w 438954"/>
              <a:gd name="connsiteY2" fmla="*/ 1194816 h 2572512"/>
              <a:gd name="connsiteX3" fmla="*/ 195097 w 438954"/>
              <a:gd name="connsiteY3" fmla="*/ 1706880 h 2572512"/>
              <a:gd name="connsiteX4" fmla="*/ 438937 w 438954"/>
              <a:gd name="connsiteY4" fmla="*/ 2572512 h 2572512"/>
              <a:gd name="connsiteX0" fmla="*/ 426760 w 438976"/>
              <a:gd name="connsiteY0" fmla="*/ 0 h 2572512"/>
              <a:gd name="connsiteX1" fmla="*/ 207304 w 438976"/>
              <a:gd name="connsiteY1" fmla="*/ 707136 h 2572512"/>
              <a:gd name="connsiteX2" fmla="*/ 40 w 438976"/>
              <a:gd name="connsiteY2" fmla="*/ 1194816 h 2572512"/>
              <a:gd name="connsiteX3" fmla="*/ 195112 w 438976"/>
              <a:gd name="connsiteY3" fmla="*/ 1706880 h 2572512"/>
              <a:gd name="connsiteX4" fmla="*/ 438952 w 438976"/>
              <a:gd name="connsiteY4" fmla="*/ 2572512 h 2572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8976" h="2572512">
                <a:moveTo>
                  <a:pt x="426760" y="0"/>
                </a:moveTo>
                <a:cubicBezTo>
                  <a:pt x="406440" y="484632"/>
                  <a:pt x="339384" y="471424"/>
                  <a:pt x="207304" y="707136"/>
                </a:cubicBezTo>
                <a:cubicBezTo>
                  <a:pt x="75224" y="942848"/>
                  <a:pt x="2072" y="942848"/>
                  <a:pt x="40" y="1194816"/>
                </a:cubicBezTo>
                <a:cubicBezTo>
                  <a:pt x="-1992" y="1446784"/>
                  <a:pt x="73192" y="1465072"/>
                  <a:pt x="195112" y="1706880"/>
                </a:cubicBezTo>
                <a:cubicBezTo>
                  <a:pt x="317032" y="1948688"/>
                  <a:pt x="440984" y="2065528"/>
                  <a:pt x="438952" y="2572512"/>
                </a:cubicBezTo>
              </a:path>
            </a:pathLst>
          </a:cu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A38FC0A1-14DF-BB40-8F98-B2D01CF2A4F8}"/>
                  </a:ext>
                </a:extLst>
              </p:cNvPr>
              <p:cNvSpPr/>
              <p:nvPr/>
            </p:nvSpPr>
            <p:spPr>
              <a:xfrm>
                <a:off x="5953091" y="4812268"/>
                <a:ext cx="363727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Normal</m:t>
                      </m:r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en-US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i="1" baseline="30000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+ </m:t>
                      </m:r>
                      <m:r>
                        <a:rPr lang="en-US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A38FC0A1-14DF-BB40-8F98-B2D01CF2A4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3091" y="4812268"/>
                <a:ext cx="3637278" cy="369332"/>
              </a:xfrm>
              <a:prstGeom prst="rect">
                <a:avLst/>
              </a:prstGeom>
              <a:blipFill>
                <a:blip r:embed="rId4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84412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4E8E9-85BA-9446-8DAC-13A52D0B8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Maximum likelihood estimation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660E353-13FB-864E-815E-30BF6CDCE58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Given: </a:t>
                </a:r>
                <a:r>
                  <a:rPr lang="en-US" dirty="0" err="1"/>
                  <a:t>i.i.d</a:t>
                </a:r>
                <a:r>
                  <a:rPr lang="en-US" dirty="0"/>
                  <a:t>. training data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99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9900CC"/>
                                    </a:solidFill>
                                    <a:latin typeface="Cambria Math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9900CC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rgbClr val="9900CC"/>
                                </a:solidFill>
                                <a:latin typeface="Cambria Math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99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9900CC"/>
                                    </a:solidFill>
                                    <a:latin typeface="Cambria Math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9900CC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charset="0"/>
                          </a:rPr>
                          <m:t>, </m:t>
                        </m:r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charset="0"/>
                          </a:rPr>
                          <m:t>𝑖</m:t>
                        </m:r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charset="0"/>
                          </a:rPr>
                          <m:t>=1,…,</m:t>
                        </m:r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dirty="0"/>
                  <a:t> 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Let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  <m:d>
                          <m:dPr>
                            <m:ctrlP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m:rPr>
                            <m:sty m:val="p"/>
                          </m:rPr>
                          <a:rPr lang="el-GR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Θ</m:t>
                        </m:r>
                      </m:e>
                    </m:d>
                  </m:oMath>
                </a14:m>
                <a:r>
                  <a:rPr lang="en-US" dirty="0"/>
                  <a:t> be a family of distributions parameterized by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Maximum (conditional) likelihood estimate:</a:t>
                </a:r>
                <a:br>
                  <a:rPr lang="en-US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𝑀𝐿</m:t>
                        </m:r>
                      </m:sub>
                    </m:sSub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argmax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b>
                    </m:sSub>
                    <m:nary>
                      <m:naryPr>
                        <m:chr m:val="∏"/>
                        <m:limLoc m:val="subSup"/>
                        <m:supHide m:val="on"/>
                        <m:ctrlP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endParaRPr lang="en-US" b="0" i="1" dirty="0">
                  <a:solidFill>
                    <a:srgbClr val="9900CC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 algn="ctr"/>
                <a:r>
                  <a:rPr lang="en-US" b="0" dirty="0">
                    <a:solidFill>
                      <a:srgbClr val="9900CC"/>
                    </a:solidFill>
                    <a:ea typeface="Cambria Math" panose="02040503050406030204" pitchFamily="18" charset="0"/>
                  </a:rPr>
                  <a:t>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argmin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log</m:t>
                        </m:r>
                      </m:e>
                    </m:nary>
                  </m:oMath>
                </a14:m>
                <a:r>
                  <a:rPr lang="en-US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b="0" dirty="0">
                  <a:solidFill>
                    <a:srgbClr val="C00000"/>
                  </a:solidFill>
                  <a:ea typeface="Cambria Math" panose="02040503050406030204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660E353-13FB-864E-815E-30BF6CDCE58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05000" y="914400"/>
                <a:ext cx="8305800" cy="5257800"/>
              </a:xfrm>
              <a:blipFill>
                <a:blip r:embed="rId2"/>
                <a:stretch>
                  <a:fillRect l="-1221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21578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4E8E9-85BA-9446-8DAC-13A52D0B8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Maximum likelihood estimation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660E353-13FB-864E-815E-30BF6CDCE58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 algn="ctr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𝑀𝐿</m:t>
                        </m:r>
                      </m:sub>
                    </m:sSub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argmin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log</m:t>
                        </m:r>
                      </m:e>
                    </m:nary>
                  </m:oMath>
                </a14:m>
                <a:r>
                  <a:rPr lang="en-US" dirty="0">
                    <a:solidFill>
                      <a:srgbClr val="9900CC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b="0" dirty="0">
                  <a:solidFill>
                    <a:srgbClr val="C00000"/>
                  </a:solidFill>
                  <a:ea typeface="Cambria Math" panose="02040503050406030204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Assume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b>
                    </m:sSub>
                    <m:d>
                      <m:dPr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e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Normal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;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solidFill>
                    <a:srgbClr val="C00000"/>
                  </a:solidFill>
                </a:endParaRP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log</m:t>
                      </m:r>
                      <m:r>
                        <a:rPr lang="en-US" b="0" i="0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  <m:e>
                          <m: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ad>
                                    <m:radPr>
                                      <m:degHide m:val="on"/>
                                      <m:ctrlPr>
                                        <a:rPr lang="en-US" b="0" i="1" smtClean="0">
                                          <a:solidFill>
                                            <a:srgbClr val="9900CC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9900CC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rgbClr val="9900CC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  <m:sSup>
                                        <m:sSupPr>
                                          <m:ctrlPr>
                                            <a:rPr lang="en-US" b="0" i="1" smtClean="0">
                                              <a:solidFill>
                                                <a:srgbClr val="9900CC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b="0" i="1" smtClean="0">
                                              <a:solidFill>
                                                <a:srgbClr val="9900CC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p>
                                          <m:r>
                                            <a:rPr lang="en-US" b="0" i="1" smtClean="0">
                                              <a:solidFill>
                                                <a:srgbClr val="9900CC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</m:rad>
                                </m:den>
                              </m:f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exp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b="0" i="1" smtClean="0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i="1">
                                          <a:solidFill>
                                            <a:srgbClr val="9900CC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en-US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ctrlPr>
                                                <a:rPr lang="en-US" i="1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i="1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  <m:r>
                                                <a:rPr lang="en-US" i="1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i="1">
                                                      <a:solidFill>
                                                        <a:srgbClr val="C0000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i="1">
                                                      <a:solidFill>
                                                        <a:srgbClr val="C0000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𝑓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i="1">
                                                      <a:solidFill>
                                                        <a:srgbClr val="C00000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𝜃</m:t>
                                                  </m:r>
                                                </m:sub>
                                              </m:sSub>
                                              <m:d>
                                                <m:dPr>
                                                  <m:ctrlPr>
                                                    <a:rPr lang="en-US" i="1">
                                                      <a:solidFill>
                                                        <a:srgbClr val="C0000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US" i="1">
                                                      <a:solidFill>
                                                        <a:srgbClr val="C0000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</m:d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lang="en-US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lang="en-US" i="1">
                                              <a:solidFill>
                                                <a:srgbClr val="9900CC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rgbClr val="9900CC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n-US" i="1">
                                              <a:solidFill>
                                                <a:srgbClr val="9900CC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p>
                                          <m:r>
                                            <a:rPr lang="en-US" i="1">
                                              <a:solidFill>
                                                <a:srgbClr val="9900CC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den>
                                  </m:f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endParaRPr lang="en-US" i="1" dirty="0">
                  <a:solidFill>
                    <a:srgbClr val="9900CC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</m:func>
                      <m:r>
                        <a:rPr lang="en-US" b="0" i="1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log</m:t>
                      </m:r>
                      <m:r>
                        <a:rPr lang="en-US" b="0" i="1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⁡(2</m:t>
                      </m:r>
                      <m:r>
                        <a:rPr lang="en-US" b="0" i="1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b="0" i="1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9900CC"/>
                  </a:solidFill>
                  <a:ea typeface="Cambria Math" panose="02040503050406030204" pitchFamily="18" charset="0"/>
                </a:endParaRP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𝑀𝐿</m:t>
                          </m:r>
                        </m:sub>
                      </m:sSub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argmin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nary>
                        <m:naryPr>
                          <m:chr m:val="∑"/>
                          <m:supHide m:val="on"/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dirty="0">
                  <a:solidFill>
                    <a:srgbClr val="9900CC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660E353-13FB-864E-815E-30BF6CDCE58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05000" y="914400"/>
                <a:ext cx="8305800" cy="5257800"/>
              </a:xfrm>
              <a:blipFill>
                <a:blip r:embed="rId2"/>
                <a:stretch>
                  <a:fillRect l="-1221" t="-12802" b="-297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36525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8F3F7-EB3E-824D-AEA3-7CB9431F7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 as maximum likelihood estimation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7BA1896-DF89-2843-AD93-2915570A307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Interpretation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i="1" dirty="0">
                    <a:solidFill>
                      <a:srgbClr val="9900CC"/>
                    </a:solidFill>
                  </a:rPr>
                  <a:t> </a:t>
                </a:r>
                <a:r>
                  <a:rPr lang="en-US" dirty="0"/>
                  <a:t>loss: </a:t>
                </a:r>
                <a:r>
                  <a:rPr lang="en-US" i="1" dirty="0"/>
                  <a:t>negative log likelihood </a:t>
                </a:r>
                <a:r>
                  <a:rPr lang="en-US" dirty="0"/>
                  <a:t>assuming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/>
                  <a:t> is normally distributed with mean</a:t>
                </a:r>
                <a:r>
                  <a:rPr lang="en-US" dirty="0">
                    <a:solidFill>
                      <a:srgbClr val="9900CC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  <m:d>
                      <m:dPr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p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Does this make sense for binary classification?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7BA1896-DF89-2843-AD93-2915570A307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 r="-858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2">
            <a:extLst>
              <a:ext uri="{FF2B5EF4-FFF2-40B4-BE49-F238E27FC236}">
                <a16:creationId xmlns:a16="http://schemas.microsoft.com/office/drawing/2014/main" id="{2E266A4A-AB5A-FE47-B0EB-A5ADC3CCD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2568288"/>
            <a:ext cx="4389614" cy="307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9">
            <a:extLst>
              <a:ext uri="{FF2B5EF4-FFF2-40B4-BE49-F238E27FC236}">
                <a16:creationId xmlns:a16="http://schemas.microsoft.com/office/drawing/2014/main" id="{1AC0C748-49F9-1C46-B1D5-FC0D11F6EB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4328" y="2667001"/>
            <a:ext cx="136087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9900CC"/>
                </a:solidFill>
                <a:latin typeface="Times New Roman" pitchFamily="18" charset="0"/>
              </a:rPr>
              <a:t>(</a:t>
            </a:r>
            <a:r>
              <a:rPr lang="en-US" sz="2400" i="1" dirty="0">
                <a:solidFill>
                  <a:srgbClr val="9900CC"/>
                </a:solidFill>
                <a:latin typeface="Times New Roman" pitchFamily="18" charset="0"/>
              </a:rPr>
              <a:t>x</a:t>
            </a:r>
            <a:r>
              <a:rPr lang="en-US" sz="2400" i="1" baseline="-25000" dirty="0">
                <a:solidFill>
                  <a:srgbClr val="9900CC"/>
                </a:solidFill>
                <a:latin typeface="Times New Roman" pitchFamily="18" charset="0"/>
              </a:rPr>
              <a:t>i</a:t>
            </a:r>
            <a:r>
              <a:rPr lang="en-US" sz="2400" dirty="0">
                <a:solidFill>
                  <a:srgbClr val="9900CC"/>
                </a:solidFill>
                <a:latin typeface="Times New Roman" pitchFamily="18" charset="0"/>
              </a:rPr>
              <a:t>, </a:t>
            </a:r>
            <a:r>
              <a:rPr lang="en-US" sz="2400" i="1" dirty="0" err="1">
                <a:solidFill>
                  <a:srgbClr val="9900CC"/>
                </a:solidFill>
                <a:latin typeface="Times New Roman" pitchFamily="18" charset="0"/>
              </a:rPr>
              <a:t>y</a:t>
            </a:r>
            <a:r>
              <a:rPr lang="en-US" sz="2400" i="1" baseline="-25000" dirty="0" err="1">
                <a:solidFill>
                  <a:srgbClr val="9900CC"/>
                </a:solidFill>
                <a:latin typeface="Times New Roman" pitchFamily="18" charset="0"/>
              </a:rPr>
              <a:t>i</a:t>
            </a:r>
            <a:r>
              <a:rPr lang="en-US" sz="2400" dirty="0">
                <a:solidFill>
                  <a:srgbClr val="9900CC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002EBBF8-6A28-3B43-8BEE-6540890E58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1612" y="2438401"/>
            <a:ext cx="18261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i="1" dirty="0">
                <a:solidFill>
                  <a:srgbClr val="9900CC"/>
                </a:solidFill>
                <a:latin typeface="Times New Roman" pitchFamily="18" charset="0"/>
              </a:rPr>
              <a:t>y = </a:t>
            </a:r>
            <a:r>
              <a:rPr lang="en-US" sz="2400" i="1" dirty="0" err="1">
                <a:solidFill>
                  <a:srgbClr val="9900CC"/>
                </a:solidFill>
                <a:latin typeface="Times New Roman" pitchFamily="18" charset="0"/>
              </a:rPr>
              <a:t>w</a:t>
            </a:r>
            <a:r>
              <a:rPr lang="en-US" sz="2400" i="1" baseline="30000" dirty="0" err="1">
                <a:solidFill>
                  <a:srgbClr val="9900CC"/>
                </a:solidFill>
                <a:latin typeface="Times New Roman" pitchFamily="18" charset="0"/>
              </a:rPr>
              <a:t>T</a:t>
            </a:r>
            <a:r>
              <a:rPr lang="en-US" sz="2400" i="1" dirty="0" err="1">
                <a:solidFill>
                  <a:srgbClr val="9900CC"/>
                </a:solidFill>
                <a:latin typeface="Times New Roman" pitchFamily="18" charset="0"/>
              </a:rPr>
              <a:t>x</a:t>
            </a:r>
            <a:r>
              <a:rPr lang="en-US" sz="2400" i="1" dirty="0">
                <a:solidFill>
                  <a:srgbClr val="9900CC"/>
                </a:solidFill>
                <a:latin typeface="Times New Roman" pitchFamily="18" charset="0"/>
              </a:rPr>
              <a:t> + b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F28A3768-8054-9A48-899E-B094328EE8D2}"/>
              </a:ext>
            </a:extLst>
          </p:cNvPr>
          <p:cNvSpPr/>
          <p:nvPr/>
        </p:nvSpPr>
        <p:spPr bwMode="auto">
          <a:xfrm>
            <a:off x="5552438" y="2590800"/>
            <a:ext cx="438976" cy="2572512"/>
          </a:xfrm>
          <a:custGeom>
            <a:avLst/>
            <a:gdLst>
              <a:gd name="connsiteX0" fmla="*/ 487680 w 487680"/>
              <a:gd name="connsiteY0" fmla="*/ 0 h 2292096"/>
              <a:gd name="connsiteX1" fmla="*/ 121920 w 487680"/>
              <a:gd name="connsiteY1" fmla="*/ 853440 h 2292096"/>
              <a:gd name="connsiteX2" fmla="*/ 0 w 487680"/>
              <a:gd name="connsiteY2" fmla="*/ 1060704 h 2292096"/>
              <a:gd name="connsiteX3" fmla="*/ 121920 w 487680"/>
              <a:gd name="connsiteY3" fmla="*/ 1463040 h 2292096"/>
              <a:gd name="connsiteX4" fmla="*/ 463296 w 487680"/>
              <a:gd name="connsiteY4" fmla="*/ 2292096 h 2292096"/>
              <a:gd name="connsiteX0" fmla="*/ 487680 w 487680"/>
              <a:gd name="connsiteY0" fmla="*/ 0 h 2279904"/>
              <a:gd name="connsiteX1" fmla="*/ 121920 w 487680"/>
              <a:gd name="connsiteY1" fmla="*/ 841248 h 2279904"/>
              <a:gd name="connsiteX2" fmla="*/ 0 w 487680"/>
              <a:gd name="connsiteY2" fmla="*/ 1048512 h 2279904"/>
              <a:gd name="connsiteX3" fmla="*/ 121920 w 487680"/>
              <a:gd name="connsiteY3" fmla="*/ 1450848 h 2279904"/>
              <a:gd name="connsiteX4" fmla="*/ 463296 w 487680"/>
              <a:gd name="connsiteY4" fmla="*/ 2279904 h 2279904"/>
              <a:gd name="connsiteX0" fmla="*/ 487680 w 487680"/>
              <a:gd name="connsiteY0" fmla="*/ 0 h 2279904"/>
              <a:gd name="connsiteX1" fmla="*/ 121920 w 487680"/>
              <a:gd name="connsiteY1" fmla="*/ 841248 h 2279904"/>
              <a:gd name="connsiteX2" fmla="*/ 0 w 487680"/>
              <a:gd name="connsiteY2" fmla="*/ 1048512 h 2279904"/>
              <a:gd name="connsiteX3" fmla="*/ 121920 w 487680"/>
              <a:gd name="connsiteY3" fmla="*/ 1450848 h 2279904"/>
              <a:gd name="connsiteX4" fmla="*/ 463296 w 487680"/>
              <a:gd name="connsiteY4" fmla="*/ 2279904 h 2279904"/>
              <a:gd name="connsiteX0" fmla="*/ 520203 w 520203"/>
              <a:gd name="connsiteY0" fmla="*/ 0 h 2279904"/>
              <a:gd name="connsiteX1" fmla="*/ 44715 w 520203"/>
              <a:gd name="connsiteY1" fmla="*/ 731520 h 2279904"/>
              <a:gd name="connsiteX2" fmla="*/ 32523 w 520203"/>
              <a:gd name="connsiteY2" fmla="*/ 1048512 h 2279904"/>
              <a:gd name="connsiteX3" fmla="*/ 154443 w 520203"/>
              <a:gd name="connsiteY3" fmla="*/ 1450848 h 2279904"/>
              <a:gd name="connsiteX4" fmla="*/ 495819 w 520203"/>
              <a:gd name="connsiteY4" fmla="*/ 2279904 h 2279904"/>
              <a:gd name="connsiteX0" fmla="*/ 568363 w 568363"/>
              <a:gd name="connsiteY0" fmla="*/ 0 h 2279904"/>
              <a:gd name="connsiteX1" fmla="*/ 92875 w 568363"/>
              <a:gd name="connsiteY1" fmla="*/ 731520 h 2279904"/>
              <a:gd name="connsiteX2" fmla="*/ 7531 w 568363"/>
              <a:gd name="connsiteY2" fmla="*/ 1121664 h 2279904"/>
              <a:gd name="connsiteX3" fmla="*/ 202603 w 568363"/>
              <a:gd name="connsiteY3" fmla="*/ 1450848 h 2279904"/>
              <a:gd name="connsiteX4" fmla="*/ 543979 w 568363"/>
              <a:gd name="connsiteY4" fmla="*/ 2279904 h 2279904"/>
              <a:gd name="connsiteX0" fmla="*/ 565791 w 565791"/>
              <a:gd name="connsiteY0" fmla="*/ 0 h 2279904"/>
              <a:gd name="connsiteX1" fmla="*/ 90303 w 565791"/>
              <a:gd name="connsiteY1" fmla="*/ 731520 h 2279904"/>
              <a:gd name="connsiteX2" fmla="*/ 4959 w 565791"/>
              <a:gd name="connsiteY2" fmla="*/ 1121664 h 2279904"/>
              <a:gd name="connsiteX3" fmla="*/ 163455 w 565791"/>
              <a:gd name="connsiteY3" fmla="*/ 1584960 h 2279904"/>
              <a:gd name="connsiteX4" fmla="*/ 541407 w 565791"/>
              <a:gd name="connsiteY4" fmla="*/ 2279904 h 2279904"/>
              <a:gd name="connsiteX0" fmla="*/ 565791 w 565791"/>
              <a:gd name="connsiteY0" fmla="*/ 0 h 2279904"/>
              <a:gd name="connsiteX1" fmla="*/ 90303 w 565791"/>
              <a:gd name="connsiteY1" fmla="*/ 731520 h 2279904"/>
              <a:gd name="connsiteX2" fmla="*/ 4959 w 565791"/>
              <a:gd name="connsiteY2" fmla="*/ 1121664 h 2279904"/>
              <a:gd name="connsiteX3" fmla="*/ 163455 w 565791"/>
              <a:gd name="connsiteY3" fmla="*/ 1584960 h 2279904"/>
              <a:gd name="connsiteX4" fmla="*/ 541407 w 565791"/>
              <a:gd name="connsiteY4" fmla="*/ 2279904 h 2279904"/>
              <a:gd name="connsiteX0" fmla="*/ 568996 w 568996"/>
              <a:gd name="connsiteY0" fmla="*/ 0 h 2279904"/>
              <a:gd name="connsiteX1" fmla="*/ 81316 w 568996"/>
              <a:gd name="connsiteY1" fmla="*/ 816864 h 2279904"/>
              <a:gd name="connsiteX2" fmla="*/ 8164 w 568996"/>
              <a:gd name="connsiteY2" fmla="*/ 1121664 h 2279904"/>
              <a:gd name="connsiteX3" fmla="*/ 166660 w 568996"/>
              <a:gd name="connsiteY3" fmla="*/ 1584960 h 2279904"/>
              <a:gd name="connsiteX4" fmla="*/ 544612 w 568996"/>
              <a:gd name="connsiteY4" fmla="*/ 2279904 h 2279904"/>
              <a:gd name="connsiteX0" fmla="*/ 568996 w 568996"/>
              <a:gd name="connsiteY0" fmla="*/ 0 h 2279904"/>
              <a:gd name="connsiteX1" fmla="*/ 81316 w 568996"/>
              <a:gd name="connsiteY1" fmla="*/ 816864 h 2279904"/>
              <a:gd name="connsiteX2" fmla="*/ 8164 w 568996"/>
              <a:gd name="connsiteY2" fmla="*/ 1121664 h 2279904"/>
              <a:gd name="connsiteX3" fmla="*/ 166660 w 568996"/>
              <a:gd name="connsiteY3" fmla="*/ 1584960 h 2279904"/>
              <a:gd name="connsiteX4" fmla="*/ 544612 w 568996"/>
              <a:gd name="connsiteY4" fmla="*/ 2279904 h 2279904"/>
              <a:gd name="connsiteX0" fmla="*/ 519154 w 519154"/>
              <a:gd name="connsiteY0" fmla="*/ 0 h 2279904"/>
              <a:gd name="connsiteX1" fmla="*/ 31474 w 519154"/>
              <a:gd name="connsiteY1" fmla="*/ 816864 h 2279904"/>
              <a:gd name="connsiteX2" fmla="*/ 55858 w 519154"/>
              <a:gd name="connsiteY2" fmla="*/ 1170432 h 2279904"/>
              <a:gd name="connsiteX3" fmla="*/ 116818 w 519154"/>
              <a:gd name="connsiteY3" fmla="*/ 1584960 h 2279904"/>
              <a:gd name="connsiteX4" fmla="*/ 494770 w 519154"/>
              <a:gd name="connsiteY4" fmla="*/ 2279904 h 2279904"/>
              <a:gd name="connsiteX0" fmla="*/ 470233 w 470233"/>
              <a:gd name="connsiteY0" fmla="*/ 0 h 2279904"/>
              <a:gd name="connsiteX1" fmla="*/ 153241 w 470233"/>
              <a:gd name="connsiteY1" fmla="*/ 816864 h 2279904"/>
              <a:gd name="connsiteX2" fmla="*/ 6937 w 470233"/>
              <a:gd name="connsiteY2" fmla="*/ 1170432 h 2279904"/>
              <a:gd name="connsiteX3" fmla="*/ 67897 w 470233"/>
              <a:gd name="connsiteY3" fmla="*/ 1584960 h 2279904"/>
              <a:gd name="connsiteX4" fmla="*/ 445849 w 470233"/>
              <a:gd name="connsiteY4" fmla="*/ 2279904 h 2279904"/>
              <a:gd name="connsiteX0" fmla="*/ 463644 w 463644"/>
              <a:gd name="connsiteY0" fmla="*/ 0 h 2279904"/>
              <a:gd name="connsiteX1" fmla="*/ 146652 w 463644"/>
              <a:gd name="connsiteY1" fmla="*/ 816864 h 2279904"/>
              <a:gd name="connsiteX2" fmla="*/ 348 w 463644"/>
              <a:gd name="connsiteY2" fmla="*/ 1170432 h 2279904"/>
              <a:gd name="connsiteX3" fmla="*/ 183228 w 463644"/>
              <a:gd name="connsiteY3" fmla="*/ 1597152 h 2279904"/>
              <a:gd name="connsiteX4" fmla="*/ 439260 w 463644"/>
              <a:gd name="connsiteY4" fmla="*/ 2279904 h 2279904"/>
              <a:gd name="connsiteX0" fmla="*/ 463644 w 463644"/>
              <a:gd name="connsiteY0" fmla="*/ 0 h 2414016"/>
              <a:gd name="connsiteX1" fmla="*/ 146652 w 463644"/>
              <a:gd name="connsiteY1" fmla="*/ 816864 h 2414016"/>
              <a:gd name="connsiteX2" fmla="*/ 348 w 463644"/>
              <a:gd name="connsiteY2" fmla="*/ 1170432 h 2414016"/>
              <a:gd name="connsiteX3" fmla="*/ 183228 w 463644"/>
              <a:gd name="connsiteY3" fmla="*/ 1597152 h 2414016"/>
              <a:gd name="connsiteX4" fmla="*/ 463644 w 463644"/>
              <a:gd name="connsiteY4" fmla="*/ 2414016 h 2414016"/>
              <a:gd name="connsiteX0" fmla="*/ 463644 w 463644"/>
              <a:gd name="connsiteY0" fmla="*/ 0 h 2414016"/>
              <a:gd name="connsiteX1" fmla="*/ 146652 w 463644"/>
              <a:gd name="connsiteY1" fmla="*/ 816864 h 2414016"/>
              <a:gd name="connsiteX2" fmla="*/ 348 w 463644"/>
              <a:gd name="connsiteY2" fmla="*/ 1170432 h 2414016"/>
              <a:gd name="connsiteX3" fmla="*/ 183228 w 463644"/>
              <a:gd name="connsiteY3" fmla="*/ 1597152 h 2414016"/>
              <a:gd name="connsiteX4" fmla="*/ 463644 w 463644"/>
              <a:gd name="connsiteY4" fmla="*/ 2414016 h 2414016"/>
              <a:gd name="connsiteX0" fmla="*/ 463644 w 463644"/>
              <a:gd name="connsiteY0" fmla="*/ 0 h 2414016"/>
              <a:gd name="connsiteX1" fmla="*/ 146652 w 463644"/>
              <a:gd name="connsiteY1" fmla="*/ 792480 h 2414016"/>
              <a:gd name="connsiteX2" fmla="*/ 348 w 463644"/>
              <a:gd name="connsiteY2" fmla="*/ 1170432 h 2414016"/>
              <a:gd name="connsiteX3" fmla="*/ 183228 w 463644"/>
              <a:gd name="connsiteY3" fmla="*/ 1597152 h 2414016"/>
              <a:gd name="connsiteX4" fmla="*/ 463644 w 463644"/>
              <a:gd name="connsiteY4" fmla="*/ 2414016 h 2414016"/>
              <a:gd name="connsiteX0" fmla="*/ 427275 w 427275"/>
              <a:gd name="connsiteY0" fmla="*/ 0 h 2414016"/>
              <a:gd name="connsiteX1" fmla="*/ 110283 w 427275"/>
              <a:gd name="connsiteY1" fmla="*/ 792480 h 2414016"/>
              <a:gd name="connsiteX2" fmla="*/ 555 w 427275"/>
              <a:gd name="connsiteY2" fmla="*/ 1194816 h 2414016"/>
              <a:gd name="connsiteX3" fmla="*/ 146859 w 427275"/>
              <a:gd name="connsiteY3" fmla="*/ 1597152 h 2414016"/>
              <a:gd name="connsiteX4" fmla="*/ 427275 w 427275"/>
              <a:gd name="connsiteY4" fmla="*/ 2414016 h 2414016"/>
              <a:gd name="connsiteX0" fmla="*/ 429044 w 429044"/>
              <a:gd name="connsiteY0" fmla="*/ 0 h 2414016"/>
              <a:gd name="connsiteX1" fmla="*/ 112052 w 429044"/>
              <a:gd name="connsiteY1" fmla="*/ 792480 h 2414016"/>
              <a:gd name="connsiteX2" fmla="*/ 2324 w 429044"/>
              <a:gd name="connsiteY2" fmla="*/ 1194816 h 2414016"/>
              <a:gd name="connsiteX3" fmla="*/ 197396 w 429044"/>
              <a:gd name="connsiteY3" fmla="*/ 1706880 h 2414016"/>
              <a:gd name="connsiteX4" fmla="*/ 429044 w 429044"/>
              <a:gd name="connsiteY4" fmla="*/ 2414016 h 2414016"/>
              <a:gd name="connsiteX0" fmla="*/ 426745 w 426745"/>
              <a:gd name="connsiteY0" fmla="*/ 0 h 2414016"/>
              <a:gd name="connsiteX1" fmla="*/ 207289 w 426745"/>
              <a:gd name="connsiteY1" fmla="*/ 707136 h 2414016"/>
              <a:gd name="connsiteX2" fmla="*/ 25 w 426745"/>
              <a:gd name="connsiteY2" fmla="*/ 1194816 h 2414016"/>
              <a:gd name="connsiteX3" fmla="*/ 195097 w 426745"/>
              <a:gd name="connsiteY3" fmla="*/ 1706880 h 2414016"/>
              <a:gd name="connsiteX4" fmla="*/ 426745 w 426745"/>
              <a:gd name="connsiteY4" fmla="*/ 2414016 h 2414016"/>
              <a:gd name="connsiteX0" fmla="*/ 426776 w 426776"/>
              <a:gd name="connsiteY0" fmla="*/ 0 h 2414016"/>
              <a:gd name="connsiteX1" fmla="*/ 207320 w 426776"/>
              <a:gd name="connsiteY1" fmla="*/ 707136 h 2414016"/>
              <a:gd name="connsiteX2" fmla="*/ 56 w 426776"/>
              <a:gd name="connsiteY2" fmla="*/ 1194816 h 2414016"/>
              <a:gd name="connsiteX3" fmla="*/ 195128 w 426776"/>
              <a:gd name="connsiteY3" fmla="*/ 1706880 h 2414016"/>
              <a:gd name="connsiteX4" fmla="*/ 426776 w 426776"/>
              <a:gd name="connsiteY4" fmla="*/ 2414016 h 2414016"/>
              <a:gd name="connsiteX0" fmla="*/ 426776 w 426776"/>
              <a:gd name="connsiteY0" fmla="*/ 0 h 2414016"/>
              <a:gd name="connsiteX1" fmla="*/ 207320 w 426776"/>
              <a:gd name="connsiteY1" fmla="*/ 707136 h 2414016"/>
              <a:gd name="connsiteX2" fmla="*/ 56 w 426776"/>
              <a:gd name="connsiteY2" fmla="*/ 1194816 h 2414016"/>
              <a:gd name="connsiteX3" fmla="*/ 195128 w 426776"/>
              <a:gd name="connsiteY3" fmla="*/ 1706880 h 2414016"/>
              <a:gd name="connsiteX4" fmla="*/ 426776 w 426776"/>
              <a:gd name="connsiteY4" fmla="*/ 2414016 h 2414016"/>
              <a:gd name="connsiteX0" fmla="*/ 426776 w 426776"/>
              <a:gd name="connsiteY0" fmla="*/ 0 h 2414016"/>
              <a:gd name="connsiteX1" fmla="*/ 207320 w 426776"/>
              <a:gd name="connsiteY1" fmla="*/ 707136 h 2414016"/>
              <a:gd name="connsiteX2" fmla="*/ 56 w 426776"/>
              <a:gd name="connsiteY2" fmla="*/ 1194816 h 2414016"/>
              <a:gd name="connsiteX3" fmla="*/ 195128 w 426776"/>
              <a:gd name="connsiteY3" fmla="*/ 1706880 h 2414016"/>
              <a:gd name="connsiteX4" fmla="*/ 426776 w 426776"/>
              <a:gd name="connsiteY4" fmla="*/ 2414016 h 2414016"/>
              <a:gd name="connsiteX0" fmla="*/ 426776 w 426776"/>
              <a:gd name="connsiteY0" fmla="*/ 0 h 2414016"/>
              <a:gd name="connsiteX1" fmla="*/ 207320 w 426776"/>
              <a:gd name="connsiteY1" fmla="*/ 707136 h 2414016"/>
              <a:gd name="connsiteX2" fmla="*/ 56 w 426776"/>
              <a:gd name="connsiteY2" fmla="*/ 1194816 h 2414016"/>
              <a:gd name="connsiteX3" fmla="*/ 195128 w 426776"/>
              <a:gd name="connsiteY3" fmla="*/ 1706880 h 2414016"/>
              <a:gd name="connsiteX4" fmla="*/ 426776 w 426776"/>
              <a:gd name="connsiteY4" fmla="*/ 2414016 h 2414016"/>
              <a:gd name="connsiteX0" fmla="*/ 426776 w 426776"/>
              <a:gd name="connsiteY0" fmla="*/ 0 h 2414016"/>
              <a:gd name="connsiteX1" fmla="*/ 207320 w 426776"/>
              <a:gd name="connsiteY1" fmla="*/ 707136 h 2414016"/>
              <a:gd name="connsiteX2" fmla="*/ 56 w 426776"/>
              <a:gd name="connsiteY2" fmla="*/ 1194816 h 2414016"/>
              <a:gd name="connsiteX3" fmla="*/ 195128 w 426776"/>
              <a:gd name="connsiteY3" fmla="*/ 1706880 h 2414016"/>
              <a:gd name="connsiteX4" fmla="*/ 426776 w 426776"/>
              <a:gd name="connsiteY4" fmla="*/ 2414016 h 2414016"/>
              <a:gd name="connsiteX0" fmla="*/ 426745 w 438937"/>
              <a:gd name="connsiteY0" fmla="*/ 0 h 2572512"/>
              <a:gd name="connsiteX1" fmla="*/ 207289 w 438937"/>
              <a:gd name="connsiteY1" fmla="*/ 707136 h 2572512"/>
              <a:gd name="connsiteX2" fmla="*/ 25 w 438937"/>
              <a:gd name="connsiteY2" fmla="*/ 1194816 h 2572512"/>
              <a:gd name="connsiteX3" fmla="*/ 195097 w 438937"/>
              <a:gd name="connsiteY3" fmla="*/ 1706880 h 2572512"/>
              <a:gd name="connsiteX4" fmla="*/ 438937 w 438937"/>
              <a:gd name="connsiteY4" fmla="*/ 2572512 h 2572512"/>
              <a:gd name="connsiteX0" fmla="*/ 426745 w 438937"/>
              <a:gd name="connsiteY0" fmla="*/ 0 h 2572512"/>
              <a:gd name="connsiteX1" fmla="*/ 207289 w 438937"/>
              <a:gd name="connsiteY1" fmla="*/ 707136 h 2572512"/>
              <a:gd name="connsiteX2" fmla="*/ 25 w 438937"/>
              <a:gd name="connsiteY2" fmla="*/ 1194816 h 2572512"/>
              <a:gd name="connsiteX3" fmla="*/ 195097 w 438937"/>
              <a:gd name="connsiteY3" fmla="*/ 1706880 h 2572512"/>
              <a:gd name="connsiteX4" fmla="*/ 438937 w 438937"/>
              <a:gd name="connsiteY4" fmla="*/ 2572512 h 2572512"/>
              <a:gd name="connsiteX0" fmla="*/ 426745 w 438954"/>
              <a:gd name="connsiteY0" fmla="*/ 0 h 2572512"/>
              <a:gd name="connsiteX1" fmla="*/ 207289 w 438954"/>
              <a:gd name="connsiteY1" fmla="*/ 707136 h 2572512"/>
              <a:gd name="connsiteX2" fmla="*/ 25 w 438954"/>
              <a:gd name="connsiteY2" fmla="*/ 1194816 h 2572512"/>
              <a:gd name="connsiteX3" fmla="*/ 195097 w 438954"/>
              <a:gd name="connsiteY3" fmla="*/ 1706880 h 2572512"/>
              <a:gd name="connsiteX4" fmla="*/ 438937 w 438954"/>
              <a:gd name="connsiteY4" fmla="*/ 2572512 h 2572512"/>
              <a:gd name="connsiteX0" fmla="*/ 426760 w 438976"/>
              <a:gd name="connsiteY0" fmla="*/ 0 h 2572512"/>
              <a:gd name="connsiteX1" fmla="*/ 207304 w 438976"/>
              <a:gd name="connsiteY1" fmla="*/ 707136 h 2572512"/>
              <a:gd name="connsiteX2" fmla="*/ 40 w 438976"/>
              <a:gd name="connsiteY2" fmla="*/ 1194816 h 2572512"/>
              <a:gd name="connsiteX3" fmla="*/ 195112 w 438976"/>
              <a:gd name="connsiteY3" fmla="*/ 1706880 h 2572512"/>
              <a:gd name="connsiteX4" fmla="*/ 438952 w 438976"/>
              <a:gd name="connsiteY4" fmla="*/ 2572512 h 2572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8976" h="2572512">
                <a:moveTo>
                  <a:pt x="426760" y="0"/>
                </a:moveTo>
                <a:cubicBezTo>
                  <a:pt x="406440" y="484632"/>
                  <a:pt x="339384" y="471424"/>
                  <a:pt x="207304" y="707136"/>
                </a:cubicBezTo>
                <a:cubicBezTo>
                  <a:pt x="75224" y="942848"/>
                  <a:pt x="2072" y="942848"/>
                  <a:pt x="40" y="1194816"/>
                </a:cubicBezTo>
                <a:cubicBezTo>
                  <a:pt x="-1992" y="1446784"/>
                  <a:pt x="73192" y="1465072"/>
                  <a:pt x="195112" y="1706880"/>
                </a:cubicBezTo>
                <a:cubicBezTo>
                  <a:pt x="317032" y="1948688"/>
                  <a:pt x="440984" y="2065528"/>
                  <a:pt x="438952" y="2572512"/>
                </a:cubicBezTo>
              </a:path>
            </a:pathLst>
          </a:cu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D4F36AF4-27DD-864F-B036-687AF770B90A}"/>
                  </a:ext>
                </a:extLst>
              </p:cNvPr>
              <p:cNvSpPr/>
              <p:nvPr/>
            </p:nvSpPr>
            <p:spPr>
              <a:xfrm>
                <a:off x="5953091" y="4812268"/>
                <a:ext cx="363727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Normal</m:t>
                      </m:r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en-US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i="1" baseline="30000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+ </m:t>
                      </m:r>
                      <m:r>
                        <a:rPr lang="en-US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D4F36AF4-27DD-864F-B036-687AF770B9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3091" y="4812268"/>
                <a:ext cx="3637278" cy="369332"/>
              </a:xfrm>
              <a:prstGeom prst="rect">
                <a:avLst/>
              </a:prstGeom>
              <a:blipFill>
                <a:blip r:embed="rId4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39152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DEE56-69DC-0A46-87DA-D6277424C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Sigmoid: Interpretation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87AF8AE-0A26-9F4D-ADCE-A94D404E2E5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Adopting a linear + sigmoid model is equivalent to assuming </a:t>
                </a:r>
                <a:r>
                  <a:rPr lang="en-US" i="1" dirty="0"/>
                  <a:t>linear log odds</a:t>
                </a:r>
                <a:r>
                  <a:rPr lang="en-US" dirty="0"/>
                  <a:t>: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l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og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=1|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=−1|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  <a:p>
                <a:pPr marL="0" indent="0"/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This happens when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e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d>
                  </m:oMath>
                </a14:m>
                <a:r>
                  <a:rPr lang="en-US" dirty="0"/>
                  <a:t> and </a:t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e>
                        <m:r>
                          <a:rPr lang="en-US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=−1</m:t>
                        </m:r>
                      </m:e>
                    </m:d>
                  </m:oMath>
                </a14:m>
                <a:r>
                  <a:rPr lang="en-US" dirty="0"/>
                  <a:t> are Gaussians with different </a:t>
                </a:r>
                <a:br>
                  <a:rPr lang="en-US" dirty="0"/>
                </a:br>
                <a:r>
                  <a:rPr lang="en-US" dirty="0"/>
                  <a:t>means and the same covariance matrices </a:t>
                </a:r>
                <a:br>
                  <a:rPr lang="en-US" dirty="0"/>
                </a:br>
                <a:r>
                  <a:rPr lang="en-US" dirty="0"/>
                  <a:t>(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US" dirty="0"/>
                  <a:t> is related to the difference between </a:t>
                </a:r>
                <a:br>
                  <a:rPr lang="en-US" dirty="0"/>
                </a:br>
                <a:r>
                  <a:rPr lang="en-US" dirty="0"/>
                  <a:t>the means)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87AF8AE-0A26-9F4D-ADCE-A94D404E2E5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77C35059-DDAC-8243-B48F-48318D9119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0" y="3505200"/>
            <a:ext cx="3429000" cy="3182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172433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93AFE-8FE0-AF4F-B0F5-7C2ED6912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classifiers: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AF63A-5020-F14B-8F2D-46261E61EB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Examples of classification models: nearest neighbor, linear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Empirical loss minimization framework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Linear classification models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Linear regression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Logistic regression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Perceptron training algorithm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Support vector machines</a:t>
            </a:r>
          </a:p>
          <a:p>
            <a:pPr marL="51435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General recipe: data loss, regularization</a:t>
            </a:r>
          </a:p>
          <a:p>
            <a:pPr marL="514350" indent="-457200">
              <a:buFont typeface="Arial" panose="020B0604020202020204" pitchFamily="34" charset="0"/>
              <a:buChar char="•"/>
            </a:pPr>
            <a:r>
              <a:rPr lang="en-US" dirty="0"/>
              <a:t>Multi-class classification with a </a:t>
            </a:r>
            <a:r>
              <a:rPr lang="en-US" dirty="0" err="1"/>
              <a:t>Softmax</a:t>
            </a:r>
            <a:r>
              <a:rPr lang="en-US" dirty="0"/>
              <a:t> Function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/>
              <a:t>Multi-class SVMs and Perceptron (Self-study)</a:t>
            </a:r>
          </a:p>
          <a:p>
            <a:pPr marL="514350" indent="-457200">
              <a:buFont typeface="Arial" panose="020B0604020202020204" pitchFamily="34" charset="0"/>
              <a:buChar char="•"/>
            </a:pPr>
            <a:r>
              <a:rPr lang="en-US" dirty="0"/>
              <a:t>Probabilistic Interpretation</a:t>
            </a:r>
          </a:p>
        </p:txBody>
      </p:sp>
    </p:spTree>
    <p:extLst>
      <p:ext uri="{BB962C8B-B14F-4D97-AF65-F5344CB8AC3E}">
        <p14:creationId xmlns:p14="http://schemas.microsoft.com/office/powerpoint/2010/main" val="26910374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EC819-9362-9C4D-84B5-EB5AD5767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Empirical loss minimization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44D342-FC2E-244F-9039-518FDF6FBD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Let’s formalize the setting for learning of a </a:t>
            </a:r>
            <a:r>
              <a:rPr lang="en-US" i="1" dirty="0"/>
              <a:t>parametric model</a:t>
            </a:r>
            <a:r>
              <a:rPr lang="en-US" dirty="0"/>
              <a:t> in a supervised scenario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E4310D-B092-334F-8BBF-330C0501B5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2526" y="2286000"/>
            <a:ext cx="3726947" cy="35530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AFC74CA-CA3B-7B43-AA48-3AC131EE0646}"/>
              </a:ext>
            </a:extLst>
          </p:cNvPr>
          <p:cNvSpPr txBox="1"/>
          <p:nvPr/>
        </p:nvSpPr>
        <p:spPr>
          <a:xfrm>
            <a:off x="5486400" y="6550224"/>
            <a:ext cx="12724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3"/>
              </a:rPr>
              <a:t>Image source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240958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Empirical loss minimization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Given: training data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charset="0"/>
                          </a:rPr>
                          <m:t>, </m:t>
                        </m:r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charset="0"/>
                          </a:rPr>
                          <m:t>=1,…,</m:t>
                        </m:r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charset="0"/>
                          </a:rPr>
                          <m:t>𝑛</m:t>
                        </m:r>
                      </m:e>
                    </m:d>
                  </m:oMath>
                </a14:m>
                <a:endParaRPr lang="en-US" b="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Find: predictor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>
                    <a:solidFill>
                      <a:srgbClr val="9900CC"/>
                    </a:solidFill>
                  </a:rPr>
                  <a:t> </a:t>
                </a:r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Goal: make good predictions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b="0" i="0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on </a:t>
                </a:r>
                <a:r>
                  <a:rPr lang="en-US" i="1" dirty="0"/>
                  <a:t>test</a:t>
                </a:r>
                <a:r>
                  <a:rPr lang="en-US" dirty="0"/>
                  <a:t> data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78682C91-1D64-2045-8101-61486E7CA27D}"/>
              </a:ext>
            </a:extLst>
          </p:cNvPr>
          <p:cNvSpPr txBox="1"/>
          <p:nvPr/>
        </p:nvSpPr>
        <p:spPr>
          <a:xfrm>
            <a:off x="8920894" y="6443246"/>
            <a:ext cx="16709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Source: </a:t>
            </a:r>
            <a:r>
              <a:rPr lang="en-US" sz="1600" dirty="0">
                <a:solidFill>
                  <a:srgbClr val="000000"/>
                </a:solidFill>
                <a:hlinkClick r:id="rId3"/>
              </a:rPr>
              <a:t>Y. Liang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2112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Empirical loss minimization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Given: training data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charset="0"/>
                          </a:rPr>
                          <m:t>, </m:t>
                        </m:r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charset="0"/>
                          </a:rPr>
                          <m:t>=1,…,</m:t>
                        </m:r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charset="0"/>
                          </a:rPr>
                          <m:t>𝑛</m:t>
                        </m:r>
                      </m:e>
                    </m:d>
                  </m:oMath>
                </a14:m>
                <a:endParaRPr lang="en-US" b="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Find: predictor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>
                    <a:solidFill>
                      <a:srgbClr val="9900CC"/>
                    </a:solidFill>
                  </a:rPr>
                  <a:t> </a:t>
                </a:r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Goal: make good predictions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on </a:t>
                </a:r>
                <a:r>
                  <a:rPr lang="en-US" i="1" dirty="0"/>
                  <a:t>test</a:t>
                </a:r>
                <a:r>
                  <a:rPr lang="en-US" dirty="0"/>
                  <a:t> data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78682C91-1D64-2045-8101-61486E7CA27D}"/>
              </a:ext>
            </a:extLst>
          </p:cNvPr>
          <p:cNvSpPr txBox="1"/>
          <p:nvPr/>
        </p:nvSpPr>
        <p:spPr>
          <a:xfrm>
            <a:off x="8920894" y="6443246"/>
            <a:ext cx="16709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Source: </a:t>
            </a:r>
            <a:r>
              <a:rPr lang="en-US" sz="1600" dirty="0">
                <a:solidFill>
                  <a:srgbClr val="000000"/>
                </a:solidFill>
                <a:hlinkClick r:id="rId3"/>
              </a:rPr>
              <a:t>Y. Liang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A3198AC1-EB5E-D441-9382-5ED3596B5F0D}"/>
              </a:ext>
            </a:extLst>
          </p:cNvPr>
          <p:cNvSpPr/>
          <p:nvPr/>
        </p:nvSpPr>
        <p:spPr>
          <a:xfrm>
            <a:off x="5943600" y="4038600"/>
            <a:ext cx="3962400" cy="838200"/>
          </a:xfrm>
          <a:prstGeom prst="wedgeRoundRectCallout">
            <a:avLst>
              <a:gd name="adj1" fmla="val -97768"/>
              <a:gd name="adj2" fmla="val -322431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>
                <a:solidFill>
                  <a:srgbClr val="9900CC"/>
                </a:solidFill>
              </a:rPr>
              <a:t>What kinds of functions?</a:t>
            </a:r>
          </a:p>
        </p:txBody>
      </p:sp>
    </p:spTree>
    <p:extLst>
      <p:ext uri="{BB962C8B-B14F-4D97-AF65-F5344CB8AC3E}">
        <p14:creationId xmlns:p14="http://schemas.microsoft.com/office/powerpoint/2010/main" val="6247422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Empirical loss minimization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Given: training data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charset="0"/>
                          </a:rPr>
                          <m:t>, </m:t>
                        </m:r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charset="0"/>
                          </a:rPr>
                          <m:t>=1,…,</m:t>
                        </m:r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charset="0"/>
                          </a:rPr>
                          <m:t>𝑛</m:t>
                        </m:r>
                      </m:e>
                    </m:d>
                  </m:oMath>
                </a14:m>
                <a:endParaRPr lang="en-US" b="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Find: predictor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ℋ</m:t>
                    </m:r>
                  </m:oMath>
                </a14:m>
                <a:r>
                  <a:rPr lang="en-US" dirty="0">
                    <a:solidFill>
                      <a:srgbClr val="9900CC"/>
                    </a:solidFill>
                  </a:rPr>
                  <a:t> </a:t>
                </a:r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Goal: make good predictions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on </a:t>
                </a:r>
                <a:r>
                  <a:rPr lang="en-US" i="1" dirty="0"/>
                  <a:t>test</a:t>
                </a:r>
                <a:r>
                  <a:rPr lang="en-US" dirty="0"/>
                  <a:t> data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78682C91-1D64-2045-8101-61486E7CA27D}"/>
              </a:ext>
            </a:extLst>
          </p:cNvPr>
          <p:cNvSpPr txBox="1"/>
          <p:nvPr/>
        </p:nvSpPr>
        <p:spPr>
          <a:xfrm>
            <a:off x="8920894" y="6443246"/>
            <a:ext cx="16709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Source: </a:t>
            </a:r>
            <a:r>
              <a:rPr lang="en-US" sz="1600" dirty="0">
                <a:solidFill>
                  <a:srgbClr val="000000"/>
                </a:solidFill>
                <a:hlinkClick r:id="rId3"/>
              </a:rPr>
              <a:t>Y. Liang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A3198AC1-EB5E-D441-9382-5ED3596B5F0D}"/>
              </a:ext>
            </a:extLst>
          </p:cNvPr>
          <p:cNvSpPr/>
          <p:nvPr/>
        </p:nvSpPr>
        <p:spPr>
          <a:xfrm>
            <a:off x="6172200" y="4038600"/>
            <a:ext cx="3962400" cy="838200"/>
          </a:xfrm>
          <a:prstGeom prst="wedgeRoundRectCallout">
            <a:avLst>
              <a:gd name="adj1" fmla="val -83603"/>
              <a:gd name="adj2" fmla="val -317928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>
                <a:solidFill>
                  <a:srgbClr val="9900CC"/>
                </a:solidFill>
              </a:rPr>
              <a:t>Hypothesis class</a:t>
            </a:r>
          </a:p>
        </p:txBody>
      </p:sp>
    </p:spTree>
    <p:extLst>
      <p:ext uri="{BB962C8B-B14F-4D97-AF65-F5344CB8AC3E}">
        <p14:creationId xmlns:p14="http://schemas.microsoft.com/office/powerpoint/2010/main" val="34084964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Empirical loss minimization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Given: training data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charset="0"/>
                          </a:rPr>
                          <m:t>, </m:t>
                        </m:r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charset="0"/>
                          </a:rPr>
                          <m:t>=1,…,</m:t>
                        </m:r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charset="0"/>
                          </a:rPr>
                          <m:t>𝑛</m:t>
                        </m:r>
                      </m:e>
                    </m:d>
                  </m:oMath>
                </a14:m>
                <a:endParaRPr lang="en-US" b="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Find: predictor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ℋ</m:t>
                    </m:r>
                  </m:oMath>
                </a14:m>
                <a:r>
                  <a:rPr lang="en-US" dirty="0">
                    <a:solidFill>
                      <a:srgbClr val="9900CC"/>
                    </a:solidFill>
                  </a:rPr>
                  <a:t> </a:t>
                </a:r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Goal: make good predictions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on </a:t>
                </a:r>
                <a:r>
                  <a:rPr lang="en-US" i="1" dirty="0"/>
                  <a:t>test</a:t>
                </a:r>
                <a:r>
                  <a:rPr lang="en-US" dirty="0"/>
                  <a:t> data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78682C91-1D64-2045-8101-61486E7CA27D}"/>
              </a:ext>
            </a:extLst>
          </p:cNvPr>
          <p:cNvSpPr txBox="1"/>
          <p:nvPr/>
        </p:nvSpPr>
        <p:spPr>
          <a:xfrm>
            <a:off x="8920894" y="6443246"/>
            <a:ext cx="16709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Source: </a:t>
            </a:r>
            <a:r>
              <a:rPr lang="en-US" sz="1600" dirty="0">
                <a:solidFill>
                  <a:srgbClr val="000000"/>
                </a:solidFill>
                <a:hlinkClick r:id="rId3"/>
              </a:rPr>
              <a:t>Y. Liang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3E22FE42-592C-B647-9795-005392663CE9}"/>
              </a:ext>
            </a:extLst>
          </p:cNvPr>
          <p:cNvSpPr/>
          <p:nvPr/>
        </p:nvSpPr>
        <p:spPr>
          <a:xfrm>
            <a:off x="6781800" y="4267200"/>
            <a:ext cx="3962400" cy="838200"/>
          </a:xfrm>
          <a:prstGeom prst="wedgeRoundRectCallout">
            <a:avLst>
              <a:gd name="adj1" fmla="val -7918"/>
              <a:gd name="adj2" fmla="val -275955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>
                <a:solidFill>
                  <a:srgbClr val="9900CC"/>
                </a:solidFill>
              </a:rPr>
              <a:t>Connection between training and test data?</a:t>
            </a:r>
          </a:p>
        </p:txBody>
      </p:sp>
    </p:spTree>
    <p:extLst>
      <p:ext uri="{BB962C8B-B14F-4D97-AF65-F5344CB8AC3E}">
        <p14:creationId xmlns:p14="http://schemas.microsoft.com/office/powerpoint/2010/main" val="38556334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Empirical loss minimization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914400" y="914400"/>
                <a:ext cx="10668000" cy="5257800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Given: training data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charset="0"/>
                          </a:rPr>
                          <m:t>, </m:t>
                        </m:r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charset="0"/>
                          </a:rPr>
                          <m:t>=1,…,</m:t>
                        </m:r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b="0" dirty="0"/>
                  <a:t> </a:t>
                </a:r>
                <a:r>
                  <a:rPr lang="en-US" b="0" dirty="0">
                    <a:solidFill>
                      <a:srgbClr val="C00000"/>
                    </a:solidFill>
                  </a:rPr>
                  <a:t>i</a:t>
                </a:r>
                <a:r>
                  <a:rPr lang="en-US" b="0" dirty="0" err="1">
                    <a:solidFill>
                      <a:srgbClr val="C00000"/>
                    </a:solidFill>
                  </a:rPr>
                  <a:t>.i.d</a:t>
                </a:r>
                <a:r>
                  <a:rPr lang="en-US" b="0" dirty="0">
                    <a:solidFill>
                      <a:srgbClr val="C00000"/>
                    </a:solidFill>
                  </a:rPr>
                  <a:t>. from distribution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</m:t>
                    </m:r>
                  </m:oMath>
                </a14:m>
                <a:endParaRPr lang="en-US" b="0" dirty="0">
                  <a:solidFill>
                    <a:srgbClr val="C0000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Find: predictor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ℋ</m:t>
                    </m:r>
                  </m:oMath>
                </a14:m>
                <a:r>
                  <a:rPr lang="en-US" dirty="0">
                    <a:solidFill>
                      <a:srgbClr val="9900CC"/>
                    </a:solidFill>
                  </a:rPr>
                  <a:t> </a:t>
                </a:r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Goal: make good predictions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on </a:t>
                </a:r>
                <a:r>
                  <a:rPr lang="en-US" i="1" dirty="0"/>
                  <a:t>test</a:t>
                </a:r>
                <a:r>
                  <a:rPr lang="en-US" dirty="0"/>
                  <a:t> data </a:t>
                </a:r>
                <a:br>
                  <a:rPr lang="en-US" dirty="0"/>
                </a:br>
                <a:r>
                  <a:rPr lang="en-US" dirty="0" err="1">
                    <a:solidFill>
                      <a:srgbClr val="C00000"/>
                    </a:solidFill>
                  </a:rPr>
                  <a:t>i.i.d</a:t>
                </a:r>
                <a:r>
                  <a:rPr lang="en-US" dirty="0">
                    <a:solidFill>
                      <a:srgbClr val="C00000"/>
                    </a:solidFill>
                  </a:rPr>
                  <a:t>. from distribution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</m:t>
                    </m:r>
                  </m:oMath>
                </a14:m>
                <a:endParaRPr lang="en-US" dirty="0">
                  <a:solidFill>
                    <a:srgbClr val="C0000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400" y="914400"/>
                <a:ext cx="10668000" cy="5257800"/>
              </a:xfrm>
              <a:blipFill>
                <a:blip r:embed="rId2"/>
                <a:stretch>
                  <a:fillRect l="-1071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78682C91-1D64-2045-8101-61486E7CA27D}"/>
              </a:ext>
            </a:extLst>
          </p:cNvPr>
          <p:cNvSpPr txBox="1"/>
          <p:nvPr/>
        </p:nvSpPr>
        <p:spPr>
          <a:xfrm>
            <a:off x="8920894" y="6443246"/>
            <a:ext cx="16709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Source: </a:t>
            </a:r>
            <a:r>
              <a:rPr lang="en-US" sz="1600" dirty="0">
                <a:solidFill>
                  <a:srgbClr val="000000"/>
                </a:solidFill>
                <a:hlinkClick r:id="rId3"/>
              </a:rPr>
              <a:t>Y. Liang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3781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Empirical loss minimization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914400" y="914400"/>
                <a:ext cx="10744200" cy="5257800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Given: training data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charset="0"/>
                          </a:rPr>
                          <m:t>, </m:t>
                        </m:r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charset="0"/>
                          </a:rPr>
                          <m:t>=1,…,</m:t>
                        </m:r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b="0" dirty="0"/>
                  <a:t> </a:t>
                </a:r>
                <a:r>
                  <a:rPr lang="en-US" b="0" dirty="0">
                    <a:solidFill>
                      <a:schemeClr val="tx1"/>
                    </a:solidFill>
                  </a:rPr>
                  <a:t>i.i.d. from distribution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</m:t>
                    </m:r>
                  </m:oMath>
                </a14:m>
                <a:endParaRPr lang="en-US" b="0" dirty="0">
                  <a:solidFill>
                    <a:srgbClr val="C0000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Find: predictor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ℋ</m:t>
                    </m:r>
                  </m:oMath>
                </a14:m>
                <a:r>
                  <a:rPr lang="en-US" dirty="0">
                    <a:solidFill>
                      <a:srgbClr val="9900CC"/>
                    </a:solidFill>
                  </a:rPr>
                  <a:t> </a:t>
                </a:r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Goal: make good predictions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on </a:t>
                </a:r>
                <a:r>
                  <a:rPr lang="en-US" i="1" dirty="0"/>
                  <a:t>test</a:t>
                </a:r>
                <a:r>
                  <a:rPr lang="en-US" dirty="0"/>
                  <a:t> data </a:t>
                </a:r>
                <a:br>
                  <a:rPr lang="en-US" dirty="0"/>
                </a:br>
                <a:r>
                  <a:rPr lang="en-US" dirty="0">
                    <a:solidFill>
                      <a:schemeClr val="tx1"/>
                    </a:solidFill>
                  </a:rPr>
                  <a:t>i.i.d. from distribution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</m:t>
                    </m:r>
                  </m:oMath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400" y="914400"/>
                <a:ext cx="10744200" cy="5257800"/>
              </a:xfrm>
              <a:blipFill>
                <a:blip r:embed="rId2"/>
                <a:stretch>
                  <a:fillRect l="-1064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78682C91-1D64-2045-8101-61486E7CA27D}"/>
              </a:ext>
            </a:extLst>
          </p:cNvPr>
          <p:cNvSpPr txBox="1"/>
          <p:nvPr/>
        </p:nvSpPr>
        <p:spPr>
          <a:xfrm>
            <a:off x="8920894" y="6443246"/>
            <a:ext cx="16709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Source: </a:t>
            </a:r>
            <a:r>
              <a:rPr lang="en-US" sz="1600" dirty="0">
                <a:solidFill>
                  <a:srgbClr val="000000"/>
                </a:solidFill>
                <a:hlinkClick r:id="rId3"/>
              </a:rPr>
              <a:t>Y. Liang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3E22FE42-592C-B647-9795-005392663CE9}"/>
              </a:ext>
            </a:extLst>
          </p:cNvPr>
          <p:cNvSpPr/>
          <p:nvPr/>
        </p:nvSpPr>
        <p:spPr>
          <a:xfrm>
            <a:off x="4800600" y="4572000"/>
            <a:ext cx="3962400" cy="838200"/>
          </a:xfrm>
          <a:prstGeom prst="wedgeRoundRectCallout">
            <a:avLst>
              <a:gd name="adj1" fmla="val -70372"/>
              <a:gd name="adj2" fmla="val -310015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>
                <a:solidFill>
                  <a:srgbClr val="9900CC"/>
                </a:solidFill>
              </a:rPr>
              <a:t>What kind of performance measure?</a:t>
            </a:r>
          </a:p>
        </p:txBody>
      </p:sp>
    </p:spTree>
    <p:extLst>
      <p:ext uri="{BB962C8B-B14F-4D97-AF65-F5344CB8AC3E}">
        <p14:creationId xmlns:p14="http://schemas.microsoft.com/office/powerpoint/2010/main" val="22884162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Empirical loss minimization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914400" y="914400"/>
                <a:ext cx="10591800" cy="5257800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Given: training data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charset="0"/>
                          </a:rPr>
                          <m:t>, </m:t>
                        </m:r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charset="0"/>
                          </a:rPr>
                          <m:t>=1,…,</m:t>
                        </m:r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b="0" dirty="0"/>
                  <a:t> </a:t>
                </a:r>
                <a:r>
                  <a:rPr lang="en-US" b="0" dirty="0">
                    <a:solidFill>
                      <a:schemeClr val="tx1"/>
                    </a:solidFill>
                  </a:rPr>
                  <a:t>i.i.d. from distribution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</m:t>
                    </m:r>
                  </m:oMath>
                </a14:m>
                <a:endParaRPr lang="en-US" b="0" dirty="0">
                  <a:solidFill>
                    <a:schemeClr val="tx1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Find: predictor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ℋ</m:t>
                    </m:r>
                  </m:oMath>
                </a14:m>
                <a:r>
                  <a:rPr lang="en-US" dirty="0">
                    <a:solidFill>
                      <a:srgbClr val="9900CC"/>
                    </a:solidFill>
                  </a:rPr>
                  <a:t> </a:t>
                </a:r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 err="1"/>
                  <a:t>S.t.</a:t>
                </a:r>
                <a:r>
                  <a:rPr lang="en-US" dirty="0"/>
                  <a:t> the </a:t>
                </a:r>
                <a:r>
                  <a:rPr lang="en-US" i="1" dirty="0">
                    <a:solidFill>
                      <a:srgbClr val="C00000"/>
                    </a:solidFill>
                  </a:rPr>
                  <a:t>expected loss</a:t>
                </a:r>
                <a:r>
                  <a:rPr lang="en-US" dirty="0">
                    <a:solidFill>
                      <a:srgbClr val="C00000"/>
                    </a:solidFill>
                  </a:rPr>
                  <a:t> </a:t>
                </a:r>
                <a:r>
                  <a:rPr lang="en-US" dirty="0"/>
                  <a:t>is small:</a:t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𝔼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)∽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sub>
                    </m:sSub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[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]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400" y="914400"/>
                <a:ext cx="10591800" cy="5257800"/>
              </a:xfrm>
              <a:blipFill>
                <a:blip r:embed="rId2"/>
                <a:stretch>
                  <a:fillRect l="-1079" t="-1449" r="-1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78682C91-1D64-2045-8101-61486E7CA27D}"/>
              </a:ext>
            </a:extLst>
          </p:cNvPr>
          <p:cNvSpPr txBox="1"/>
          <p:nvPr/>
        </p:nvSpPr>
        <p:spPr>
          <a:xfrm>
            <a:off x="8920894" y="6443246"/>
            <a:ext cx="16709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Source: </a:t>
            </a:r>
            <a:r>
              <a:rPr lang="en-US" sz="1600" dirty="0">
                <a:solidFill>
                  <a:srgbClr val="000000"/>
                </a:solidFill>
                <a:hlinkClick r:id="rId3"/>
              </a:rPr>
              <a:t>Y. Liang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3E22FE42-592C-B647-9795-005392663CE9}"/>
              </a:ext>
            </a:extLst>
          </p:cNvPr>
          <p:cNvSpPr/>
          <p:nvPr/>
        </p:nvSpPr>
        <p:spPr>
          <a:xfrm>
            <a:off x="6400800" y="5105400"/>
            <a:ext cx="3962400" cy="838200"/>
          </a:xfrm>
          <a:prstGeom prst="wedgeRoundRectCallout">
            <a:avLst>
              <a:gd name="adj1" fmla="val -38042"/>
              <a:gd name="adj2" fmla="val -316197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>
                <a:solidFill>
                  <a:srgbClr val="9900CC"/>
                </a:solidFill>
              </a:rPr>
              <a:t>Various loss functions</a:t>
            </a:r>
          </a:p>
        </p:txBody>
      </p:sp>
    </p:spTree>
    <p:extLst>
      <p:ext uri="{BB962C8B-B14F-4D97-AF65-F5344CB8AC3E}">
        <p14:creationId xmlns:p14="http://schemas.microsoft.com/office/powerpoint/2010/main" val="8508866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93AFE-8FE0-AF4F-B0F5-7C2ED6912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AF63A-5020-F14B-8F2D-46261E61EB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Examples of classification models: nearest neighbor, linear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Empirical loss minimization framework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Linear classification models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/>
              <a:t>Linear regression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/>
              <a:t>Logistic regression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/>
              <a:t>Perceptron training algorithm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/>
              <a:t>Support vector machines</a:t>
            </a:r>
          </a:p>
        </p:txBody>
      </p:sp>
    </p:spTree>
    <p:extLst>
      <p:ext uri="{BB962C8B-B14F-4D97-AF65-F5344CB8AC3E}">
        <p14:creationId xmlns:p14="http://schemas.microsoft.com/office/powerpoint/2010/main" val="1396539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Empirical loss minimization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914400" y="914400"/>
                <a:ext cx="10591800" cy="5257800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Given: training data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charset="0"/>
                          </a:rPr>
                          <m:t>, </m:t>
                        </m:r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charset="0"/>
                          </a:rPr>
                          <m:t>=1,…,</m:t>
                        </m:r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b="0" dirty="0"/>
                  <a:t> </a:t>
                </a:r>
                <a:r>
                  <a:rPr lang="en-US" b="0" dirty="0">
                    <a:solidFill>
                      <a:schemeClr val="tx1"/>
                    </a:solidFill>
                  </a:rPr>
                  <a:t>i.i.d. from distribution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</m:t>
                    </m:r>
                  </m:oMath>
                </a14:m>
                <a:endParaRPr lang="en-US" b="0" dirty="0">
                  <a:solidFill>
                    <a:schemeClr val="tx1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Find: predictor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ℋ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 err="1"/>
                  <a:t>S.t.</a:t>
                </a:r>
                <a:r>
                  <a:rPr lang="en-US" dirty="0"/>
                  <a:t> the </a:t>
                </a:r>
                <a:r>
                  <a:rPr lang="en-US" i="1" dirty="0"/>
                  <a:t>expected loss</a:t>
                </a:r>
                <a:r>
                  <a:rPr lang="en-US" dirty="0"/>
                  <a:t> is small:</a:t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𝔼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)∽</m:t>
                        </m:r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</m:e>
                    </m:d>
                  </m:oMath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Example losses:</a:t>
                </a:r>
              </a:p>
              <a:p>
                <a:pPr marL="457200" lvl="1" indent="0">
                  <a:buNone/>
                </a:pPr>
                <a:br>
                  <a:rPr lang="en-US" sz="1400" dirty="0">
                    <a:solidFill>
                      <a:srgbClr val="C00000"/>
                    </a:solidFill>
                  </a:rPr>
                </a:b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0−1</m:t>
                    </m:r>
                  </m:oMath>
                </a14:m>
                <a:r>
                  <a:rPr lang="en-US" sz="2400" dirty="0">
                    <a:solidFill>
                      <a:srgbClr val="C00000"/>
                    </a:solidFill>
                  </a:rPr>
                  <a:t> loss</a:t>
                </a:r>
                <a:r>
                  <a:rPr lang="en-US" sz="2400" dirty="0"/>
                  <a:t>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𝑙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2400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sz="2400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𝕀</m:t>
                    </m:r>
                    <m:r>
                      <a:rPr lang="en-US" sz="2400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[</m:t>
                    </m:r>
                    <m:r>
                      <a:rPr lang="en-US" sz="2400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r>
                      <a:rPr lang="en-US" sz="2400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)≠</m:t>
                    </m:r>
                    <m:r>
                      <a:rPr lang="en-US" sz="2400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en-US" sz="2400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sz="2400" dirty="0"/>
                  <a:t> and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  <m:r>
                      <a:rPr lang="en-US" sz="2400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Pr</m:t>
                    </m:r>
                    <m:r>
                      <a:rPr lang="en-US" sz="2400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⁡[</m:t>
                    </m:r>
                    <m:r>
                      <a:rPr lang="en-US" sz="2400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400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)≠</m:t>
                    </m:r>
                    <m:r>
                      <a:rPr lang="en-US" sz="2400" i="1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2400" dirty="0">
                    <a:solidFill>
                      <a:srgbClr val="9900CC"/>
                    </a:solidFill>
                  </a:rPr>
                  <a:t>]</a:t>
                </a:r>
              </a:p>
              <a:p>
                <a:pPr marL="457200" lvl="1" indent="0">
                  <a:buNone/>
                </a:pPr>
                <a:br>
                  <a:rPr lang="en-US" sz="2400" b="0" i="1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rgbClr val="C00000"/>
                    </a:solidFill>
                  </a:rPr>
                  <a:t> loss</a:t>
                </a:r>
                <a:r>
                  <a:rPr lang="en-US" sz="2400" dirty="0"/>
                  <a:t>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𝑙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2400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sz="2400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sz="2400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2400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2400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400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 dirty="0"/>
                  <a:t> and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  <m:r>
                      <a:rPr lang="en-US" sz="2400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>
                    <a:solidFill>
                      <a:srgbClr val="9900CC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sz="240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  <m:t> [</m:t>
                            </m:r>
                            <m:r>
                              <a:rPr lang="en-US" sz="2400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sz="2400" i="1">
                                    <a:solidFill>
                                      <a:srgbClr val="99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solidFill>
                                      <a:srgbClr val="9900CC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en-US" sz="2400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400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  <m:t>]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400" y="914400"/>
                <a:ext cx="10591800" cy="5257800"/>
              </a:xfrm>
              <a:blipFill>
                <a:blip r:embed="rId2"/>
                <a:stretch>
                  <a:fillRect l="-1079" t="-1449" r="-1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78682C91-1D64-2045-8101-61486E7CA27D}"/>
              </a:ext>
            </a:extLst>
          </p:cNvPr>
          <p:cNvSpPr txBox="1"/>
          <p:nvPr/>
        </p:nvSpPr>
        <p:spPr>
          <a:xfrm>
            <a:off x="8920894" y="6443246"/>
            <a:ext cx="16709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Source: </a:t>
            </a:r>
            <a:r>
              <a:rPr lang="en-US" sz="1600" dirty="0">
                <a:solidFill>
                  <a:srgbClr val="000000"/>
                </a:solidFill>
                <a:hlinkClick r:id="rId3"/>
              </a:rPr>
              <a:t>Y. Liang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280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Empirical loss minimization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914400" y="914400"/>
                <a:ext cx="10591800" cy="5257800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Given: training data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charset="0"/>
                          </a:rPr>
                          <m:t>, </m:t>
                        </m:r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charset="0"/>
                          </a:rPr>
                          <m:t>=1,…,</m:t>
                        </m:r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b="0" dirty="0"/>
                  <a:t> </a:t>
                </a:r>
                <a:r>
                  <a:rPr lang="en-US" b="0" dirty="0">
                    <a:solidFill>
                      <a:schemeClr val="tx1"/>
                    </a:solidFill>
                  </a:rPr>
                  <a:t>i.i.d. from distribution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</m:t>
                    </m:r>
                  </m:oMath>
                </a14:m>
                <a:endParaRPr lang="en-US" b="0" dirty="0">
                  <a:solidFill>
                    <a:srgbClr val="C0000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Find: predictor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ℋ</m:t>
                    </m:r>
                  </m:oMath>
                </a14:m>
                <a:r>
                  <a:rPr lang="en-US" dirty="0">
                    <a:solidFill>
                      <a:srgbClr val="9900CC"/>
                    </a:solidFill>
                  </a:rPr>
                  <a:t> </a:t>
                </a:r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 err="1"/>
                  <a:t>S.t.</a:t>
                </a:r>
                <a:r>
                  <a:rPr lang="en-US" dirty="0"/>
                  <a:t> the </a:t>
                </a:r>
                <a:r>
                  <a:rPr lang="en-US" i="1" dirty="0"/>
                  <a:t>expected loss</a:t>
                </a:r>
                <a:r>
                  <a:rPr lang="en-US" dirty="0"/>
                  <a:t> is small:</a:t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𝔼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)∽</m:t>
                        </m:r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</m:e>
                    </m:d>
                  </m:oMath>
                </a14:m>
                <a:br>
                  <a:rPr lang="en-US" dirty="0">
                    <a:solidFill>
                      <a:srgbClr val="9900CC"/>
                    </a:solidFill>
                  </a:rPr>
                </a:b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400" y="914400"/>
                <a:ext cx="10591800" cy="5257800"/>
              </a:xfrm>
              <a:blipFill>
                <a:blip r:embed="rId2"/>
                <a:stretch>
                  <a:fillRect l="-1079" t="-1449" r="-1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78682C91-1D64-2045-8101-61486E7CA27D}"/>
              </a:ext>
            </a:extLst>
          </p:cNvPr>
          <p:cNvSpPr txBox="1"/>
          <p:nvPr/>
        </p:nvSpPr>
        <p:spPr>
          <a:xfrm>
            <a:off x="8920894" y="6443246"/>
            <a:ext cx="16709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Source: </a:t>
            </a:r>
            <a:r>
              <a:rPr lang="en-US" sz="1600" dirty="0">
                <a:solidFill>
                  <a:srgbClr val="000000"/>
                </a:solidFill>
                <a:hlinkClick r:id="rId3"/>
              </a:rPr>
              <a:t>Y. Liang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8CA49D82-7B95-1443-9876-40E6D91AE9EC}"/>
              </a:ext>
            </a:extLst>
          </p:cNvPr>
          <p:cNvSpPr/>
          <p:nvPr/>
        </p:nvSpPr>
        <p:spPr>
          <a:xfrm>
            <a:off x="5867400" y="5255306"/>
            <a:ext cx="3962400" cy="838200"/>
          </a:xfrm>
          <a:prstGeom prst="wedgeRoundRectCallout">
            <a:avLst>
              <a:gd name="adj1" fmla="val -85273"/>
              <a:gd name="adj2" fmla="val -331261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>
                <a:solidFill>
                  <a:srgbClr val="9900CC"/>
                </a:solidFill>
              </a:rPr>
              <a:t>Can’t optimize this directly</a:t>
            </a:r>
          </a:p>
        </p:txBody>
      </p:sp>
    </p:spTree>
    <p:extLst>
      <p:ext uri="{BB962C8B-B14F-4D97-AF65-F5344CB8AC3E}">
        <p14:creationId xmlns:p14="http://schemas.microsoft.com/office/powerpoint/2010/main" val="4045884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Empirical loss minimization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914400" y="914400"/>
                <a:ext cx="10668000" cy="5257800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Given: training data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charset="0"/>
                          </a:rPr>
                          <m:t>, </m:t>
                        </m:r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charset="0"/>
                          </a:rPr>
                          <m:t>=1,…,</m:t>
                        </m:r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b="0" dirty="0"/>
                  <a:t> </a:t>
                </a:r>
                <a:r>
                  <a:rPr lang="en-US" b="0" dirty="0">
                    <a:solidFill>
                      <a:schemeClr val="tx1"/>
                    </a:solidFill>
                  </a:rPr>
                  <a:t>i.i.d. from distribution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</m:t>
                    </m:r>
                  </m:oMath>
                </a14:m>
                <a:endParaRPr lang="en-US" b="0" dirty="0">
                  <a:solidFill>
                    <a:srgbClr val="C0000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Find: predictor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ℋ</m:t>
                    </m:r>
                  </m:oMath>
                </a14:m>
                <a:r>
                  <a:rPr lang="en-US" dirty="0">
                    <a:solidFill>
                      <a:srgbClr val="9900CC"/>
                    </a:solidFill>
                  </a:rPr>
                  <a:t> </a:t>
                </a:r>
                <a:r>
                  <a:rPr lang="en-US" dirty="0">
                    <a:solidFill>
                      <a:srgbClr val="C00000"/>
                    </a:solidFill>
                  </a:rPr>
                  <a:t>that minimizes</a:t>
                </a:r>
                <a:br>
                  <a:rPr lang="en-US" dirty="0"/>
                </a:b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</m:acc>
                    <m:d>
                      <m:d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  <m:nary>
                      <m:naryPr>
                        <m:chr m:val="∑"/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400" y="914400"/>
                <a:ext cx="10668000" cy="5257800"/>
              </a:xfrm>
              <a:blipFill>
                <a:blip r:embed="rId2"/>
                <a:stretch>
                  <a:fillRect l="-1071" t="-82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78682C91-1D64-2045-8101-61486E7CA27D}"/>
              </a:ext>
            </a:extLst>
          </p:cNvPr>
          <p:cNvSpPr txBox="1"/>
          <p:nvPr/>
        </p:nvSpPr>
        <p:spPr>
          <a:xfrm>
            <a:off x="8920894" y="6443246"/>
            <a:ext cx="16709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Source: </a:t>
            </a:r>
            <a:r>
              <a:rPr lang="en-US" sz="1600" dirty="0">
                <a:solidFill>
                  <a:srgbClr val="000000"/>
                </a:solidFill>
                <a:hlinkClick r:id="rId3"/>
              </a:rPr>
              <a:t>Y. Liang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8CA49D82-7B95-1443-9876-40E6D91AE9EC}"/>
              </a:ext>
            </a:extLst>
          </p:cNvPr>
          <p:cNvSpPr/>
          <p:nvPr/>
        </p:nvSpPr>
        <p:spPr>
          <a:xfrm>
            <a:off x="5867400" y="5255306"/>
            <a:ext cx="3962400" cy="838200"/>
          </a:xfrm>
          <a:prstGeom prst="wedgeRoundRectCallout">
            <a:avLst>
              <a:gd name="adj1" fmla="val -81580"/>
              <a:gd name="adj2" fmla="val -341443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>
                <a:solidFill>
                  <a:srgbClr val="9900CC"/>
                </a:solidFill>
              </a:rPr>
              <a:t>Empirical loss</a:t>
            </a:r>
          </a:p>
        </p:txBody>
      </p:sp>
    </p:spTree>
    <p:extLst>
      <p:ext uri="{BB962C8B-B14F-4D97-AF65-F5344CB8AC3E}">
        <p14:creationId xmlns:p14="http://schemas.microsoft.com/office/powerpoint/2010/main" val="15415383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EC339-BFEB-CC42-A515-A11AEB13E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Supervised learning in a nutshell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D8EC79-5175-5B4F-999B-631EC53A22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b="1" dirty="0"/>
              <a:t>Collect </a:t>
            </a:r>
            <a:r>
              <a:rPr lang="en-US" b="1" i="1" dirty="0"/>
              <a:t>training data</a:t>
            </a:r>
            <a:r>
              <a:rPr lang="en-US" b="1" dirty="0"/>
              <a:t> and labels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Specify model: </a:t>
            </a:r>
            <a:r>
              <a:rPr lang="en-US" dirty="0"/>
              <a:t>select </a:t>
            </a:r>
            <a:r>
              <a:rPr lang="en-US" i="1" dirty="0"/>
              <a:t>hypothesis class </a:t>
            </a:r>
            <a:r>
              <a:rPr lang="en-US" dirty="0"/>
              <a:t>and </a:t>
            </a:r>
            <a:r>
              <a:rPr lang="en-US" i="1" dirty="0"/>
              <a:t>loss function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Train model: </a:t>
            </a:r>
            <a:r>
              <a:rPr lang="en-US" dirty="0"/>
              <a:t>find the function in the hypothesis class that minimizes the </a:t>
            </a:r>
            <a:r>
              <a:rPr lang="en-US" i="1" dirty="0"/>
              <a:t>empirical loss </a:t>
            </a:r>
            <a:r>
              <a:rPr lang="en-US" dirty="0"/>
              <a:t>on the training data</a:t>
            </a:r>
          </a:p>
        </p:txBody>
      </p:sp>
    </p:spTree>
    <p:extLst>
      <p:ext uri="{BB962C8B-B14F-4D97-AF65-F5344CB8AC3E}">
        <p14:creationId xmlns:p14="http://schemas.microsoft.com/office/powerpoint/2010/main" val="5466927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93AFE-8FE0-AF4F-B0F5-7C2ED6912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AF63A-5020-F14B-8F2D-46261E61EB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Example classification models: nearest neighbor, linear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Empirical loss minimization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Linear classification models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/>
              <a:t>Linear regression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Logistic regression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Perceptron training algorithm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Support vector machines</a:t>
            </a:r>
          </a:p>
        </p:txBody>
      </p:sp>
    </p:spTree>
    <p:extLst>
      <p:ext uri="{BB962C8B-B14F-4D97-AF65-F5344CB8AC3E}">
        <p14:creationId xmlns:p14="http://schemas.microsoft.com/office/powerpoint/2010/main" val="148348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linear classifiers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Given: </a:t>
                </a:r>
                <a:r>
                  <a:rPr lang="en-US" dirty="0" err="1"/>
                  <a:t>i.i.d</a:t>
                </a:r>
                <a:r>
                  <a:rPr lang="en-US" dirty="0"/>
                  <a:t>. training data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charset="0"/>
                          </a:rPr>
                          <m:t>, </m:t>
                        </m:r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charset="0"/>
                          </a:rPr>
                          <m:t>=1,…,</m:t>
                        </m:r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b="0" dirty="0">
                    <a:solidFill>
                      <a:srgbClr val="9900CC"/>
                    </a:solidFill>
                  </a:rPr>
                  <a:t>,</a:t>
                </a:r>
                <a:br>
                  <a:rPr lang="en-US" b="0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∈{−1,1}</m:t>
                    </m:r>
                  </m:oMath>
                </a14:m>
                <a:endParaRPr lang="en-US" b="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Hypothesis class: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)=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sgn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⁡(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br>
                  <a:rPr lang="en-US" dirty="0"/>
                </a:br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Classification with </a:t>
                </a:r>
                <a:r>
                  <a:rPr lang="en-US" i="1" dirty="0"/>
                  <a:t>bias</a:t>
                </a:r>
                <a:r>
                  <a:rPr lang="en-US" dirty="0"/>
                  <a:t>, i.e.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  <m:d>
                      <m:dPr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sgn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⁡(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</a:t>
                </a:r>
                <a:br>
                  <a:rPr lang="en-US" dirty="0"/>
                </a:br>
                <a:r>
                  <a:rPr lang="en-US" dirty="0"/>
                  <a:t>can be reduced to the case w/o bias by letting </a:t>
                </a:r>
                <a:br>
                  <a:rPr lang="en-US" dirty="0"/>
                </a:b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acc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</m:oMath>
                </a14:m>
                <a:r>
                  <a:rPr lang="en-US" dirty="0">
                    <a:solidFill>
                      <a:srgbClr val="9900CC"/>
                    </a:solidFill>
                  </a:rPr>
                  <a:t> </a:t>
                </a:r>
                <a:r>
                  <a:rPr lang="en-US" dirty="0"/>
                  <a:t>and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=[</m:t>
                    </m:r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;1]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78682C91-1D64-2045-8101-61486E7CA27D}"/>
              </a:ext>
            </a:extLst>
          </p:cNvPr>
          <p:cNvSpPr txBox="1"/>
          <p:nvPr/>
        </p:nvSpPr>
        <p:spPr>
          <a:xfrm>
            <a:off x="8920894" y="6443246"/>
            <a:ext cx="16709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Source: </a:t>
            </a:r>
            <a:r>
              <a:rPr lang="en-US" sz="1600" dirty="0">
                <a:solidFill>
                  <a:srgbClr val="000000"/>
                </a:solidFill>
                <a:hlinkClick r:id="rId3"/>
              </a:rPr>
              <a:t>Y. Liang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06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linear classifiers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Given: </a:t>
                </a:r>
                <a:r>
                  <a:rPr lang="en-US" dirty="0" err="1"/>
                  <a:t>i.i.d</a:t>
                </a:r>
                <a:r>
                  <a:rPr lang="en-US" dirty="0"/>
                  <a:t>. training data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charset="0"/>
                          </a:rPr>
                          <m:t>, </m:t>
                        </m:r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charset="0"/>
                          </a:rPr>
                          <m:t>=1,…,</m:t>
                        </m:r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b="0" dirty="0">
                    <a:solidFill>
                      <a:srgbClr val="9900CC"/>
                    </a:solidFill>
                  </a:rPr>
                  <a:t>,</a:t>
                </a:r>
                <a:br>
                  <a:rPr lang="en-US" b="0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∈{−1,1}</m:t>
                    </m:r>
                  </m:oMath>
                </a14:m>
                <a:endParaRPr lang="en-US" b="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Hypothesis class: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)=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sgn</m:t>
                        </m:r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⁡(</m:t>
                        </m:r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:r>
                  <a:rPr lang="en-US" dirty="0"/>
                  <a:t> 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Loss: how about minimizing the number of mistakes on the training data?</a:t>
                </a:r>
                <a:br>
                  <a:rPr lang="en-US" dirty="0"/>
                </a:b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</m:acc>
                    <m:d>
                      <m:d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  <m:nary>
                      <m:naryPr>
                        <m:chr m:val="∑"/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𝕀</m:t>
                        </m:r>
                        <m:r>
                          <a:rPr lang="en-US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[</m:t>
                        </m:r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sgn</m:t>
                        </m:r>
                        <m:d>
                          <m:d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p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≠</m:t>
                        </m:r>
                        <m:sSub>
                          <m:sSubPr>
                            <m:ctrlPr>
                              <a:rPr lang="en-US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e>
                    </m:nary>
                  </m:oMath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Difficult to optimize directly (NP-hard), so people resort to </a:t>
                </a:r>
                <a:r>
                  <a:rPr lang="en-US" i="1" dirty="0"/>
                  <a:t>surrogate loss functions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 b="-72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78682C91-1D64-2045-8101-61486E7CA27D}"/>
              </a:ext>
            </a:extLst>
          </p:cNvPr>
          <p:cNvSpPr txBox="1"/>
          <p:nvPr/>
        </p:nvSpPr>
        <p:spPr>
          <a:xfrm>
            <a:off x="8920894" y="6443246"/>
            <a:ext cx="16709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Source: </a:t>
            </a:r>
            <a:r>
              <a:rPr lang="en-US" sz="1600" dirty="0">
                <a:solidFill>
                  <a:srgbClr val="000000"/>
                </a:solidFill>
                <a:hlinkClick r:id="rId3"/>
              </a:rPr>
              <a:t>Y. Liang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10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 (“straw man” model)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Find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)=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 </a:t>
                </a:r>
                <a:r>
                  <a:rPr lang="en-US" dirty="0"/>
                  <a:t>that minimizes</a:t>
                </a: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i="1" dirty="0">
                    <a:solidFill>
                      <a:schemeClr val="tx1"/>
                    </a:solidFill>
                  </a:rPr>
                  <a:t> loss</a:t>
                </a:r>
                <a:r>
                  <a:rPr lang="en-US" i="1" dirty="0">
                    <a:solidFill>
                      <a:srgbClr val="9900CC"/>
                    </a:solidFill>
                  </a:rPr>
                  <a:t> </a:t>
                </a:r>
                <a:r>
                  <a:rPr lang="en-US" dirty="0"/>
                  <a:t>or </a:t>
                </a:r>
                <a:r>
                  <a:rPr lang="en-US" i="1" dirty="0"/>
                  <a:t>mean squared error</a:t>
                </a:r>
                <a:br>
                  <a:rPr lang="en-US" dirty="0"/>
                </a:b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</m:acc>
                    <m:d>
                      <m:d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  <m:nary>
                      <m:naryPr>
                        <m:chr m:val="∑"/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sSup>
                              <m:sSupPr>
                                <m:ctrlP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p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I</a:t>
                </a:r>
                <a:r>
                  <a:rPr lang="en-US" dirty="0">
                    <a:solidFill>
                      <a:schemeClr val="tx1"/>
                    </a:solidFill>
                  </a:rPr>
                  <a:t>gnores the fact that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en-US" i="0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∈{</m:t>
                    </m:r>
                    <m:r>
                      <a:rPr lang="en-US" b="0" i="0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</m:t>
                    </m:r>
                    <m:r>
                      <a:rPr lang="en-US" i="0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,1}</m:t>
                    </m:r>
                  </m:oMath>
                </a14:m>
                <a:r>
                  <a:rPr lang="en-US" dirty="0">
                    <a:solidFill>
                      <a:srgbClr val="9900CC"/>
                    </a:solidFill>
                  </a:rPr>
                  <a:t> </a:t>
                </a:r>
                <a:r>
                  <a:rPr lang="en-US" dirty="0"/>
                  <a:t>but is easy to optimize</a:t>
                </a:r>
              </a:p>
              <a:p>
                <a:pPr marL="0" indent="0"/>
                <a:br>
                  <a:rPr lang="en-US" dirty="0"/>
                </a:br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09800" y="914400"/>
                <a:ext cx="8382000" cy="5257800"/>
              </a:xfrm>
              <a:blipFill>
                <a:blip r:embed="rId2"/>
                <a:stretch>
                  <a:fillRect l="-1210" t="-9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78682C91-1D64-2045-8101-61486E7CA27D}"/>
              </a:ext>
            </a:extLst>
          </p:cNvPr>
          <p:cNvSpPr txBox="1"/>
          <p:nvPr/>
        </p:nvSpPr>
        <p:spPr>
          <a:xfrm>
            <a:off x="8920894" y="6443246"/>
            <a:ext cx="16709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Source: </a:t>
            </a:r>
            <a:r>
              <a:rPr lang="en-US" sz="1600" dirty="0">
                <a:solidFill>
                  <a:srgbClr val="000000"/>
                </a:solidFill>
                <a:hlinkClick r:id="rId3"/>
              </a:rPr>
              <a:t>Y. Liang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368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97545-25A7-2144-88BC-F6A437C2B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regression: 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8E10B8A-E2DE-A641-A604-99EE55541AE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Let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be a matrix whose </a:t>
                </a:r>
                <a:r>
                  <a:rPr lang="en-US" dirty="0" err="1"/>
                  <a:t>ith</a:t>
                </a:r>
                <a:r>
                  <a:rPr lang="en-US" dirty="0"/>
                  <a:t> row is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dirty="0"/>
                  <a:t> be the vector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,…, 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en-US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</m:acc>
                      <m:d>
                        <m:d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p>
                            <m:sSup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  <m:r>
                        <a:rPr lang="en-US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sSubSup>
                        <m:sSubSupPr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𝑋𝑤</m:t>
                              </m:r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𝑌</m:t>
                              </m:r>
                            </m:e>
                          </m:d>
                        </m:e>
                        <m:sub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8E10B8A-E2DE-A641-A604-99EE55541AE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94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984EDB8F-AF4F-764D-921A-1E28C1D73277}"/>
              </a:ext>
            </a:extLst>
          </p:cNvPr>
          <p:cNvSpPr txBox="1"/>
          <p:nvPr/>
        </p:nvSpPr>
        <p:spPr>
          <a:xfrm>
            <a:off x="8920894" y="6443246"/>
            <a:ext cx="16709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Source: </a:t>
            </a:r>
            <a:r>
              <a:rPr lang="en-US" sz="1600" dirty="0">
                <a:solidFill>
                  <a:srgbClr val="000000"/>
                </a:solidFill>
                <a:hlinkClick r:id="rId3"/>
              </a:rPr>
              <a:t>Y. Liang</a:t>
            </a: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1AC32B-D49D-F144-9C7D-1B88D5CC64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" r="66994"/>
          <a:stretch/>
        </p:blipFill>
        <p:spPr>
          <a:xfrm>
            <a:off x="4252111" y="3124200"/>
            <a:ext cx="3687778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4035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97545-25A7-2144-88BC-F6A437C2B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regression: 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8E10B8A-E2DE-A641-A604-99EE55541AE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Let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be a matrix whose </a:t>
                </a:r>
                <a:r>
                  <a:rPr lang="en-US" dirty="0" err="1"/>
                  <a:t>ith</a:t>
                </a:r>
                <a:r>
                  <a:rPr lang="en-US" dirty="0"/>
                  <a:t> row is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dirty="0"/>
                  <a:t> be the vector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,…, 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en-US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</m:acc>
                      <m:d>
                        <m:d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p>
                            <m:sSup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  <m:r>
                        <a:rPr lang="en-US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sSubSup>
                        <m:sSubSupPr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𝑋𝑤</m:t>
                              </m:r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𝑌</m:t>
                              </m:r>
                            </m:e>
                          </m:d>
                        </m:e>
                        <m:sub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This is a </a:t>
                </a:r>
                <a:r>
                  <a:rPr lang="en-US" i="1" dirty="0"/>
                  <a:t>convex</a:t>
                </a:r>
                <a:r>
                  <a:rPr lang="en-US" dirty="0"/>
                  <a:t> function of the weights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8E10B8A-E2DE-A641-A604-99EE55541AE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94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984EDB8F-AF4F-764D-921A-1E28C1D73277}"/>
              </a:ext>
            </a:extLst>
          </p:cNvPr>
          <p:cNvSpPr txBox="1"/>
          <p:nvPr/>
        </p:nvSpPr>
        <p:spPr>
          <a:xfrm>
            <a:off x="8920894" y="6443246"/>
            <a:ext cx="16709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Source: </a:t>
            </a:r>
            <a:r>
              <a:rPr lang="en-US" sz="1600" dirty="0">
                <a:solidFill>
                  <a:srgbClr val="000000"/>
                </a:solidFill>
                <a:hlinkClick r:id="rId3"/>
              </a:rPr>
              <a:t>Y. Liang</a:t>
            </a: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D44290-638C-BC4A-9DEC-249C79055B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5708" y="3657601"/>
            <a:ext cx="4432634" cy="278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916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 dirty="0"/>
              <a:t>Recall: The basic </a:t>
            </a:r>
            <a:r>
              <a:rPr lang="en-US" i="1" dirty="0"/>
              <a:t>supervised learning </a:t>
            </a:r>
            <a:r>
              <a:rPr lang="en-US" dirty="0"/>
              <a:t>framework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914400" y="1219200"/>
                <a:ext cx="10363200" cy="4953000"/>
              </a:xfrm>
            </p:spPr>
            <p:txBody>
              <a:bodyPr/>
              <a:lstStyle/>
              <a:p>
                <a:pPr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i="1" dirty="0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6000" i="1" dirty="0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 lang="en-US" sz="6000" i="1" dirty="0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6000" i="1" dirty="0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6000" b="0" i="1" dirty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6000" i="1" dirty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6000" dirty="0">
                  <a:solidFill>
                    <a:srgbClr val="9900CC"/>
                  </a:solidFill>
                </a:endParaRPr>
              </a:p>
              <a:p>
                <a:pPr>
                  <a:buNone/>
                </a:pPr>
                <a:endParaRPr lang="en-US" dirty="0"/>
              </a:p>
              <a:p>
                <a:pPr>
                  <a:buNone/>
                </a:pPr>
                <a:br>
                  <a:rPr lang="en-US" dirty="0"/>
                </a:br>
                <a:endParaRPr lang="en-US" dirty="0"/>
              </a:p>
              <a:p>
                <a:pPr>
                  <a:buFont typeface="Arial" panose="020B0604020202020204" pitchFamily="34" charset="0"/>
                  <a:buChar char="•"/>
                </a:pPr>
                <a:endParaRPr lang="en-US" sz="2400" b="1" dirty="0"/>
              </a:p>
              <a:p>
                <a:pPr>
                  <a:buFont typeface="Arial" panose="020B0604020202020204" pitchFamily="34" charset="0"/>
                  <a:buChar char="•"/>
                </a:pPr>
                <a:endParaRPr lang="en-US" sz="2400" b="1" dirty="0"/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2400" b="1" dirty="0"/>
                  <a:t>Training </a:t>
                </a:r>
                <a:r>
                  <a:rPr lang="en-US" sz="2400" dirty="0"/>
                  <a:t>(or </a:t>
                </a:r>
                <a:r>
                  <a:rPr lang="en-US" sz="2400" b="1" dirty="0"/>
                  <a:t>learning</a:t>
                </a:r>
                <a:r>
                  <a:rPr lang="en-US" sz="2400" dirty="0"/>
                  <a:t>):</a:t>
                </a:r>
                <a:r>
                  <a:rPr lang="en-US" sz="2400" b="1" dirty="0"/>
                  <a:t> </a:t>
                </a:r>
                <a:r>
                  <a:rPr lang="en-US" sz="2400" dirty="0"/>
                  <a:t>given a </a:t>
                </a:r>
                <a:r>
                  <a:rPr lang="en-US" sz="2400" i="1" dirty="0"/>
                  <a:t>training set </a:t>
                </a:r>
                <a:r>
                  <a:rPr lang="en-US" sz="2400" dirty="0"/>
                  <a:t>of labeled examples</a:t>
                </a:r>
                <a:r>
                  <a:rPr lang="en-US" sz="2400" i="1" dirty="0"/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{(</m:t>
                    </m:r>
                    <m:r>
                      <a:rPr lang="en-US" sz="2400" b="0" i="1" dirty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 baseline="-25000" dirty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400" i="1" dirty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i="1" dirty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 baseline="-25000" dirty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400" i="1" dirty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), …, (</m:t>
                    </m:r>
                    <m:r>
                      <a:rPr lang="en-US" sz="2400" b="0" i="1" dirty="0" err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 baseline="-25000" dirty="0" err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2400" i="1" dirty="0" err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i="1" dirty="0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dirty="0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400" b="0" i="1" dirty="0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  <m:r>
                      <a:rPr lang="en-US" sz="2400" i="1" dirty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)}</m:t>
                    </m:r>
                  </m:oMath>
                </a14:m>
                <a:r>
                  <a:rPr lang="en-US" sz="2400" dirty="0"/>
                  <a:t>, instantiate a predictor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endParaRPr lang="en-US" sz="2400" dirty="0">
                  <a:solidFill>
                    <a:srgbClr val="0000FF"/>
                  </a:solidFill>
                </a:endParaRP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2400" b="1" dirty="0"/>
                  <a:t>Testing </a:t>
                </a:r>
                <a:r>
                  <a:rPr lang="en-US" sz="2400" dirty="0"/>
                  <a:t>(or</a:t>
                </a:r>
                <a:r>
                  <a:rPr lang="en-US" sz="2400" b="1" dirty="0"/>
                  <a:t> inference</a:t>
                </a:r>
                <a:r>
                  <a:rPr lang="en-US" sz="2400" dirty="0"/>
                  <a:t>): apply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2400" dirty="0"/>
                  <a:t> to a new </a:t>
                </a:r>
                <a:r>
                  <a:rPr lang="en-US" sz="2400" i="1" dirty="0"/>
                  <a:t>test example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400" dirty="0"/>
                  <a:t> and output the predicted value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 dirty="0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 = </m:t>
                    </m:r>
                    <m:r>
                      <a:rPr lang="en-US" sz="2400" i="1" dirty="0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400" i="1" dirty="0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dirty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 dirty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br>
                  <a:rPr lang="en-US" sz="2400" dirty="0">
                    <a:solidFill>
                      <a:srgbClr val="9900CC"/>
                    </a:solidFill>
                  </a:rPr>
                </a:br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400" y="1219200"/>
                <a:ext cx="10363200" cy="4953000"/>
              </a:xfrm>
              <a:blipFill>
                <a:blip r:embed="rId3"/>
                <a:stretch>
                  <a:fillRect l="-858" t="-256" b="-25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/>
          <p:cNvCxnSpPr/>
          <p:nvPr/>
        </p:nvCxnSpPr>
        <p:spPr>
          <a:xfrm flipV="1">
            <a:off x="4635866" y="2438398"/>
            <a:ext cx="0" cy="45720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6347905" y="2438399"/>
            <a:ext cx="794" cy="45799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cxnSpLocks/>
            <a:stCxn id="11" idx="0"/>
          </p:cNvCxnSpPr>
          <p:nvPr/>
        </p:nvCxnSpPr>
        <p:spPr>
          <a:xfrm flipH="1" flipV="1">
            <a:off x="7239000" y="2438402"/>
            <a:ext cx="577668" cy="45719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267200" y="2895599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solidFill>
                  <a:schemeClr val="tx1"/>
                </a:solidFill>
              </a:rPr>
              <a:t>output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10200" y="2895599"/>
            <a:ext cx="1892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>
                <a:solidFill>
                  <a:schemeClr val="tx1"/>
                </a:solidFill>
              </a:rPr>
              <a:t>prediction function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70334" y="2895600"/>
            <a:ext cx="1892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>
                <a:solidFill>
                  <a:schemeClr val="tx1"/>
                </a:solidFill>
              </a:rPr>
              <a:t>input</a:t>
            </a:r>
          </a:p>
        </p:txBody>
      </p:sp>
    </p:spTree>
    <p:extLst>
      <p:ext uri="{BB962C8B-B14F-4D97-AF65-F5344CB8AC3E}">
        <p14:creationId xmlns:p14="http://schemas.microsoft.com/office/powerpoint/2010/main" val="36693006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97545-25A7-2144-88BC-F6A437C2B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regression: 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8E10B8A-E2DE-A641-A604-99EE55541AE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Let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be a matrix whose </a:t>
                </a:r>
                <a:r>
                  <a:rPr lang="en-US" dirty="0" err="1"/>
                  <a:t>ith</a:t>
                </a:r>
                <a:r>
                  <a:rPr lang="en-US" dirty="0"/>
                  <a:t> row is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dirty="0"/>
                  <a:t> be the vector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,…, 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en-US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</m:acc>
                      <m:d>
                        <m:d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p>
                            <m:sSup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  <m:r>
                        <a:rPr lang="en-US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sSubSup>
                        <m:sSubSupPr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𝑋𝑤</m:t>
                              </m:r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𝑌</m:t>
                              </m:r>
                            </m:e>
                          </m:d>
                        </m:e>
                        <m:sub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14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Find the </a:t>
                </a:r>
                <a:r>
                  <a:rPr lang="en-US" i="1" dirty="0"/>
                  <a:t>gradient</a:t>
                </a:r>
                <a:r>
                  <a:rPr lang="en-US" dirty="0"/>
                  <a:t> </a:t>
                </a:r>
                <a:r>
                  <a:rPr lang="en-US" dirty="0" err="1"/>
                  <a:t>w.r.t</a:t>
                </a:r>
                <a:r>
                  <a:rPr lang="en-US" dirty="0"/>
                  <a:t>.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US" dirty="0"/>
                  <a:t>: </a:t>
                </a:r>
                <a:br>
                  <a:rPr lang="en-US" dirty="0"/>
                </a:br>
                <a:r>
                  <a:rPr lang="en-US" dirty="0"/>
                  <a:t>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∇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𝑤</m:t>
                            </m:r>
                          </m:sub>
                        </m:sSub>
                        <m:d>
                          <m:dPr>
                            <m:begChr m:val="‖"/>
                            <m:endChr m:val="‖"/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𝑋𝑤</m:t>
                            </m:r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𝑌</m:t>
                            </m:r>
                          </m:e>
                        </m:d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8E10B8A-E2DE-A641-A604-99EE55541AE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94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984EDB8F-AF4F-764D-921A-1E28C1D73277}"/>
              </a:ext>
            </a:extLst>
          </p:cNvPr>
          <p:cNvSpPr txBox="1"/>
          <p:nvPr/>
        </p:nvSpPr>
        <p:spPr>
          <a:xfrm>
            <a:off x="8920894" y="6443246"/>
            <a:ext cx="16709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Source: </a:t>
            </a:r>
            <a:r>
              <a:rPr lang="en-US" sz="1600" dirty="0">
                <a:solidFill>
                  <a:srgbClr val="000000"/>
                </a:solidFill>
                <a:hlinkClick r:id="rId3"/>
              </a:rPr>
              <a:t>Y. Liang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9362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97545-25A7-2144-88BC-F6A437C2B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regression: 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8E10B8A-E2DE-A641-A604-99EE55541AE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Let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be a matrix whose </a:t>
                </a:r>
                <a:r>
                  <a:rPr lang="en-US" dirty="0" err="1"/>
                  <a:t>ith</a:t>
                </a:r>
                <a:r>
                  <a:rPr lang="en-US" dirty="0"/>
                  <a:t> row is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dirty="0"/>
                  <a:t> be the vector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,…, 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en-US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</m:acc>
                      <m:d>
                        <m:d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p>
                            <m:sSup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  <m:r>
                        <a:rPr lang="en-US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sSubSup>
                        <m:sSubSupPr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𝑋𝑤</m:t>
                              </m:r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𝑌</m:t>
                              </m:r>
                            </m:e>
                          </m:d>
                        </m:e>
                        <m:sub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14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Find the </a:t>
                </a:r>
                <a:r>
                  <a:rPr lang="en-US" i="1" dirty="0"/>
                  <a:t>gradient</a:t>
                </a:r>
                <a:r>
                  <a:rPr lang="en-US" dirty="0"/>
                  <a:t> </a:t>
                </a:r>
                <a:r>
                  <a:rPr lang="en-US" dirty="0" err="1"/>
                  <a:t>w.r.t</a:t>
                </a:r>
                <a:r>
                  <a:rPr lang="en-US" dirty="0"/>
                  <a:t>.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US" dirty="0"/>
                  <a:t>: </a:t>
                </a:r>
                <a:br>
                  <a:rPr lang="en-US" dirty="0"/>
                </a:br>
                <a:r>
                  <a:rPr lang="en-US" dirty="0"/>
                  <a:t>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∇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𝑤</m:t>
                            </m:r>
                          </m:sub>
                        </m:sSub>
                        <m:d>
                          <m:dPr>
                            <m:begChr m:val="‖"/>
                            <m:endChr m:val="‖"/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𝑋𝑤</m:t>
                            </m:r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𝑌</m:t>
                            </m:r>
                          </m:e>
                        </m:d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b="0" i="0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rgbClr val="9900CC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𝑋𝑤</m:t>
                                </m:r>
                                <m:r>
                                  <a:rPr lang="en-US" i="1">
                                    <a:solidFill>
                                      <a:srgbClr val="9900CC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𝑌</m:t>
                                </m:r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d>
                          <m:dPr>
                            <m:ctrlP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𝑋𝑤</m:t>
                            </m:r>
                            <m: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𝑌</m:t>
                            </m:r>
                          </m:e>
                        </m:d>
                      </m:e>
                    </m:d>
                  </m:oMath>
                </a14:m>
                <a:endParaRPr lang="en-US" b="0" i="1" dirty="0">
                  <a:solidFill>
                    <a:srgbClr val="9900CC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/>
                <a:r>
                  <a:rPr lang="en-US" b="0" dirty="0">
                    <a:solidFill>
                      <a:srgbClr val="9900CC"/>
                    </a:solidFill>
                    <a:ea typeface="Cambria Math" panose="02040503050406030204" pitchFamily="18" charset="0"/>
                  </a:rPr>
                  <a:t>		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𝑤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i="1" dirty="0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dirty="0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b="0" i="1" dirty="0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 dirty="0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𝑋𝑤</m:t>
                        </m:r>
                        <m:r>
                          <a:rPr lang="en-US" b="0" i="1" dirty="0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−2</m:t>
                        </m:r>
                        <m:sSup>
                          <m:sSupPr>
                            <m:ctrlPr>
                              <a:rPr lang="en-US" b="0" i="1" dirty="0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dirty="0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𝑤</m:t>
                            </m:r>
                          </m:e>
                          <m:sup>
                            <m:r>
                              <a:rPr lang="en-US" b="0" i="1" dirty="0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dirty="0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dirty="0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b="0" i="1" dirty="0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 dirty="0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𝑌</m:t>
                        </m:r>
                        <m:r>
                          <a:rPr lang="en-US" b="0" i="1" dirty="0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i="1" dirty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dirty="0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𝑌</m:t>
                            </m:r>
                          </m:e>
                          <m:sup>
                            <m:r>
                              <a:rPr lang="en-US" i="1" dirty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 dirty="0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𝑌</m:t>
                        </m:r>
                      </m:e>
                    </m:d>
                  </m:oMath>
                </a14:m>
                <a:endParaRPr lang="en-US" dirty="0">
                  <a:solidFill>
                    <a:srgbClr val="9900CC"/>
                  </a:solidFill>
                  <a:ea typeface="Cambria Math" panose="02040503050406030204" pitchFamily="18" charset="0"/>
                </a:endParaRPr>
              </a:p>
              <a:p>
                <a:pPr marL="0" indent="0"/>
                <a:r>
                  <a:rPr lang="en-US" b="0" dirty="0">
                    <a:solidFill>
                      <a:srgbClr val="9900CC"/>
                    </a:solidFill>
                    <a:ea typeface="Cambria Math" panose="02040503050406030204" pitchFamily="18" charset="0"/>
                  </a:rPr>
                  <a:t>		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𝑋𝑤</m:t>
                    </m:r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−2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𝑌</m:t>
                    </m:r>
                  </m:oMath>
                </a14:m>
                <a:endParaRPr lang="en-US" sz="1400" dirty="0">
                  <a:ea typeface="Cambria Math" panose="02040503050406030204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>
                    <a:ea typeface="Cambria Math" panose="02040503050406030204" pitchFamily="18" charset="0"/>
                  </a:rPr>
                  <a:t>Set gradient to zero to get the minimizer:</a:t>
                </a:r>
                <a:endParaRPr lang="en-US" b="0" i="1" dirty="0">
                  <a:solidFill>
                    <a:srgbClr val="C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𝑋</m:t>
                      </m:r>
                      <m:r>
                        <a:rPr lang="en-US" i="1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𝑤</m:t>
                      </m:r>
                      <m:r>
                        <a:rPr lang="en-US" b="0" i="1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𝑌</m:t>
                      </m:r>
                    </m:oMath>
                  </m:oMathPara>
                </a14:m>
                <a:endParaRPr lang="en-US" b="0" i="1" dirty="0">
                  <a:solidFill>
                    <a:srgbClr val="C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𝑤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𝑌</m:t>
                      </m:r>
                    </m:oMath>
                  </m:oMathPara>
                </a14:m>
                <a:br>
                  <a:rPr lang="en-US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</a:b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8E10B8A-E2DE-A641-A604-99EE55541AE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9420" b="-60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984EDB8F-AF4F-764D-921A-1E28C1D73277}"/>
              </a:ext>
            </a:extLst>
          </p:cNvPr>
          <p:cNvSpPr txBox="1"/>
          <p:nvPr/>
        </p:nvSpPr>
        <p:spPr>
          <a:xfrm>
            <a:off x="8920894" y="6443246"/>
            <a:ext cx="16709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Source: </a:t>
            </a:r>
            <a:r>
              <a:rPr lang="en-US" sz="1600" dirty="0">
                <a:solidFill>
                  <a:srgbClr val="000000"/>
                </a:solidFill>
                <a:hlinkClick r:id="rId3"/>
              </a:rPr>
              <a:t>Y. Liang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3521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3F079-A926-5944-B6F4-35764FBFD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regression: 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AF2E62C-0BF3-F444-98F0-66B7B45249D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66800" y="914400"/>
                <a:ext cx="9525001" cy="5257800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Linear algebra view</a:t>
                </a:r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If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2400" dirty="0"/>
                  <a:t> is invertible, simply solve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𝑋𝑤</m:t>
                    </m:r>
                    <m:r>
                      <a:rPr lang="en-US" sz="2400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sz="2400" dirty="0">
                    <a:solidFill>
                      <a:srgbClr val="9900CC"/>
                    </a:solidFill>
                  </a:rPr>
                  <a:t> </a:t>
                </a:r>
                <a:r>
                  <a:rPr lang="en-US" sz="2400" dirty="0"/>
                  <a:t>and get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sz="2400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en-US" sz="2400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sz="2400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endParaRPr lang="en-US" sz="2400" dirty="0"/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But typically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2400" dirty="0"/>
                  <a:t> is a “tall” matrix so you need to find the </a:t>
                </a:r>
                <a:r>
                  <a:rPr lang="en-US" sz="2400" i="1" dirty="0"/>
                  <a:t>least squares solution </a:t>
                </a:r>
                <a:r>
                  <a:rPr lang="en-US" sz="2400" dirty="0"/>
                  <a:t>to an over-constrained system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AF2E62C-0BF3-F444-98F0-66B7B45249D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66800" y="914400"/>
                <a:ext cx="9525001" cy="5257800"/>
              </a:xfrm>
              <a:blipFill>
                <a:blip r:embed="rId2"/>
                <a:stretch>
                  <a:fillRect l="-1200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9F7760CB-BD0D-3A4C-8C64-750BC32F0D6D}"/>
              </a:ext>
            </a:extLst>
          </p:cNvPr>
          <p:cNvSpPr txBox="1"/>
          <p:nvPr/>
        </p:nvSpPr>
        <p:spPr>
          <a:xfrm>
            <a:off x="8920894" y="6443246"/>
            <a:ext cx="16709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Source: </a:t>
            </a:r>
            <a:r>
              <a:rPr lang="en-US" sz="1600" dirty="0">
                <a:solidFill>
                  <a:srgbClr val="000000"/>
                </a:solidFill>
                <a:hlinkClick r:id="rId3"/>
              </a:rPr>
              <a:t>Y. Liang</a:t>
            </a: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3890CE-8AE7-1645-8BD4-3F0D1BA61D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333"/>
          <a:stretch/>
        </p:blipFill>
        <p:spPr>
          <a:xfrm>
            <a:off x="1920240" y="3429001"/>
            <a:ext cx="3261360" cy="28057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93E190-5162-C244-88FB-BD56A60726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10"/>
          <a:stretch/>
        </p:blipFill>
        <p:spPr>
          <a:xfrm>
            <a:off x="5007353" y="3429001"/>
            <a:ext cx="6052406" cy="280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657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8F3F7-EB3E-824D-AEA3-7CB9431F7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 as maximum likelihood estimation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7BA1896-DF89-2843-AD93-2915570A307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Interpretation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i="1" dirty="0">
                    <a:solidFill>
                      <a:srgbClr val="9900CC"/>
                    </a:solidFill>
                  </a:rPr>
                  <a:t> </a:t>
                </a:r>
                <a:r>
                  <a:rPr lang="en-US" dirty="0"/>
                  <a:t>loss: </a:t>
                </a:r>
                <a:r>
                  <a:rPr lang="en-US" i="1" dirty="0"/>
                  <a:t>negative log likelihood </a:t>
                </a:r>
                <a:r>
                  <a:rPr lang="en-US" dirty="0"/>
                  <a:t>assuming </a:t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/>
                  <a:t> is normally distributed with mean</a:t>
                </a:r>
                <a:r>
                  <a:rPr lang="en-US" dirty="0">
                    <a:solidFill>
                      <a:srgbClr val="9900CC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  <m:d>
                      <m:dPr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p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7BA1896-DF89-2843-AD93-2915570A307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2">
            <a:extLst>
              <a:ext uri="{FF2B5EF4-FFF2-40B4-BE49-F238E27FC236}">
                <a16:creationId xmlns:a16="http://schemas.microsoft.com/office/drawing/2014/main" id="{2E266A4A-AB5A-FE47-B0EB-A5ADC3CCD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2568288"/>
            <a:ext cx="4389614" cy="307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9">
            <a:extLst>
              <a:ext uri="{FF2B5EF4-FFF2-40B4-BE49-F238E27FC236}">
                <a16:creationId xmlns:a16="http://schemas.microsoft.com/office/drawing/2014/main" id="{1AC0C748-49F9-1C46-B1D5-FC0D11F6EB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4328" y="2667001"/>
            <a:ext cx="136087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9900CC"/>
                </a:solidFill>
                <a:latin typeface="Times New Roman" pitchFamily="18" charset="0"/>
              </a:rPr>
              <a:t>(</a:t>
            </a:r>
            <a:r>
              <a:rPr lang="en-US" sz="2400" i="1" dirty="0">
                <a:solidFill>
                  <a:srgbClr val="9900CC"/>
                </a:solidFill>
                <a:latin typeface="Times New Roman" pitchFamily="18" charset="0"/>
              </a:rPr>
              <a:t>x</a:t>
            </a:r>
            <a:r>
              <a:rPr lang="en-US" sz="2400" i="1" baseline="-25000" dirty="0">
                <a:solidFill>
                  <a:srgbClr val="9900CC"/>
                </a:solidFill>
                <a:latin typeface="Times New Roman" pitchFamily="18" charset="0"/>
              </a:rPr>
              <a:t>i</a:t>
            </a:r>
            <a:r>
              <a:rPr lang="en-US" sz="2400" dirty="0">
                <a:solidFill>
                  <a:srgbClr val="9900CC"/>
                </a:solidFill>
                <a:latin typeface="Times New Roman" pitchFamily="18" charset="0"/>
              </a:rPr>
              <a:t>, </a:t>
            </a:r>
            <a:r>
              <a:rPr lang="en-US" sz="2400" i="1" dirty="0" err="1">
                <a:solidFill>
                  <a:srgbClr val="9900CC"/>
                </a:solidFill>
                <a:latin typeface="Times New Roman" pitchFamily="18" charset="0"/>
              </a:rPr>
              <a:t>y</a:t>
            </a:r>
            <a:r>
              <a:rPr lang="en-US" sz="2400" i="1" baseline="-25000" dirty="0" err="1">
                <a:solidFill>
                  <a:srgbClr val="9900CC"/>
                </a:solidFill>
                <a:latin typeface="Times New Roman" pitchFamily="18" charset="0"/>
              </a:rPr>
              <a:t>i</a:t>
            </a:r>
            <a:r>
              <a:rPr lang="en-US" sz="2400" dirty="0">
                <a:solidFill>
                  <a:srgbClr val="9900CC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002EBBF8-6A28-3B43-8BEE-6540890E58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1612" y="2438401"/>
            <a:ext cx="18261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i="1" dirty="0">
                <a:solidFill>
                  <a:srgbClr val="9900CC"/>
                </a:solidFill>
                <a:latin typeface="Times New Roman" pitchFamily="18" charset="0"/>
              </a:rPr>
              <a:t>y = </a:t>
            </a:r>
            <a:r>
              <a:rPr lang="en-US" sz="2400" i="1" dirty="0" err="1">
                <a:solidFill>
                  <a:srgbClr val="9900CC"/>
                </a:solidFill>
                <a:latin typeface="Times New Roman" pitchFamily="18" charset="0"/>
              </a:rPr>
              <a:t>w</a:t>
            </a:r>
            <a:r>
              <a:rPr lang="en-US" sz="2400" i="1" baseline="30000" dirty="0" err="1">
                <a:solidFill>
                  <a:srgbClr val="9900CC"/>
                </a:solidFill>
                <a:latin typeface="Times New Roman" pitchFamily="18" charset="0"/>
              </a:rPr>
              <a:t>T</a:t>
            </a:r>
            <a:r>
              <a:rPr lang="en-US" sz="2400" i="1" dirty="0" err="1">
                <a:solidFill>
                  <a:srgbClr val="9900CC"/>
                </a:solidFill>
                <a:latin typeface="Times New Roman" pitchFamily="18" charset="0"/>
              </a:rPr>
              <a:t>x</a:t>
            </a:r>
            <a:r>
              <a:rPr lang="en-US" sz="2400" i="1" dirty="0">
                <a:solidFill>
                  <a:srgbClr val="9900CC"/>
                </a:solidFill>
                <a:latin typeface="Times New Roman" pitchFamily="18" charset="0"/>
              </a:rPr>
              <a:t> + b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F28A3768-8054-9A48-899E-B094328EE8D2}"/>
              </a:ext>
            </a:extLst>
          </p:cNvPr>
          <p:cNvSpPr/>
          <p:nvPr/>
        </p:nvSpPr>
        <p:spPr bwMode="auto">
          <a:xfrm>
            <a:off x="5552438" y="2590800"/>
            <a:ext cx="438976" cy="2572512"/>
          </a:xfrm>
          <a:custGeom>
            <a:avLst/>
            <a:gdLst>
              <a:gd name="connsiteX0" fmla="*/ 487680 w 487680"/>
              <a:gd name="connsiteY0" fmla="*/ 0 h 2292096"/>
              <a:gd name="connsiteX1" fmla="*/ 121920 w 487680"/>
              <a:gd name="connsiteY1" fmla="*/ 853440 h 2292096"/>
              <a:gd name="connsiteX2" fmla="*/ 0 w 487680"/>
              <a:gd name="connsiteY2" fmla="*/ 1060704 h 2292096"/>
              <a:gd name="connsiteX3" fmla="*/ 121920 w 487680"/>
              <a:gd name="connsiteY3" fmla="*/ 1463040 h 2292096"/>
              <a:gd name="connsiteX4" fmla="*/ 463296 w 487680"/>
              <a:gd name="connsiteY4" fmla="*/ 2292096 h 2292096"/>
              <a:gd name="connsiteX0" fmla="*/ 487680 w 487680"/>
              <a:gd name="connsiteY0" fmla="*/ 0 h 2279904"/>
              <a:gd name="connsiteX1" fmla="*/ 121920 w 487680"/>
              <a:gd name="connsiteY1" fmla="*/ 841248 h 2279904"/>
              <a:gd name="connsiteX2" fmla="*/ 0 w 487680"/>
              <a:gd name="connsiteY2" fmla="*/ 1048512 h 2279904"/>
              <a:gd name="connsiteX3" fmla="*/ 121920 w 487680"/>
              <a:gd name="connsiteY3" fmla="*/ 1450848 h 2279904"/>
              <a:gd name="connsiteX4" fmla="*/ 463296 w 487680"/>
              <a:gd name="connsiteY4" fmla="*/ 2279904 h 2279904"/>
              <a:gd name="connsiteX0" fmla="*/ 487680 w 487680"/>
              <a:gd name="connsiteY0" fmla="*/ 0 h 2279904"/>
              <a:gd name="connsiteX1" fmla="*/ 121920 w 487680"/>
              <a:gd name="connsiteY1" fmla="*/ 841248 h 2279904"/>
              <a:gd name="connsiteX2" fmla="*/ 0 w 487680"/>
              <a:gd name="connsiteY2" fmla="*/ 1048512 h 2279904"/>
              <a:gd name="connsiteX3" fmla="*/ 121920 w 487680"/>
              <a:gd name="connsiteY3" fmla="*/ 1450848 h 2279904"/>
              <a:gd name="connsiteX4" fmla="*/ 463296 w 487680"/>
              <a:gd name="connsiteY4" fmla="*/ 2279904 h 2279904"/>
              <a:gd name="connsiteX0" fmla="*/ 520203 w 520203"/>
              <a:gd name="connsiteY0" fmla="*/ 0 h 2279904"/>
              <a:gd name="connsiteX1" fmla="*/ 44715 w 520203"/>
              <a:gd name="connsiteY1" fmla="*/ 731520 h 2279904"/>
              <a:gd name="connsiteX2" fmla="*/ 32523 w 520203"/>
              <a:gd name="connsiteY2" fmla="*/ 1048512 h 2279904"/>
              <a:gd name="connsiteX3" fmla="*/ 154443 w 520203"/>
              <a:gd name="connsiteY3" fmla="*/ 1450848 h 2279904"/>
              <a:gd name="connsiteX4" fmla="*/ 495819 w 520203"/>
              <a:gd name="connsiteY4" fmla="*/ 2279904 h 2279904"/>
              <a:gd name="connsiteX0" fmla="*/ 568363 w 568363"/>
              <a:gd name="connsiteY0" fmla="*/ 0 h 2279904"/>
              <a:gd name="connsiteX1" fmla="*/ 92875 w 568363"/>
              <a:gd name="connsiteY1" fmla="*/ 731520 h 2279904"/>
              <a:gd name="connsiteX2" fmla="*/ 7531 w 568363"/>
              <a:gd name="connsiteY2" fmla="*/ 1121664 h 2279904"/>
              <a:gd name="connsiteX3" fmla="*/ 202603 w 568363"/>
              <a:gd name="connsiteY3" fmla="*/ 1450848 h 2279904"/>
              <a:gd name="connsiteX4" fmla="*/ 543979 w 568363"/>
              <a:gd name="connsiteY4" fmla="*/ 2279904 h 2279904"/>
              <a:gd name="connsiteX0" fmla="*/ 565791 w 565791"/>
              <a:gd name="connsiteY0" fmla="*/ 0 h 2279904"/>
              <a:gd name="connsiteX1" fmla="*/ 90303 w 565791"/>
              <a:gd name="connsiteY1" fmla="*/ 731520 h 2279904"/>
              <a:gd name="connsiteX2" fmla="*/ 4959 w 565791"/>
              <a:gd name="connsiteY2" fmla="*/ 1121664 h 2279904"/>
              <a:gd name="connsiteX3" fmla="*/ 163455 w 565791"/>
              <a:gd name="connsiteY3" fmla="*/ 1584960 h 2279904"/>
              <a:gd name="connsiteX4" fmla="*/ 541407 w 565791"/>
              <a:gd name="connsiteY4" fmla="*/ 2279904 h 2279904"/>
              <a:gd name="connsiteX0" fmla="*/ 565791 w 565791"/>
              <a:gd name="connsiteY0" fmla="*/ 0 h 2279904"/>
              <a:gd name="connsiteX1" fmla="*/ 90303 w 565791"/>
              <a:gd name="connsiteY1" fmla="*/ 731520 h 2279904"/>
              <a:gd name="connsiteX2" fmla="*/ 4959 w 565791"/>
              <a:gd name="connsiteY2" fmla="*/ 1121664 h 2279904"/>
              <a:gd name="connsiteX3" fmla="*/ 163455 w 565791"/>
              <a:gd name="connsiteY3" fmla="*/ 1584960 h 2279904"/>
              <a:gd name="connsiteX4" fmla="*/ 541407 w 565791"/>
              <a:gd name="connsiteY4" fmla="*/ 2279904 h 2279904"/>
              <a:gd name="connsiteX0" fmla="*/ 568996 w 568996"/>
              <a:gd name="connsiteY0" fmla="*/ 0 h 2279904"/>
              <a:gd name="connsiteX1" fmla="*/ 81316 w 568996"/>
              <a:gd name="connsiteY1" fmla="*/ 816864 h 2279904"/>
              <a:gd name="connsiteX2" fmla="*/ 8164 w 568996"/>
              <a:gd name="connsiteY2" fmla="*/ 1121664 h 2279904"/>
              <a:gd name="connsiteX3" fmla="*/ 166660 w 568996"/>
              <a:gd name="connsiteY3" fmla="*/ 1584960 h 2279904"/>
              <a:gd name="connsiteX4" fmla="*/ 544612 w 568996"/>
              <a:gd name="connsiteY4" fmla="*/ 2279904 h 2279904"/>
              <a:gd name="connsiteX0" fmla="*/ 568996 w 568996"/>
              <a:gd name="connsiteY0" fmla="*/ 0 h 2279904"/>
              <a:gd name="connsiteX1" fmla="*/ 81316 w 568996"/>
              <a:gd name="connsiteY1" fmla="*/ 816864 h 2279904"/>
              <a:gd name="connsiteX2" fmla="*/ 8164 w 568996"/>
              <a:gd name="connsiteY2" fmla="*/ 1121664 h 2279904"/>
              <a:gd name="connsiteX3" fmla="*/ 166660 w 568996"/>
              <a:gd name="connsiteY3" fmla="*/ 1584960 h 2279904"/>
              <a:gd name="connsiteX4" fmla="*/ 544612 w 568996"/>
              <a:gd name="connsiteY4" fmla="*/ 2279904 h 2279904"/>
              <a:gd name="connsiteX0" fmla="*/ 519154 w 519154"/>
              <a:gd name="connsiteY0" fmla="*/ 0 h 2279904"/>
              <a:gd name="connsiteX1" fmla="*/ 31474 w 519154"/>
              <a:gd name="connsiteY1" fmla="*/ 816864 h 2279904"/>
              <a:gd name="connsiteX2" fmla="*/ 55858 w 519154"/>
              <a:gd name="connsiteY2" fmla="*/ 1170432 h 2279904"/>
              <a:gd name="connsiteX3" fmla="*/ 116818 w 519154"/>
              <a:gd name="connsiteY3" fmla="*/ 1584960 h 2279904"/>
              <a:gd name="connsiteX4" fmla="*/ 494770 w 519154"/>
              <a:gd name="connsiteY4" fmla="*/ 2279904 h 2279904"/>
              <a:gd name="connsiteX0" fmla="*/ 470233 w 470233"/>
              <a:gd name="connsiteY0" fmla="*/ 0 h 2279904"/>
              <a:gd name="connsiteX1" fmla="*/ 153241 w 470233"/>
              <a:gd name="connsiteY1" fmla="*/ 816864 h 2279904"/>
              <a:gd name="connsiteX2" fmla="*/ 6937 w 470233"/>
              <a:gd name="connsiteY2" fmla="*/ 1170432 h 2279904"/>
              <a:gd name="connsiteX3" fmla="*/ 67897 w 470233"/>
              <a:gd name="connsiteY3" fmla="*/ 1584960 h 2279904"/>
              <a:gd name="connsiteX4" fmla="*/ 445849 w 470233"/>
              <a:gd name="connsiteY4" fmla="*/ 2279904 h 2279904"/>
              <a:gd name="connsiteX0" fmla="*/ 463644 w 463644"/>
              <a:gd name="connsiteY0" fmla="*/ 0 h 2279904"/>
              <a:gd name="connsiteX1" fmla="*/ 146652 w 463644"/>
              <a:gd name="connsiteY1" fmla="*/ 816864 h 2279904"/>
              <a:gd name="connsiteX2" fmla="*/ 348 w 463644"/>
              <a:gd name="connsiteY2" fmla="*/ 1170432 h 2279904"/>
              <a:gd name="connsiteX3" fmla="*/ 183228 w 463644"/>
              <a:gd name="connsiteY3" fmla="*/ 1597152 h 2279904"/>
              <a:gd name="connsiteX4" fmla="*/ 439260 w 463644"/>
              <a:gd name="connsiteY4" fmla="*/ 2279904 h 2279904"/>
              <a:gd name="connsiteX0" fmla="*/ 463644 w 463644"/>
              <a:gd name="connsiteY0" fmla="*/ 0 h 2414016"/>
              <a:gd name="connsiteX1" fmla="*/ 146652 w 463644"/>
              <a:gd name="connsiteY1" fmla="*/ 816864 h 2414016"/>
              <a:gd name="connsiteX2" fmla="*/ 348 w 463644"/>
              <a:gd name="connsiteY2" fmla="*/ 1170432 h 2414016"/>
              <a:gd name="connsiteX3" fmla="*/ 183228 w 463644"/>
              <a:gd name="connsiteY3" fmla="*/ 1597152 h 2414016"/>
              <a:gd name="connsiteX4" fmla="*/ 463644 w 463644"/>
              <a:gd name="connsiteY4" fmla="*/ 2414016 h 2414016"/>
              <a:gd name="connsiteX0" fmla="*/ 463644 w 463644"/>
              <a:gd name="connsiteY0" fmla="*/ 0 h 2414016"/>
              <a:gd name="connsiteX1" fmla="*/ 146652 w 463644"/>
              <a:gd name="connsiteY1" fmla="*/ 816864 h 2414016"/>
              <a:gd name="connsiteX2" fmla="*/ 348 w 463644"/>
              <a:gd name="connsiteY2" fmla="*/ 1170432 h 2414016"/>
              <a:gd name="connsiteX3" fmla="*/ 183228 w 463644"/>
              <a:gd name="connsiteY3" fmla="*/ 1597152 h 2414016"/>
              <a:gd name="connsiteX4" fmla="*/ 463644 w 463644"/>
              <a:gd name="connsiteY4" fmla="*/ 2414016 h 2414016"/>
              <a:gd name="connsiteX0" fmla="*/ 463644 w 463644"/>
              <a:gd name="connsiteY0" fmla="*/ 0 h 2414016"/>
              <a:gd name="connsiteX1" fmla="*/ 146652 w 463644"/>
              <a:gd name="connsiteY1" fmla="*/ 792480 h 2414016"/>
              <a:gd name="connsiteX2" fmla="*/ 348 w 463644"/>
              <a:gd name="connsiteY2" fmla="*/ 1170432 h 2414016"/>
              <a:gd name="connsiteX3" fmla="*/ 183228 w 463644"/>
              <a:gd name="connsiteY3" fmla="*/ 1597152 h 2414016"/>
              <a:gd name="connsiteX4" fmla="*/ 463644 w 463644"/>
              <a:gd name="connsiteY4" fmla="*/ 2414016 h 2414016"/>
              <a:gd name="connsiteX0" fmla="*/ 427275 w 427275"/>
              <a:gd name="connsiteY0" fmla="*/ 0 h 2414016"/>
              <a:gd name="connsiteX1" fmla="*/ 110283 w 427275"/>
              <a:gd name="connsiteY1" fmla="*/ 792480 h 2414016"/>
              <a:gd name="connsiteX2" fmla="*/ 555 w 427275"/>
              <a:gd name="connsiteY2" fmla="*/ 1194816 h 2414016"/>
              <a:gd name="connsiteX3" fmla="*/ 146859 w 427275"/>
              <a:gd name="connsiteY3" fmla="*/ 1597152 h 2414016"/>
              <a:gd name="connsiteX4" fmla="*/ 427275 w 427275"/>
              <a:gd name="connsiteY4" fmla="*/ 2414016 h 2414016"/>
              <a:gd name="connsiteX0" fmla="*/ 429044 w 429044"/>
              <a:gd name="connsiteY0" fmla="*/ 0 h 2414016"/>
              <a:gd name="connsiteX1" fmla="*/ 112052 w 429044"/>
              <a:gd name="connsiteY1" fmla="*/ 792480 h 2414016"/>
              <a:gd name="connsiteX2" fmla="*/ 2324 w 429044"/>
              <a:gd name="connsiteY2" fmla="*/ 1194816 h 2414016"/>
              <a:gd name="connsiteX3" fmla="*/ 197396 w 429044"/>
              <a:gd name="connsiteY3" fmla="*/ 1706880 h 2414016"/>
              <a:gd name="connsiteX4" fmla="*/ 429044 w 429044"/>
              <a:gd name="connsiteY4" fmla="*/ 2414016 h 2414016"/>
              <a:gd name="connsiteX0" fmla="*/ 426745 w 426745"/>
              <a:gd name="connsiteY0" fmla="*/ 0 h 2414016"/>
              <a:gd name="connsiteX1" fmla="*/ 207289 w 426745"/>
              <a:gd name="connsiteY1" fmla="*/ 707136 h 2414016"/>
              <a:gd name="connsiteX2" fmla="*/ 25 w 426745"/>
              <a:gd name="connsiteY2" fmla="*/ 1194816 h 2414016"/>
              <a:gd name="connsiteX3" fmla="*/ 195097 w 426745"/>
              <a:gd name="connsiteY3" fmla="*/ 1706880 h 2414016"/>
              <a:gd name="connsiteX4" fmla="*/ 426745 w 426745"/>
              <a:gd name="connsiteY4" fmla="*/ 2414016 h 2414016"/>
              <a:gd name="connsiteX0" fmla="*/ 426776 w 426776"/>
              <a:gd name="connsiteY0" fmla="*/ 0 h 2414016"/>
              <a:gd name="connsiteX1" fmla="*/ 207320 w 426776"/>
              <a:gd name="connsiteY1" fmla="*/ 707136 h 2414016"/>
              <a:gd name="connsiteX2" fmla="*/ 56 w 426776"/>
              <a:gd name="connsiteY2" fmla="*/ 1194816 h 2414016"/>
              <a:gd name="connsiteX3" fmla="*/ 195128 w 426776"/>
              <a:gd name="connsiteY3" fmla="*/ 1706880 h 2414016"/>
              <a:gd name="connsiteX4" fmla="*/ 426776 w 426776"/>
              <a:gd name="connsiteY4" fmla="*/ 2414016 h 2414016"/>
              <a:gd name="connsiteX0" fmla="*/ 426776 w 426776"/>
              <a:gd name="connsiteY0" fmla="*/ 0 h 2414016"/>
              <a:gd name="connsiteX1" fmla="*/ 207320 w 426776"/>
              <a:gd name="connsiteY1" fmla="*/ 707136 h 2414016"/>
              <a:gd name="connsiteX2" fmla="*/ 56 w 426776"/>
              <a:gd name="connsiteY2" fmla="*/ 1194816 h 2414016"/>
              <a:gd name="connsiteX3" fmla="*/ 195128 w 426776"/>
              <a:gd name="connsiteY3" fmla="*/ 1706880 h 2414016"/>
              <a:gd name="connsiteX4" fmla="*/ 426776 w 426776"/>
              <a:gd name="connsiteY4" fmla="*/ 2414016 h 2414016"/>
              <a:gd name="connsiteX0" fmla="*/ 426776 w 426776"/>
              <a:gd name="connsiteY0" fmla="*/ 0 h 2414016"/>
              <a:gd name="connsiteX1" fmla="*/ 207320 w 426776"/>
              <a:gd name="connsiteY1" fmla="*/ 707136 h 2414016"/>
              <a:gd name="connsiteX2" fmla="*/ 56 w 426776"/>
              <a:gd name="connsiteY2" fmla="*/ 1194816 h 2414016"/>
              <a:gd name="connsiteX3" fmla="*/ 195128 w 426776"/>
              <a:gd name="connsiteY3" fmla="*/ 1706880 h 2414016"/>
              <a:gd name="connsiteX4" fmla="*/ 426776 w 426776"/>
              <a:gd name="connsiteY4" fmla="*/ 2414016 h 2414016"/>
              <a:gd name="connsiteX0" fmla="*/ 426776 w 426776"/>
              <a:gd name="connsiteY0" fmla="*/ 0 h 2414016"/>
              <a:gd name="connsiteX1" fmla="*/ 207320 w 426776"/>
              <a:gd name="connsiteY1" fmla="*/ 707136 h 2414016"/>
              <a:gd name="connsiteX2" fmla="*/ 56 w 426776"/>
              <a:gd name="connsiteY2" fmla="*/ 1194816 h 2414016"/>
              <a:gd name="connsiteX3" fmla="*/ 195128 w 426776"/>
              <a:gd name="connsiteY3" fmla="*/ 1706880 h 2414016"/>
              <a:gd name="connsiteX4" fmla="*/ 426776 w 426776"/>
              <a:gd name="connsiteY4" fmla="*/ 2414016 h 2414016"/>
              <a:gd name="connsiteX0" fmla="*/ 426776 w 426776"/>
              <a:gd name="connsiteY0" fmla="*/ 0 h 2414016"/>
              <a:gd name="connsiteX1" fmla="*/ 207320 w 426776"/>
              <a:gd name="connsiteY1" fmla="*/ 707136 h 2414016"/>
              <a:gd name="connsiteX2" fmla="*/ 56 w 426776"/>
              <a:gd name="connsiteY2" fmla="*/ 1194816 h 2414016"/>
              <a:gd name="connsiteX3" fmla="*/ 195128 w 426776"/>
              <a:gd name="connsiteY3" fmla="*/ 1706880 h 2414016"/>
              <a:gd name="connsiteX4" fmla="*/ 426776 w 426776"/>
              <a:gd name="connsiteY4" fmla="*/ 2414016 h 2414016"/>
              <a:gd name="connsiteX0" fmla="*/ 426745 w 438937"/>
              <a:gd name="connsiteY0" fmla="*/ 0 h 2572512"/>
              <a:gd name="connsiteX1" fmla="*/ 207289 w 438937"/>
              <a:gd name="connsiteY1" fmla="*/ 707136 h 2572512"/>
              <a:gd name="connsiteX2" fmla="*/ 25 w 438937"/>
              <a:gd name="connsiteY2" fmla="*/ 1194816 h 2572512"/>
              <a:gd name="connsiteX3" fmla="*/ 195097 w 438937"/>
              <a:gd name="connsiteY3" fmla="*/ 1706880 h 2572512"/>
              <a:gd name="connsiteX4" fmla="*/ 438937 w 438937"/>
              <a:gd name="connsiteY4" fmla="*/ 2572512 h 2572512"/>
              <a:gd name="connsiteX0" fmla="*/ 426745 w 438937"/>
              <a:gd name="connsiteY0" fmla="*/ 0 h 2572512"/>
              <a:gd name="connsiteX1" fmla="*/ 207289 w 438937"/>
              <a:gd name="connsiteY1" fmla="*/ 707136 h 2572512"/>
              <a:gd name="connsiteX2" fmla="*/ 25 w 438937"/>
              <a:gd name="connsiteY2" fmla="*/ 1194816 h 2572512"/>
              <a:gd name="connsiteX3" fmla="*/ 195097 w 438937"/>
              <a:gd name="connsiteY3" fmla="*/ 1706880 h 2572512"/>
              <a:gd name="connsiteX4" fmla="*/ 438937 w 438937"/>
              <a:gd name="connsiteY4" fmla="*/ 2572512 h 2572512"/>
              <a:gd name="connsiteX0" fmla="*/ 426745 w 438954"/>
              <a:gd name="connsiteY0" fmla="*/ 0 h 2572512"/>
              <a:gd name="connsiteX1" fmla="*/ 207289 w 438954"/>
              <a:gd name="connsiteY1" fmla="*/ 707136 h 2572512"/>
              <a:gd name="connsiteX2" fmla="*/ 25 w 438954"/>
              <a:gd name="connsiteY2" fmla="*/ 1194816 h 2572512"/>
              <a:gd name="connsiteX3" fmla="*/ 195097 w 438954"/>
              <a:gd name="connsiteY3" fmla="*/ 1706880 h 2572512"/>
              <a:gd name="connsiteX4" fmla="*/ 438937 w 438954"/>
              <a:gd name="connsiteY4" fmla="*/ 2572512 h 2572512"/>
              <a:gd name="connsiteX0" fmla="*/ 426760 w 438976"/>
              <a:gd name="connsiteY0" fmla="*/ 0 h 2572512"/>
              <a:gd name="connsiteX1" fmla="*/ 207304 w 438976"/>
              <a:gd name="connsiteY1" fmla="*/ 707136 h 2572512"/>
              <a:gd name="connsiteX2" fmla="*/ 40 w 438976"/>
              <a:gd name="connsiteY2" fmla="*/ 1194816 h 2572512"/>
              <a:gd name="connsiteX3" fmla="*/ 195112 w 438976"/>
              <a:gd name="connsiteY3" fmla="*/ 1706880 h 2572512"/>
              <a:gd name="connsiteX4" fmla="*/ 438952 w 438976"/>
              <a:gd name="connsiteY4" fmla="*/ 2572512 h 2572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8976" h="2572512">
                <a:moveTo>
                  <a:pt x="426760" y="0"/>
                </a:moveTo>
                <a:cubicBezTo>
                  <a:pt x="406440" y="484632"/>
                  <a:pt x="339384" y="471424"/>
                  <a:pt x="207304" y="707136"/>
                </a:cubicBezTo>
                <a:cubicBezTo>
                  <a:pt x="75224" y="942848"/>
                  <a:pt x="2072" y="942848"/>
                  <a:pt x="40" y="1194816"/>
                </a:cubicBezTo>
                <a:cubicBezTo>
                  <a:pt x="-1992" y="1446784"/>
                  <a:pt x="73192" y="1465072"/>
                  <a:pt x="195112" y="1706880"/>
                </a:cubicBezTo>
                <a:cubicBezTo>
                  <a:pt x="317032" y="1948688"/>
                  <a:pt x="440984" y="2065528"/>
                  <a:pt x="438952" y="2572512"/>
                </a:cubicBezTo>
              </a:path>
            </a:pathLst>
          </a:cu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A38FC0A1-14DF-BB40-8F98-B2D01CF2A4F8}"/>
                  </a:ext>
                </a:extLst>
              </p:cNvPr>
              <p:cNvSpPr/>
              <p:nvPr/>
            </p:nvSpPr>
            <p:spPr>
              <a:xfrm>
                <a:off x="5953091" y="4812268"/>
                <a:ext cx="363727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Normal</m:t>
                      </m:r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en-US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i="1" baseline="30000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+ </m:t>
                      </m:r>
                      <m:r>
                        <a:rPr lang="en-US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A38FC0A1-14DF-BB40-8F98-B2D01CF2A4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3091" y="4812268"/>
                <a:ext cx="3637278" cy="369332"/>
              </a:xfrm>
              <a:prstGeom prst="rect">
                <a:avLst/>
              </a:prstGeom>
              <a:blipFill>
                <a:blip r:embed="rId4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10430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4E8E9-85BA-9446-8DAC-13A52D0B8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Maximum likelihood estimation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660E353-13FB-864E-815E-30BF6CDCE58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Given: </a:t>
                </a:r>
                <a:r>
                  <a:rPr lang="en-US" dirty="0" err="1"/>
                  <a:t>i.i.d</a:t>
                </a:r>
                <a:r>
                  <a:rPr lang="en-US" dirty="0"/>
                  <a:t>. training data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99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9900CC"/>
                                    </a:solidFill>
                                    <a:latin typeface="Cambria Math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9900CC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rgbClr val="9900CC"/>
                                </a:solidFill>
                                <a:latin typeface="Cambria Math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99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9900CC"/>
                                    </a:solidFill>
                                    <a:latin typeface="Cambria Math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9900CC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charset="0"/>
                          </a:rPr>
                          <m:t>, </m:t>
                        </m:r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charset="0"/>
                          </a:rPr>
                          <m:t>𝑖</m:t>
                        </m:r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charset="0"/>
                          </a:rPr>
                          <m:t>=1,…,</m:t>
                        </m:r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dirty="0"/>
                  <a:t> 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Let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  <m:d>
                          <m:dPr>
                            <m:ctrlP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m:rPr>
                            <m:sty m:val="p"/>
                          </m:rPr>
                          <a:rPr lang="el-GR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Θ</m:t>
                        </m:r>
                      </m:e>
                    </m:d>
                  </m:oMath>
                </a14:m>
                <a:r>
                  <a:rPr lang="en-US" dirty="0"/>
                  <a:t> be a family of distributions parameterized by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Maximum (conditional) likelihood estimate:</a:t>
                </a:r>
                <a:br>
                  <a:rPr lang="en-US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𝑀𝐿</m:t>
                        </m:r>
                      </m:sub>
                    </m:sSub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argmax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b>
                    </m:sSub>
                    <m:nary>
                      <m:naryPr>
                        <m:chr m:val="∏"/>
                        <m:limLoc m:val="subSup"/>
                        <m:supHide m:val="on"/>
                        <m:ctrlP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endParaRPr lang="en-US" b="0" i="1" dirty="0">
                  <a:solidFill>
                    <a:srgbClr val="9900CC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 algn="ctr"/>
                <a:r>
                  <a:rPr lang="en-US" b="0" dirty="0">
                    <a:solidFill>
                      <a:srgbClr val="9900CC"/>
                    </a:solidFill>
                    <a:ea typeface="Cambria Math" panose="02040503050406030204" pitchFamily="18" charset="0"/>
                  </a:rPr>
                  <a:t>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argmin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log</m:t>
                        </m:r>
                      </m:e>
                    </m:nary>
                  </m:oMath>
                </a14:m>
                <a:r>
                  <a:rPr lang="en-US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b="0" dirty="0">
                  <a:solidFill>
                    <a:srgbClr val="C00000"/>
                  </a:solidFill>
                  <a:ea typeface="Cambria Math" panose="02040503050406030204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660E353-13FB-864E-815E-30BF6CDCE58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05000" y="914400"/>
                <a:ext cx="8305800" cy="5257800"/>
              </a:xfrm>
              <a:blipFill>
                <a:blip r:embed="rId2"/>
                <a:stretch>
                  <a:fillRect l="-1221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51819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4E8E9-85BA-9446-8DAC-13A52D0B8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Maximum likelihood estimation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660E353-13FB-864E-815E-30BF6CDCE58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 algn="ctr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𝑀𝐿</m:t>
                        </m:r>
                      </m:sub>
                    </m:sSub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argmin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log</m:t>
                        </m:r>
                      </m:e>
                    </m:nary>
                  </m:oMath>
                </a14:m>
                <a:r>
                  <a:rPr lang="en-US" dirty="0">
                    <a:solidFill>
                      <a:srgbClr val="9900CC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b="0" dirty="0">
                  <a:solidFill>
                    <a:srgbClr val="C00000"/>
                  </a:solidFill>
                  <a:ea typeface="Cambria Math" panose="02040503050406030204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Assume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b>
                    </m:sSub>
                    <m:d>
                      <m:dPr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e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Normal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;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solidFill>
                    <a:srgbClr val="C00000"/>
                  </a:solidFill>
                </a:endParaRP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log</m:t>
                      </m:r>
                      <m:r>
                        <a:rPr lang="en-US" b="0" i="0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  <m:e>
                          <m: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ad>
                                    <m:radPr>
                                      <m:degHide m:val="on"/>
                                      <m:ctrlPr>
                                        <a:rPr lang="en-US" b="0" i="1" smtClean="0">
                                          <a:solidFill>
                                            <a:srgbClr val="9900CC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9900CC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rgbClr val="9900CC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  <m:sSup>
                                        <m:sSupPr>
                                          <m:ctrlPr>
                                            <a:rPr lang="en-US" b="0" i="1" smtClean="0">
                                              <a:solidFill>
                                                <a:srgbClr val="9900CC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b="0" i="1" smtClean="0">
                                              <a:solidFill>
                                                <a:srgbClr val="9900CC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p>
                                          <m:r>
                                            <a:rPr lang="en-US" b="0" i="1" smtClean="0">
                                              <a:solidFill>
                                                <a:srgbClr val="9900CC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</m:rad>
                                </m:den>
                              </m:f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exp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b="0" i="1" smtClean="0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i="1">
                                          <a:solidFill>
                                            <a:srgbClr val="9900CC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en-US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ctrlPr>
                                                <a:rPr lang="en-US" i="1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i="1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  <m:r>
                                                <a:rPr lang="en-US" i="1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i="1">
                                                      <a:solidFill>
                                                        <a:srgbClr val="C0000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i="1">
                                                      <a:solidFill>
                                                        <a:srgbClr val="C0000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𝑓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i="1">
                                                      <a:solidFill>
                                                        <a:srgbClr val="C00000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𝜃</m:t>
                                                  </m:r>
                                                </m:sub>
                                              </m:sSub>
                                              <m:d>
                                                <m:dPr>
                                                  <m:ctrlPr>
                                                    <a:rPr lang="en-US" i="1">
                                                      <a:solidFill>
                                                        <a:srgbClr val="C0000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US" i="1">
                                                      <a:solidFill>
                                                        <a:srgbClr val="C0000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</m:d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lang="en-US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lang="en-US" i="1">
                                              <a:solidFill>
                                                <a:srgbClr val="9900CC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rgbClr val="9900CC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n-US" i="1">
                                              <a:solidFill>
                                                <a:srgbClr val="9900CC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p>
                                          <m:r>
                                            <a:rPr lang="en-US" i="1">
                                              <a:solidFill>
                                                <a:srgbClr val="9900CC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den>
                                  </m:f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endParaRPr lang="en-US" i="1" dirty="0">
                  <a:solidFill>
                    <a:srgbClr val="9900CC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</m:func>
                      <m:r>
                        <a:rPr lang="en-US" b="0" i="1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log</m:t>
                      </m:r>
                      <m:r>
                        <a:rPr lang="en-US" b="0" i="1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⁡(2</m:t>
                      </m:r>
                      <m:r>
                        <a:rPr lang="en-US" b="0" i="1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b="0" i="1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9900CC"/>
                  </a:solidFill>
                  <a:ea typeface="Cambria Math" panose="02040503050406030204" pitchFamily="18" charset="0"/>
                </a:endParaRP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𝑀𝐿</m:t>
                          </m:r>
                        </m:sub>
                      </m:sSub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argmin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nary>
                        <m:naryPr>
                          <m:chr m:val="∑"/>
                          <m:supHide m:val="on"/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dirty="0">
                  <a:solidFill>
                    <a:srgbClr val="9900CC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660E353-13FB-864E-815E-30BF6CDCE58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05000" y="914400"/>
                <a:ext cx="8305800" cy="5257800"/>
              </a:xfrm>
              <a:blipFill>
                <a:blip r:embed="rId2"/>
                <a:stretch>
                  <a:fillRect l="-1221" t="-12802" b="-297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67611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8F3F7-EB3E-824D-AEA3-7CB9431F7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 as maximum likelihood estimation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7BA1896-DF89-2843-AD93-2915570A307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Interpretation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i="1" dirty="0">
                    <a:solidFill>
                      <a:srgbClr val="9900CC"/>
                    </a:solidFill>
                  </a:rPr>
                  <a:t> </a:t>
                </a:r>
                <a:r>
                  <a:rPr lang="en-US" dirty="0"/>
                  <a:t>loss: </a:t>
                </a:r>
                <a:r>
                  <a:rPr lang="en-US" i="1" dirty="0"/>
                  <a:t>negative log likelihood </a:t>
                </a:r>
                <a:r>
                  <a:rPr lang="en-US" dirty="0"/>
                  <a:t>assuming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/>
                  <a:t> is normally distributed with mean</a:t>
                </a:r>
                <a:r>
                  <a:rPr lang="en-US" dirty="0">
                    <a:solidFill>
                      <a:srgbClr val="9900CC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  <m:d>
                      <m:dPr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p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Does this make sense for binary classification?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7BA1896-DF89-2843-AD93-2915570A307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 r="-858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2">
            <a:extLst>
              <a:ext uri="{FF2B5EF4-FFF2-40B4-BE49-F238E27FC236}">
                <a16:creationId xmlns:a16="http://schemas.microsoft.com/office/drawing/2014/main" id="{2E266A4A-AB5A-FE47-B0EB-A5ADC3CCD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2568288"/>
            <a:ext cx="4389614" cy="307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9">
            <a:extLst>
              <a:ext uri="{FF2B5EF4-FFF2-40B4-BE49-F238E27FC236}">
                <a16:creationId xmlns:a16="http://schemas.microsoft.com/office/drawing/2014/main" id="{1AC0C748-49F9-1C46-B1D5-FC0D11F6EB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4328" y="2667001"/>
            <a:ext cx="136087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9900CC"/>
                </a:solidFill>
                <a:latin typeface="Times New Roman" pitchFamily="18" charset="0"/>
              </a:rPr>
              <a:t>(</a:t>
            </a:r>
            <a:r>
              <a:rPr lang="en-US" sz="2400" i="1" dirty="0">
                <a:solidFill>
                  <a:srgbClr val="9900CC"/>
                </a:solidFill>
                <a:latin typeface="Times New Roman" pitchFamily="18" charset="0"/>
              </a:rPr>
              <a:t>x</a:t>
            </a:r>
            <a:r>
              <a:rPr lang="en-US" sz="2400" i="1" baseline="-25000" dirty="0">
                <a:solidFill>
                  <a:srgbClr val="9900CC"/>
                </a:solidFill>
                <a:latin typeface="Times New Roman" pitchFamily="18" charset="0"/>
              </a:rPr>
              <a:t>i</a:t>
            </a:r>
            <a:r>
              <a:rPr lang="en-US" sz="2400" dirty="0">
                <a:solidFill>
                  <a:srgbClr val="9900CC"/>
                </a:solidFill>
                <a:latin typeface="Times New Roman" pitchFamily="18" charset="0"/>
              </a:rPr>
              <a:t>, </a:t>
            </a:r>
            <a:r>
              <a:rPr lang="en-US" sz="2400" i="1" dirty="0" err="1">
                <a:solidFill>
                  <a:srgbClr val="9900CC"/>
                </a:solidFill>
                <a:latin typeface="Times New Roman" pitchFamily="18" charset="0"/>
              </a:rPr>
              <a:t>y</a:t>
            </a:r>
            <a:r>
              <a:rPr lang="en-US" sz="2400" i="1" baseline="-25000" dirty="0" err="1">
                <a:solidFill>
                  <a:srgbClr val="9900CC"/>
                </a:solidFill>
                <a:latin typeface="Times New Roman" pitchFamily="18" charset="0"/>
              </a:rPr>
              <a:t>i</a:t>
            </a:r>
            <a:r>
              <a:rPr lang="en-US" sz="2400" dirty="0">
                <a:solidFill>
                  <a:srgbClr val="9900CC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002EBBF8-6A28-3B43-8BEE-6540890E58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1612" y="2438401"/>
            <a:ext cx="18261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i="1" dirty="0">
                <a:solidFill>
                  <a:srgbClr val="9900CC"/>
                </a:solidFill>
                <a:latin typeface="Times New Roman" pitchFamily="18" charset="0"/>
              </a:rPr>
              <a:t>y = </a:t>
            </a:r>
            <a:r>
              <a:rPr lang="en-US" sz="2400" i="1" dirty="0" err="1">
                <a:solidFill>
                  <a:srgbClr val="9900CC"/>
                </a:solidFill>
                <a:latin typeface="Times New Roman" pitchFamily="18" charset="0"/>
              </a:rPr>
              <a:t>w</a:t>
            </a:r>
            <a:r>
              <a:rPr lang="en-US" sz="2400" i="1" baseline="30000" dirty="0" err="1">
                <a:solidFill>
                  <a:srgbClr val="9900CC"/>
                </a:solidFill>
                <a:latin typeface="Times New Roman" pitchFamily="18" charset="0"/>
              </a:rPr>
              <a:t>T</a:t>
            </a:r>
            <a:r>
              <a:rPr lang="en-US" sz="2400" i="1" dirty="0" err="1">
                <a:solidFill>
                  <a:srgbClr val="9900CC"/>
                </a:solidFill>
                <a:latin typeface="Times New Roman" pitchFamily="18" charset="0"/>
              </a:rPr>
              <a:t>x</a:t>
            </a:r>
            <a:r>
              <a:rPr lang="en-US" sz="2400" i="1" dirty="0">
                <a:solidFill>
                  <a:srgbClr val="9900CC"/>
                </a:solidFill>
                <a:latin typeface="Times New Roman" pitchFamily="18" charset="0"/>
              </a:rPr>
              <a:t> + b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F28A3768-8054-9A48-899E-B094328EE8D2}"/>
              </a:ext>
            </a:extLst>
          </p:cNvPr>
          <p:cNvSpPr/>
          <p:nvPr/>
        </p:nvSpPr>
        <p:spPr bwMode="auto">
          <a:xfrm>
            <a:off x="5552438" y="2590800"/>
            <a:ext cx="438976" cy="2572512"/>
          </a:xfrm>
          <a:custGeom>
            <a:avLst/>
            <a:gdLst>
              <a:gd name="connsiteX0" fmla="*/ 487680 w 487680"/>
              <a:gd name="connsiteY0" fmla="*/ 0 h 2292096"/>
              <a:gd name="connsiteX1" fmla="*/ 121920 w 487680"/>
              <a:gd name="connsiteY1" fmla="*/ 853440 h 2292096"/>
              <a:gd name="connsiteX2" fmla="*/ 0 w 487680"/>
              <a:gd name="connsiteY2" fmla="*/ 1060704 h 2292096"/>
              <a:gd name="connsiteX3" fmla="*/ 121920 w 487680"/>
              <a:gd name="connsiteY3" fmla="*/ 1463040 h 2292096"/>
              <a:gd name="connsiteX4" fmla="*/ 463296 w 487680"/>
              <a:gd name="connsiteY4" fmla="*/ 2292096 h 2292096"/>
              <a:gd name="connsiteX0" fmla="*/ 487680 w 487680"/>
              <a:gd name="connsiteY0" fmla="*/ 0 h 2279904"/>
              <a:gd name="connsiteX1" fmla="*/ 121920 w 487680"/>
              <a:gd name="connsiteY1" fmla="*/ 841248 h 2279904"/>
              <a:gd name="connsiteX2" fmla="*/ 0 w 487680"/>
              <a:gd name="connsiteY2" fmla="*/ 1048512 h 2279904"/>
              <a:gd name="connsiteX3" fmla="*/ 121920 w 487680"/>
              <a:gd name="connsiteY3" fmla="*/ 1450848 h 2279904"/>
              <a:gd name="connsiteX4" fmla="*/ 463296 w 487680"/>
              <a:gd name="connsiteY4" fmla="*/ 2279904 h 2279904"/>
              <a:gd name="connsiteX0" fmla="*/ 487680 w 487680"/>
              <a:gd name="connsiteY0" fmla="*/ 0 h 2279904"/>
              <a:gd name="connsiteX1" fmla="*/ 121920 w 487680"/>
              <a:gd name="connsiteY1" fmla="*/ 841248 h 2279904"/>
              <a:gd name="connsiteX2" fmla="*/ 0 w 487680"/>
              <a:gd name="connsiteY2" fmla="*/ 1048512 h 2279904"/>
              <a:gd name="connsiteX3" fmla="*/ 121920 w 487680"/>
              <a:gd name="connsiteY3" fmla="*/ 1450848 h 2279904"/>
              <a:gd name="connsiteX4" fmla="*/ 463296 w 487680"/>
              <a:gd name="connsiteY4" fmla="*/ 2279904 h 2279904"/>
              <a:gd name="connsiteX0" fmla="*/ 520203 w 520203"/>
              <a:gd name="connsiteY0" fmla="*/ 0 h 2279904"/>
              <a:gd name="connsiteX1" fmla="*/ 44715 w 520203"/>
              <a:gd name="connsiteY1" fmla="*/ 731520 h 2279904"/>
              <a:gd name="connsiteX2" fmla="*/ 32523 w 520203"/>
              <a:gd name="connsiteY2" fmla="*/ 1048512 h 2279904"/>
              <a:gd name="connsiteX3" fmla="*/ 154443 w 520203"/>
              <a:gd name="connsiteY3" fmla="*/ 1450848 h 2279904"/>
              <a:gd name="connsiteX4" fmla="*/ 495819 w 520203"/>
              <a:gd name="connsiteY4" fmla="*/ 2279904 h 2279904"/>
              <a:gd name="connsiteX0" fmla="*/ 568363 w 568363"/>
              <a:gd name="connsiteY0" fmla="*/ 0 h 2279904"/>
              <a:gd name="connsiteX1" fmla="*/ 92875 w 568363"/>
              <a:gd name="connsiteY1" fmla="*/ 731520 h 2279904"/>
              <a:gd name="connsiteX2" fmla="*/ 7531 w 568363"/>
              <a:gd name="connsiteY2" fmla="*/ 1121664 h 2279904"/>
              <a:gd name="connsiteX3" fmla="*/ 202603 w 568363"/>
              <a:gd name="connsiteY3" fmla="*/ 1450848 h 2279904"/>
              <a:gd name="connsiteX4" fmla="*/ 543979 w 568363"/>
              <a:gd name="connsiteY4" fmla="*/ 2279904 h 2279904"/>
              <a:gd name="connsiteX0" fmla="*/ 565791 w 565791"/>
              <a:gd name="connsiteY0" fmla="*/ 0 h 2279904"/>
              <a:gd name="connsiteX1" fmla="*/ 90303 w 565791"/>
              <a:gd name="connsiteY1" fmla="*/ 731520 h 2279904"/>
              <a:gd name="connsiteX2" fmla="*/ 4959 w 565791"/>
              <a:gd name="connsiteY2" fmla="*/ 1121664 h 2279904"/>
              <a:gd name="connsiteX3" fmla="*/ 163455 w 565791"/>
              <a:gd name="connsiteY3" fmla="*/ 1584960 h 2279904"/>
              <a:gd name="connsiteX4" fmla="*/ 541407 w 565791"/>
              <a:gd name="connsiteY4" fmla="*/ 2279904 h 2279904"/>
              <a:gd name="connsiteX0" fmla="*/ 565791 w 565791"/>
              <a:gd name="connsiteY0" fmla="*/ 0 h 2279904"/>
              <a:gd name="connsiteX1" fmla="*/ 90303 w 565791"/>
              <a:gd name="connsiteY1" fmla="*/ 731520 h 2279904"/>
              <a:gd name="connsiteX2" fmla="*/ 4959 w 565791"/>
              <a:gd name="connsiteY2" fmla="*/ 1121664 h 2279904"/>
              <a:gd name="connsiteX3" fmla="*/ 163455 w 565791"/>
              <a:gd name="connsiteY3" fmla="*/ 1584960 h 2279904"/>
              <a:gd name="connsiteX4" fmla="*/ 541407 w 565791"/>
              <a:gd name="connsiteY4" fmla="*/ 2279904 h 2279904"/>
              <a:gd name="connsiteX0" fmla="*/ 568996 w 568996"/>
              <a:gd name="connsiteY0" fmla="*/ 0 h 2279904"/>
              <a:gd name="connsiteX1" fmla="*/ 81316 w 568996"/>
              <a:gd name="connsiteY1" fmla="*/ 816864 h 2279904"/>
              <a:gd name="connsiteX2" fmla="*/ 8164 w 568996"/>
              <a:gd name="connsiteY2" fmla="*/ 1121664 h 2279904"/>
              <a:gd name="connsiteX3" fmla="*/ 166660 w 568996"/>
              <a:gd name="connsiteY3" fmla="*/ 1584960 h 2279904"/>
              <a:gd name="connsiteX4" fmla="*/ 544612 w 568996"/>
              <a:gd name="connsiteY4" fmla="*/ 2279904 h 2279904"/>
              <a:gd name="connsiteX0" fmla="*/ 568996 w 568996"/>
              <a:gd name="connsiteY0" fmla="*/ 0 h 2279904"/>
              <a:gd name="connsiteX1" fmla="*/ 81316 w 568996"/>
              <a:gd name="connsiteY1" fmla="*/ 816864 h 2279904"/>
              <a:gd name="connsiteX2" fmla="*/ 8164 w 568996"/>
              <a:gd name="connsiteY2" fmla="*/ 1121664 h 2279904"/>
              <a:gd name="connsiteX3" fmla="*/ 166660 w 568996"/>
              <a:gd name="connsiteY3" fmla="*/ 1584960 h 2279904"/>
              <a:gd name="connsiteX4" fmla="*/ 544612 w 568996"/>
              <a:gd name="connsiteY4" fmla="*/ 2279904 h 2279904"/>
              <a:gd name="connsiteX0" fmla="*/ 519154 w 519154"/>
              <a:gd name="connsiteY0" fmla="*/ 0 h 2279904"/>
              <a:gd name="connsiteX1" fmla="*/ 31474 w 519154"/>
              <a:gd name="connsiteY1" fmla="*/ 816864 h 2279904"/>
              <a:gd name="connsiteX2" fmla="*/ 55858 w 519154"/>
              <a:gd name="connsiteY2" fmla="*/ 1170432 h 2279904"/>
              <a:gd name="connsiteX3" fmla="*/ 116818 w 519154"/>
              <a:gd name="connsiteY3" fmla="*/ 1584960 h 2279904"/>
              <a:gd name="connsiteX4" fmla="*/ 494770 w 519154"/>
              <a:gd name="connsiteY4" fmla="*/ 2279904 h 2279904"/>
              <a:gd name="connsiteX0" fmla="*/ 470233 w 470233"/>
              <a:gd name="connsiteY0" fmla="*/ 0 h 2279904"/>
              <a:gd name="connsiteX1" fmla="*/ 153241 w 470233"/>
              <a:gd name="connsiteY1" fmla="*/ 816864 h 2279904"/>
              <a:gd name="connsiteX2" fmla="*/ 6937 w 470233"/>
              <a:gd name="connsiteY2" fmla="*/ 1170432 h 2279904"/>
              <a:gd name="connsiteX3" fmla="*/ 67897 w 470233"/>
              <a:gd name="connsiteY3" fmla="*/ 1584960 h 2279904"/>
              <a:gd name="connsiteX4" fmla="*/ 445849 w 470233"/>
              <a:gd name="connsiteY4" fmla="*/ 2279904 h 2279904"/>
              <a:gd name="connsiteX0" fmla="*/ 463644 w 463644"/>
              <a:gd name="connsiteY0" fmla="*/ 0 h 2279904"/>
              <a:gd name="connsiteX1" fmla="*/ 146652 w 463644"/>
              <a:gd name="connsiteY1" fmla="*/ 816864 h 2279904"/>
              <a:gd name="connsiteX2" fmla="*/ 348 w 463644"/>
              <a:gd name="connsiteY2" fmla="*/ 1170432 h 2279904"/>
              <a:gd name="connsiteX3" fmla="*/ 183228 w 463644"/>
              <a:gd name="connsiteY3" fmla="*/ 1597152 h 2279904"/>
              <a:gd name="connsiteX4" fmla="*/ 439260 w 463644"/>
              <a:gd name="connsiteY4" fmla="*/ 2279904 h 2279904"/>
              <a:gd name="connsiteX0" fmla="*/ 463644 w 463644"/>
              <a:gd name="connsiteY0" fmla="*/ 0 h 2414016"/>
              <a:gd name="connsiteX1" fmla="*/ 146652 w 463644"/>
              <a:gd name="connsiteY1" fmla="*/ 816864 h 2414016"/>
              <a:gd name="connsiteX2" fmla="*/ 348 w 463644"/>
              <a:gd name="connsiteY2" fmla="*/ 1170432 h 2414016"/>
              <a:gd name="connsiteX3" fmla="*/ 183228 w 463644"/>
              <a:gd name="connsiteY3" fmla="*/ 1597152 h 2414016"/>
              <a:gd name="connsiteX4" fmla="*/ 463644 w 463644"/>
              <a:gd name="connsiteY4" fmla="*/ 2414016 h 2414016"/>
              <a:gd name="connsiteX0" fmla="*/ 463644 w 463644"/>
              <a:gd name="connsiteY0" fmla="*/ 0 h 2414016"/>
              <a:gd name="connsiteX1" fmla="*/ 146652 w 463644"/>
              <a:gd name="connsiteY1" fmla="*/ 816864 h 2414016"/>
              <a:gd name="connsiteX2" fmla="*/ 348 w 463644"/>
              <a:gd name="connsiteY2" fmla="*/ 1170432 h 2414016"/>
              <a:gd name="connsiteX3" fmla="*/ 183228 w 463644"/>
              <a:gd name="connsiteY3" fmla="*/ 1597152 h 2414016"/>
              <a:gd name="connsiteX4" fmla="*/ 463644 w 463644"/>
              <a:gd name="connsiteY4" fmla="*/ 2414016 h 2414016"/>
              <a:gd name="connsiteX0" fmla="*/ 463644 w 463644"/>
              <a:gd name="connsiteY0" fmla="*/ 0 h 2414016"/>
              <a:gd name="connsiteX1" fmla="*/ 146652 w 463644"/>
              <a:gd name="connsiteY1" fmla="*/ 792480 h 2414016"/>
              <a:gd name="connsiteX2" fmla="*/ 348 w 463644"/>
              <a:gd name="connsiteY2" fmla="*/ 1170432 h 2414016"/>
              <a:gd name="connsiteX3" fmla="*/ 183228 w 463644"/>
              <a:gd name="connsiteY3" fmla="*/ 1597152 h 2414016"/>
              <a:gd name="connsiteX4" fmla="*/ 463644 w 463644"/>
              <a:gd name="connsiteY4" fmla="*/ 2414016 h 2414016"/>
              <a:gd name="connsiteX0" fmla="*/ 427275 w 427275"/>
              <a:gd name="connsiteY0" fmla="*/ 0 h 2414016"/>
              <a:gd name="connsiteX1" fmla="*/ 110283 w 427275"/>
              <a:gd name="connsiteY1" fmla="*/ 792480 h 2414016"/>
              <a:gd name="connsiteX2" fmla="*/ 555 w 427275"/>
              <a:gd name="connsiteY2" fmla="*/ 1194816 h 2414016"/>
              <a:gd name="connsiteX3" fmla="*/ 146859 w 427275"/>
              <a:gd name="connsiteY3" fmla="*/ 1597152 h 2414016"/>
              <a:gd name="connsiteX4" fmla="*/ 427275 w 427275"/>
              <a:gd name="connsiteY4" fmla="*/ 2414016 h 2414016"/>
              <a:gd name="connsiteX0" fmla="*/ 429044 w 429044"/>
              <a:gd name="connsiteY0" fmla="*/ 0 h 2414016"/>
              <a:gd name="connsiteX1" fmla="*/ 112052 w 429044"/>
              <a:gd name="connsiteY1" fmla="*/ 792480 h 2414016"/>
              <a:gd name="connsiteX2" fmla="*/ 2324 w 429044"/>
              <a:gd name="connsiteY2" fmla="*/ 1194816 h 2414016"/>
              <a:gd name="connsiteX3" fmla="*/ 197396 w 429044"/>
              <a:gd name="connsiteY3" fmla="*/ 1706880 h 2414016"/>
              <a:gd name="connsiteX4" fmla="*/ 429044 w 429044"/>
              <a:gd name="connsiteY4" fmla="*/ 2414016 h 2414016"/>
              <a:gd name="connsiteX0" fmla="*/ 426745 w 426745"/>
              <a:gd name="connsiteY0" fmla="*/ 0 h 2414016"/>
              <a:gd name="connsiteX1" fmla="*/ 207289 w 426745"/>
              <a:gd name="connsiteY1" fmla="*/ 707136 h 2414016"/>
              <a:gd name="connsiteX2" fmla="*/ 25 w 426745"/>
              <a:gd name="connsiteY2" fmla="*/ 1194816 h 2414016"/>
              <a:gd name="connsiteX3" fmla="*/ 195097 w 426745"/>
              <a:gd name="connsiteY3" fmla="*/ 1706880 h 2414016"/>
              <a:gd name="connsiteX4" fmla="*/ 426745 w 426745"/>
              <a:gd name="connsiteY4" fmla="*/ 2414016 h 2414016"/>
              <a:gd name="connsiteX0" fmla="*/ 426776 w 426776"/>
              <a:gd name="connsiteY0" fmla="*/ 0 h 2414016"/>
              <a:gd name="connsiteX1" fmla="*/ 207320 w 426776"/>
              <a:gd name="connsiteY1" fmla="*/ 707136 h 2414016"/>
              <a:gd name="connsiteX2" fmla="*/ 56 w 426776"/>
              <a:gd name="connsiteY2" fmla="*/ 1194816 h 2414016"/>
              <a:gd name="connsiteX3" fmla="*/ 195128 w 426776"/>
              <a:gd name="connsiteY3" fmla="*/ 1706880 h 2414016"/>
              <a:gd name="connsiteX4" fmla="*/ 426776 w 426776"/>
              <a:gd name="connsiteY4" fmla="*/ 2414016 h 2414016"/>
              <a:gd name="connsiteX0" fmla="*/ 426776 w 426776"/>
              <a:gd name="connsiteY0" fmla="*/ 0 h 2414016"/>
              <a:gd name="connsiteX1" fmla="*/ 207320 w 426776"/>
              <a:gd name="connsiteY1" fmla="*/ 707136 h 2414016"/>
              <a:gd name="connsiteX2" fmla="*/ 56 w 426776"/>
              <a:gd name="connsiteY2" fmla="*/ 1194816 h 2414016"/>
              <a:gd name="connsiteX3" fmla="*/ 195128 w 426776"/>
              <a:gd name="connsiteY3" fmla="*/ 1706880 h 2414016"/>
              <a:gd name="connsiteX4" fmla="*/ 426776 w 426776"/>
              <a:gd name="connsiteY4" fmla="*/ 2414016 h 2414016"/>
              <a:gd name="connsiteX0" fmla="*/ 426776 w 426776"/>
              <a:gd name="connsiteY0" fmla="*/ 0 h 2414016"/>
              <a:gd name="connsiteX1" fmla="*/ 207320 w 426776"/>
              <a:gd name="connsiteY1" fmla="*/ 707136 h 2414016"/>
              <a:gd name="connsiteX2" fmla="*/ 56 w 426776"/>
              <a:gd name="connsiteY2" fmla="*/ 1194816 h 2414016"/>
              <a:gd name="connsiteX3" fmla="*/ 195128 w 426776"/>
              <a:gd name="connsiteY3" fmla="*/ 1706880 h 2414016"/>
              <a:gd name="connsiteX4" fmla="*/ 426776 w 426776"/>
              <a:gd name="connsiteY4" fmla="*/ 2414016 h 2414016"/>
              <a:gd name="connsiteX0" fmla="*/ 426776 w 426776"/>
              <a:gd name="connsiteY0" fmla="*/ 0 h 2414016"/>
              <a:gd name="connsiteX1" fmla="*/ 207320 w 426776"/>
              <a:gd name="connsiteY1" fmla="*/ 707136 h 2414016"/>
              <a:gd name="connsiteX2" fmla="*/ 56 w 426776"/>
              <a:gd name="connsiteY2" fmla="*/ 1194816 h 2414016"/>
              <a:gd name="connsiteX3" fmla="*/ 195128 w 426776"/>
              <a:gd name="connsiteY3" fmla="*/ 1706880 h 2414016"/>
              <a:gd name="connsiteX4" fmla="*/ 426776 w 426776"/>
              <a:gd name="connsiteY4" fmla="*/ 2414016 h 2414016"/>
              <a:gd name="connsiteX0" fmla="*/ 426776 w 426776"/>
              <a:gd name="connsiteY0" fmla="*/ 0 h 2414016"/>
              <a:gd name="connsiteX1" fmla="*/ 207320 w 426776"/>
              <a:gd name="connsiteY1" fmla="*/ 707136 h 2414016"/>
              <a:gd name="connsiteX2" fmla="*/ 56 w 426776"/>
              <a:gd name="connsiteY2" fmla="*/ 1194816 h 2414016"/>
              <a:gd name="connsiteX3" fmla="*/ 195128 w 426776"/>
              <a:gd name="connsiteY3" fmla="*/ 1706880 h 2414016"/>
              <a:gd name="connsiteX4" fmla="*/ 426776 w 426776"/>
              <a:gd name="connsiteY4" fmla="*/ 2414016 h 2414016"/>
              <a:gd name="connsiteX0" fmla="*/ 426745 w 438937"/>
              <a:gd name="connsiteY0" fmla="*/ 0 h 2572512"/>
              <a:gd name="connsiteX1" fmla="*/ 207289 w 438937"/>
              <a:gd name="connsiteY1" fmla="*/ 707136 h 2572512"/>
              <a:gd name="connsiteX2" fmla="*/ 25 w 438937"/>
              <a:gd name="connsiteY2" fmla="*/ 1194816 h 2572512"/>
              <a:gd name="connsiteX3" fmla="*/ 195097 w 438937"/>
              <a:gd name="connsiteY3" fmla="*/ 1706880 h 2572512"/>
              <a:gd name="connsiteX4" fmla="*/ 438937 w 438937"/>
              <a:gd name="connsiteY4" fmla="*/ 2572512 h 2572512"/>
              <a:gd name="connsiteX0" fmla="*/ 426745 w 438937"/>
              <a:gd name="connsiteY0" fmla="*/ 0 h 2572512"/>
              <a:gd name="connsiteX1" fmla="*/ 207289 w 438937"/>
              <a:gd name="connsiteY1" fmla="*/ 707136 h 2572512"/>
              <a:gd name="connsiteX2" fmla="*/ 25 w 438937"/>
              <a:gd name="connsiteY2" fmla="*/ 1194816 h 2572512"/>
              <a:gd name="connsiteX3" fmla="*/ 195097 w 438937"/>
              <a:gd name="connsiteY3" fmla="*/ 1706880 h 2572512"/>
              <a:gd name="connsiteX4" fmla="*/ 438937 w 438937"/>
              <a:gd name="connsiteY4" fmla="*/ 2572512 h 2572512"/>
              <a:gd name="connsiteX0" fmla="*/ 426745 w 438954"/>
              <a:gd name="connsiteY0" fmla="*/ 0 h 2572512"/>
              <a:gd name="connsiteX1" fmla="*/ 207289 w 438954"/>
              <a:gd name="connsiteY1" fmla="*/ 707136 h 2572512"/>
              <a:gd name="connsiteX2" fmla="*/ 25 w 438954"/>
              <a:gd name="connsiteY2" fmla="*/ 1194816 h 2572512"/>
              <a:gd name="connsiteX3" fmla="*/ 195097 w 438954"/>
              <a:gd name="connsiteY3" fmla="*/ 1706880 h 2572512"/>
              <a:gd name="connsiteX4" fmla="*/ 438937 w 438954"/>
              <a:gd name="connsiteY4" fmla="*/ 2572512 h 2572512"/>
              <a:gd name="connsiteX0" fmla="*/ 426760 w 438976"/>
              <a:gd name="connsiteY0" fmla="*/ 0 h 2572512"/>
              <a:gd name="connsiteX1" fmla="*/ 207304 w 438976"/>
              <a:gd name="connsiteY1" fmla="*/ 707136 h 2572512"/>
              <a:gd name="connsiteX2" fmla="*/ 40 w 438976"/>
              <a:gd name="connsiteY2" fmla="*/ 1194816 h 2572512"/>
              <a:gd name="connsiteX3" fmla="*/ 195112 w 438976"/>
              <a:gd name="connsiteY3" fmla="*/ 1706880 h 2572512"/>
              <a:gd name="connsiteX4" fmla="*/ 438952 w 438976"/>
              <a:gd name="connsiteY4" fmla="*/ 2572512 h 2572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8976" h="2572512">
                <a:moveTo>
                  <a:pt x="426760" y="0"/>
                </a:moveTo>
                <a:cubicBezTo>
                  <a:pt x="406440" y="484632"/>
                  <a:pt x="339384" y="471424"/>
                  <a:pt x="207304" y="707136"/>
                </a:cubicBezTo>
                <a:cubicBezTo>
                  <a:pt x="75224" y="942848"/>
                  <a:pt x="2072" y="942848"/>
                  <a:pt x="40" y="1194816"/>
                </a:cubicBezTo>
                <a:cubicBezTo>
                  <a:pt x="-1992" y="1446784"/>
                  <a:pt x="73192" y="1465072"/>
                  <a:pt x="195112" y="1706880"/>
                </a:cubicBezTo>
                <a:cubicBezTo>
                  <a:pt x="317032" y="1948688"/>
                  <a:pt x="440984" y="2065528"/>
                  <a:pt x="438952" y="2572512"/>
                </a:cubicBezTo>
              </a:path>
            </a:pathLst>
          </a:cu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D4F36AF4-27DD-864F-B036-687AF770B90A}"/>
                  </a:ext>
                </a:extLst>
              </p:cNvPr>
              <p:cNvSpPr/>
              <p:nvPr/>
            </p:nvSpPr>
            <p:spPr>
              <a:xfrm>
                <a:off x="5953091" y="4812268"/>
                <a:ext cx="363727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Normal</m:t>
                      </m:r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en-US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i="1" baseline="30000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+ </m:t>
                      </m:r>
                      <m:r>
                        <a:rPr lang="en-US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D4F36AF4-27DD-864F-B036-687AF770B9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3091" y="4812268"/>
                <a:ext cx="3637278" cy="369332"/>
              </a:xfrm>
              <a:prstGeom prst="rect">
                <a:avLst/>
              </a:prstGeom>
              <a:blipFill>
                <a:blip r:embed="rId4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0912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8F3F7-EB3E-824D-AEA3-7CB9431F7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with linear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BA1896-DF89-2843-AD93-2915570A30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In practice, very sensitive to outliers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F82EE2-198D-1B47-8F7F-8AFC6F4C7F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2514" y="1524000"/>
            <a:ext cx="8128287" cy="47827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B5995B-3B5E-464A-8C14-5A212D3C8075}"/>
              </a:ext>
            </a:extLst>
          </p:cNvPr>
          <p:cNvSpPr txBox="1"/>
          <p:nvPr/>
        </p:nvSpPr>
        <p:spPr>
          <a:xfrm>
            <a:off x="5480362" y="6474024"/>
            <a:ext cx="51876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Figure from </a:t>
            </a:r>
            <a:r>
              <a:rPr lang="en-US" sz="1400" i="1" dirty="0">
                <a:solidFill>
                  <a:srgbClr val="000000"/>
                </a:solidFill>
              </a:rPr>
              <a:t>Pattern Recognition and Machine Learning</a:t>
            </a:r>
            <a:r>
              <a:rPr lang="en-US" sz="1400" dirty="0">
                <a:solidFill>
                  <a:srgbClr val="000000"/>
                </a:solidFill>
              </a:rPr>
              <a:t>, Bishop</a:t>
            </a:r>
          </a:p>
        </p:txBody>
      </p:sp>
    </p:spTree>
    <p:extLst>
      <p:ext uri="{BB962C8B-B14F-4D97-AF65-F5344CB8AC3E}">
        <p14:creationId xmlns:p14="http://schemas.microsoft.com/office/powerpoint/2010/main" val="3661095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62F7476-21E6-7847-8902-54FFE46D52EE}"/>
              </a:ext>
            </a:extLst>
          </p:cNvPr>
          <p:cNvCxnSpPr>
            <a:cxnSpLocks/>
          </p:cNvCxnSpPr>
          <p:nvPr/>
        </p:nvCxnSpPr>
        <p:spPr bwMode="auto">
          <a:xfrm>
            <a:off x="2209800" y="5715000"/>
            <a:ext cx="7772400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bg1">
                <a:lumMod val="65000"/>
              </a:schemeClr>
            </a:solidFill>
            <a:prstDash val="sysDot"/>
            <a:round/>
            <a:headEnd type="none"/>
            <a:tailEnd type="none"/>
          </a:ln>
          <a:effectLst/>
        </p:spPr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A905B13-B964-C146-8FD4-638ED1739C25}"/>
              </a:ext>
            </a:extLst>
          </p:cNvPr>
          <p:cNvCxnSpPr>
            <a:cxnSpLocks/>
          </p:cNvCxnSpPr>
          <p:nvPr/>
        </p:nvCxnSpPr>
        <p:spPr bwMode="auto">
          <a:xfrm>
            <a:off x="2209800" y="4023360"/>
            <a:ext cx="7772400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bg1">
                <a:lumMod val="65000"/>
              </a:schemeClr>
            </a:solidFill>
            <a:prstDash val="sysDot"/>
            <a:round/>
            <a:headEnd type="none"/>
            <a:tailEnd type="none"/>
          </a:ln>
          <a:effectLst/>
        </p:spPr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E02D585-C7F8-EC42-94D0-DA5466CBF9DD}"/>
              </a:ext>
            </a:extLst>
          </p:cNvPr>
          <p:cNvCxnSpPr>
            <a:cxnSpLocks/>
          </p:cNvCxnSpPr>
          <p:nvPr/>
        </p:nvCxnSpPr>
        <p:spPr bwMode="auto">
          <a:xfrm flipV="1">
            <a:off x="2152092" y="3352800"/>
            <a:ext cx="8058708" cy="24384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9900CC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A9D1F73-923C-6742-A0EA-FD0F28175237}"/>
              </a:ext>
            </a:extLst>
          </p:cNvPr>
          <p:cNvCxnSpPr>
            <a:cxnSpLocks/>
          </p:cNvCxnSpPr>
          <p:nvPr/>
        </p:nvCxnSpPr>
        <p:spPr bwMode="auto">
          <a:xfrm flipV="1">
            <a:off x="2362200" y="1371600"/>
            <a:ext cx="6629400" cy="48006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9900CC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5B68F3F7-EB3E-824D-AEA3-7CB9431F7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with linear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BA1896-DF89-2843-AD93-2915570A30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In practice, very sensitive to outliers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38CB1E5-F918-334F-BC13-05BB52D2CABF}"/>
              </a:ext>
            </a:extLst>
          </p:cNvPr>
          <p:cNvCxnSpPr>
            <a:cxnSpLocks/>
          </p:cNvCxnSpPr>
          <p:nvPr/>
        </p:nvCxnSpPr>
        <p:spPr bwMode="auto">
          <a:xfrm>
            <a:off x="2209800" y="4876800"/>
            <a:ext cx="7772400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8BDBA77C-C89C-F64E-A1E0-A528E2C39B0B}"/>
              </a:ext>
            </a:extLst>
          </p:cNvPr>
          <p:cNvSpPr/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cs typeface="Arial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0EA0925-2ADB-B94C-B343-B2E5A0B075E5}"/>
              </a:ext>
            </a:extLst>
          </p:cNvPr>
          <p:cNvSpPr/>
          <p:nvPr/>
        </p:nvSpPr>
        <p:spPr bwMode="auto">
          <a:xfrm>
            <a:off x="2590800" y="5638800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cs typeface="Arial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A308400-5821-2146-A11D-82F87C48FE07}"/>
              </a:ext>
            </a:extLst>
          </p:cNvPr>
          <p:cNvSpPr/>
          <p:nvPr/>
        </p:nvSpPr>
        <p:spPr bwMode="auto">
          <a:xfrm>
            <a:off x="2743200" y="5638800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cs typeface="Arial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13893C9-D231-7345-BDE4-771BE09BE273}"/>
              </a:ext>
            </a:extLst>
          </p:cNvPr>
          <p:cNvSpPr/>
          <p:nvPr/>
        </p:nvSpPr>
        <p:spPr bwMode="auto">
          <a:xfrm>
            <a:off x="2971800" y="5638800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cs typeface="Arial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EBAD5FE-52FB-D441-A508-301D15879F25}"/>
              </a:ext>
            </a:extLst>
          </p:cNvPr>
          <p:cNvSpPr/>
          <p:nvPr/>
        </p:nvSpPr>
        <p:spPr bwMode="auto">
          <a:xfrm>
            <a:off x="3124200" y="5638800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cs typeface="Arial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6D0B048-4254-DF45-A54D-414C45C8929E}"/>
              </a:ext>
            </a:extLst>
          </p:cNvPr>
          <p:cNvSpPr/>
          <p:nvPr/>
        </p:nvSpPr>
        <p:spPr bwMode="auto">
          <a:xfrm>
            <a:off x="3581400" y="5638800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cs typeface="Arial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9962B89-759D-134A-BCE9-E1FED2BC1A65}"/>
              </a:ext>
            </a:extLst>
          </p:cNvPr>
          <p:cNvSpPr/>
          <p:nvPr/>
        </p:nvSpPr>
        <p:spPr bwMode="auto">
          <a:xfrm>
            <a:off x="4876800" y="3962400"/>
            <a:ext cx="152400" cy="152400"/>
          </a:xfrm>
          <a:prstGeom prst="ellipse">
            <a:avLst/>
          </a:prstGeom>
          <a:solidFill>
            <a:srgbClr val="0000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cs typeface="Arial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D93239D-3F87-B745-8084-ACC835046C42}"/>
              </a:ext>
            </a:extLst>
          </p:cNvPr>
          <p:cNvSpPr/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solidFill>
            <a:srgbClr val="0000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cs typeface="Arial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73AE6A8-BD3A-3C43-B3CE-3DA5BB8F50B0}"/>
              </a:ext>
            </a:extLst>
          </p:cNvPr>
          <p:cNvSpPr/>
          <p:nvPr/>
        </p:nvSpPr>
        <p:spPr bwMode="auto">
          <a:xfrm>
            <a:off x="5334000" y="3962400"/>
            <a:ext cx="152400" cy="152400"/>
          </a:xfrm>
          <a:prstGeom prst="ellipse">
            <a:avLst/>
          </a:prstGeom>
          <a:solidFill>
            <a:srgbClr val="0000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cs typeface="Arial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8A67E98-F287-E645-B450-431286EEDDA3}"/>
              </a:ext>
            </a:extLst>
          </p:cNvPr>
          <p:cNvSpPr/>
          <p:nvPr/>
        </p:nvSpPr>
        <p:spPr bwMode="auto">
          <a:xfrm>
            <a:off x="5562600" y="3962400"/>
            <a:ext cx="152400" cy="152400"/>
          </a:xfrm>
          <a:prstGeom prst="ellipse">
            <a:avLst/>
          </a:prstGeom>
          <a:solidFill>
            <a:srgbClr val="0000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cs typeface="Arial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6441731-2BDF-6F44-A581-2D0196F378A9}"/>
              </a:ext>
            </a:extLst>
          </p:cNvPr>
          <p:cNvSpPr/>
          <p:nvPr/>
        </p:nvSpPr>
        <p:spPr bwMode="auto">
          <a:xfrm>
            <a:off x="8153400" y="3962400"/>
            <a:ext cx="152400" cy="152400"/>
          </a:xfrm>
          <a:prstGeom prst="ellipse">
            <a:avLst/>
          </a:prstGeom>
          <a:solidFill>
            <a:srgbClr val="0000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cs typeface="Arial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FDCCC01-24B8-D140-9F23-FBB1F0A90371}"/>
              </a:ext>
            </a:extLst>
          </p:cNvPr>
          <p:cNvSpPr/>
          <p:nvPr/>
        </p:nvSpPr>
        <p:spPr bwMode="auto">
          <a:xfrm>
            <a:off x="8382000" y="3962400"/>
            <a:ext cx="152400" cy="152400"/>
          </a:xfrm>
          <a:prstGeom prst="ellipse">
            <a:avLst/>
          </a:prstGeom>
          <a:solidFill>
            <a:srgbClr val="0000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cs typeface="Arial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47CC683-E103-714B-A4C8-EB63B6658A64}"/>
              </a:ext>
            </a:extLst>
          </p:cNvPr>
          <p:cNvSpPr/>
          <p:nvPr/>
        </p:nvSpPr>
        <p:spPr bwMode="auto">
          <a:xfrm>
            <a:off x="8610600" y="3962400"/>
            <a:ext cx="152400" cy="152400"/>
          </a:xfrm>
          <a:prstGeom prst="ellipse">
            <a:avLst/>
          </a:prstGeom>
          <a:solidFill>
            <a:srgbClr val="0000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cs typeface="Arial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AE4AB8D-5147-2243-A8C8-4861956F3BC6}"/>
              </a:ext>
            </a:extLst>
          </p:cNvPr>
          <p:cNvSpPr/>
          <p:nvPr/>
        </p:nvSpPr>
        <p:spPr bwMode="auto">
          <a:xfrm>
            <a:off x="8839200" y="3962400"/>
            <a:ext cx="152400" cy="152400"/>
          </a:xfrm>
          <a:prstGeom prst="ellipse">
            <a:avLst/>
          </a:prstGeom>
          <a:solidFill>
            <a:srgbClr val="0000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cs typeface="Arial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857A7D0-0C82-E340-B688-E209B0680037}"/>
              </a:ext>
            </a:extLst>
          </p:cNvPr>
          <p:cNvSpPr/>
          <p:nvPr/>
        </p:nvSpPr>
        <p:spPr bwMode="auto">
          <a:xfrm>
            <a:off x="8991600" y="3962400"/>
            <a:ext cx="152400" cy="152400"/>
          </a:xfrm>
          <a:prstGeom prst="ellipse">
            <a:avLst/>
          </a:prstGeom>
          <a:solidFill>
            <a:srgbClr val="0000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cs typeface="Arial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3CBE0CD-4007-1549-9584-1A52BA89A8FA}"/>
              </a:ext>
            </a:extLst>
          </p:cNvPr>
          <p:cNvSpPr/>
          <p:nvPr/>
        </p:nvSpPr>
        <p:spPr bwMode="auto">
          <a:xfrm>
            <a:off x="9144000" y="3962400"/>
            <a:ext cx="152400" cy="152400"/>
          </a:xfrm>
          <a:prstGeom prst="ellipse">
            <a:avLst/>
          </a:prstGeom>
          <a:solidFill>
            <a:srgbClr val="0000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cs typeface="Arial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856B802-7E8D-594C-BF3A-848ADB8AC25C}"/>
              </a:ext>
            </a:extLst>
          </p:cNvPr>
          <p:cNvSpPr/>
          <p:nvPr/>
        </p:nvSpPr>
        <p:spPr bwMode="auto">
          <a:xfrm>
            <a:off x="9448800" y="3962400"/>
            <a:ext cx="152400" cy="152400"/>
          </a:xfrm>
          <a:prstGeom prst="ellipse">
            <a:avLst/>
          </a:prstGeom>
          <a:solidFill>
            <a:srgbClr val="0000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cs typeface="Arial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0CA36DC-3E7D-6646-870A-5A43855AA40F}"/>
              </a:ext>
            </a:extLst>
          </p:cNvPr>
          <p:cNvSpPr/>
          <p:nvPr/>
        </p:nvSpPr>
        <p:spPr bwMode="auto">
          <a:xfrm>
            <a:off x="9677400" y="3962400"/>
            <a:ext cx="152400" cy="152400"/>
          </a:xfrm>
          <a:prstGeom prst="ellipse">
            <a:avLst/>
          </a:prstGeom>
          <a:solidFill>
            <a:srgbClr val="0000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cs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E31446-27BE-E844-B9F8-B928F02D7912}"/>
              </a:ext>
            </a:extLst>
          </p:cNvPr>
          <p:cNvSpPr txBox="1"/>
          <p:nvPr/>
        </p:nvSpPr>
        <p:spPr>
          <a:xfrm>
            <a:off x="1752600" y="3821668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+1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98A9EF0-A242-FF44-9326-F3BD92F62348}"/>
              </a:ext>
            </a:extLst>
          </p:cNvPr>
          <p:cNvSpPr txBox="1"/>
          <p:nvPr/>
        </p:nvSpPr>
        <p:spPr>
          <a:xfrm>
            <a:off x="1762242" y="5486400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2218903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BA1896-DF89-2843-AD93-2915570A30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Instead of a linear function, how about we fit a function representing the </a:t>
            </a:r>
            <a:r>
              <a:rPr lang="en-US" i="1" dirty="0"/>
              <a:t>confidence</a:t>
            </a:r>
            <a:r>
              <a:rPr lang="en-US" dirty="0"/>
              <a:t> of the classifier?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62F7476-21E6-7847-8902-54FFE46D52EE}"/>
              </a:ext>
            </a:extLst>
          </p:cNvPr>
          <p:cNvCxnSpPr>
            <a:cxnSpLocks/>
          </p:cNvCxnSpPr>
          <p:nvPr/>
        </p:nvCxnSpPr>
        <p:spPr bwMode="auto">
          <a:xfrm>
            <a:off x="2209800" y="5715000"/>
            <a:ext cx="7772400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bg1">
                <a:lumMod val="65000"/>
              </a:schemeClr>
            </a:solidFill>
            <a:prstDash val="sysDot"/>
            <a:round/>
            <a:headEnd type="none"/>
            <a:tailEnd type="none"/>
          </a:ln>
          <a:effectLst/>
        </p:spPr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A905B13-B964-C146-8FD4-638ED1739C25}"/>
              </a:ext>
            </a:extLst>
          </p:cNvPr>
          <p:cNvCxnSpPr>
            <a:cxnSpLocks/>
          </p:cNvCxnSpPr>
          <p:nvPr/>
        </p:nvCxnSpPr>
        <p:spPr bwMode="auto">
          <a:xfrm>
            <a:off x="2209800" y="4023360"/>
            <a:ext cx="7772400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bg1">
                <a:lumMod val="65000"/>
              </a:schemeClr>
            </a:solidFill>
            <a:prstDash val="sysDot"/>
            <a:round/>
            <a:headEnd type="none"/>
            <a:tailEnd type="none"/>
          </a:ln>
          <a:effectLst/>
        </p:spPr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5B68F3F7-EB3E-824D-AEA3-7CB9431F7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idea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38CB1E5-F918-334F-BC13-05BB52D2CABF}"/>
              </a:ext>
            </a:extLst>
          </p:cNvPr>
          <p:cNvCxnSpPr>
            <a:cxnSpLocks/>
          </p:cNvCxnSpPr>
          <p:nvPr/>
        </p:nvCxnSpPr>
        <p:spPr bwMode="auto">
          <a:xfrm>
            <a:off x="2209800" y="4876800"/>
            <a:ext cx="7772400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8BDBA77C-C89C-F64E-A1E0-A528E2C39B0B}"/>
              </a:ext>
            </a:extLst>
          </p:cNvPr>
          <p:cNvSpPr/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cs typeface="Arial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0EA0925-2ADB-B94C-B343-B2E5A0B075E5}"/>
              </a:ext>
            </a:extLst>
          </p:cNvPr>
          <p:cNvSpPr/>
          <p:nvPr/>
        </p:nvSpPr>
        <p:spPr bwMode="auto">
          <a:xfrm>
            <a:off x="2590800" y="5638800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cs typeface="Arial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A308400-5821-2146-A11D-82F87C48FE07}"/>
              </a:ext>
            </a:extLst>
          </p:cNvPr>
          <p:cNvSpPr/>
          <p:nvPr/>
        </p:nvSpPr>
        <p:spPr bwMode="auto">
          <a:xfrm>
            <a:off x="2743200" y="5638800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cs typeface="Arial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13893C9-D231-7345-BDE4-771BE09BE273}"/>
              </a:ext>
            </a:extLst>
          </p:cNvPr>
          <p:cNvSpPr/>
          <p:nvPr/>
        </p:nvSpPr>
        <p:spPr bwMode="auto">
          <a:xfrm>
            <a:off x="2971800" y="5638800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cs typeface="Arial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EBAD5FE-52FB-D441-A508-301D15879F25}"/>
              </a:ext>
            </a:extLst>
          </p:cNvPr>
          <p:cNvSpPr/>
          <p:nvPr/>
        </p:nvSpPr>
        <p:spPr bwMode="auto">
          <a:xfrm>
            <a:off x="3124200" y="5638800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cs typeface="Arial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6D0B048-4254-DF45-A54D-414C45C8929E}"/>
              </a:ext>
            </a:extLst>
          </p:cNvPr>
          <p:cNvSpPr/>
          <p:nvPr/>
        </p:nvSpPr>
        <p:spPr bwMode="auto">
          <a:xfrm>
            <a:off x="3581400" y="5638800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cs typeface="Arial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9962B89-759D-134A-BCE9-E1FED2BC1A65}"/>
              </a:ext>
            </a:extLst>
          </p:cNvPr>
          <p:cNvSpPr/>
          <p:nvPr/>
        </p:nvSpPr>
        <p:spPr bwMode="auto">
          <a:xfrm>
            <a:off x="4876800" y="3962400"/>
            <a:ext cx="152400" cy="152400"/>
          </a:xfrm>
          <a:prstGeom prst="ellipse">
            <a:avLst/>
          </a:prstGeom>
          <a:solidFill>
            <a:srgbClr val="0000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cs typeface="Arial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D93239D-3F87-B745-8084-ACC835046C42}"/>
              </a:ext>
            </a:extLst>
          </p:cNvPr>
          <p:cNvSpPr/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solidFill>
            <a:srgbClr val="0000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cs typeface="Arial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73AE6A8-BD3A-3C43-B3CE-3DA5BB8F50B0}"/>
              </a:ext>
            </a:extLst>
          </p:cNvPr>
          <p:cNvSpPr/>
          <p:nvPr/>
        </p:nvSpPr>
        <p:spPr bwMode="auto">
          <a:xfrm>
            <a:off x="5334000" y="3962400"/>
            <a:ext cx="152400" cy="152400"/>
          </a:xfrm>
          <a:prstGeom prst="ellipse">
            <a:avLst/>
          </a:prstGeom>
          <a:solidFill>
            <a:srgbClr val="0000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cs typeface="Arial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8A67E98-F287-E645-B450-431286EEDDA3}"/>
              </a:ext>
            </a:extLst>
          </p:cNvPr>
          <p:cNvSpPr/>
          <p:nvPr/>
        </p:nvSpPr>
        <p:spPr bwMode="auto">
          <a:xfrm>
            <a:off x="5562600" y="3962400"/>
            <a:ext cx="152400" cy="152400"/>
          </a:xfrm>
          <a:prstGeom prst="ellipse">
            <a:avLst/>
          </a:prstGeom>
          <a:solidFill>
            <a:srgbClr val="0000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cs typeface="Arial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6441731-2BDF-6F44-A581-2D0196F378A9}"/>
              </a:ext>
            </a:extLst>
          </p:cNvPr>
          <p:cNvSpPr/>
          <p:nvPr/>
        </p:nvSpPr>
        <p:spPr bwMode="auto">
          <a:xfrm>
            <a:off x="8153400" y="3962400"/>
            <a:ext cx="152400" cy="152400"/>
          </a:xfrm>
          <a:prstGeom prst="ellipse">
            <a:avLst/>
          </a:prstGeom>
          <a:solidFill>
            <a:srgbClr val="0000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cs typeface="Arial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FDCCC01-24B8-D140-9F23-FBB1F0A90371}"/>
              </a:ext>
            </a:extLst>
          </p:cNvPr>
          <p:cNvSpPr/>
          <p:nvPr/>
        </p:nvSpPr>
        <p:spPr bwMode="auto">
          <a:xfrm>
            <a:off x="8382000" y="3962400"/>
            <a:ext cx="152400" cy="152400"/>
          </a:xfrm>
          <a:prstGeom prst="ellipse">
            <a:avLst/>
          </a:prstGeom>
          <a:solidFill>
            <a:srgbClr val="0000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cs typeface="Arial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47CC683-E103-714B-A4C8-EB63B6658A64}"/>
              </a:ext>
            </a:extLst>
          </p:cNvPr>
          <p:cNvSpPr/>
          <p:nvPr/>
        </p:nvSpPr>
        <p:spPr bwMode="auto">
          <a:xfrm>
            <a:off x="8610600" y="3962400"/>
            <a:ext cx="152400" cy="152400"/>
          </a:xfrm>
          <a:prstGeom prst="ellipse">
            <a:avLst/>
          </a:prstGeom>
          <a:solidFill>
            <a:srgbClr val="0000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cs typeface="Arial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AE4AB8D-5147-2243-A8C8-4861956F3BC6}"/>
              </a:ext>
            </a:extLst>
          </p:cNvPr>
          <p:cNvSpPr/>
          <p:nvPr/>
        </p:nvSpPr>
        <p:spPr bwMode="auto">
          <a:xfrm>
            <a:off x="8839200" y="3962400"/>
            <a:ext cx="152400" cy="152400"/>
          </a:xfrm>
          <a:prstGeom prst="ellipse">
            <a:avLst/>
          </a:prstGeom>
          <a:solidFill>
            <a:srgbClr val="0000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cs typeface="Arial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857A7D0-0C82-E340-B688-E209B0680037}"/>
              </a:ext>
            </a:extLst>
          </p:cNvPr>
          <p:cNvSpPr/>
          <p:nvPr/>
        </p:nvSpPr>
        <p:spPr bwMode="auto">
          <a:xfrm>
            <a:off x="8991600" y="3962400"/>
            <a:ext cx="152400" cy="152400"/>
          </a:xfrm>
          <a:prstGeom prst="ellipse">
            <a:avLst/>
          </a:prstGeom>
          <a:solidFill>
            <a:srgbClr val="0000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cs typeface="Arial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3CBE0CD-4007-1549-9584-1A52BA89A8FA}"/>
              </a:ext>
            </a:extLst>
          </p:cNvPr>
          <p:cNvSpPr/>
          <p:nvPr/>
        </p:nvSpPr>
        <p:spPr bwMode="auto">
          <a:xfrm>
            <a:off x="9144000" y="3962400"/>
            <a:ext cx="152400" cy="152400"/>
          </a:xfrm>
          <a:prstGeom prst="ellipse">
            <a:avLst/>
          </a:prstGeom>
          <a:solidFill>
            <a:srgbClr val="0000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cs typeface="Arial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856B802-7E8D-594C-BF3A-848ADB8AC25C}"/>
              </a:ext>
            </a:extLst>
          </p:cNvPr>
          <p:cNvSpPr/>
          <p:nvPr/>
        </p:nvSpPr>
        <p:spPr bwMode="auto">
          <a:xfrm>
            <a:off x="9448800" y="3962400"/>
            <a:ext cx="152400" cy="152400"/>
          </a:xfrm>
          <a:prstGeom prst="ellipse">
            <a:avLst/>
          </a:prstGeom>
          <a:solidFill>
            <a:srgbClr val="0000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cs typeface="Arial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0CA36DC-3E7D-6646-870A-5A43855AA40F}"/>
              </a:ext>
            </a:extLst>
          </p:cNvPr>
          <p:cNvSpPr/>
          <p:nvPr/>
        </p:nvSpPr>
        <p:spPr bwMode="auto">
          <a:xfrm>
            <a:off x="9677400" y="3962400"/>
            <a:ext cx="152400" cy="152400"/>
          </a:xfrm>
          <a:prstGeom prst="ellipse">
            <a:avLst/>
          </a:prstGeom>
          <a:solidFill>
            <a:srgbClr val="0000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cs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E31446-27BE-E844-B9F8-B928F02D7912}"/>
              </a:ext>
            </a:extLst>
          </p:cNvPr>
          <p:cNvSpPr txBox="1"/>
          <p:nvPr/>
        </p:nvSpPr>
        <p:spPr>
          <a:xfrm>
            <a:off x="1752600" y="382166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98A9EF0-A242-FF44-9326-F3BD92F62348}"/>
              </a:ext>
            </a:extLst>
          </p:cNvPr>
          <p:cNvSpPr txBox="1"/>
          <p:nvPr/>
        </p:nvSpPr>
        <p:spPr>
          <a:xfrm>
            <a:off x="1762242" y="54864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07CD0739-A435-1344-B901-8B991C6DB5A0}"/>
              </a:ext>
            </a:extLst>
          </p:cNvPr>
          <p:cNvSpPr/>
          <p:nvPr/>
        </p:nvSpPr>
        <p:spPr bwMode="auto">
          <a:xfrm>
            <a:off x="2206751" y="4040743"/>
            <a:ext cx="7782799" cy="1665114"/>
          </a:xfrm>
          <a:custGeom>
            <a:avLst/>
            <a:gdLst>
              <a:gd name="connsiteX0" fmla="*/ 0 w 7997952"/>
              <a:gd name="connsiteY0" fmla="*/ 1699601 h 1770099"/>
              <a:gd name="connsiteX1" fmla="*/ 1609344 w 7997952"/>
              <a:gd name="connsiteY1" fmla="*/ 1687409 h 1770099"/>
              <a:gd name="connsiteX2" fmla="*/ 2170176 w 7997952"/>
              <a:gd name="connsiteY2" fmla="*/ 870545 h 1770099"/>
              <a:gd name="connsiteX3" fmla="*/ 2572512 w 7997952"/>
              <a:gd name="connsiteY3" fmla="*/ 78065 h 1770099"/>
              <a:gd name="connsiteX4" fmla="*/ 7997952 w 7997952"/>
              <a:gd name="connsiteY4" fmla="*/ 29297 h 1770099"/>
              <a:gd name="connsiteX5" fmla="*/ 7997952 w 7997952"/>
              <a:gd name="connsiteY5" fmla="*/ 29297 h 1770099"/>
              <a:gd name="connsiteX0" fmla="*/ 0 w 7997952"/>
              <a:gd name="connsiteY0" fmla="*/ 1697053 h 1767551"/>
              <a:gd name="connsiteX1" fmla="*/ 1609344 w 7997952"/>
              <a:gd name="connsiteY1" fmla="*/ 1684861 h 1767551"/>
              <a:gd name="connsiteX2" fmla="*/ 2170176 w 7997952"/>
              <a:gd name="connsiteY2" fmla="*/ 867997 h 1767551"/>
              <a:gd name="connsiteX3" fmla="*/ 3230880 w 7997952"/>
              <a:gd name="connsiteY3" fmla="*/ 75517 h 1767551"/>
              <a:gd name="connsiteX4" fmla="*/ 7997952 w 7997952"/>
              <a:gd name="connsiteY4" fmla="*/ 26749 h 1767551"/>
              <a:gd name="connsiteX5" fmla="*/ 7997952 w 7997952"/>
              <a:gd name="connsiteY5" fmla="*/ 26749 h 1767551"/>
              <a:gd name="connsiteX0" fmla="*/ 0 w 7997952"/>
              <a:gd name="connsiteY0" fmla="*/ 1697053 h 1767551"/>
              <a:gd name="connsiteX1" fmla="*/ 1609344 w 7997952"/>
              <a:gd name="connsiteY1" fmla="*/ 1684861 h 1767551"/>
              <a:gd name="connsiteX2" fmla="*/ 2170176 w 7997952"/>
              <a:gd name="connsiteY2" fmla="*/ 867997 h 1767551"/>
              <a:gd name="connsiteX3" fmla="*/ 3230880 w 7997952"/>
              <a:gd name="connsiteY3" fmla="*/ 75517 h 1767551"/>
              <a:gd name="connsiteX4" fmla="*/ 7997952 w 7997952"/>
              <a:gd name="connsiteY4" fmla="*/ 26749 h 1767551"/>
              <a:gd name="connsiteX5" fmla="*/ 7997952 w 7997952"/>
              <a:gd name="connsiteY5" fmla="*/ 26749 h 1767551"/>
              <a:gd name="connsiteX0" fmla="*/ 0 w 7997952"/>
              <a:gd name="connsiteY0" fmla="*/ 1670304 h 1740802"/>
              <a:gd name="connsiteX1" fmla="*/ 1609344 w 7997952"/>
              <a:gd name="connsiteY1" fmla="*/ 1658112 h 1740802"/>
              <a:gd name="connsiteX2" fmla="*/ 2170176 w 7997952"/>
              <a:gd name="connsiteY2" fmla="*/ 841248 h 1740802"/>
              <a:gd name="connsiteX3" fmla="*/ 3194304 w 7997952"/>
              <a:gd name="connsiteY3" fmla="*/ 97536 h 1740802"/>
              <a:gd name="connsiteX4" fmla="*/ 7997952 w 7997952"/>
              <a:gd name="connsiteY4" fmla="*/ 0 h 1740802"/>
              <a:gd name="connsiteX5" fmla="*/ 7997952 w 7997952"/>
              <a:gd name="connsiteY5" fmla="*/ 0 h 1740802"/>
              <a:gd name="connsiteX0" fmla="*/ 0 w 7997952"/>
              <a:gd name="connsiteY0" fmla="*/ 1670304 h 1740802"/>
              <a:gd name="connsiteX1" fmla="*/ 1609344 w 7997952"/>
              <a:gd name="connsiteY1" fmla="*/ 1658112 h 1740802"/>
              <a:gd name="connsiteX2" fmla="*/ 2170176 w 7997952"/>
              <a:gd name="connsiteY2" fmla="*/ 841248 h 1740802"/>
              <a:gd name="connsiteX3" fmla="*/ 3194304 w 7997952"/>
              <a:gd name="connsiteY3" fmla="*/ 97536 h 1740802"/>
              <a:gd name="connsiteX4" fmla="*/ 7997952 w 7997952"/>
              <a:gd name="connsiteY4" fmla="*/ 0 h 1740802"/>
              <a:gd name="connsiteX5" fmla="*/ 7997952 w 7997952"/>
              <a:gd name="connsiteY5" fmla="*/ 0 h 1740802"/>
              <a:gd name="connsiteX0" fmla="*/ 0 w 7997952"/>
              <a:gd name="connsiteY0" fmla="*/ 1670304 h 1711580"/>
              <a:gd name="connsiteX1" fmla="*/ 1706880 w 7997952"/>
              <a:gd name="connsiteY1" fmla="*/ 1597152 h 1711580"/>
              <a:gd name="connsiteX2" fmla="*/ 2170176 w 7997952"/>
              <a:gd name="connsiteY2" fmla="*/ 841248 h 1711580"/>
              <a:gd name="connsiteX3" fmla="*/ 3194304 w 7997952"/>
              <a:gd name="connsiteY3" fmla="*/ 97536 h 1711580"/>
              <a:gd name="connsiteX4" fmla="*/ 7997952 w 7997952"/>
              <a:gd name="connsiteY4" fmla="*/ 0 h 1711580"/>
              <a:gd name="connsiteX5" fmla="*/ 7997952 w 7997952"/>
              <a:gd name="connsiteY5" fmla="*/ 0 h 1711580"/>
              <a:gd name="connsiteX0" fmla="*/ 0 w 7997952"/>
              <a:gd name="connsiteY0" fmla="*/ 1670304 h 1670304"/>
              <a:gd name="connsiteX1" fmla="*/ 2170176 w 7997952"/>
              <a:gd name="connsiteY1" fmla="*/ 841248 h 1670304"/>
              <a:gd name="connsiteX2" fmla="*/ 3194304 w 7997952"/>
              <a:gd name="connsiteY2" fmla="*/ 97536 h 1670304"/>
              <a:gd name="connsiteX3" fmla="*/ 7997952 w 7997952"/>
              <a:gd name="connsiteY3" fmla="*/ 0 h 1670304"/>
              <a:gd name="connsiteX4" fmla="*/ 7997952 w 7997952"/>
              <a:gd name="connsiteY4" fmla="*/ 0 h 1670304"/>
              <a:gd name="connsiteX0" fmla="*/ 0 w 7997952"/>
              <a:gd name="connsiteY0" fmla="*/ 1670304 h 1679642"/>
              <a:gd name="connsiteX1" fmla="*/ 2170176 w 7997952"/>
              <a:gd name="connsiteY1" fmla="*/ 841248 h 1679642"/>
              <a:gd name="connsiteX2" fmla="*/ 3194304 w 7997952"/>
              <a:gd name="connsiteY2" fmla="*/ 97536 h 1679642"/>
              <a:gd name="connsiteX3" fmla="*/ 7997952 w 7997952"/>
              <a:gd name="connsiteY3" fmla="*/ 0 h 1679642"/>
              <a:gd name="connsiteX4" fmla="*/ 7997952 w 7997952"/>
              <a:gd name="connsiteY4" fmla="*/ 0 h 1679642"/>
              <a:gd name="connsiteX0" fmla="*/ 0 w 7997952"/>
              <a:gd name="connsiteY0" fmla="*/ 1670304 h 1680637"/>
              <a:gd name="connsiteX1" fmla="*/ 2170176 w 7997952"/>
              <a:gd name="connsiteY1" fmla="*/ 841248 h 1680637"/>
              <a:gd name="connsiteX2" fmla="*/ 3194304 w 7997952"/>
              <a:gd name="connsiteY2" fmla="*/ 97536 h 1680637"/>
              <a:gd name="connsiteX3" fmla="*/ 7997952 w 7997952"/>
              <a:gd name="connsiteY3" fmla="*/ 0 h 1680637"/>
              <a:gd name="connsiteX4" fmla="*/ 7997952 w 7997952"/>
              <a:gd name="connsiteY4" fmla="*/ 0 h 1680637"/>
              <a:gd name="connsiteX0" fmla="*/ 0 w 7997952"/>
              <a:gd name="connsiteY0" fmla="*/ 1670304 h 1679847"/>
              <a:gd name="connsiteX1" fmla="*/ 2170176 w 7997952"/>
              <a:gd name="connsiteY1" fmla="*/ 841248 h 1679847"/>
              <a:gd name="connsiteX2" fmla="*/ 7997952 w 7997952"/>
              <a:gd name="connsiteY2" fmla="*/ 0 h 1679847"/>
              <a:gd name="connsiteX3" fmla="*/ 7997952 w 7997952"/>
              <a:gd name="connsiteY3" fmla="*/ 0 h 1679847"/>
              <a:gd name="connsiteX0" fmla="*/ 0 w 7997952"/>
              <a:gd name="connsiteY0" fmla="*/ 1670304 h 1679847"/>
              <a:gd name="connsiteX1" fmla="*/ 2170176 w 7997952"/>
              <a:gd name="connsiteY1" fmla="*/ 841248 h 1679847"/>
              <a:gd name="connsiteX2" fmla="*/ 7997952 w 7997952"/>
              <a:gd name="connsiteY2" fmla="*/ 0 h 1679847"/>
              <a:gd name="connsiteX3" fmla="*/ 7997952 w 7997952"/>
              <a:gd name="connsiteY3" fmla="*/ 0 h 1679847"/>
              <a:gd name="connsiteX0" fmla="*/ 0 w 7997952"/>
              <a:gd name="connsiteY0" fmla="*/ 1670304 h 1695254"/>
              <a:gd name="connsiteX1" fmla="*/ 2170176 w 7997952"/>
              <a:gd name="connsiteY1" fmla="*/ 841248 h 1695254"/>
              <a:gd name="connsiteX2" fmla="*/ 7997952 w 7997952"/>
              <a:gd name="connsiteY2" fmla="*/ 0 h 1695254"/>
              <a:gd name="connsiteX3" fmla="*/ 7997952 w 7997952"/>
              <a:gd name="connsiteY3" fmla="*/ 0 h 1695254"/>
              <a:gd name="connsiteX0" fmla="*/ 0 w 7997952"/>
              <a:gd name="connsiteY0" fmla="*/ 1670304 h 1673317"/>
              <a:gd name="connsiteX1" fmla="*/ 2170176 w 7997952"/>
              <a:gd name="connsiteY1" fmla="*/ 841248 h 1673317"/>
              <a:gd name="connsiteX2" fmla="*/ 7997952 w 7997952"/>
              <a:gd name="connsiteY2" fmla="*/ 0 h 1673317"/>
              <a:gd name="connsiteX3" fmla="*/ 7997952 w 7997952"/>
              <a:gd name="connsiteY3" fmla="*/ 0 h 1673317"/>
              <a:gd name="connsiteX0" fmla="*/ 0 w 7997952"/>
              <a:gd name="connsiteY0" fmla="*/ 1670304 h 1673317"/>
              <a:gd name="connsiteX1" fmla="*/ 2170176 w 7997952"/>
              <a:gd name="connsiteY1" fmla="*/ 841248 h 1673317"/>
              <a:gd name="connsiteX2" fmla="*/ 7997952 w 7997952"/>
              <a:gd name="connsiteY2" fmla="*/ 0 h 1673317"/>
              <a:gd name="connsiteX3" fmla="*/ 7997952 w 7997952"/>
              <a:gd name="connsiteY3" fmla="*/ 0 h 1673317"/>
              <a:gd name="connsiteX0" fmla="*/ 0 w 7997952"/>
              <a:gd name="connsiteY0" fmla="*/ 1670304 h 1679253"/>
              <a:gd name="connsiteX1" fmla="*/ 2170176 w 7997952"/>
              <a:gd name="connsiteY1" fmla="*/ 841248 h 1679253"/>
              <a:gd name="connsiteX2" fmla="*/ 7997952 w 7997952"/>
              <a:gd name="connsiteY2" fmla="*/ 0 h 1679253"/>
              <a:gd name="connsiteX3" fmla="*/ 7997952 w 7997952"/>
              <a:gd name="connsiteY3" fmla="*/ 0 h 1679253"/>
              <a:gd name="connsiteX0" fmla="*/ 0 w 7997952"/>
              <a:gd name="connsiteY0" fmla="*/ 1670304 h 1670304"/>
              <a:gd name="connsiteX1" fmla="*/ 2170176 w 7997952"/>
              <a:gd name="connsiteY1" fmla="*/ 841248 h 1670304"/>
              <a:gd name="connsiteX2" fmla="*/ 7997952 w 7997952"/>
              <a:gd name="connsiteY2" fmla="*/ 0 h 1670304"/>
              <a:gd name="connsiteX3" fmla="*/ 7997952 w 7997952"/>
              <a:gd name="connsiteY3" fmla="*/ 0 h 1670304"/>
              <a:gd name="connsiteX0" fmla="*/ 0 w 7997952"/>
              <a:gd name="connsiteY0" fmla="*/ 1670304 h 1670304"/>
              <a:gd name="connsiteX1" fmla="*/ 2170176 w 7997952"/>
              <a:gd name="connsiteY1" fmla="*/ 841248 h 1670304"/>
              <a:gd name="connsiteX2" fmla="*/ 7997952 w 7997952"/>
              <a:gd name="connsiteY2" fmla="*/ 0 h 1670304"/>
              <a:gd name="connsiteX3" fmla="*/ 7997952 w 7997952"/>
              <a:gd name="connsiteY3" fmla="*/ 0 h 1670304"/>
              <a:gd name="connsiteX0" fmla="*/ 0 w 7997952"/>
              <a:gd name="connsiteY0" fmla="*/ 1676857 h 1676857"/>
              <a:gd name="connsiteX1" fmla="*/ 2170176 w 7997952"/>
              <a:gd name="connsiteY1" fmla="*/ 847801 h 1676857"/>
              <a:gd name="connsiteX2" fmla="*/ 7997952 w 7997952"/>
              <a:gd name="connsiteY2" fmla="*/ 6553 h 1676857"/>
              <a:gd name="connsiteX3" fmla="*/ 7997952 w 7997952"/>
              <a:gd name="connsiteY3" fmla="*/ 6553 h 1676857"/>
              <a:gd name="connsiteX0" fmla="*/ 0 w 7997952"/>
              <a:gd name="connsiteY0" fmla="*/ 1676857 h 1676857"/>
              <a:gd name="connsiteX1" fmla="*/ 2170176 w 7997952"/>
              <a:gd name="connsiteY1" fmla="*/ 847801 h 1676857"/>
              <a:gd name="connsiteX2" fmla="*/ 7997952 w 7997952"/>
              <a:gd name="connsiteY2" fmla="*/ 6553 h 1676857"/>
              <a:gd name="connsiteX3" fmla="*/ 7997952 w 7997952"/>
              <a:gd name="connsiteY3" fmla="*/ 6553 h 1676857"/>
              <a:gd name="connsiteX0" fmla="*/ 0 w 7997952"/>
              <a:gd name="connsiteY0" fmla="*/ 1676857 h 1676857"/>
              <a:gd name="connsiteX1" fmla="*/ 2170176 w 7997952"/>
              <a:gd name="connsiteY1" fmla="*/ 847801 h 1676857"/>
              <a:gd name="connsiteX2" fmla="*/ 7997952 w 7997952"/>
              <a:gd name="connsiteY2" fmla="*/ 6553 h 1676857"/>
              <a:gd name="connsiteX3" fmla="*/ 7997952 w 7997952"/>
              <a:gd name="connsiteY3" fmla="*/ 6553 h 1676857"/>
              <a:gd name="connsiteX0" fmla="*/ 0 w 7997952"/>
              <a:gd name="connsiteY0" fmla="*/ 1703919 h 1704411"/>
              <a:gd name="connsiteX1" fmla="*/ 2170176 w 7997952"/>
              <a:gd name="connsiteY1" fmla="*/ 874863 h 1704411"/>
              <a:gd name="connsiteX2" fmla="*/ 7997952 w 7997952"/>
              <a:gd name="connsiteY2" fmla="*/ 33615 h 1704411"/>
              <a:gd name="connsiteX3" fmla="*/ 7997952 w 7997952"/>
              <a:gd name="connsiteY3" fmla="*/ 33615 h 1704411"/>
              <a:gd name="connsiteX0" fmla="*/ 0 w 7997952"/>
              <a:gd name="connsiteY0" fmla="*/ 1670304 h 1670796"/>
              <a:gd name="connsiteX1" fmla="*/ 2170176 w 7997952"/>
              <a:gd name="connsiteY1" fmla="*/ 841248 h 1670796"/>
              <a:gd name="connsiteX2" fmla="*/ 7997952 w 7997952"/>
              <a:gd name="connsiteY2" fmla="*/ 0 h 1670796"/>
              <a:gd name="connsiteX3" fmla="*/ 7997952 w 7997952"/>
              <a:gd name="connsiteY3" fmla="*/ 0 h 1670796"/>
              <a:gd name="connsiteX0" fmla="*/ 0 w 7997952"/>
              <a:gd name="connsiteY0" fmla="*/ 1670304 h 1670304"/>
              <a:gd name="connsiteX1" fmla="*/ 2170176 w 7997952"/>
              <a:gd name="connsiteY1" fmla="*/ 841248 h 1670304"/>
              <a:gd name="connsiteX2" fmla="*/ 7997952 w 7997952"/>
              <a:gd name="connsiteY2" fmla="*/ 0 h 1670304"/>
              <a:gd name="connsiteX3" fmla="*/ 7997952 w 7997952"/>
              <a:gd name="connsiteY3" fmla="*/ 0 h 1670304"/>
              <a:gd name="connsiteX0" fmla="*/ 0 w 7997952"/>
              <a:gd name="connsiteY0" fmla="*/ 1670304 h 1670304"/>
              <a:gd name="connsiteX1" fmla="*/ 2170176 w 7997952"/>
              <a:gd name="connsiteY1" fmla="*/ 841248 h 1670304"/>
              <a:gd name="connsiteX2" fmla="*/ 7997952 w 7997952"/>
              <a:gd name="connsiteY2" fmla="*/ 0 h 1670304"/>
              <a:gd name="connsiteX3" fmla="*/ 7997952 w 7997952"/>
              <a:gd name="connsiteY3" fmla="*/ 0 h 1670304"/>
              <a:gd name="connsiteX0" fmla="*/ 0 w 7997952"/>
              <a:gd name="connsiteY0" fmla="*/ 1686131 h 1686131"/>
              <a:gd name="connsiteX1" fmla="*/ 2170176 w 7997952"/>
              <a:gd name="connsiteY1" fmla="*/ 857075 h 1686131"/>
              <a:gd name="connsiteX2" fmla="*/ 4637801 w 7997952"/>
              <a:gd name="connsiteY2" fmla="*/ 81627 h 1686131"/>
              <a:gd name="connsiteX3" fmla="*/ 7997952 w 7997952"/>
              <a:gd name="connsiteY3" fmla="*/ 15827 h 1686131"/>
              <a:gd name="connsiteX4" fmla="*/ 7997952 w 7997952"/>
              <a:gd name="connsiteY4" fmla="*/ 15827 h 1686131"/>
              <a:gd name="connsiteX0" fmla="*/ 0 w 7997952"/>
              <a:gd name="connsiteY0" fmla="*/ 1703795 h 1703795"/>
              <a:gd name="connsiteX1" fmla="*/ 2170176 w 7997952"/>
              <a:gd name="connsiteY1" fmla="*/ 874739 h 1703795"/>
              <a:gd name="connsiteX2" fmla="*/ 4436095 w 7997952"/>
              <a:gd name="connsiteY2" fmla="*/ 72397 h 1703795"/>
              <a:gd name="connsiteX3" fmla="*/ 7997952 w 7997952"/>
              <a:gd name="connsiteY3" fmla="*/ 33491 h 1703795"/>
              <a:gd name="connsiteX4" fmla="*/ 7997952 w 7997952"/>
              <a:gd name="connsiteY4" fmla="*/ 33491 h 1703795"/>
              <a:gd name="connsiteX0" fmla="*/ 0 w 7997952"/>
              <a:gd name="connsiteY0" fmla="*/ 1703795 h 1703795"/>
              <a:gd name="connsiteX1" fmla="*/ 2170176 w 7997952"/>
              <a:gd name="connsiteY1" fmla="*/ 874739 h 1703795"/>
              <a:gd name="connsiteX2" fmla="*/ 4436095 w 7997952"/>
              <a:gd name="connsiteY2" fmla="*/ 72397 h 1703795"/>
              <a:gd name="connsiteX3" fmla="*/ 7997952 w 7997952"/>
              <a:gd name="connsiteY3" fmla="*/ 33491 h 1703795"/>
              <a:gd name="connsiteX4" fmla="*/ 7997952 w 7997952"/>
              <a:gd name="connsiteY4" fmla="*/ 33491 h 1703795"/>
              <a:gd name="connsiteX0" fmla="*/ 0 w 7997952"/>
              <a:gd name="connsiteY0" fmla="*/ 1703795 h 1703795"/>
              <a:gd name="connsiteX1" fmla="*/ 2170176 w 7997952"/>
              <a:gd name="connsiteY1" fmla="*/ 874739 h 1703795"/>
              <a:gd name="connsiteX2" fmla="*/ 4436095 w 7997952"/>
              <a:gd name="connsiteY2" fmla="*/ 72397 h 1703795"/>
              <a:gd name="connsiteX3" fmla="*/ 7997952 w 7997952"/>
              <a:gd name="connsiteY3" fmla="*/ 33491 h 1703795"/>
              <a:gd name="connsiteX4" fmla="*/ 7997952 w 7997952"/>
              <a:gd name="connsiteY4" fmla="*/ 33491 h 1703795"/>
              <a:gd name="connsiteX0" fmla="*/ 0 w 7997952"/>
              <a:gd name="connsiteY0" fmla="*/ 1703795 h 1703795"/>
              <a:gd name="connsiteX1" fmla="*/ 2170176 w 7997952"/>
              <a:gd name="connsiteY1" fmla="*/ 874739 h 1703795"/>
              <a:gd name="connsiteX2" fmla="*/ 4436095 w 7997952"/>
              <a:gd name="connsiteY2" fmla="*/ 72397 h 1703795"/>
              <a:gd name="connsiteX3" fmla="*/ 7997952 w 7997952"/>
              <a:gd name="connsiteY3" fmla="*/ 33491 h 1703795"/>
              <a:gd name="connsiteX4" fmla="*/ 7997952 w 7997952"/>
              <a:gd name="connsiteY4" fmla="*/ 33491 h 1703795"/>
              <a:gd name="connsiteX0" fmla="*/ 0 w 7997952"/>
              <a:gd name="connsiteY0" fmla="*/ 1671014 h 1671014"/>
              <a:gd name="connsiteX1" fmla="*/ 2170176 w 7997952"/>
              <a:gd name="connsiteY1" fmla="*/ 841958 h 1671014"/>
              <a:gd name="connsiteX2" fmla="*/ 4436095 w 7997952"/>
              <a:gd name="connsiteY2" fmla="*/ 39616 h 1671014"/>
              <a:gd name="connsiteX3" fmla="*/ 7997952 w 7997952"/>
              <a:gd name="connsiteY3" fmla="*/ 710 h 1671014"/>
              <a:gd name="connsiteX4" fmla="*/ 7997952 w 7997952"/>
              <a:gd name="connsiteY4" fmla="*/ 710 h 1671014"/>
              <a:gd name="connsiteX0" fmla="*/ 0 w 7997952"/>
              <a:gd name="connsiteY0" fmla="*/ 1671014 h 1671014"/>
              <a:gd name="connsiteX1" fmla="*/ 2170176 w 7997952"/>
              <a:gd name="connsiteY1" fmla="*/ 841958 h 1671014"/>
              <a:gd name="connsiteX2" fmla="*/ 4382307 w 7997952"/>
              <a:gd name="connsiteY2" fmla="*/ 39616 h 1671014"/>
              <a:gd name="connsiteX3" fmla="*/ 7997952 w 7997952"/>
              <a:gd name="connsiteY3" fmla="*/ 710 h 1671014"/>
              <a:gd name="connsiteX4" fmla="*/ 7997952 w 7997952"/>
              <a:gd name="connsiteY4" fmla="*/ 710 h 1671014"/>
              <a:gd name="connsiteX0" fmla="*/ 0 w 7997952"/>
              <a:gd name="connsiteY0" fmla="*/ 1671014 h 1671014"/>
              <a:gd name="connsiteX1" fmla="*/ 2170176 w 7997952"/>
              <a:gd name="connsiteY1" fmla="*/ 841958 h 1671014"/>
              <a:gd name="connsiteX2" fmla="*/ 4382307 w 7997952"/>
              <a:gd name="connsiteY2" fmla="*/ 39616 h 1671014"/>
              <a:gd name="connsiteX3" fmla="*/ 7997952 w 7997952"/>
              <a:gd name="connsiteY3" fmla="*/ 710 h 1671014"/>
              <a:gd name="connsiteX4" fmla="*/ 7997952 w 7997952"/>
              <a:gd name="connsiteY4" fmla="*/ 710 h 1671014"/>
              <a:gd name="connsiteX0" fmla="*/ 0 w 7997952"/>
              <a:gd name="connsiteY0" fmla="*/ 1671014 h 1671014"/>
              <a:gd name="connsiteX1" fmla="*/ 2170176 w 7997952"/>
              <a:gd name="connsiteY1" fmla="*/ 841958 h 1671014"/>
              <a:gd name="connsiteX2" fmla="*/ 4382307 w 7997952"/>
              <a:gd name="connsiteY2" fmla="*/ 39616 h 1671014"/>
              <a:gd name="connsiteX3" fmla="*/ 7997952 w 7997952"/>
              <a:gd name="connsiteY3" fmla="*/ 710 h 1671014"/>
              <a:gd name="connsiteX4" fmla="*/ 7997952 w 7997952"/>
              <a:gd name="connsiteY4" fmla="*/ 710 h 1671014"/>
              <a:gd name="connsiteX0" fmla="*/ 0 w 7997952"/>
              <a:gd name="connsiteY0" fmla="*/ 1671014 h 1671014"/>
              <a:gd name="connsiteX1" fmla="*/ 2170176 w 7997952"/>
              <a:gd name="connsiteY1" fmla="*/ 841958 h 1671014"/>
              <a:gd name="connsiteX2" fmla="*/ 4382307 w 7997952"/>
              <a:gd name="connsiteY2" fmla="*/ 39616 h 1671014"/>
              <a:gd name="connsiteX3" fmla="*/ 7997952 w 7997952"/>
              <a:gd name="connsiteY3" fmla="*/ 710 h 1671014"/>
              <a:gd name="connsiteX4" fmla="*/ 7997952 w 7997952"/>
              <a:gd name="connsiteY4" fmla="*/ 710 h 1671014"/>
              <a:gd name="connsiteX0" fmla="*/ 0 w 8724093"/>
              <a:gd name="connsiteY0" fmla="*/ 1731358 h 1731358"/>
              <a:gd name="connsiteX1" fmla="*/ 2170176 w 8724093"/>
              <a:gd name="connsiteY1" fmla="*/ 902302 h 1731358"/>
              <a:gd name="connsiteX2" fmla="*/ 4382307 w 8724093"/>
              <a:gd name="connsiteY2" fmla="*/ 99960 h 1731358"/>
              <a:gd name="connsiteX3" fmla="*/ 7997952 w 8724093"/>
              <a:gd name="connsiteY3" fmla="*/ 61054 h 1731358"/>
              <a:gd name="connsiteX4" fmla="*/ 8724093 w 8724093"/>
              <a:gd name="connsiteY4" fmla="*/ 881324 h 1731358"/>
              <a:gd name="connsiteX0" fmla="*/ 0 w 7997952"/>
              <a:gd name="connsiteY0" fmla="*/ 1731358 h 1731358"/>
              <a:gd name="connsiteX1" fmla="*/ 2170176 w 7997952"/>
              <a:gd name="connsiteY1" fmla="*/ 902302 h 1731358"/>
              <a:gd name="connsiteX2" fmla="*/ 4382307 w 7997952"/>
              <a:gd name="connsiteY2" fmla="*/ 99960 h 1731358"/>
              <a:gd name="connsiteX3" fmla="*/ 7997952 w 7997952"/>
              <a:gd name="connsiteY3" fmla="*/ 61054 h 1731358"/>
              <a:gd name="connsiteX0" fmla="*/ 0 w 7997952"/>
              <a:gd name="connsiteY0" fmla="*/ 1731358 h 1731358"/>
              <a:gd name="connsiteX1" fmla="*/ 2170176 w 7997952"/>
              <a:gd name="connsiteY1" fmla="*/ 902302 h 1731358"/>
              <a:gd name="connsiteX2" fmla="*/ 4382307 w 7997952"/>
              <a:gd name="connsiteY2" fmla="*/ 99960 h 1731358"/>
              <a:gd name="connsiteX3" fmla="*/ 7997952 w 7997952"/>
              <a:gd name="connsiteY3" fmla="*/ 61054 h 1731358"/>
              <a:gd name="connsiteX0" fmla="*/ 0 w 7850034"/>
              <a:gd name="connsiteY0" fmla="*/ 1709187 h 1709187"/>
              <a:gd name="connsiteX1" fmla="*/ 2170176 w 7850034"/>
              <a:gd name="connsiteY1" fmla="*/ 880131 h 1709187"/>
              <a:gd name="connsiteX2" fmla="*/ 4382307 w 7850034"/>
              <a:gd name="connsiteY2" fmla="*/ 77789 h 1709187"/>
              <a:gd name="connsiteX3" fmla="*/ 7850034 w 7850034"/>
              <a:gd name="connsiteY3" fmla="*/ 119565 h 1709187"/>
              <a:gd name="connsiteX0" fmla="*/ 0 w 7850034"/>
              <a:gd name="connsiteY0" fmla="*/ 1685151 h 1685151"/>
              <a:gd name="connsiteX1" fmla="*/ 2170176 w 7850034"/>
              <a:gd name="connsiteY1" fmla="*/ 856095 h 1685151"/>
              <a:gd name="connsiteX2" fmla="*/ 4382307 w 7850034"/>
              <a:gd name="connsiteY2" fmla="*/ 53753 h 1685151"/>
              <a:gd name="connsiteX3" fmla="*/ 7850034 w 7850034"/>
              <a:gd name="connsiteY3" fmla="*/ 95529 h 1685151"/>
              <a:gd name="connsiteX0" fmla="*/ 0 w 7850034"/>
              <a:gd name="connsiteY0" fmla="*/ 1699125 h 1699125"/>
              <a:gd name="connsiteX1" fmla="*/ 2170176 w 7850034"/>
              <a:gd name="connsiteY1" fmla="*/ 870069 h 1699125"/>
              <a:gd name="connsiteX2" fmla="*/ 4382307 w 7850034"/>
              <a:gd name="connsiteY2" fmla="*/ 67727 h 1699125"/>
              <a:gd name="connsiteX3" fmla="*/ 7850034 w 7850034"/>
              <a:gd name="connsiteY3" fmla="*/ 69162 h 1699125"/>
              <a:gd name="connsiteX0" fmla="*/ 0 w 7850034"/>
              <a:gd name="connsiteY0" fmla="*/ 1654013 h 1654013"/>
              <a:gd name="connsiteX1" fmla="*/ 2170176 w 7850034"/>
              <a:gd name="connsiteY1" fmla="*/ 824957 h 1654013"/>
              <a:gd name="connsiteX2" fmla="*/ 4382307 w 7850034"/>
              <a:gd name="connsiteY2" fmla="*/ 22615 h 1654013"/>
              <a:gd name="connsiteX3" fmla="*/ 7850034 w 7850034"/>
              <a:gd name="connsiteY3" fmla="*/ 24050 h 1654013"/>
              <a:gd name="connsiteX0" fmla="*/ 0 w 7850034"/>
              <a:gd name="connsiteY0" fmla="*/ 1642757 h 1642757"/>
              <a:gd name="connsiteX1" fmla="*/ 2170176 w 7850034"/>
              <a:gd name="connsiteY1" fmla="*/ 813701 h 1642757"/>
              <a:gd name="connsiteX2" fmla="*/ 4328518 w 7850034"/>
              <a:gd name="connsiteY2" fmla="*/ 51700 h 1642757"/>
              <a:gd name="connsiteX3" fmla="*/ 7850034 w 7850034"/>
              <a:gd name="connsiteY3" fmla="*/ 12794 h 1642757"/>
              <a:gd name="connsiteX0" fmla="*/ 0 w 7850034"/>
              <a:gd name="connsiteY0" fmla="*/ 1642757 h 1642757"/>
              <a:gd name="connsiteX1" fmla="*/ 2170176 w 7850034"/>
              <a:gd name="connsiteY1" fmla="*/ 813701 h 1642757"/>
              <a:gd name="connsiteX2" fmla="*/ 4328518 w 7850034"/>
              <a:gd name="connsiteY2" fmla="*/ 51700 h 1642757"/>
              <a:gd name="connsiteX3" fmla="*/ 7850034 w 7850034"/>
              <a:gd name="connsiteY3" fmla="*/ 12794 h 1642757"/>
              <a:gd name="connsiteX0" fmla="*/ 0 w 7850034"/>
              <a:gd name="connsiteY0" fmla="*/ 1646264 h 1646264"/>
              <a:gd name="connsiteX1" fmla="*/ 2170176 w 7850034"/>
              <a:gd name="connsiteY1" fmla="*/ 817208 h 1646264"/>
              <a:gd name="connsiteX2" fmla="*/ 4328518 w 7850034"/>
              <a:gd name="connsiteY2" fmla="*/ 55207 h 1646264"/>
              <a:gd name="connsiteX3" fmla="*/ 7850034 w 7850034"/>
              <a:gd name="connsiteY3" fmla="*/ 16301 h 1646264"/>
              <a:gd name="connsiteX0" fmla="*/ 0 w 7850034"/>
              <a:gd name="connsiteY0" fmla="*/ 1646264 h 1646264"/>
              <a:gd name="connsiteX1" fmla="*/ 2170176 w 7850034"/>
              <a:gd name="connsiteY1" fmla="*/ 817208 h 1646264"/>
              <a:gd name="connsiteX2" fmla="*/ 4328518 w 7850034"/>
              <a:gd name="connsiteY2" fmla="*/ 55207 h 1646264"/>
              <a:gd name="connsiteX3" fmla="*/ 7850034 w 7850034"/>
              <a:gd name="connsiteY3" fmla="*/ 16301 h 1646264"/>
              <a:gd name="connsiteX0" fmla="*/ 0 w 7850034"/>
              <a:gd name="connsiteY0" fmla="*/ 1642740 h 1642740"/>
              <a:gd name="connsiteX1" fmla="*/ 2170176 w 7850034"/>
              <a:gd name="connsiteY1" fmla="*/ 813684 h 1642740"/>
              <a:gd name="connsiteX2" fmla="*/ 4328518 w 7850034"/>
              <a:gd name="connsiteY2" fmla="*/ 51683 h 1642740"/>
              <a:gd name="connsiteX3" fmla="*/ 7850034 w 7850034"/>
              <a:gd name="connsiteY3" fmla="*/ 12777 h 1642740"/>
              <a:gd name="connsiteX0" fmla="*/ 0 w 7850034"/>
              <a:gd name="connsiteY0" fmla="*/ 1632076 h 1632076"/>
              <a:gd name="connsiteX1" fmla="*/ 2170176 w 7850034"/>
              <a:gd name="connsiteY1" fmla="*/ 803020 h 1632076"/>
              <a:gd name="connsiteX2" fmla="*/ 4328518 w 7850034"/>
              <a:gd name="connsiteY2" fmla="*/ 41019 h 1632076"/>
              <a:gd name="connsiteX3" fmla="*/ 7850034 w 7850034"/>
              <a:gd name="connsiteY3" fmla="*/ 2113 h 1632076"/>
              <a:gd name="connsiteX0" fmla="*/ 0 w 7850034"/>
              <a:gd name="connsiteY0" fmla="*/ 1654785 h 1654785"/>
              <a:gd name="connsiteX1" fmla="*/ 2170176 w 7850034"/>
              <a:gd name="connsiteY1" fmla="*/ 825729 h 1654785"/>
              <a:gd name="connsiteX2" fmla="*/ 4328518 w 7850034"/>
              <a:gd name="connsiteY2" fmla="*/ 9940 h 1654785"/>
              <a:gd name="connsiteX3" fmla="*/ 7850034 w 7850034"/>
              <a:gd name="connsiteY3" fmla="*/ 24822 h 1654785"/>
              <a:gd name="connsiteX0" fmla="*/ 0 w 7850034"/>
              <a:gd name="connsiteY0" fmla="*/ 1654785 h 1654785"/>
              <a:gd name="connsiteX1" fmla="*/ 2170176 w 7850034"/>
              <a:gd name="connsiteY1" fmla="*/ 825729 h 1654785"/>
              <a:gd name="connsiteX2" fmla="*/ 4328518 w 7850034"/>
              <a:gd name="connsiteY2" fmla="*/ 9940 h 1654785"/>
              <a:gd name="connsiteX3" fmla="*/ 7850034 w 7850034"/>
              <a:gd name="connsiteY3" fmla="*/ 24822 h 1654785"/>
              <a:gd name="connsiteX0" fmla="*/ 0 w 7782799"/>
              <a:gd name="connsiteY0" fmla="*/ 1706873 h 1706873"/>
              <a:gd name="connsiteX1" fmla="*/ 2170176 w 7782799"/>
              <a:gd name="connsiteY1" fmla="*/ 877817 h 1706873"/>
              <a:gd name="connsiteX2" fmla="*/ 4328518 w 7782799"/>
              <a:gd name="connsiteY2" fmla="*/ 62028 h 1706873"/>
              <a:gd name="connsiteX3" fmla="*/ 7782799 w 7782799"/>
              <a:gd name="connsiteY3" fmla="*/ 63463 h 1706873"/>
              <a:gd name="connsiteX0" fmla="*/ 0 w 7782799"/>
              <a:gd name="connsiteY0" fmla="*/ 1665114 h 1665114"/>
              <a:gd name="connsiteX1" fmla="*/ 2170176 w 7782799"/>
              <a:gd name="connsiteY1" fmla="*/ 836058 h 1665114"/>
              <a:gd name="connsiteX2" fmla="*/ 4328518 w 7782799"/>
              <a:gd name="connsiteY2" fmla="*/ 20269 h 1665114"/>
              <a:gd name="connsiteX3" fmla="*/ 7782799 w 7782799"/>
              <a:gd name="connsiteY3" fmla="*/ 21704 h 1665114"/>
              <a:gd name="connsiteX0" fmla="*/ 0 w 7782799"/>
              <a:gd name="connsiteY0" fmla="*/ 1665114 h 1665114"/>
              <a:gd name="connsiteX1" fmla="*/ 2170176 w 7782799"/>
              <a:gd name="connsiteY1" fmla="*/ 836058 h 1665114"/>
              <a:gd name="connsiteX2" fmla="*/ 4328518 w 7782799"/>
              <a:gd name="connsiteY2" fmla="*/ 20269 h 1665114"/>
              <a:gd name="connsiteX3" fmla="*/ 7782799 w 7782799"/>
              <a:gd name="connsiteY3" fmla="*/ 21704 h 1665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82799" h="1665114">
                <a:moveTo>
                  <a:pt x="0" y="1665114"/>
                </a:moveTo>
                <a:cubicBezTo>
                  <a:pt x="1616994" y="1534886"/>
                  <a:pt x="1879062" y="1513610"/>
                  <a:pt x="2170176" y="836058"/>
                </a:cubicBezTo>
                <a:cubicBezTo>
                  <a:pt x="2461290" y="158506"/>
                  <a:pt x="3384336" y="64816"/>
                  <a:pt x="4328518" y="20269"/>
                </a:cubicBezTo>
                <a:cubicBezTo>
                  <a:pt x="5210167" y="-21328"/>
                  <a:pt x="7489474" y="12501"/>
                  <a:pt x="7782799" y="21704"/>
                </a:cubicBezTo>
              </a:path>
            </a:pathLst>
          </a:custGeom>
          <a:noFill/>
          <a:ln w="38100" cap="flat" cmpd="sng" algn="ctr">
            <a:solidFill>
              <a:srgbClr val="9900CC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F18E0E36-D13B-7A49-A71E-60C3FD276690}"/>
                  </a:ext>
                </a:extLst>
              </p:cNvPr>
              <p:cNvSpPr/>
              <p:nvPr/>
            </p:nvSpPr>
            <p:spPr>
              <a:xfrm>
                <a:off x="10018736" y="3745468"/>
                <a:ext cx="174182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24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4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=1|</m:t>
                      </m:r>
                      <m:r>
                        <a:rPr lang="en-US" sz="24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F18E0E36-D13B-7A49-A71E-60C3FD27669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18736" y="3745468"/>
                <a:ext cx="1741823" cy="461665"/>
              </a:xfrm>
              <a:prstGeom prst="rect">
                <a:avLst/>
              </a:prstGeom>
              <a:blipFill>
                <a:blip r:embed="rId2"/>
                <a:stretch>
                  <a:fillRect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0CE29818-E532-8449-9693-79723E330DF2}"/>
              </a:ext>
            </a:extLst>
          </p:cNvPr>
          <p:cNvSpPr txBox="1"/>
          <p:nvPr/>
        </p:nvSpPr>
        <p:spPr>
          <a:xfrm>
            <a:off x="1552133" y="4659868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0.5</a:t>
            </a:r>
          </a:p>
        </p:txBody>
      </p:sp>
    </p:spTree>
    <p:extLst>
      <p:ext uri="{BB962C8B-B14F-4D97-AF65-F5344CB8AC3E}">
        <p14:creationId xmlns:p14="http://schemas.microsoft.com/office/powerpoint/2010/main" val="7216618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Nearest neighbor classifier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752600" y="4495801"/>
                <a:ext cx="8991600" cy="2209799"/>
              </a:xfrm>
            </p:spPr>
            <p:txBody>
              <a:bodyPr/>
              <a:lstStyle/>
              <a:p>
                <a:pPr>
                  <a:buNone/>
                </a:pP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dirty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i="1" dirty="0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 = </m:t>
                    </m:r>
                  </m:oMath>
                </a14:m>
                <a:r>
                  <a:rPr lang="en-US" dirty="0">
                    <a:solidFill>
                      <a:srgbClr val="9900CC"/>
                    </a:solidFill>
                  </a:rPr>
                  <a:t> label of the training example nearest to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dirty="0">
                  <a:solidFill>
                    <a:srgbClr val="9900CC"/>
                  </a:solidFill>
                </a:endParaRPr>
              </a:p>
              <a:p>
                <a:endParaRPr lang="en-US" sz="2400" dirty="0"/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2400" dirty="0"/>
                  <a:t>All we need is a distance function for our inputs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2400" dirty="0"/>
                  <a:t>No training required!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52600" y="4495801"/>
                <a:ext cx="8991600" cy="2209799"/>
              </a:xfrm>
              <a:blipFill>
                <a:blip r:embed="rId3"/>
                <a:stretch>
                  <a:fillRect l="-846" t="-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3733800" y="1828800"/>
            <a:ext cx="228600" cy="228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267200" y="2514600"/>
            <a:ext cx="228600" cy="228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800600" y="1752600"/>
            <a:ext cx="228600" cy="228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886200" y="3276600"/>
            <a:ext cx="228600" cy="228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257800" y="2971800"/>
            <a:ext cx="228600" cy="228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105400" y="3733800"/>
            <a:ext cx="228600" cy="228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315200" y="20574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553200" y="27432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315200" y="31242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400800" y="16764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781800" y="22860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400800" y="35814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029200" y="2234626"/>
            <a:ext cx="10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dirty="0">
                <a:solidFill>
                  <a:schemeClr val="tx1"/>
                </a:solidFill>
              </a:rPr>
              <a:t>Test example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895600" y="2286001"/>
            <a:ext cx="129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dirty="0">
                <a:solidFill>
                  <a:srgbClr val="0000FF"/>
                </a:solidFill>
              </a:rPr>
              <a:t>Training examples from class 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620000" y="2133601"/>
            <a:ext cx="129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dirty="0">
                <a:solidFill>
                  <a:srgbClr val="FF0000"/>
                </a:solidFill>
              </a:rPr>
              <a:t>Training examples from class 2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rot="16200000" flipV="1">
            <a:off x="4876800" y="2057400"/>
            <a:ext cx="381000" cy="228600"/>
          </a:xfrm>
          <a:prstGeom prst="straightConnector1">
            <a:avLst/>
          </a:prstGeom>
          <a:ln w="254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5-Point Star 16"/>
          <p:cNvSpPr/>
          <p:nvPr/>
        </p:nvSpPr>
        <p:spPr>
          <a:xfrm>
            <a:off x="4953000" y="2133600"/>
            <a:ext cx="381000" cy="3810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159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93AFE-8FE0-AF4F-B0F5-7C2ED6912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classifiers: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AF63A-5020-F14B-8F2D-46261E61EB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Example classification models: nearest neighbor, linear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Empirical loss minimization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Linear classification models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Linear regression (least squares)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/>
              <a:t>Logistic regression</a:t>
            </a:r>
          </a:p>
        </p:txBody>
      </p:sp>
    </p:spTree>
    <p:extLst>
      <p:ext uri="{BB962C8B-B14F-4D97-AF65-F5344CB8AC3E}">
        <p14:creationId xmlns:p14="http://schemas.microsoft.com/office/powerpoint/2010/main" val="300355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1A047-3FC3-6E4E-8BD8-278C04BA5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648C8AA-D6B4-9D41-B3DC-B3CAE63BB8F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Let’s learn a probabilistic classifier estimating the probability of the input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having a positive label, given by putting a </a:t>
                </a:r>
                <a:r>
                  <a:rPr lang="en-US" i="1" dirty="0"/>
                  <a:t>sigmoid function</a:t>
                </a:r>
                <a:r>
                  <a:rPr lang="en-US" dirty="0"/>
                  <a:t> around the linear response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</m:t>
                        </m:r>
                      </m:e>
                      <m:sup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:</a:t>
                </a:r>
              </a:p>
              <a:p>
                <a:pPr marL="0" indent="0"/>
                <a:r>
                  <a:rPr lang="en-US" b="0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 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=1</m:t>
                        </m:r>
                      </m:e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d>
                      <m:d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𝑤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1+</m:t>
                        </m:r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exp</m:t>
                        </m:r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⁡(−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𝑤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endParaRPr lang="en-US" i="1" dirty="0">
                  <a:solidFill>
                    <a:srgbClr val="C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/>
                <a:endParaRPr lang="en-US" dirty="0">
                  <a:solidFill>
                    <a:srgbClr val="9900CC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648C8AA-D6B4-9D41-B3DC-B3CAE63BB8F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E0B0EA36-E86D-EB43-987C-870D0287FA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3429000"/>
            <a:ext cx="7010400" cy="322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5064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1A047-3FC3-6E4E-8BD8-278C04BA5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Sigmoid: Properties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648C8AA-D6B4-9D41-B3DC-B3CAE63BB8F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e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1+</m:t>
                          </m:r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exp</m:t>
                          </m:r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⁡(−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i="1" dirty="0">
                  <a:solidFill>
                    <a:srgbClr val="C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What is the range?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What is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d>
                      <m:d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e>
                    </m:d>
                  </m:oMath>
                </a14:m>
                <a:r>
                  <a:rPr lang="en-US" dirty="0"/>
                  <a:t>?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>
                    <a:ea typeface="Cambria Math" panose="02040503050406030204" pitchFamily="18" charset="0"/>
                  </a:rPr>
                  <a:t>What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</m:t>
                        </m:r>
                      </m:sub>
                    </m:sSub>
                    <m:d>
                      <m:d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=−1</m:t>
                        </m:r>
                      </m:e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?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648C8AA-D6B4-9D41-B3DC-B3CAE63BB8F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E0B0EA36-E86D-EB43-987C-870D0287FA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3429000"/>
            <a:ext cx="7010400" cy="322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395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1A047-3FC3-6E4E-8BD8-278C04BA5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Sigmoid: Properties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648C8AA-D6B4-9D41-B3DC-B3CAE63BB8F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e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1+</m:t>
                          </m:r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exp</m:t>
                          </m:r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⁡(−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i="1" dirty="0">
                  <a:solidFill>
                    <a:srgbClr val="C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What is the range?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What is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d>
                      <m:d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e>
                    </m:d>
                  </m:oMath>
                </a14:m>
                <a:r>
                  <a:rPr lang="en-US" dirty="0"/>
                  <a:t>?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>
                    <a:ea typeface="Cambria Math" panose="02040503050406030204" pitchFamily="18" charset="0"/>
                  </a:rPr>
                  <a:t>What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</m:t>
                        </m:r>
                      </m:sub>
                    </m:sSub>
                    <m:d>
                      <m:d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=−1</m:t>
                        </m:r>
                      </m:e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?</a:t>
                </a:r>
                <a:br>
                  <a:rPr lang="en-US" dirty="0">
                    <a:ea typeface="Cambria Math" panose="02040503050406030204" pitchFamily="18" charset="0"/>
                  </a:rPr>
                </a:br>
                <a:endParaRPr lang="en-US" sz="800" dirty="0">
                  <a:ea typeface="Cambria Math" panose="02040503050406030204" pitchFamily="18" charset="0"/>
                </a:endParaRP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=−1</m:t>
                          </m:r>
                        </m:e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1−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e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=1−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i="1" dirty="0">
                  <a:solidFill>
                    <a:srgbClr val="7030A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 algn="ctr"/>
                <a14:m>
                  <m:oMath xmlns:m="http://schemas.openxmlformats.org/officeDocument/2006/math"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1+</m:t>
                        </m:r>
                        <m:func>
                          <m:funcPr>
                            <m:ctrlP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exp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i="1">
                                    <a:solidFill>
                                      <a:srgbClr val="9900CC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rgbClr val="9900CC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solidFill>
                                          <a:srgbClr val="9900CC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solidFill>
                                          <a:srgbClr val="9900CC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solidFill>
                                          <a:srgbClr val="9900CC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p>
                                <m:r>
                                  <a:rPr lang="en-US" i="1">
                                    <a:solidFill>
                                      <a:srgbClr val="9900CC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func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1+</m:t>
                        </m:r>
                        <m:func>
                          <m:funcPr>
                            <m:ctrlP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exp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i="1">
                                    <a:solidFill>
                                      <a:srgbClr val="9900CC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rgbClr val="9900CC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solidFill>
                                          <a:srgbClr val="9900CC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solidFill>
                                          <a:srgbClr val="9900CC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solidFill>
                                          <a:srgbClr val="9900CC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p>
                                <m:r>
                                  <a:rPr lang="en-US" i="1">
                                    <a:solidFill>
                                      <a:srgbClr val="9900CC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func>
                      </m:den>
                    </m:f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exp</m:t>
                        </m:r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⁡(−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𝑤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1+</m:t>
                        </m:r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exp</m:t>
                        </m:r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⁡(−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𝑤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den>
                    </m:f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func>
                          <m:funcPr>
                            <m:ctrlP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exp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i="1">
                                    <a:solidFill>
                                      <a:srgbClr val="9900CC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i="1">
                                        <a:solidFill>
                                          <a:srgbClr val="9900CC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solidFill>
                                          <a:srgbClr val="9900CC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solidFill>
                                          <a:srgbClr val="9900CC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p>
                                <m:r>
                                  <a:rPr lang="en-US" i="1">
                                    <a:solidFill>
                                      <a:srgbClr val="9900CC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func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</m:t>
                        </m:r>
                      </m:den>
                    </m:f>
                  </m:oMath>
                </a14:m>
                <a:r>
                  <a:rPr lang="en-US" dirty="0">
                    <a:solidFill>
                      <a:srgbClr val="9900CC"/>
                    </a:solidFill>
                    <a:ea typeface="Cambria Math" panose="02040503050406030204" pitchFamily="18" charset="0"/>
                  </a:rPr>
                  <a:t> </a:t>
                </a:r>
                <a:br>
                  <a:rPr lang="en-US" dirty="0">
                    <a:solidFill>
                      <a:srgbClr val="9900CC"/>
                    </a:solidFill>
                    <a:ea typeface="Cambria Math" panose="02040503050406030204" pitchFamily="18" charset="0"/>
                  </a:rPr>
                </a:br>
                <a:endParaRPr lang="en-US" sz="1400" dirty="0">
                  <a:solidFill>
                    <a:srgbClr val="9900CC"/>
                  </a:solidFill>
                  <a:ea typeface="Cambria Math" panose="02040503050406030204" pitchFamily="18" charset="0"/>
                </a:endParaRP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dirty="0">
                  <a:solidFill>
                    <a:srgbClr val="9900CC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>
                  <a:ea typeface="Cambria Math" panose="02040503050406030204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648C8AA-D6B4-9D41-B3DC-B3CAE63BB8F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88888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1A047-3FC3-6E4E-8BD8-278C04BA5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Sigmoid: Properties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648C8AA-D6B4-9D41-B3DC-B3CAE63BB8F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23900" y="914400"/>
                <a:ext cx="10744200" cy="5257800"/>
              </a:xfrm>
            </p:spPr>
            <p:txBody>
              <a:bodyPr/>
              <a:lstStyle/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e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1+</m:t>
                          </m:r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exp</m:t>
                          </m:r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⁡(−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i="1" dirty="0">
                  <a:solidFill>
                    <a:srgbClr val="C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Sigmoid is </a:t>
                </a:r>
                <a:r>
                  <a:rPr lang="en-US" i="1" dirty="0"/>
                  <a:t>symmetric </a:t>
                </a:r>
                <a:r>
                  <a:rPr lang="en-US" dirty="0"/>
                  <a:t>in the following sense: </a:t>
                </a:r>
                <a14:m>
                  <m:oMath xmlns:m="http://schemas.openxmlformats.org/officeDocument/2006/math">
                    <m:r>
                      <a:rPr lang="en-US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1−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d>
                      <m:d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d>
                      <m:d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endParaRPr lang="en-US" dirty="0">
                  <a:solidFill>
                    <a:srgbClr val="C0000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648C8AA-D6B4-9D41-B3DC-B3CAE63BB8F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23900" y="914400"/>
                <a:ext cx="10744200" cy="5257800"/>
              </a:xfrm>
              <a:blipFill>
                <a:blip r:embed="rId3"/>
                <a:stretch>
                  <a:fillRect l="-10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E0B0EA36-E86D-EB43-987C-870D0287FA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0" y="3429000"/>
            <a:ext cx="7010400" cy="322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5775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1A047-3FC3-6E4E-8BD8-278C04BA5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Sigmoid: Properties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648C8AA-D6B4-9D41-B3DC-B3CAE63BB8F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e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1+</m:t>
                          </m:r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exp</m:t>
                          </m:r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⁡(−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i="1" dirty="0">
                  <a:solidFill>
                    <a:srgbClr val="C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What happens if we scale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US" dirty="0"/>
                  <a:t> by a constant?</a:t>
                </a:r>
                <a:endParaRPr lang="en-US" dirty="0">
                  <a:solidFill>
                    <a:srgbClr val="C0000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648C8AA-D6B4-9D41-B3DC-B3CAE63BB8F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E0B0EA36-E86D-EB43-987C-870D0287FA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3429000"/>
            <a:ext cx="7010400" cy="322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1373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1A047-3FC3-6E4E-8BD8-278C04BA5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Sigmoid: Properties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648C8AA-D6B4-9D41-B3DC-B3CAE63BB8F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e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1+</m:t>
                          </m:r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exp</m:t>
                          </m:r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⁡(−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i="1" dirty="0">
                  <a:solidFill>
                    <a:srgbClr val="C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What happens if we scale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US" dirty="0"/>
                  <a:t> by a constant?</a:t>
                </a:r>
                <a:endParaRPr lang="en-US" dirty="0">
                  <a:solidFill>
                    <a:srgbClr val="C0000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648C8AA-D6B4-9D41-B3DC-B3CAE63BB8F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9A142E8A-A75A-9F4E-8D04-8679070774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4964" y="3352800"/>
            <a:ext cx="6827579" cy="32977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ED6A63D-C094-5A45-B8D5-EFA4C1C90F47}"/>
              </a:ext>
            </a:extLst>
          </p:cNvPr>
          <p:cNvSpPr txBox="1"/>
          <p:nvPr/>
        </p:nvSpPr>
        <p:spPr>
          <a:xfrm>
            <a:off x="9982200" y="6346373"/>
            <a:ext cx="15496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4"/>
              </a:rPr>
              <a:t>Image source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358173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F4B25-8F72-F54A-B57C-57A778F82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 loss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73A9D7-CBDA-B649-B696-B5FE7FCA167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14400" y="914400"/>
                <a:ext cx="10820400" cy="5257800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Given: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99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9900CC"/>
                                    </a:solidFill>
                                    <a:latin typeface="Cambria Math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9900CC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rgbClr val="9900CC"/>
                                </a:solidFill>
                                <a:latin typeface="Cambria Math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99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9900CC"/>
                                    </a:solidFill>
                                    <a:latin typeface="Cambria Math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9900CC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charset="0"/>
                          </a:rPr>
                          <m:t>, </m:t>
                        </m:r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charset="0"/>
                          </a:rPr>
                          <m:t>𝑖</m:t>
                        </m:r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charset="0"/>
                          </a:rPr>
                          <m:t>=1,…,</m:t>
                        </m:r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dirty="0">
                    <a:solidFill>
                      <a:srgbClr val="9900CC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∈{</m:t>
                    </m:r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</m:t>
                    </m:r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,1}</m:t>
                    </m:r>
                  </m:oMath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Maximum (conditional) likelihood estimate: find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that minimizes</a:t>
                </a: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</m:acc>
                      <m:d>
                        <m:dPr>
                          <m:ctrlP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func>
                            <m:funcPr>
                              <m:ctrlPr>
                                <a:rPr lang="en-US" b="0" i="1" smtClean="0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rgbClr val="99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99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rgbClr val="99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rgbClr val="99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99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rgbClr val="99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</m:e>
                      </m:nary>
                    </m:oMath>
                  </m:oMathPara>
                </a14:m>
                <a:endParaRPr lang="en-US" b="0" dirty="0">
                  <a:solidFill>
                    <a:srgbClr val="9900CC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800" b="0" dirty="0">
                  <a:solidFill>
                    <a:srgbClr val="9900CC"/>
                  </a:solidFill>
                </a:endParaRP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/>
                        </a:rPr>
                        <m:t>𝑙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  <m:t>𝑤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en-US" b="0" dirty="0">
                  <a:solidFill>
                    <a:srgbClr val="C0000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=1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b="0" dirty="0">
                    <a:solidFill>
                      <a:srgbClr val="C00000"/>
                    </a:solidFill>
                  </a:rPr>
                  <a:t> </a:t>
                </a: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</m:fName>
                        <m:e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en-US" b="0" dirty="0">
                  <a:solidFill>
                    <a:srgbClr val="C0000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</a:t>
                </a: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</m:fName>
                        <m:e>
                          <m: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en-US" dirty="0">
                  <a:solidFill>
                    <a:srgbClr val="C00000"/>
                  </a:solidFill>
                  <a:sym typeface="Symbol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>
                    <a:sym typeface="Symbol"/>
                  </a:rPr>
                  <a:t>Thus,</a:t>
                </a:r>
                <a:r>
                  <a:rPr lang="en-US" dirty="0">
                    <a:solidFill>
                      <a:srgbClr val="C00000"/>
                    </a:solidFill>
                    <a:sym typeface="Symbol"/>
                  </a:rPr>
                  <a:t> </a:t>
                </a: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/>
                        </a:rPr>
                        <m:t>𝑙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  <m:t>𝑤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unc>
                        <m:func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  <a:p>
                <a:pPr marL="0" indent="0"/>
                <a:endParaRPr lang="en-US" b="0" dirty="0">
                  <a:solidFill>
                    <a:srgbClr val="C00000"/>
                  </a:solidFill>
                </a:endParaRPr>
              </a:p>
              <a:p>
                <a:pPr marL="0" indent="0"/>
                <a:endParaRPr lang="en-US" b="0" dirty="0">
                  <a:solidFill>
                    <a:srgbClr val="9900CC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73A9D7-CBDA-B649-B696-B5FE7FCA167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400" y="914400"/>
                <a:ext cx="10820400" cy="5257800"/>
              </a:xfrm>
              <a:blipFill>
                <a:blip r:embed="rId2"/>
                <a:stretch>
                  <a:fillRect l="-1056" t="-8213" r="-469" b="-82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48658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F4B25-8F72-F54A-B57C-57A778F82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 loss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73A9D7-CBDA-B649-B696-B5FE7FCA167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/>
                        </a:rPr>
                        <m:t>𝑙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  <m:t>𝑤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unc>
                        <m:func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  <a:p>
                <a:pPr marL="0" indent="0"/>
                <a:endParaRPr lang="en-US" b="0" dirty="0">
                  <a:solidFill>
                    <a:srgbClr val="C00000"/>
                  </a:solidFill>
                </a:endParaRPr>
              </a:p>
              <a:p>
                <a:pPr marL="0" indent="0"/>
                <a:endParaRPr lang="en-US" b="0" dirty="0">
                  <a:solidFill>
                    <a:srgbClr val="9900CC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73A9D7-CBDA-B649-B696-B5FE7FCA167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058980B8-AC24-1E4D-81C4-F34EE06F6F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524000"/>
            <a:ext cx="7478617" cy="50879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D1E2423-8E01-A540-8A98-AAE1517A939E}"/>
              </a:ext>
            </a:extLst>
          </p:cNvPr>
          <p:cNvSpPr txBox="1"/>
          <p:nvPr/>
        </p:nvSpPr>
        <p:spPr>
          <a:xfrm>
            <a:off x="10479945" y="6427245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Figure source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280A947B-F89D-E64A-9C33-030589E7EC06}"/>
                  </a:ext>
                </a:extLst>
              </p:cNvPr>
              <p:cNvSpPr/>
              <p:nvPr/>
            </p:nvSpPr>
            <p:spPr>
              <a:xfrm>
                <a:off x="8229600" y="6480323"/>
                <a:ext cx="94487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p>
                        <m:sSup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b>
                        <m:sSub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280A947B-F89D-E64A-9C33-030589E7EC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9600" y="6480323"/>
                <a:ext cx="944874" cy="369332"/>
              </a:xfrm>
              <a:prstGeom prst="rect">
                <a:avLst/>
              </a:prstGeom>
              <a:blipFill>
                <a:blip r:embed="rId5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0419230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F4B25-8F72-F54A-B57C-57A778F82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 loss: 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73A9D7-CBDA-B649-B696-B5FE7FCA167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Given: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99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9900CC"/>
                                    </a:solidFill>
                                    <a:latin typeface="Cambria Math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9900CC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rgbClr val="9900CC"/>
                                </a:solidFill>
                                <a:latin typeface="Cambria Math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99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9900CC"/>
                                    </a:solidFill>
                                    <a:latin typeface="Cambria Math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9900CC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charset="0"/>
                          </a:rPr>
                          <m:t>, </m:t>
                        </m:r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charset="0"/>
                          </a:rPr>
                          <m:t>𝑖</m:t>
                        </m:r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charset="0"/>
                          </a:rPr>
                          <m:t>=1,…,</m:t>
                        </m:r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dirty="0">
                    <a:solidFill>
                      <a:srgbClr val="9900CC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∈{</m:t>
                    </m:r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</m:t>
                    </m:r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,1}</m:t>
                    </m:r>
                  </m:oMath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Find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that minimizes</a:t>
                </a: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</m:acc>
                      <m:d>
                        <m:dPr>
                          <m:ctrlP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func>
                            <m:funcPr>
                              <m:ctrlPr>
                                <a:rPr lang="en-US" b="0" i="1" smtClean="0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rgbClr val="99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99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rgbClr val="99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rgbClr val="99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99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rgbClr val="99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</m:e>
                      </m:nary>
                    </m:oMath>
                  </m:oMathPara>
                </a14:m>
                <a:endParaRPr lang="en-US" b="0" dirty="0">
                  <a:solidFill>
                    <a:srgbClr val="9900CC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800" b="0" dirty="0">
                  <a:solidFill>
                    <a:srgbClr val="9900CC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b="0" dirty="0"/>
                  <a:t>There is no closed-form expression for the minimum and we need to use </a:t>
                </a:r>
                <a:r>
                  <a:rPr lang="en-US" b="0" i="1" dirty="0"/>
                  <a:t>gra</a:t>
                </a:r>
                <a:r>
                  <a:rPr lang="en-US" i="1" dirty="0"/>
                  <a:t>dient descent </a:t>
                </a:r>
                <a:r>
                  <a:rPr lang="en-US" dirty="0"/>
                  <a:t>to find it</a:t>
                </a:r>
                <a:endParaRPr lang="en-US" b="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73A9D7-CBDA-B649-B696-B5FE7FCA167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82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29009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classifier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4800601"/>
                <a:ext cx="11582400" cy="1981199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Find a </a:t>
                </a:r>
                <a:r>
                  <a:rPr lang="en-US" sz="2800" i="1" dirty="0"/>
                  <a:t>linear function </a:t>
                </a:r>
                <a:r>
                  <a:rPr lang="en-US" sz="2800" dirty="0"/>
                  <a:t>to separate the classes: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endParaRPr lang="en-US" sz="1200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800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sgn</m:t>
                          </m:r>
                        </m:fName>
                        <m:e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800" b="0" i="1" smtClean="0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p>
                                  <m:r>
                                    <a:rPr lang="en-US" sz="2800" b="0" i="1" smtClean="0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(1)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sz="2800" b="0" i="1" smtClean="0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2800" b="0" i="1" smtClean="0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(1)</m:t>
                                  </m:r>
                                </m:sup>
                              </m:sSup>
                              <m:r>
                                <a:rPr lang="en-US" sz="2800" b="0" i="1" smtClean="0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(2)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(2)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+…+</m:t>
                              </m:r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b="0" i="1" smtClean="0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  <m:r>
                                    <a:rPr lang="en-US" b="0" i="1" smtClean="0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b="0" i="1" smtClean="0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  <m:r>
                                    <a:rPr lang="en-US" b="0" i="1" smtClean="0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b="0" i="1" smtClean="0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</m:e>
                      </m:func>
                      <m:r>
                        <a:rPr lang="en-US" b="0" i="1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sgn</m:t>
                      </m:r>
                      <m:r>
                        <a:rPr lang="en-US" b="0" i="1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⁡</m:t>
                      </m:r>
                      <m:d>
                        <m:dPr>
                          <m:ctrlPr>
                            <a:rPr lang="en-US" i="1" dirty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b="1" i="1" dirty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 dirty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  <m:t> </m:t>
                          </m:r>
                          <m:r>
                            <a:rPr lang="en-US" i="1" dirty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 baseline="-25000" dirty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 dirty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+ </m:t>
                          </m:r>
                          <m:r>
                            <a:rPr lang="en-US" i="1" dirty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</m:oMath>
                  </m:oMathPara>
                </a14:m>
                <a:endParaRPr lang="en-US" sz="2800" dirty="0">
                  <a:solidFill>
                    <a:srgbClr val="9900CC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4800601"/>
                <a:ext cx="11582400" cy="1981199"/>
              </a:xfrm>
              <a:blipFill>
                <a:blip r:embed="rId3"/>
                <a:stretch>
                  <a:fillRect l="-987" t="-31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3733800" y="1828800"/>
            <a:ext cx="228600" cy="228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267200" y="2514600"/>
            <a:ext cx="228600" cy="228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800600" y="1752600"/>
            <a:ext cx="228600" cy="228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886200" y="3276600"/>
            <a:ext cx="228600" cy="228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257800" y="2971800"/>
            <a:ext cx="228600" cy="228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105400" y="3733800"/>
            <a:ext cx="228600" cy="228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315200" y="20574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553200" y="27432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315200" y="31242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400800" y="16764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781800" y="22860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400800" y="35814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 rot="16200000" flipH="1">
            <a:off x="4191000" y="2590800"/>
            <a:ext cx="3276600" cy="533400"/>
          </a:xfrm>
          <a:prstGeom prst="line">
            <a:avLst/>
          </a:prstGeom>
          <a:ln w="38100">
            <a:solidFill>
              <a:srgbClr val="CC0099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5025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556FE-0D55-D047-9C6B-1AB58CABE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descent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98F354C-2EAE-8344-843D-12A8864707C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Goal: find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US" dirty="0"/>
                  <a:t> to minimize loss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</m:acc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solidFill>
                    <a:srgbClr val="9900CC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Start with some initial estimate of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Repeat until convergence: </a:t>
                </a:r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Find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acc>
                      <m:accPr>
                        <m:chr m:val="̂"/>
                        <m:ctrlPr>
                          <a:rPr lang="en-US" sz="240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</m:acc>
                    <m:r>
                      <a:rPr lang="en-US" sz="2400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sz="2400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, the </a:t>
                </a:r>
                <a:r>
                  <a:rPr lang="en-US" sz="2400" i="1" dirty="0"/>
                  <a:t>gradient</a:t>
                </a:r>
                <a:r>
                  <a:rPr lang="en-US" sz="2400" dirty="0"/>
                  <a:t> of the loss </a:t>
                </a:r>
                <a:r>
                  <a:rPr lang="en-US" sz="2400" dirty="0" err="1"/>
                  <a:t>w.r.t</a:t>
                </a:r>
                <a:r>
                  <a:rPr lang="en-US" sz="2400" dirty="0"/>
                  <a:t>.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endParaRPr lang="en-US" sz="2400" dirty="0">
                  <a:solidFill>
                    <a:srgbClr val="9900CC"/>
                  </a:solidFill>
                </a:endParaRPr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Take a small step in the </a:t>
                </a:r>
                <a:r>
                  <a:rPr lang="en-US" sz="2400" i="1" dirty="0"/>
                  <a:t>opposite</a:t>
                </a:r>
                <a:r>
                  <a:rPr lang="en-US" sz="2400" dirty="0"/>
                  <a:t> direction: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𝑤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sz="24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/>
                      </a:rPr>
                      <m:t>𝜂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acc>
                      <m:accPr>
                        <m:chr m:val="̂"/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</m:acc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98F354C-2EAE-8344-843D-12A8864707C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5593460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556FE-0D55-D047-9C6B-1AB58CABE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gradient vector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31BB653-F4DD-7243-9EA5-486246FA7098}"/>
                  </a:ext>
                </a:extLst>
              </p:cNvPr>
              <p:cNvSpPr txBox="1"/>
              <p:nvPr/>
            </p:nvSpPr>
            <p:spPr>
              <a:xfrm>
                <a:off x="2302229" y="6031120"/>
                <a:ext cx="624786" cy="45980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dirty="0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dirty="0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p>
                          <m:r>
                            <a:rPr lang="en-US" sz="2400" b="0" i="1" dirty="0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en-US" sz="2400" baseline="-25000" dirty="0">
                  <a:solidFill>
                    <a:srgbClr val="9900CC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31BB653-F4DD-7243-9EA5-486246FA70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2229" y="6031120"/>
                <a:ext cx="624786" cy="45980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4BB3D9F-723B-F844-837C-9887E26C154E}"/>
                  </a:ext>
                </a:extLst>
              </p:cNvPr>
              <p:cNvSpPr txBox="1"/>
              <p:nvPr/>
            </p:nvSpPr>
            <p:spPr>
              <a:xfrm>
                <a:off x="9550304" y="3778149"/>
                <a:ext cx="631391" cy="4605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dirty="0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dirty="0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p>
                          <m:r>
                            <a:rPr lang="en-US" sz="2400" b="0" i="1" dirty="0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baseline="-25000" dirty="0">
                  <a:solidFill>
                    <a:srgbClr val="9900CC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4BB3D9F-723B-F844-837C-9887E26C15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0304" y="3778149"/>
                <a:ext cx="631391" cy="4605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240BFF9-B040-FF46-AC84-42A61CA76D04}"/>
              </a:ext>
            </a:extLst>
          </p:cNvPr>
          <p:cNvCxnSpPr>
            <a:cxnSpLocks/>
          </p:cNvCxnSpPr>
          <p:nvPr/>
        </p:nvCxnSpPr>
        <p:spPr bwMode="auto">
          <a:xfrm flipV="1">
            <a:off x="4953000" y="1219200"/>
            <a:ext cx="0" cy="2743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CE42E2F-6400-CB4C-9A46-3F25EB29F850}"/>
              </a:ext>
            </a:extLst>
          </p:cNvPr>
          <p:cNvCxnSpPr>
            <a:cxnSpLocks/>
          </p:cNvCxnSpPr>
          <p:nvPr/>
        </p:nvCxnSpPr>
        <p:spPr bwMode="auto">
          <a:xfrm flipH="1">
            <a:off x="2819400" y="3962400"/>
            <a:ext cx="2133600" cy="2133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0B6E64B-5625-AD41-9E28-66E8CB480C09}"/>
              </a:ext>
            </a:extLst>
          </p:cNvPr>
          <p:cNvCxnSpPr>
            <a:cxnSpLocks/>
          </p:cNvCxnSpPr>
          <p:nvPr/>
        </p:nvCxnSpPr>
        <p:spPr bwMode="auto">
          <a:xfrm>
            <a:off x="4953000" y="3962400"/>
            <a:ext cx="45720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D651B1B-C17C-3345-8E9F-376C23892B42}"/>
              </a:ext>
            </a:extLst>
          </p:cNvPr>
          <p:cNvCxnSpPr>
            <a:cxnSpLocks/>
          </p:cNvCxnSpPr>
          <p:nvPr/>
        </p:nvCxnSpPr>
        <p:spPr bwMode="auto">
          <a:xfrm>
            <a:off x="6160630" y="3048798"/>
            <a:ext cx="11570" cy="239950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AA17099-D3FE-7541-A563-081DFED2038F}"/>
              </a:ext>
            </a:extLst>
          </p:cNvPr>
          <p:cNvGrpSpPr/>
          <p:nvPr/>
        </p:nvGrpSpPr>
        <p:grpSpPr>
          <a:xfrm>
            <a:off x="4514849" y="4891950"/>
            <a:ext cx="3314699" cy="1188900"/>
            <a:chOff x="3200400" y="4495800"/>
            <a:chExt cx="4267200" cy="1530538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3B285C7-C279-DF4F-8C99-7233E8D5328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200400" y="6019800"/>
              <a:ext cx="27432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C65019E-834C-8A45-821D-32C8BDB9430D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5943600" y="4502338"/>
              <a:ext cx="1485899" cy="15240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DF3B099-35F2-884D-9CAD-4AB44C206FE1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3200400" y="4495800"/>
              <a:ext cx="1485899" cy="15240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2949E93-682D-8540-A5DC-3B5024CA469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724400" y="4495800"/>
              <a:ext cx="27432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1" name="Freeform 30">
            <a:extLst>
              <a:ext uri="{FF2B5EF4-FFF2-40B4-BE49-F238E27FC236}">
                <a16:creationId xmlns:a16="http://schemas.microsoft.com/office/drawing/2014/main" id="{1400C9C1-F0CF-E94B-8DD5-DFE0489CF132}"/>
              </a:ext>
            </a:extLst>
          </p:cNvPr>
          <p:cNvSpPr/>
          <p:nvPr/>
        </p:nvSpPr>
        <p:spPr bwMode="auto">
          <a:xfrm>
            <a:off x="4508500" y="2616205"/>
            <a:ext cx="1154649" cy="1171714"/>
          </a:xfrm>
          <a:custGeom>
            <a:avLst/>
            <a:gdLst>
              <a:gd name="connsiteX0" fmla="*/ 0 w 1739900"/>
              <a:gd name="connsiteY0" fmla="*/ 2006600 h 2006600"/>
              <a:gd name="connsiteX1" fmla="*/ 1168400 w 1739900"/>
              <a:gd name="connsiteY1" fmla="*/ 1219200 h 2006600"/>
              <a:gd name="connsiteX2" fmla="*/ 1739900 w 1739900"/>
              <a:gd name="connsiteY2" fmla="*/ 0 h 2006600"/>
              <a:gd name="connsiteX0" fmla="*/ 0 w 1739900"/>
              <a:gd name="connsiteY0" fmla="*/ 2006600 h 2006600"/>
              <a:gd name="connsiteX1" fmla="*/ 1087349 w 1739900"/>
              <a:gd name="connsiteY1" fmla="*/ 1170046 h 2006600"/>
              <a:gd name="connsiteX2" fmla="*/ 1739900 w 1739900"/>
              <a:gd name="connsiteY2" fmla="*/ 0 h 2006600"/>
              <a:gd name="connsiteX0" fmla="*/ 0 w 1739900"/>
              <a:gd name="connsiteY0" fmla="*/ 2006600 h 2006600"/>
              <a:gd name="connsiteX1" fmla="*/ 1087349 w 1739900"/>
              <a:gd name="connsiteY1" fmla="*/ 1170046 h 2006600"/>
              <a:gd name="connsiteX2" fmla="*/ 1739900 w 1739900"/>
              <a:gd name="connsiteY2" fmla="*/ 0 h 200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39900" h="2006600">
                <a:moveTo>
                  <a:pt x="0" y="2006600"/>
                </a:moveTo>
                <a:cubicBezTo>
                  <a:pt x="439208" y="1780116"/>
                  <a:pt x="837892" y="1479902"/>
                  <a:pt x="1087349" y="1170046"/>
                </a:cubicBezTo>
                <a:cubicBezTo>
                  <a:pt x="1336806" y="860190"/>
                  <a:pt x="1599141" y="442383"/>
                  <a:pt x="1739900" y="0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66BA795B-F274-E641-818D-9427CB0CB614}"/>
              </a:ext>
            </a:extLst>
          </p:cNvPr>
          <p:cNvSpPr/>
          <p:nvPr/>
        </p:nvSpPr>
        <p:spPr bwMode="auto">
          <a:xfrm>
            <a:off x="4508500" y="3520195"/>
            <a:ext cx="2130752" cy="306343"/>
          </a:xfrm>
          <a:custGeom>
            <a:avLst/>
            <a:gdLst>
              <a:gd name="connsiteX0" fmla="*/ 0 w 1739900"/>
              <a:gd name="connsiteY0" fmla="*/ 2006600 h 2006600"/>
              <a:gd name="connsiteX1" fmla="*/ 1168400 w 1739900"/>
              <a:gd name="connsiteY1" fmla="*/ 1219200 h 2006600"/>
              <a:gd name="connsiteX2" fmla="*/ 1739900 w 1739900"/>
              <a:gd name="connsiteY2" fmla="*/ 0 h 2006600"/>
              <a:gd name="connsiteX0" fmla="*/ 0 w 3073400"/>
              <a:gd name="connsiteY0" fmla="*/ 819362 h 819362"/>
              <a:gd name="connsiteX1" fmla="*/ 1168400 w 3073400"/>
              <a:gd name="connsiteY1" fmla="*/ 31962 h 819362"/>
              <a:gd name="connsiteX2" fmla="*/ 3073400 w 3073400"/>
              <a:gd name="connsiteY2" fmla="*/ 0 h 819362"/>
              <a:gd name="connsiteX0" fmla="*/ 0 w 3073400"/>
              <a:gd name="connsiteY0" fmla="*/ 819362 h 1007981"/>
              <a:gd name="connsiteX1" fmla="*/ 1778000 w 3073400"/>
              <a:gd name="connsiteY1" fmla="*/ 985097 h 1007981"/>
              <a:gd name="connsiteX2" fmla="*/ 3073400 w 3073400"/>
              <a:gd name="connsiteY2" fmla="*/ 0 h 1007981"/>
              <a:gd name="connsiteX0" fmla="*/ 0 w 3098800"/>
              <a:gd name="connsiteY0" fmla="*/ 568537 h 993552"/>
              <a:gd name="connsiteX1" fmla="*/ 1803400 w 3098800"/>
              <a:gd name="connsiteY1" fmla="*/ 985097 h 993552"/>
              <a:gd name="connsiteX2" fmla="*/ 3098800 w 3098800"/>
              <a:gd name="connsiteY2" fmla="*/ 0 h 993552"/>
              <a:gd name="connsiteX0" fmla="*/ 0 w 3098800"/>
              <a:gd name="connsiteY0" fmla="*/ 568537 h 1001603"/>
              <a:gd name="connsiteX1" fmla="*/ 1803400 w 3098800"/>
              <a:gd name="connsiteY1" fmla="*/ 985097 h 1001603"/>
              <a:gd name="connsiteX2" fmla="*/ 3098800 w 3098800"/>
              <a:gd name="connsiteY2" fmla="*/ 0 h 1001603"/>
              <a:gd name="connsiteX0" fmla="*/ 0 w 3098800"/>
              <a:gd name="connsiteY0" fmla="*/ 568537 h 1115025"/>
              <a:gd name="connsiteX1" fmla="*/ 2451100 w 3098800"/>
              <a:gd name="connsiteY1" fmla="*/ 1102149 h 1115025"/>
              <a:gd name="connsiteX2" fmla="*/ 3098800 w 3098800"/>
              <a:gd name="connsiteY2" fmla="*/ 0 h 1115025"/>
              <a:gd name="connsiteX0" fmla="*/ 0 w 3098800"/>
              <a:gd name="connsiteY0" fmla="*/ 568537 h 860218"/>
              <a:gd name="connsiteX1" fmla="*/ 1587500 w 3098800"/>
              <a:gd name="connsiteY1" fmla="*/ 834603 h 860218"/>
              <a:gd name="connsiteX2" fmla="*/ 3098800 w 3098800"/>
              <a:gd name="connsiteY2" fmla="*/ 0 h 860218"/>
              <a:gd name="connsiteX0" fmla="*/ 0 w 2374900"/>
              <a:gd name="connsiteY0" fmla="*/ 0 h 367682"/>
              <a:gd name="connsiteX1" fmla="*/ 1587500 w 2374900"/>
              <a:gd name="connsiteY1" fmla="*/ 266066 h 367682"/>
              <a:gd name="connsiteX2" fmla="*/ 2374900 w 2374900"/>
              <a:gd name="connsiteY2" fmla="*/ 117051 h 367682"/>
              <a:gd name="connsiteX0" fmla="*/ 0 w 2374900"/>
              <a:gd name="connsiteY0" fmla="*/ 0 h 398226"/>
              <a:gd name="connsiteX1" fmla="*/ 1155700 w 2374900"/>
              <a:gd name="connsiteY1" fmla="*/ 332952 h 398226"/>
              <a:gd name="connsiteX2" fmla="*/ 2374900 w 2374900"/>
              <a:gd name="connsiteY2" fmla="*/ 117051 h 398226"/>
              <a:gd name="connsiteX0" fmla="*/ 0 w 2374900"/>
              <a:gd name="connsiteY0" fmla="*/ 0 h 346947"/>
              <a:gd name="connsiteX1" fmla="*/ 1155700 w 2374900"/>
              <a:gd name="connsiteY1" fmla="*/ 332952 h 346947"/>
              <a:gd name="connsiteX2" fmla="*/ 2374900 w 2374900"/>
              <a:gd name="connsiteY2" fmla="*/ 117051 h 346947"/>
              <a:gd name="connsiteX0" fmla="*/ 0 w 2501900"/>
              <a:gd name="connsiteY0" fmla="*/ 0 h 338823"/>
              <a:gd name="connsiteX1" fmla="*/ 1155700 w 2501900"/>
              <a:gd name="connsiteY1" fmla="*/ 332952 h 338823"/>
              <a:gd name="connsiteX2" fmla="*/ 2501900 w 2501900"/>
              <a:gd name="connsiteY2" fmla="*/ 83607 h 338823"/>
              <a:gd name="connsiteX0" fmla="*/ 0 w 2516807"/>
              <a:gd name="connsiteY0" fmla="*/ 0 h 449412"/>
              <a:gd name="connsiteX1" fmla="*/ 1155700 w 2516807"/>
              <a:gd name="connsiteY1" fmla="*/ 332952 h 449412"/>
              <a:gd name="connsiteX2" fmla="*/ 2516807 w 2516807"/>
              <a:gd name="connsiteY2" fmla="*/ 306449 h 449412"/>
              <a:gd name="connsiteX0" fmla="*/ 0 w 2516807"/>
              <a:gd name="connsiteY0" fmla="*/ 0 h 365123"/>
              <a:gd name="connsiteX1" fmla="*/ 1155700 w 2516807"/>
              <a:gd name="connsiteY1" fmla="*/ 332952 h 365123"/>
              <a:gd name="connsiteX2" fmla="*/ 2516807 w 2516807"/>
              <a:gd name="connsiteY2" fmla="*/ 306449 h 365123"/>
              <a:gd name="connsiteX0" fmla="*/ 0 w 2516807"/>
              <a:gd name="connsiteY0" fmla="*/ 0 h 385789"/>
              <a:gd name="connsiteX1" fmla="*/ 1081165 w 2516807"/>
              <a:gd name="connsiteY1" fmla="*/ 362664 h 385789"/>
              <a:gd name="connsiteX2" fmla="*/ 2516807 w 2516807"/>
              <a:gd name="connsiteY2" fmla="*/ 306449 h 385789"/>
              <a:gd name="connsiteX0" fmla="*/ 0 w 2516807"/>
              <a:gd name="connsiteY0" fmla="*/ 0 h 102165"/>
              <a:gd name="connsiteX1" fmla="*/ 1081165 w 2516807"/>
              <a:gd name="connsiteY1" fmla="*/ 74667 h 102165"/>
              <a:gd name="connsiteX2" fmla="*/ 2516807 w 2516807"/>
              <a:gd name="connsiteY2" fmla="*/ 18452 h 102165"/>
              <a:gd name="connsiteX0" fmla="*/ 0 w 2516807"/>
              <a:gd name="connsiteY0" fmla="*/ 0 h 204322"/>
              <a:gd name="connsiteX1" fmla="*/ 1066258 w 2516807"/>
              <a:gd name="connsiteY1" fmla="*/ 204265 h 204322"/>
              <a:gd name="connsiteX2" fmla="*/ 2516807 w 2516807"/>
              <a:gd name="connsiteY2" fmla="*/ 18452 h 204322"/>
              <a:gd name="connsiteX0" fmla="*/ 0 w 2516807"/>
              <a:gd name="connsiteY0" fmla="*/ 0 h 204398"/>
              <a:gd name="connsiteX1" fmla="*/ 1066258 w 2516807"/>
              <a:gd name="connsiteY1" fmla="*/ 204265 h 204398"/>
              <a:gd name="connsiteX2" fmla="*/ 2516807 w 2516807"/>
              <a:gd name="connsiteY2" fmla="*/ 18452 h 204398"/>
              <a:gd name="connsiteX0" fmla="*/ 0 w 2516807"/>
              <a:gd name="connsiteY0" fmla="*/ 271238 h 338685"/>
              <a:gd name="connsiteX1" fmla="*/ 1066258 w 2516807"/>
              <a:gd name="connsiteY1" fmla="*/ 185813 h 338685"/>
              <a:gd name="connsiteX2" fmla="*/ 2516807 w 2516807"/>
              <a:gd name="connsiteY2" fmla="*/ 0 h 338685"/>
              <a:gd name="connsiteX0" fmla="*/ 0 w 2516807"/>
              <a:gd name="connsiteY0" fmla="*/ 271238 h 361983"/>
              <a:gd name="connsiteX1" fmla="*/ 1129393 w 2516807"/>
              <a:gd name="connsiteY1" fmla="*/ 277294 h 361983"/>
              <a:gd name="connsiteX2" fmla="*/ 2516807 w 2516807"/>
              <a:gd name="connsiteY2" fmla="*/ 0 h 361983"/>
              <a:gd name="connsiteX0" fmla="*/ 0 w 2516807"/>
              <a:gd name="connsiteY0" fmla="*/ 271238 h 361983"/>
              <a:gd name="connsiteX1" fmla="*/ 1129393 w 2516807"/>
              <a:gd name="connsiteY1" fmla="*/ 277294 h 361983"/>
              <a:gd name="connsiteX2" fmla="*/ 2516807 w 2516807"/>
              <a:gd name="connsiteY2" fmla="*/ 0 h 361983"/>
              <a:gd name="connsiteX0" fmla="*/ 0 w 2516807"/>
              <a:gd name="connsiteY0" fmla="*/ 271238 h 311060"/>
              <a:gd name="connsiteX1" fmla="*/ 1129393 w 2516807"/>
              <a:gd name="connsiteY1" fmla="*/ 277294 h 311060"/>
              <a:gd name="connsiteX2" fmla="*/ 2516807 w 2516807"/>
              <a:gd name="connsiteY2" fmla="*/ 0 h 311060"/>
              <a:gd name="connsiteX0" fmla="*/ 0 w 2516807"/>
              <a:gd name="connsiteY0" fmla="*/ 271238 h 304054"/>
              <a:gd name="connsiteX1" fmla="*/ 1129393 w 2516807"/>
              <a:gd name="connsiteY1" fmla="*/ 262047 h 304054"/>
              <a:gd name="connsiteX2" fmla="*/ 2516807 w 2516807"/>
              <a:gd name="connsiteY2" fmla="*/ 0 h 304054"/>
              <a:gd name="connsiteX0" fmla="*/ 0 w 2516807"/>
              <a:gd name="connsiteY0" fmla="*/ 271238 h 311792"/>
              <a:gd name="connsiteX1" fmla="*/ 1176745 w 2516807"/>
              <a:gd name="connsiteY1" fmla="*/ 278697 h 311792"/>
              <a:gd name="connsiteX2" fmla="*/ 2516807 w 2516807"/>
              <a:gd name="connsiteY2" fmla="*/ 0 h 311792"/>
              <a:gd name="connsiteX0" fmla="*/ 0 w 2516807"/>
              <a:gd name="connsiteY0" fmla="*/ 271238 h 300147"/>
              <a:gd name="connsiteX1" fmla="*/ 1176745 w 2516807"/>
              <a:gd name="connsiteY1" fmla="*/ 278697 h 300147"/>
              <a:gd name="connsiteX2" fmla="*/ 2516807 w 2516807"/>
              <a:gd name="connsiteY2" fmla="*/ 0 h 300147"/>
              <a:gd name="connsiteX0" fmla="*/ 0 w 2501023"/>
              <a:gd name="connsiteY0" fmla="*/ 528998 h 587212"/>
              <a:gd name="connsiteX1" fmla="*/ 1176745 w 2501023"/>
              <a:gd name="connsiteY1" fmla="*/ 536457 h 587212"/>
              <a:gd name="connsiteX2" fmla="*/ 2501023 w 2501023"/>
              <a:gd name="connsiteY2" fmla="*/ 0 h 587212"/>
              <a:gd name="connsiteX0" fmla="*/ 0 w 2501023"/>
              <a:gd name="connsiteY0" fmla="*/ 528998 h 587212"/>
              <a:gd name="connsiteX1" fmla="*/ 1176745 w 2501023"/>
              <a:gd name="connsiteY1" fmla="*/ 536457 h 587212"/>
              <a:gd name="connsiteX2" fmla="*/ 2501023 w 2501023"/>
              <a:gd name="connsiteY2" fmla="*/ 0 h 58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01023" h="587212">
                <a:moveTo>
                  <a:pt x="0" y="528998"/>
                </a:moveTo>
                <a:cubicBezTo>
                  <a:pt x="272120" y="581859"/>
                  <a:pt x="759908" y="624623"/>
                  <a:pt x="1176745" y="536457"/>
                </a:cubicBezTo>
                <a:cubicBezTo>
                  <a:pt x="1593582" y="448291"/>
                  <a:pt x="2170907" y="293833"/>
                  <a:pt x="2501023" y="0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5" name="Freeform 34">
            <a:extLst>
              <a:ext uri="{FF2B5EF4-FFF2-40B4-BE49-F238E27FC236}">
                <a16:creationId xmlns:a16="http://schemas.microsoft.com/office/drawing/2014/main" id="{7924727D-B56A-AD45-AFA9-6277A1FDA8EA}"/>
              </a:ext>
            </a:extLst>
          </p:cNvPr>
          <p:cNvSpPr/>
          <p:nvPr/>
        </p:nvSpPr>
        <p:spPr bwMode="auto">
          <a:xfrm>
            <a:off x="6645726" y="1507719"/>
            <a:ext cx="1105519" cy="2018439"/>
          </a:xfrm>
          <a:custGeom>
            <a:avLst/>
            <a:gdLst>
              <a:gd name="connsiteX0" fmla="*/ 0 w 1739900"/>
              <a:gd name="connsiteY0" fmla="*/ 2006600 h 2006600"/>
              <a:gd name="connsiteX1" fmla="*/ 1168400 w 1739900"/>
              <a:gd name="connsiteY1" fmla="*/ 1219200 h 2006600"/>
              <a:gd name="connsiteX2" fmla="*/ 1739900 w 1739900"/>
              <a:gd name="connsiteY2" fmla="*/ 0 h 200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39900" h="2006600">
                <a:moveTo>
                  <a:pt x="0" y="2006600"/>
                </a:moveTo>
                <a:cubicBezTo>
                  <a:pt x="439208" y="1780116"/>
                  <a:pt x="878417" y="1553633"/>
                  <a:pt x="1168400" y="1219200"/>
                </a:cubicBezTo>
                <a:cubicBezTo>
                  <a:pt x="1458383" y="884767"/>
                  <a:pt x="1599141" y="442383"/>
                  <a:pt x="1739900" y="0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D88E17C9-2431-814A-9151-624C9AB629A3}"/>
              </a:ext>
            </a:extLst>
          </p:cNvPr>
          <p:cNvSpPr/>
          <p:nvPr/>
        </p:nvSpPr>
        <p:spPr bwMode="auto">
          <a:xfrm>
            <a:off x="5663150" y="1461811"/>
            <a:ext cx="2094450" cy="1142287"/>
          </a:xfrm>
          <a:custGeom>
            <a:avLst/>
            <a:gdLst>
              <a:gd name="connsiteX0" fmla="*/ 0 w 1739900"/>
              <a:gd name="connsiteY0" fmla="*/ 2006600 h 2006600"/>
              <a:gd name="connsiteX1" fmla="*/ 1168400 w 1739900"/>
              <a:gd name="connsiteY1" fmla="*/ 1219200 h 2006600"/>
              <a:gd name="connsiteX2" fmla="*/ 1739900 w 1739900"/>
              <a:gd name="connsiteY2" fmla="*/ 0 h 2006600"/>
              <a:gd name="connsiteX0" fmla="*/ 0 w 3073400"/>
              <a:gd name="connsiteY0" fmla="*/ 819362 h 819362"/>
              <a:gd name="connsiteX1" fmla="*/ 1168400 w 3073400"/>
              <a:gd name="connsiteY1" fmla="*/ 31962 h 819362"/>
              <a:gd name="connsiteX2" fmla="*/ 3073400 w 3073400"/>
              <a:gd name="connsiteY2" fmla="*/ 0 h 819362"/>
              <a:gd name="connsiteX0" fmla="*/ 0 w 3073400"/>
              <a:gd name="connsiteY0" fmla="*/ 819362 h 1007981"/>
              <a:gd name="connsiteX1" fmla="*/ 1778000 w 3073400"/>
              <a:gd name="connsiteY1" fmla="*/ 985097 h 1007981"/>
              <a:gd name="connsiteX2" fmla="*/ 3073400 w 3073400"/>
              <a:gd name="connsiteY2" fmla="*/ 0 h 1007981"/>
              <a:gd name="connsiteX0" fmla="*/ 0 w 3098800"/>
              <a:gd name="connsiteY0" fmla="*/ 568537 h 993552"/>
              <a:gd name="connsiteX1" fmla="*/ 1803400 w 3098800"/>
              <a:gd name="connsiteY1" fmla="*/ 985097 h 993552"/>
              <a:gd name="connsiteX2" fmla="*/ 3098800 w 3098800"/>
              <a:gd name="connsiteY2" fmla="*/ 0 h 993552"/>
              <a:gd name="connsiteX0" fmla="*/ 0 w 3098800"/>
              <a:gd name="connsiteY0" fmla="*/ 568537 h 1001603"/>
              <a:gd name="connsiteX1" fmla="*/ 1803400 w 3098800"/>
              <a:gd name="connsiteY1" fmla="*/ 985097 h 1001603"/>
              <a:gd name="connsiteX2" fmla="*/ 3098800 w 3098800"/>
              <a:gd name="connsiteY2" fmla="*/ 0 h 1001603"/>
              <a:gd name="connsiteX0" fmla="*/ 0 w 3098800"/>
              <a:gd name="connsiteY0" fmla="*/ 568537 h 1115025"/>
              <a:gd name="connsiteX1" fmla="*/ 2451100 w 3098800"/>
              <a:gd name="connsiteY1" fmla="*/ 1102149 h 1115025"/>
              <a:gd name="connsiteX2" fmla="*/ 3098800 w 3098800"/>
              <a:gd name="connsiteY2" fmla="*/ 0 h 1115025"/>
              <a:gd name="connsiteX0" fmla="*/ 0 w 3098800"/>
              <a:gd name="connsiteY0" fmla="*/ 568537 h 860218"/>
              <a:gd name="connsiteX1" fmla="*/ 1587500 w 3098800"/>
              <a:gd name="connsiteY1" fmla="*/ 834603 h 860218"/>
              <a:gd name="connsiteX2" fmla="*/ 3098800 w 3098800"/>
              <a:gd name="connsiteY2" fmla="*/ 0 h 860218"/>
              <a:gd name="connsiteX0" fmla="*/ 0 w 2374900"/>
              <a:gd name="connsiteY0" fmla="*/ 0 h 367682"/>
              <a:gd name="connsiteX1" fmla="*/ 1587500 w 2374900"/>
              <a:gd name="connsiteY1" fmla="*/ 266066 h 367682"/>
              <a:gd name="connsiteX2" fmla="*/ 2374900 w 2374900"/>
              <a:gd name="connsiteY2" fmla="*/ 117051 h 367682"/>
              <a:gd name="connsiteX0" fmla="*/ 0 w 2374900"/>
              <a:gd name="connsiteY0" fmla="*/ 0 h 398226"/>
              <a:gd name="connsiteX1" fmla="*/ 1155700 w 2374900"/>
              <a:gd name="connsiteY1" fmla="*/ 332952 h 398226"/>
              <a:gd name="connsiteX2" fmla="*/ 2374900 w 2374900"/>
              <a:gd name="connsiteY2" fmla="*/ 117051 h 398226"/>
              <a:gd name="connsiteX0" fmla="*/ 0 w 2374900"/>
              <a:gd name="connsiteY0" fmla="*/ 0 h 346947"/>
              <a:gd name="connsiteX1" fmla="*/ 1155700 w 2374900"/>
              <a:gd name="connsiteY1" fmla="*/ 332952 h 346947"/>
              <a:gd name="connsiteX2" fmla="*/ 2374900 w 2374900"/>
              <a:gd name="connsiteY2" fmla="*/ 117051 h 346947"/>
              <a:gd name="connsiteX0" fmla="*/ 0 w 2501900"/>
              <a:gd name="connsiteY0" fmla="*/ 0 h 338823"/>
              <a:gd name="connsiteX1" fmla="*/ 1155700 w 2501900"/>
              <a:gd name="connsiteY1" fmla="*/ 332952 h 338823"/>
              <a:gd name="connsiteX2" fmla="*/ 2501900 w 2501900"/>
              <a:gd name="connsiteY2" fmla="*/ 83607 h 338823"/>
              <a:gd name="connsiteX0" fmla="*/ 0 w 2516807"/>
              <a:gd name="connsiteY0" fmla="*/ 0 h 449412"/>
              <a:gd name="connsiteX1" fmla="*/ 1155700 w 2516807"/>
              <a:gd name="connsiteY1" fmla="*/ 332952 h 449412"/>
              <a:gd name="connsiteX2" fmla="*/ 2516807 w 2516807"/>
              <a:gd name="connsiteY2" fmla="*/ 306449 h 449412"/>
              <a:gd name="connsiteX0" fmla="*/ 0 w 2516807"/>
              <a:gd name="connsiteY0" fmla="*/ 0 h 365123"/>
              <a:gd name="connsiteX1" fmla="*/ 1155700 w 2516807"/>
              <a:gd name="connsiteY1" fmla="*/ 332952 h 365123"/>
              <a:gd name="connsiteX2" fmla="*/ 2516807 w 2516807"/>
              <a:gd name="connsiteY2" fmla="*/ 306449 h 365123"/>
              <a:gd name="connsiteX0" fmla="*/ 0 w 2516807"/>
              <a:gd name="connsiteY0" fmla="*/ 0 h 385789"/>
              <a:gd name="connsiteX1" fmla="*/ 1081165 w 2516807"/>
              <a:gd name="connsiteY1" fmla="*/ 362664 h 385789"/>
              <a:gd name="connsiteX2" fmla="*/ 2516807 w 2516807"/>
              <a:gd name="connsiteY2" fmla="*/ 306449 h 385789"/>
              <a:gd name="connsiteX0" fmla="*/ 0 w 1831088"/>
              <a:gd name="connsiteY0" fmla="*/ 802339 h 1196715"/>
              <a:gd name="connsiteX1" fmla="*/ 1081165 w 1831088"/>
              <a:gd name="connsiteY1" fmla="*/ 1165003 h 1196715"/>
              <a:gd name="connsiteX2" fmla="*/ 1831088 w 1831088"/>
              <a:gd name="connsiteY2" fmla="*/ 0 h 1196715"/>
              <a:gd name="connsiteX0" fmla="*/ 0 w 1831088"/>
              <a:gd name="connsiteY0" fmla="*/ 802339 h 1196715"/>
              <a:gd name="connsiteX1" fmla="*/ 1081165 w 1831088"/>
              <a:gd name="connsiteY1" fmla="*/ 1165003 h 1196715"/>
              <a:gd name="connsiteX2" fmla="*/ 1831088 w 1831088"/>
              <a:gd name="connsiteY2" fmla="*/ 0 h 1196715"/>
              <a:gd name="connsiteX0" fmla="*/ 0 w 1831088"/>
              <a:gd name="connsiteY0" fmla="*/ 802339 h 888254"/>
              <a:gd name="connsiteX1" fmla="*/ 1096072 w 1831088"/>
              <a:gd name="connsiteY1" fmla="*/ 718608 h 888254"/>
              <a:gd name="connsiteX2" fmla="*/ 1831088 w 1831088"/>
              <a:gd name="connsiteY2" fmla="*/ 0 h 888254"/>
              <a:gd name="connsiteX0" fmla="*/ 0 w 1831088"/>
              <a:gd name="connsiteY0" fmla="*/ 802339 h 895531"/>
              <a:gd name="connsiteX1" fmla="*/ 1096072 w 1831088"/>
              <a:gd name="connsiteY1" fmla="*/ 718608 h 895531"/>
              <a:gd name="connsiteX2" fmla="*/ 1831088 w 1831088"/>
              <a:gd name="connsiteY2" fmla="*/ 0 h 895531"/>
              <a:gd name="connsiteX0" fmla="*/ 0 w 1831088"/>
              <a:gd name="connsiteY0" fmla="*/ 802339 h 912111"/>
              <a:gd name="connsiteX1" fmla="*/ 1096072 w 1831088"/>
              <a:gd name="connsiteY1" fmla="*/ 718608 h 912111"/>
              <a:gd name="connsiteX2" fmla="*/ 1831088 w 1831088"/>
              <a:gd name="connsiteY2" fmla="*/ 0 h 912111"/>
              <a:gd name="connsiteX0" fmla="*/ 0 w 1831088"/>
              <a:gd name="connsiteY0" fmla="*/ 802339 h 881354"/>
              <a:gd name="connsiteX1" fmla="*/ 1051352 w 1831088"/>
              <a:gd name="connsiteY1" fmla="*/ 617809 h 881354"/>
              <a:gd name="connsiteX2" fmla="*/ 1831088 w 1831088"/>
              <a:gd name="connsiteY2" fmla="*/ 0 h 881354"/>
              <a:gd name="connsiteX0" fmla="*/ 0 w 1831088"/>
              <a:gd name="connsiteY0" fmla="*/ 802339 h 868364"/>
              <a:gd name="connsiteX1" fmla="*/ 1051352 w 1831088"/>
              <a:gd name="connsiteY1" fmla="*/ 617809 h 868364"/>
              <a:gd name="connsiteX2" fmla="*/ 1831088 w 1831088"/>
              <a:gd name="connsiteY2" fmla="*/ 0 h 868364"/>
              <a:gd name="connsiteX0" fmla="*/ 0 w 1831088"/>
              <a:gd name="connsiteY0" fmla="*/ 802339 h 876919"/>
              <a:gd name="connsiteX1" fmla="*/ 1051352 w 1831088"/>
              <a:gd name="connsiteY1" fmla="*/ 661008 h 876919"/>
              <a:gd name="connsiteX2" fmla="*/ 1831088 w 1831088"/>
              <a:gd name="connsiteY2" fmla="*/ 0 h 876919"/>
              <a:gd name="connsiteX0" fmla="*/ 0 w 1831088"/>
              <a:gd name="connsiteY0" fmla="*/ 802339 h 876919"/>
              <a:gd name="connsiteX1" fmla="*/ 1051352 w 1831088"/>
              <a:gd name="connsiteY1" fmla="*/ 661008 h 876919"/>
              <a:gd name="connsiteX2" fmla="*/ 1831088 w 1831088"/>
              <a:gd name="connsiteY2" fmla="*/ 0 h 876919"/>
              <a:gd name="connsiteX0" fmla="*/ 0 w 1831088"/>
              <a:gd name="connsiteY0" fmla="*/ 802339 h 838906"/>
              <a:gd name="connsiteX1" fmla="*/ 1051352 w 1831088"/>
              <a:gd name="connsiteY1" fmla="*/ 661008 h 838906"/>
              <a:gd name="connsiteX2" fmla="*/ 1831088 w 1831088"/>
              <a:gd name="connsiteY2" fmla="*/ 0 h 838906"/>
              <a:gd name="connsiteX0" fmla="*/ 0 w 1831088"/>
              <a:gd name="connsiteY0" fmla="*/ 802339 h 838906"/>
              <a:gd name="connsiteX1" fmla="*/ 1051352 w 1831088"/>
              <a:gd name="connsiteY1" fmla="*/ 661008 h 838906"/>
              <a:gd name="connsiteX2" fmla="*/ 1831088 w 1831088"/>
              <a:gd name="connsiteY2" fmla="*/ 0 h 838906"/>
              <a:gd name="connsiteX0" fmla="*/ 0 w 1831088"/>
              <a:gd name="connsiteY0" fmla="*/ 802339 h 807514"/>
              <a:gd name="connsiteX1" fmla="*/ 1051352 w 1831088"/>
              <a:gd name="connsiteY1" fmla="*/ 661008 h 807514"/>
              <a:gd name="connsiteX2" fmla="*/ 1831088 w 1831088"/>
              <a:gd name="connsiteY2" fmla="*/ 0 h 807514"/>
              <a:gd name="connsiteX0" fmla="*/ 0 w 1831088"/>
              <a:gd name="connsiteY0" fmla="*/ 802339 h 806689"/>
              <a:gd name="connsiteX1" fmla="*/ 1106867 w 1831088"/>
              <a:gd name="connsiteY1" fmla="*/ 652813 h 806689"/>
              <a:gd name="connsiteX2" fmla="*/ 1831088 w 1831088"/>
              <a:gd name="connsiteY2" fmla="*/ 0 h 806689"/>
              <a:gd name="connsiteX0" fmla="*/ 0 w 1831088"/>
              <a:gd name="connsiteY0" fmla="*/ 802339 h 804063"/>
              <a:gd name="connsiteX1" fmla="*/ 1106867 w 1831088"/>
              <a:gd name="connsiteY1" fmla="*/ 652813 h 804063"/>
              <a:gd name="connsiteX2" fmla="*/ 1831088 w 1831088"/>
              <a:gd name="connsiteY2" fmla="*/ 0 h 804063"/>
              <a:gd name="connsiteX0" fmla="*/ 0 w 1831088"/>
              <a:gd name="connsiteY0" fmla="*/ 802339 h 803310"/>
              <a:gd name="connsiteX1" fmla="*/ 1106867 w 1831088"/>
              <a:gd name="connsiteY1" fmla="*/ 579063 h 803310"/>
              <a:gd name="connsiteX2" fmla="*/ 1831088 w 1831088"/>
              <a:gd name="connsiteY2" fmla="*/ 0 h 803310"/>
              <a:gd name="connsiteX0" fmla="*/ 0 w 1831088"/>
              <a:gd name="connsiteY0" fmla="*/ 802339 h 803310"/>
              <a:gd name="connsiteX1" fmla="*/ 1106867 w 1831088"/>
              <a:gd name="connsiteY1" fmla="*/ 579063 h 803310"/>
              <a:gd name="connsiteX2" fmla="*/ 1831088 w 1831088"/>
              <a:gd name="connsiteY2" fmla="*/ 0 h 803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31088" h="803310">
                <a:moveTo>
                  <a:pt x="0" y="802339"/>
                </a:moveTo>
                <a:cubicBezTo>
                  <a:pt x="475765" y="817026"/>
                  <a:pt x="934921" y="661632"/>
                  <a:pt x="1106867" y="579063"/>
                </a:cubicBezTo>
                <a:cubicBezTo>
                  <a:pt x="1278813" y="496494"/>
                  <a:pt x="1658501" y="271243"/>
                  <a:pt x="1831088" y="0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423CF80F-7BE4-0949-AB38-349BB5BC1D49}"/>
              </a:ext>
            </a:extLst>
          </p:cNvPr>
          <p:cNvSpPr/>
          <p:nvPr/>
        </p:nvSpPr>
        <p:spPr bwMode="auto">
          <a:xfrm>
            <a:off x="6121399" y="5439363"/>
            <a:ext cx="86175" cy="86175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488A8FE9-638C-E841-96B7-01BC5AA74A52}"/>
              </a:ext>
            </a:extLst>
          </p:cNvPr>
          <p:cNvSpPr/>
          <p:nvPr/>
        </p:nvSpPr>
        <p:spPr bwMode="auto">
          <a:xfrm>
            <a:off x="6121398" y="2997251"/>
            <a:ext cx="86175" cy="86175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EBBA0F54-E876-864F-8740-47D813057504}"/>
                  </a:ext>
                </a:extLst>
              </p:cNvPr>
              <p:cNvSpPr txBox="1"/>
              <p:nvPr/>
            </p:nvSpPr>
            <p:spPr>
              <a:xfrm>
                <a:off x="5881877" y="5574086"/>
                <a:ext cx="479042" cy="45313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𝑤</m:t>
                      </m:r>
                    </m:oMath>
                  </m:oMathPara>
                </a14:m>
                <a:endParaRPr lang="en-US" sz="2400" baseline="-25000" dirty="0">
                  <a:solidFill>
                    <a:srgbClr val="9900CC"/>
                  </a:solidFill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EBBA0F54-E876-864F-8740-47D8130575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1877" y="5574086"/>
                <a:ext cx="479042" cy="45313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F15C2267-5CBB-4F4A-8040-D66ECA8FC7DB}"/>
                  </a:ext>
                </a:extLst>
              </p:cNvPr>
              <p:cNvSpPr/>
              <p:nvPr/>
            </p:nvSpPr>
            <p:spPr>
              <a:xfrm>
                <a:off x="7000413" y="4762906"/>
                <a:ext cx="1155754" cy="47153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acc>
                        <m:accPr>
                          <m:chr m:val="̂"/>
                          <m:ctrlPr>
                            <a:rPr lang="en-US" sz="2400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</m:acc>
                      <m:r>
                        <a:rPr lang="en-US" sz="2400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sz="2400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F15C2267-5CBB-4F4A-8040-D66ECA8FC7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0413" y="4762906"/>
                <a:ext cx="1155754" cy="471539"/>
              </a:xfrm>
              <a:prstGeom prst="rect">
                <a:avLst/>
              </a:prstGeom>
              <a:blipFill>
                <a:blip r:embed="rId5"/>
                <a:stretch>
                  <a:fillRect t="-5263"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5E669A18-D342-B646-B9E9-5B8E92E87070}"/>
              </a:ext>
            </a:extLst>
          </p:cNvPr>
          <p:cNvCxnSpPr>
            <a:cxnSpLocks/>
            <a:stCxn id="39" idx="6"/>
          </p:cNvCxnSpPr>
          <p:nvPr/>
        </p:nvCxnSpPr>
        <p:spPr bwMode="auto">
          <a:xfrm flipV="1">
            <a:off x="6207574" y="5105400"/>
            <a:ext cx="897189" cy="377051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7030A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23C95E34-3195-9A48-B3B1-8FFFA1E6DA08}"/>
              </a:ext>
            </a:extLst>
          </p:cNvPr>
          <p:cNvCxnSpPr>
            <a:cxnSpLocks/>
          </p:cNvCxnSpPr>
          <p:nvPr/>
        </p:nvCxnSpPr>
        <p:spPr bwMode="auto">
          <a:xfrm flipV="1">
            <a:off x="6196569" y="2471961"/>
            <a:ext cx="908194" cy="568380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7030A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05ECCD04-692F-6F4E-AC3F-0E4191B1E2F5}"/>
              </a:ext>
            </a:extLst>
          </p:cNvPr>
          <p:cNvSpPr txBox="1"/>
          <p:nvPr/>
        </p:nvSpPr>
        <p:spPr>
          <a:xfrm>
            <a:off x="7671337" y="1991222"/>
            <a:ext cx="19216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Fastest rate of increase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CD62549C-3A96-A14C-9F22-48D530695A6B}"/>
                  </a:ext>
                </a:extLst>
              </p:cNvPr>
              <p:cNvSpPr/>
              <p:nvPr/>
            </p:nvSpPr>
            <p:spPr>
              <a:xfrm>
                <a:off x="5705918" y="2000422"/>
                <a:ext cx="932563" cy="4715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</m:acc>
                      <m:r>
                        <a:rPr lang="en-US" sz="2400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sz="2400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CD62549C-3A96-A14C-9F22-48D530695A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5918" y="2000422"/>
                <a:ext cx="932563" cy="471539"/>
              </a:xfrm>
              <a:prstGeom prst="rect">
                <a:avLst/>
              </a:prstGeom>
              <a:blipFill>
                <a:blip r:embed="rId6"/>
                <a:stretch>
                  <a:fillRect t="-7895"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A73E25F2-989B-434D-971D-A8045EDD9FA6}"/>
                  </a:ext>
                </a:extLst>
              </p:cNvPr>
              <p:cNvSpPr/>
              <p:nvPr/>
            </p:nvSpPr>
            <p:spPr>
              <a:xfrm>
                <a:off x="4353432" y="1226041"/>
                <a:ext cx="439416" cy="4715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</m:acc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A73E25F2-989B-434D-971D-A8045EDD9F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3432" y="1226041"/>
                <a:ext cx="439416" cy="471539"/>
              </a:xfrm>
              <a:prstGeom prst="rect">
                <a:avLst/>
              </a:prstGeom>
              <a:blipFill>
                <a:blip r:embed="rId7"/>
                <a:stretch>
                  <a:fillRect t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6534345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556FE-0D55-D047-9C6B-1AB58CABE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gradient vector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31BB653-F4DD-7243-9EA5-486246FA7098}"/>
                  </a:ext>
                </a:extLst>
              </p:cNvPr>
              <p:cNvSpPr txBox="1"/>
              <p:nvPr/>
            </p:nvSpPr>
            <p:spPr>
              <a:xfrm>
                <a:off x="2302229" y="6031120"/>
                <a:ext cx="624786" cy="45980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dirty="0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dirty="0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p>
                          <m:r>
                            <a:rPr lang="en-US" sz="2400" b="0" i="1" dirty="0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en-US" sz="2400" baseline="-25000" dirty="0">
                  <a:solidFill>
                    <a:srgbClr val="9900CC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31BB653-F4DD-7243-9EA5-486246FA70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2229" y="6031120"/>
                <a:ext cx="624786" cy="45980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4BB3D9F-723B-F844-837C-9887E26C154E}"/>
                  </a:ext>
                </a:extLst>
              </p:cNvPr>
              <p:cNvSpPr txBox="1"/>
              <p:nvPr/>
            </p:nvSpPr>
            <p:spPr>
              <a:xfrm>
                <a:off x="9550304" y="3778149"/>
                <a:ext cx="631391" cy="4605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dirty="0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dirty="0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p>
                          <m:r>
                            <a:rPr lang="en-US" sz="2400" b="0" i="1" dirty="0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baseline="-25000" dirty="0">
                  <a:solidFill>
                    <a:srgbClr val="9900CC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4BB3D9F-723B-F844-837C-9887E26C15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0304" y="3778149"/>
                <a:ext cx="631391" cy="4605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240BFF9-B040-FF46-AC84-42A61CA76D04}"/>
              </a:ext>
            </a:extLst>
          </p:cNvPr>
          <p:cNvCxnSpPr>
            <a:cxnSpLocks/>
          </p:cNvCxnSpPr>
          <p:nvPr/>
        </p:nvCxnSpPr>
        <p:spPr bwMode="auto">
          <a:xfrm flipV="1">
            <a:off x="4953000" y="1219200"/>
            <a:ext cx="0" cy="2743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CE42E2F-6400-CB4C-9A46-3F25EB29F850}"/>
              </a:ext>
            </a:extLst>
          </p:cNvPr>
          <p:cNvCxnSpPr>
            <a:cxnSpLocks/>
          </p:cNvCxnSpPr>
          <p:nvPr/>
        </p:nvCxnSpPr>
        <p:spPr bwMode="auto">
          <a:xfrm flipH="1">
            <a:off x="2819400" y="3962400"/>
            <a:ext cx="2133600" cy="2133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0B6E64B-5625-AD41-9E28-66E8CB480C09}"/>
              </a:ext>
            </a:extLst>
          </p:cNvPr>
          <p:cNvCxnSpPr>
            <a:cxnSpLocks/>
          </p:cNvCxnSpPr>
          <p:nvPr/>
        </p:nvCxnSpPr>
        <p:spPr bwMode="auto">
          <a:xfrm>
            <a:off x="4953000" y="3962400"/>
            <a:ext cx="45720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D651B1B-C17C-3345-8E9F-376C23892B42}"/>
              </a:ext>
            </a:extLst>
          </p:cNvPr>
          <p:cNvCxnSpPr>
            <a:cxnSpLocks/>
          </p:cNvCxnSpPr>
          <p:nvPr/>
        </p:nvCxnSpPr>
        <p:spPr bwMode="auto">
          <a:xfrm>
            <a:off x="6160630" y="3048798"/>
            <a:ext cx="11570" cy="239950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AA17099-D3FE-7541-A563-081DFED2038F}"/>
              </a:ext>
            </a:extLst>
          </p:cNvPr>
          <p:cNvGrpSpPr/>
          <p:nvPr/>
        </p:nvGrpSpPr>
        <p:grpSpPr>
          <a:xfrm>
            <a:off x="4514849" y="4891950"/>
            <a:ext cx="3314699" cy="1188900"/>
            <a:chOff x="3200400" y="4495800"/>
            <a:chExt cx="4267200" cy="1530538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3B285C7-C279-DF4F-8C99-7233E8D5328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200400" y="6019800"/>
              <a:ext cx="27432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C65019E-834C-8A45-821D-32C8BDB9430D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5943600" y="4502338"/>
              <a:ext cx="1485899" cy="15240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DF3B099-35F2-884D-9CAD-4AB44C206FE1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3200400" y="4495800"/>
              <a:ext cx="1485899" cy="15240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2949E93-682D-8540-A5DC-3B5024CA469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724400" y="4495800"/>
              <a:ext cx="27432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1" name="Freeform 30">
            <a:extLst>
              <a:ext uri="{FF2B5EF4-FFF2-40B4-BE49-F238E27FC236}">
                <a16:creationId xmlns:a16="http://schemas.microsoft.com/office/drawing/2014/main" id="{1400C9C1-F0CF-E94B-8DD5-DFE0489CF132}"/>
              </a:ext>
            </a:extLst>
          </p:cNvPr>
          <p:cNvSpPr/>
          <p:nvPr/>
        </p:nvSpPr>
        <p:spPr bwMode="auto">
          <a:xfrm>
            <a:off x="4508500" y="2616205"/>
            <a:ext cx="1154649" cy="1171714"/>
          </a:xfrm>
          <a:custGeom>
            <a:avLst/>
            <a:gdLst>
              <a:gd name="connsiteX0" fmla="*/ 0 w 1739900"/>
              <a:gd name="connsiteY0" fmla="*/ 2006600 h 2006600"/>
              <a:gd name="connsiteX1" fmla="*/ 1168400 w 1739900"/>
              <a:gd name="connsiteY1" fmla="*/ 1219200 h 2006600"/>
              <a:gd name="connsiteX2" fmla="*/ 1739900 w 1739900"/>
              <a:gd name="connsiteY2" fmla="*/ 0 h 2006600"/>
              <a:gd name="connsiteX0" fmla="*/ 0 w 1739900"/>
              <a:gd name="connsiteY0" fmla="*/ 2006600 h 2006600"/>
              <a:gd name="connsiteX1" fmla="*/ 1087349 w 1739900"/>
              <a:gd name="connsiteY1" fmla="*/ 1170046 h 2006600"/>
              <a:gd name="connsiteX2" fmla="*/ 1739900 w 1739900"/>
              <a:gd name="connsiteY2" fmla="*/ 0 h 2006600"/>
              <a:gd name="connsiteX0" fmla="*/ 0 w 1739900"/>
              <a:gd name="connsiteY0" fmla="*/ 2006600 h 2006600"/>
              <a:gd name="connsiteX1" fmla="*/ 1087349 w 1739900"/>
              <a:gd name="connsiteY1" fmla="*/ 1170046 h 2006600"/>
              <a:gd name="connsiteX2" fmla="*/ 1739900 w 1739900"/>
              <a:gd name="connsiteY2" fmla="*/ 0 h 200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39900" h="2006600">
                <a:moveTo>
                  <a:pt x="0" y="2006600"/>
                </a:moveTo>
                <a:cubicBezTo>
                  <a:pt x="439208" y="1780116"/>
                  <a:pt x="837892" y="1479902"/>
                  <a:pt x="1087349" y="1170046"/>
                </a:cubicBezTo>
                <a:cubicBezTo>
                  <a:pt x="1336806" y="860190"/>
                  <a:pt x="1599141" y="442383"/>
                  <a:pt x="1739900" y="0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66BA795B-F274-E641-818D-9427CB0CB614}"/>
              </a:ext>
            </a:extLst>
          </p:cNvPr>
          <p:cNvSpPr/>
          <p:nvPr/>
        </p:nvSpPr>
        <p:spPr bwMode="auto">
          <a:xfrm>
            <a:off x="4508500" y="3520195"/>
            <a:ext cx="2130752" cy="306343"/>
          </a:xfrm>
          <a:custGeom>
            <a:avLst/>
            <a:gdLst>
              <a:gd name="connsiteX0" fmla="*/ 0 w 1739900"/>
              <a:gd name="connsiteY0" fmla="*/ 2006600 h 2006600"/>
              <a:gd name="connsiteX1" fmla="*/ 1168400 w 1739900"/>
              <a:gd name="connsiteY1" fmla="*/ 1219200 h 2006600"/>
              <a:gd name="connsiteX2" fmla="*/ 1739900 w 1739900"/>
              <a:gd name="connsiteY2" fmla="*/ 0 h 2006600"/>
              <a:gd name="connsiteX0" fmla="*/ 0 w 3073400"/>
              <a:gd name="connsiteY0" fmla="*/ 819362 h 819362"/>
              <a:gd name="connsiteX1" fmla="*/ 1168400 w 3073400"/>
              <a:gd name="connsiteY1" fmla="*/ 31962 h 819362"/>
              <a:gd name="connsiteX2" fmla="*/ 3073400 w 3073400"/>
              <a:gd name="connsiteY2" fmla="*/ 0 h 819362"/>
              <a:gd name="connsiteX0" fmla="*/ 0 w 3073400"/>
              <a:gd name="connsiteY0" fmla="*/ 819362 h 1007981"/>
              <a:gd name="connsiteX1" fmla="*/ 1778000 w 3073400"/>
              <a:gd name="connsiteY1" fmla="*/ 985097 h 1007981"/>
              <a:gd name="connsiteX2" fmla="*/ 3073400 w 3073400"/>
              <a:gd name="connsiteY2" fmla="*/ 0 h 1007981"/>
              <a:gd name="connsiteX0" fmla="*/ 0 w 3098800"/>
              <a:gd name="connsiteY0" fmla="*/ 568537 h 993552"/>
              <a:gd name="connsiteX1" fmla="*/ 1803400 w 3098800"/>
              <a:gd name="connsiteY1" fmla="*/ 985097 h 993552"/>
              <a:gd name="connsiteX2" fmla="*/ 3098800 w 3098800"/>
              <a:gd name="connsiteY2" fmla="*/ 0 h 993552"/>
              <a:gd name="connsiteX0" fmla="*/ 0 w 3098800"/>
              <a:gd name="connsiteY0" fmla="*/ 568537 h 1001603"/>
              <a:gd name="connsiteX1" fmla="*/ 1803400 w 3098800"/>
              <a:gd name="connsiteY1" fmla="*/ 985097 h 1001603"/>
              <a:gd name="connsiteX2" fmla="*/ 3098800 w 3098800"/>
              <a:gd name="connsiteY2" fmla="*/ 0 h 1001603"/>
              <a:gd name="connsiteX0" fmla="*/ 0 w 3098800"/>
              <a:gd name="connsiteY0" fmla="*/ 568537 h 1115025"/>
              <a:gd name="connsiteX1" fmla="*/ 2451100 w 3098800"/>
              <a:gd name="connsiteY1" fmla="*/ 1102149 h 1115025"/>
              <a:gd name="connsiteX2" fmla="*/ 3098800 w 3098800"/>
              <a:gd name="connsiteY2" fmla="*/ 0 h 1115025"/>
              <a:gd name="connsiteX0" fmla="*/ 0 w 3098800"/>
              <a:gd name="connsiteY0" fmla="*/ 568537 h 860218"/>
              <a:gd name="connsiteX1" fmla="*/ 1587500 w 3098800"/>
              <a:gd name="connsiteY1" fmla="*/ 834603 h 860218"/>
              <a:gd name="connsiteX2" fmla="*/ 3098800 w 3098800"/>
              <a:gd name="connsiteY2" fmla="*/ 0 h 860218"/>
              <a:gd name="connsiteX0" fmla="*/ 0 w 2374900"/>
              <a:gd name="connsiteY0" fmla="*/ 0 h 367682"/>
              <a:gd name="connsiteX1" fmla="*/ 1587500 w 2374900"/>
              <a:gd name="connsiteY1" fmla="*/ 266066 h 367682"/>
              <a:gd name="connsiteX2" fmla="*/ 2374900 w 2374900"/>
              <a:gd name="connsiteY2" fmla="*/ 117051 h 367682"/>
              <a:gd name="connsiteX0" fmla="*/ 0 w 2374900"/>
              <a:gd name="connsiteY0" fmla="*/ 0 h 398226"/>
              <a:gd name="connsiteX1" fmla="*/ 1155700 w 2374900"/>
              <a:gd name="connsiteY1" fmla="*/ 332952 h 398226"/>
              <a:gd name="connsiteX2" fmla="*/ 2374900 w 2374900"/>
              <a:gd name="connsiteY2" fmla="*/ 117051 h 398226"/>
              <a:gd name="connsiteX0" fmla="*/ 0 w 2374900"/>
              <a:gd name="connsiteY0" fmla="*/ 0 h 346947"/>
              <a:gd name="connsiteX1" fmla="*/ 1155700 w 2374900"/>
              <a:gd name="connsiteY1" fmla="*/ 332952 h 346947"/>
              <a:gd name="connsiteX2" fmla="*/ 2374900 w 2374900"/>
              <a:gd name="connsiteY2" fmla="*/ 117051 h 346947"/>
              <a:gd name="connsiteX0" fmla="*/ 0 w 2501900"/>
              <a:gd name="connsiteY0" fmla="*/ 0 h 338823"/>
              <a:gd name="connsiteX1" fmla="*/ 1155700 w 2501900"/>
              <a:gd name="connsiteY1" fmla="*/ 332952 h 338823"/>
              <a:gd name="connsiteX2" fmla="*/ 2501900 w 2501900"/>
              <a:gd name="connsiteY2" fmla="*/ 83607 h 338823"/>
              <a:gd name="connsiteX0" fmla="*/ 0 w 2516807"/>
              <a:gd name="connsiteY0" fmla="*/ 0 h 449412"/>
              <a:gd name="connsiteX1" fmla="*/ 1155700 w 2516807"/>
              <a:gd name="connsiteY1" fmla="*/ 332952 h 449412"/>
              <a:gd name="connsiteX2" fmla="*/ 2516807 w 2516807"/>
              <a:gd name="connsiteY2" fmla="*/ 306449 h 449412"/>
              <a:gd name="connsiteX0" fmla="*/ 0 w 2516807"/>
              <a:gd name="connsiteY0" fmla="*/ 0 h 365123"/>
              <a:gd name="connsiteX1" fmla="*/ 1155700 w 2516807"/>
              <a:gd name="connsiteY1" fmla="*/ 332952 h 365123"/>
              <a:gd name="connsiteX2" fmla="*/ 2516807 w 2516807"/>
              <a:gd name="connsiteY2" fmla="*/ 306449 h 365123"/>
              <a:gd name="connsiteX0" fmla="*/ 0 w 2516807"/>
              <a:gd name="connsiteY0" fmla="*/ 0 h 385789"/>
              <a:gd name="connsiteX1" fmla="*/ 1081165 w 2516807"/>
              <a:gd name="connsiteY1" fmla="*/ 362664 h 385789"/>
              <a:gd name="connsiteX2" fmla="*/ 2516807 w 2516807"/>
              <a:gd name="connsiteY2" fmla="*/ 306449 h 385789"/>
              <a:gd name="connsiteX0" fmla="*/ 0 w 2516807"/>
              <a:gd name="connsiteY0" fmla="*/ 0 h 102165"/>
              <a:gd name="connsiteX1" fmla="*/ 1081165 w 2516807"/>
              <a:gd name="connsiteY1" fmla="*/ 74667 h 102165"/>
              <a:gd name="connsiteX2" fmla="*/ 2516807 w 2516807"/>
              <a:gd name="connsiteY2" fmla="*/ 18452 h 102165"/>
              <a:gd name="connsiteX0" fmla="*/ 0 w 2516807"/>
              <a:gd name="connsiteY0" fmla="*/ 0 h 204322"/>
              <a:gd name="connsiteX1" fmla="*/ 1066258 w 2516807"/>
              <a:gd name="connsiteY1" fmla="*/ 204265 h 204322"/>
              <a:gd name="connsiteX2" fmla="*/ 2516807 w 2516807"/>
              <a:gd name="connsiteY2" fmla="*/ 18452 h 204322"/>
              <a:gd name="connsiteX0" fmla="*/ 0 w 2516807"/>
              <a:gd name="connsiteY0" fmla="*/ 0 h 204398"/>
              <a:gd name="connsiteX1" fmla="*/ 1066258 w 2516807"/>
              <a:gd name="connsiteY1" fmla="*/ 204265 h 204398"/>
              <a:gd name="connsiteX2" fmla="*/ 2516807 w 2516807"/>
              <a:gd name="connsiteY2" fmla="*/ 18452 h 204398"/>
              <a:gd name="connsiteX0" fmla="*/ 0 w 2516807"/>
              <a:gd name="connsiteY0" fmla="*/ 271238 h 338685"/>
              <a:gd name="connsiteX1" fmla="*/ 1066258 w 2516807"/>
              <a:gd name="connsiteY1" fmla="*/ 185813 h 338685"/>
              <a:gd name="connsiteX2" fmla="*/ 2516807 w 2516807"/>
              <a:gd name="connsiteY2" fmla="*/ 0 h 338685"/>
              <a:gd name="connsiteX0" fmla="*/ 0 w 2516807"/>
              <a:gd name="connsiteY0" fmla="*/ 271238 h 361983"/>
              <a:gd name="connsiteX1" fmla="*/ 1129393 w 2516807"/>
              <a:gd name="connsiteY1" fmla="*/ 277294 h 361983"/>
              <a:gd name="connsiteX2" fmla="*/ 2516807 w 2516807"/>
              <a:gd name="connsiteY2" fmla="*/ 0 h 361983"/>
              <a:gd name="connsiteX0" fmla="*/ 0 w 2516807"/>
              <a:gd name="connsiteY0" fmla="*/ 271238 h 361983"/>
              <a:gd name="connsiteX1" fmla="*/ 1129393 w 2516807"/>
              <a:gd name="connsiteY1" fmla="*/ 277294 h 361983"/>
              <a:gd name="connsiteX2" fmla="*/ 2516807 w 2516807"/>
              <a:gd name="connsiteY2" fmla="*/ 0 h 361983"/>
              <a:gd name="connsiteX0" fmla="*/ 0 w 2516807"/>
              <a:gd name="connsiteY0" fmla="*/ 271238 h 311060"/>
              <a:gd name="connsiteX1" fmla="*/ 1129393 w 2516807"/>
              <a:gd name="connsiteY1" fmla="*/ 277294 h 311060"/>
              <a:gd name="connsiteX2" fmla="*/ 2516807 w 2516807"/>
              <a:gd name="connsiteY2" fmla="*/ 0 h 311060"/>
              <a:gd name="connsiteX0" fmla="*/ 0 w 2516807"/>
              <a:gd name="connsiteY0" fmla="*/ 271238 h 304054"/>
              <a:gd name="connsiteX1" fmla="*/ 1129393 w 2516807"/>
              <a:gd name="connsiteY1" fmla="*/ 262047 h 304054"/>
              <a:gd name="connsiteX2" fmla="*/ 2516807 w 2516807"/>
              <a:gd name="connsiteY2" fmla="*/ 0 h 304054"/>
              <a:gd name="connsiteX0" fmla="*/ 0 w 2516807"/>
              <a:gd name="connsiteY0" fmla="*/ 271238 h 311792"/>
              <a:gd name="connsiteX1" fmla="*/ 1176745 w 2516807"/>
              <a:gd name="connsiteY1" fmla="*/ 278697 h 311792"/>
              <a:gd name="connsiteX2" fmla="*/ 2516807 w 2516807"/>
              <a:gd name="connsiteY2" fmla="*/ 0 h 311792"/>
              <a:gd name="connsiteX0" fmla="*/ 0 w 2516807"/>
              <a:gd name="connsiteY0" fmla="*/ 271238 h 300147"/>
              <a:gd name="connsiteX1" fmla="*/ 1176745 w 2516807"/>
              <a:gd name="connsiteY1" fmla="*/ 278697 h 300147"/>
              <a:gd name="connsiteX2" fmla="*/ 2516807 w 2516807"/>
              <a:gd name="connsiteY2" fmla="*/ 0 h 300147"/>
              <a:gd name="connsiteX0" fmla="*/ 0 w 2501023"/>
              <a:gd name="connsiteY0" fmla="*/ 528998 h 587212"/>
              <a:gd name="connsiteX1" fmla="*/ 1176745 w 2501023"/>
              <a:gd name="connsiteY1" fmla="*/ 536457 h 587212"/>
              <a:gd name="connsiteX2" fmla="*/ 2501023 w 2501023"/>
              <a:gd name="connsiteY2" fmla="*/ 0 h 587212"/>
              <a:gd name="connsiteX0" fmla="*/ 0 w 2501023"/>
              <a:gd name="connsiteY0" fmla="*/ 528998 h 587212"/>
              <a:gd name="connsiteX1" fmla="*/ 1176745 w 2501023"/>
              <a:gd name="connsiteY1" fmla="*/ 536457 h 587212"/>
              <a:gd name="connsiteX2" fmla="*/ 2501023 w 2501023"/>
              <a:gd name="connsiteY2" fmla="*/ 0 h 58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01023" h="587212">
                <a:moveTo>
                  <a:pt x="0" y="528998"/>
                </a:moveTo>
                <a:cubicBezTo>
                  <a:pt x="272120" y="581859"/>
                  <a:pt x="759908" y="624623"/>
                  <a:pt x="1176745" y="536457"/>
                </a:cubicBezTo>
                <a:cubicBezTo>
                  <a:pt x="1593582" y="448291"/>
                  <a:pt x="2170907" y="293833"/>
                  <a:pt x="2501023" y="0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5" name="Freeform 34">
            <a:extLst>
              <a:ext uri="{FF2B5EF4-FFF2-40B4-BE49-F238E27FC236}">
                <a16:creationId xmlns:a16="http://schemas.microsoft.com/office/drawing/2014/main" id="{7924727D-B56A-AD45-AFA9-6277A1FDA8EA}"/>
              </a:ext>
            </a:extLst>
          </p:cNvPr>
          <p:cNvSpPr/>
          <p:nvPr/>
        </p:nvSpPr>
        <p:spPr bwMode="auto">
          <a:xfrm>
            <a:off x="6645726" y="1507719"/>
            <a:ext cx="1105519" cy="2018439"/>
          </a:xfrm>
          <a:custGeom>
            <a:avLst/>
            <a:gdLst>
              <a:gd name="connsiteX0" fmla="*/ 0 w 1739900"/>
              <a:gd name="connsiteY0" fmla="*/ 2006600 h 2006600"/>
              <a:gd name="connsiteX1" fmla="*/ 1168400 w 1739900"/>
              <a:gd name="connsiteY1" fmla="*/ 1219200 h 2006600"/>
              <a:gd name="connsiteX2" fmla="*/ 1739900 w 1739900"/>
              <a:gd name="connsiteY2" fmla="*/ 0 h 200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39900" h="2006600">
                <a:moveTo>
                  <a:pt x="0" y="2006600"/>
                </a:moveTo>
                <a:cubicBezTo>
                  <a:pt x="439208" y="1780116"/>
                  <a:pt x="878417" y="1553633"/>
                  <a:pt x="1168400" y="1219200"/>
                </a:cubicBezTo>
                <a:cubicBezTo>
                  <a:pt x="1458383" y="884767"/>
                  <a:pt x="1599141" y="442383"/>
                  <a:pt x="1739900" y="0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D88E17C9-2431-814A-9151-624C9AB629A3}"/>
              </a:ext>
            </a:extLst>
          </p:cNvPr>
          <p:cNvSpPr/>
          <p:nvPr/>
        </p:nvSpPr>
        <p:spPr bwMode="auto">
          <a:xfrm>
            <a:off x="5663150" y="1461811"/>
            <a:ext cx="2094450" cy="1142287"/>
          </a:xfrm>
          <a:custGeom>
            <a:avLst/>
            <a:gdLst>
              <a:gd name="connsiteX0" fmla="*/ 0 w 1739900"/>
              <a:gd name="connsiteY0" fmla="*/ 2006600 h 2006600"/>
              <a:gd name="connsiteX1" fmla="*/ 1168400 w 1739900"/>
              <a:gd name="connsiteY1" fmla="*/ 1219200 h 2006600"/>
              <a:gd name="connsiteX2" fmla="*/ 1739900 w 1739900"/>
              <a:gd name="connsiteY2" fmla="*/ 0 h 2006600"/>
              <a:gd name="connsiteX0" fmla="*/ 0 w 3073400"/>
              <a:gd name="connsiteY0" fmla="*/ 819362 h 819362"/>
              <a:gd name="connsiteX1" fmla="*/ 1168400 w 3073400"/>
              <a:gd name="connsiteY1" fmla="*/ 31962 h 819362"/>
              <a:gd name="connsiteX2" fmla="*/ 3073400 w 3073400"/>
              <a:gd name="connsiteY2" fmla="*/ 0 h 819362"/>
              <a:gd name="connsiteX0" fmla="*/ 0 w 3073400"/>
              <a:gd name="connsiteY0" fmla="*/ 819362 h 1007981"/>
              <a:gd name="connsiteX1" fmla="*/ 1778000 w 3073400"/>
              <a:gd name="connsiteY1" fmla="*/ 985097 h 1007981"/>
              <a:gd name="connsiteX2" fmla="*/ 3073400 w 3073400"/>
              <a:gd name="connsiteY2" fmla="*/ 0 h 1007981"/>
              <a:gd name="connsiteX0" fmla="*/ 0 w 3098800"/>
              <a:gd name="connsiteY0" fmla="*/ 568537 h 993552"/>
              <a:gd name="connsiteX1" fmla="*/ 1803400 w 3098800"/>
              <a:gd name="connsiteY1" fmla="*/ 985097 h 993552"/>
              <a:gd name="connsiteX2" fmla="*/ 3098800 w 3098800"/>
              <a:gd name="connsiteY2" fmla="*/ 0 h 993552"/>
              <a:gd name="connsiteX0" fmla="*/ 0 w 3098800"/>
              <a:gd name="connsiteY0" fmla="*/ 568537 h 1001603"/>
              <a:gd name="connsiteX1" fmla="*/ 1803400 w 3098800"/>
              <a:gd name="connsiteY1" fmla="*/ 985097 h 1001603"/>
              <a:gd name="connsiteX2" fmla="*/ 3098800 w 3098800"/>
              <a:gd name="connsiteY2" fmla="*/ 0 h 1001603"/>
              <a:gd name="connsiteX0" fmla="*/ 0 w 3098800"/>
              <a:gd name="connsiteY0" fmla="*/ 568537 h 1115025"/>
              <a:gd name="connsiteX1" fmla="*/ 2451100 w 3098800"/>
              <a:gd name="connsiteY1" fmla="*/ 1102149 h 1115025"/>
              <a:gd name="connsiteX2" fmla="*/ 3098800 w 3098800"/>
              <a:gd name="connsiteY2" fmla="*/ 0 h 1115025"/>
              <a:gd name="connsiteX0" fmla="*/ 0 w 3098800"/>
              <a:gd name="connsiteY0" fmla="*/ 568537 h 860218"/>
              <a:gd name="connsiteX1" fmla="*/ 1587500 w 3098800"/>
              <a:gd name="connsiteY1" fmla="*/ 834603 h 860218"/>
              <a:gd name="connsiteX2" fmla="*/ 3098800 w 3098800"/>
              <a:gd name="connsiteY2" fmla="*/ 0 h 860218"/>
              <a:gd name="connsiteX0" fmla="*/ 0 w 2374900"/>
              <a:gd name="connsiteY0" fmla="*/ 0 h 367682"/>
              <a:gd name="connsiteX1" fmla="*/ 1587500 w 2374900"/>
              <a:gd name="connsiteY1" fmla="*/ 266066 h 367682"/>
              <a:gd name="connsiteX2" fmla="*/ 2374900 w 2374900"/>
              <a:gd name="connsiteY2" fmla="*/ 117051 h 367682"/>
              <a:gd name="connsiteX0" fmla="*/ 0 w 2374900"/>
              <a:gd name="connsiteY0" fmla="*/ 0 h 398226"/>
              <a:gd name="connsiteX1" fmla="*/ 1155700 w 2374900"/>
              <a:gd name="connsiteY1" fmla="*/ 332952 h 398226"/>
              <a:gd name="connsiteX2" fmla="*/ 2374900 w 2374900"/>
              <a:gd name="connsiteY2" fmla="*/ 117051 h 398226"/>
              <a:gd name="connsiteX0" fmla="*/ 0 w 2374900"/>
              <a:gd name="connsiteY0" fmla="*/ 0 h 346947"/>
              <a:gd name="connsiteX1" fmla="*/ 1155700 w 2374900"/>
              <a:gd name="connsiteY1" fmla="*/ 332952 h 346947"/>
              <a:gd name="connsiteX2" fmla="*/ 2374900 w 2374900"/>
              <a:gd name="connsiteY2" fmla="*/ 117051 h 346947"/>
              <a:gd name="connsiteX0" fmla="*/ 0 w 2501900"/>
              <a:gd name="connsiteY0" fmla="*/ 0 h 338823"/>
              <a:gd name="connsiteX1" fmla="*/ 1155700 w 2501900"/>
              <a:gd name="connsiteY1" fmla="*/ 332952 h 338823"/>
              <a:gd name="connsiteX2" fmla="*/ 2501900 w 2501900"/>
              <a:gd name="connsiteY2" fmla="*/ 83607 h 338823"/>
              <a:gd name="connsiteX0" fmla="*/ 0 w 2516807"/>
              <a:gd name="connsiteY0" fmla="*/ 0 h 449412"/>
              <a:gd name="connsiteX1" fmla="*/ 1155700 w 2516807"/>
              <a:gd name="connsiteY1" fmla="*/ 332952 h 449412"/>
              <a:gd name="connsiteX2" fmla="*/ 2516807 w 2516807"/>
              <a:gd name="connsiteY2" fmla="*/ 306449 h 449412"/>
              <a:gd name="connsiteX0" fmla="*/ 0 w 2516807"/>
              <a:gd name="connsiteY0" fmla="*/ 0 h 365123"/>
              <a:gd name="connsiteX1" fmla="*/ 1155700 w 2516807"/>
              <a:gd name="connsiteY1" fmla="*/ 332952 h 365123"/>
              <a:gd name="connsiteX2" fmla="*/ 2516807 w 2516807"/>
              <a:gd name="connsiteY2" fmla="*/ 306449 h 365123"/>
              <a:gd name="connsiteX0" fmla="*/ 0 w 2516807"/>
              <a:gd name="connsiteY0" fmla="*/ 0 h 385789"/>
              <a:gd name="connsiteX1" fmla="*/ 1081165 w 2516807"/>
              <a:gd name="connsiteY1" fmla="*/ 362664 h 385789"/>
              <a:gd name="connsiteX2" fmla="*/ 2516807 w 2516807"/>
              <a:gd name="connsiteY2" fmla="*/ 306449 h 385789"/>
              <a:gd name="connsiteX0" fmla="*/ 0 w 1831088"/>
              <a:gd name="connsiteY0" fmla="*/ 802339 h 1196715"/>
              <a:gd name="connsiteX1" fmla="*/ 1081165 w 1831088"/>
              <a:gd name="connsiteY1" fmla="*/ 1165003 h 1196715"/>
              <a:gd name="connsiteX2" fmla="*/ 1831088 w 1831088"/>
              <a:gd name="connsiteY2" fmla="*/ 0 h 1196715"/>
              <a:gd name="connsiteX0" fmla="*/ 0 w 1831088"/>
              <a:gd name="connsiteY0" fmla="*/ 802339 h 1196715"/>
              <a:gd name="connsiteX1" fmla="*/ 1081165 w 1831088"/>
              <a:gd name="connsiteY1" fmla="*/ 1165003 h 1196715"/>
              <a:gd name="connsiteX2" fmla="*/ 1831088 w 1831088"/>
              <a:gd name="connsiteY2" fmla="*/ 0 h 1196715"/>
              <a:gd name="connsiteX0" fmla="*/ 0 w 1831088"/>
              <a:gd name="connsiteY0" fmla="*/ 802339 h 888254"/>
              <a:gd name="connsiteX1" fmla="*/ 1096072 w 1831088"/>
              <a:gd name="connsiteY1" fmla="*/ 718608 h 888254"/>
              <a:gd name="connsiteX2" fmla="*/ 1831088 w 1831088"/>
              <a:gd name="connsiteY2" fmla="*/ 0 h 888254"/>
              <a:gd name="connsiteX0" fmla="*/ 0 w 1831088"/>
              <a:gd name="connsiteY0" fmla="*/ 802339 h 895531"/>
              <a:gd name="connsiteX1" fmla="*/ 1096072 w 1831088"/>
              <a:gd name="connsiteY1" fmla="*/ 718608 h 895531"/>
              <a:gd name="connsiteX2" fmla="*/ 1831088 w 1831088"/>
              <a:gd name="connsiteY2" fmla="*/ 0 h 895531"/>
              <a:gd name="connsiteX0" fmla="*/ 0 w 1831088"/>
              <a:gd name="connsiteY0" fmla="*/ 802339 h 912111"/>
              <a:gd name="connsiteX1" fmla="*/ 1096072 w 1831088"/>
              <a:gd name="connsiteY1" fmla="*/ 718608 h 912111"/>
              <a:gd name="connsiteX2" fmla="*/ 1831088 w 1831088"/>
              <a:gd name="connsiteY2" fmla="*/ 0 h 912111"/>
              <a:gd name="connsiteX0" fmla="*/ 0 w 1831088"/>
              <a:gd name="connsiteY0" fmla="*/ 802339 h 881354"/>
              <a:gd name="connsiteX1" fmla="*/ 1051352 w 1831088"/>
              <a:gd name="connsiteY1" fmla="*/ 617809 h 881354"/>
              <a:gd name="connsiteX2" fmla="*/ 1831088 w 1831088"/>
              <a:gd name="connsiteY2" fmla="*/ 0 h 881354"/>
              <a:gd name="connsiteX0" fmla="*/ 0 w 1831088"/>
              <a:gd name="connsiteY0" fmla="*/ 802339 h 868364"/>
              <a:gd name="connsiteX1" fmla="*/ 1051352 w 1831088"/>
              <a:gd name="connsiteY1" fmla="*/ 617809 h 868364"/>
              <a:gd name="connsiteX2" fmla="*/ 1831088 w 1831088"/>
              <a:gd name="connsiteY2" fmla="*/ 0 h 868364"/>
              <a:gd name="connsiteX0" fmla="*/ 0 w 1831088"/>
              <a:gd name="connsiteY0" fmla="*/ 802339 h 876919"/>
              <a:gd name="connsiteX1" fmla="*/ 1051352 w 1831088"/>
              <a:gd name="connsiteY1" fmla="*/ 661008 h 876919"/>
              <a:gd name="connsiteX2" fmla="*/ 1831088 w 1831088"/>
              <a:gd name="connsiteY2" fmla="*/ 0 h 876919"/>
              <a:gd name="connsiteX0" fmla="*/ 0 w 1831088"/>
              <a:gd name="connsiteY0" fmla="*/ 802339 h 876919"/>
              <a:gd name="connsiteX1" fmla="*/ 1051352 w 1831088"/>
              <a:gd name="connsiteY1" fmla="*/ 661008 h 876919"/>
              <a:gd name="connsiteX2" fmla="*/ 1831088 w 1831088"/>
              <a:gd name="connsiteY2" fmla="*/ 0 h 876919"/>
              <a:gd name="connsiteX0" fmla="*/ 0 w 1831088"/>
              <a:gd name="connsiteY0" fmla="*/ 802339 h 838906"/>
              <a:gd name="connsiteX1" fmla="*/ 1051352 w 1831088"/>
              <a:gd name="connsiteY1" fmla="*/ 661008 h 838906"/>
              <a:gd name="connsiteX2" fmla="*/ 1831088 w 1831088"/>
              <a:gd name="connsiteY2" fmla="*/ 0 h 838906"/>
              <a:gd name="connsiteX0" fmla="*/ 0 w 1831088"/>
              <a:gd name="connsiteY0" fmla="*/ 802339 h 838906"/>
              <a:gd name="connsiteX1" fmla="*/ 1051352 w 1831088"/>
              <a:gd name="connsiteY1" fmla="*/ 661008 h 838906"/>
              <a:gd name="connsiteX2" fmla="*/ 1831088 w 1831088"/>
              <a:gd name="connsiteY2" fmla="*/ 0 h 838906"/>
              <a:gd name="connsiteX0" fmla="*/ 0 w 1831088"/>
              <a:gd name="connsiteY0" fmla="*/ 802339 h 807514"/>
              <a:gd name="connsiteX1" fmla="*/ 1051352 w 1831088"/>
              <a:gd name="connsiteY1" fmla="*/ 661008 h 807514"/>
              <a:gd name="connsiteX2" fmla="*/ 1831088 w 1831088"/>
              <a:gd name="connsiteY2" fmla="*/ 0 h 807514"/>
              <a:gd name="connsiteX0" fmla="*/ 0 w 1831088"/>
              <a:gd name="connsiteY0" fmla="*/ 802339 h 806689"/>
              <a:gd name="connsiteX1" fmla="*/ 1106867 w 1831088"/>
              <a:gd name="connsiteY1" fmla="*/ 652813 h 806689"/>
              <a:gd name="connsiteX2" fmla="*/ 1831088 w 1831088"/>
              <a:gd name="connsiteY2" fmla="*/ 0 h 806689"/>
              <a:gd name="connsiteX0" fmla="*/ 0 w 1831088"/>
              <a:gd name="connsiteY0" fmla="*/ 802339 h 804063"/>
              <a:gd name="connsiteX1" fmla="*/ 1106867 w 1831088"/>
              <a:gd name="connsiteY1" fmla="*/ 652813 h 804063"/>
              <a:gd name="connsiteX2" fmla="*/ 1831088 w 1831088"/>
              <a:gd name="connsiteY2" fmla="*/ 0 h 804063"/>
              <a:gd name="connsiteX0" fmla="*/ 0 w 1831088"/>
              <a:gd name="connsiteY0" fmla="*/ 802339 h 803310"/>
              <a:gd name="connsiteX1" fmla="*/ 1106867 w 1831088"/>
              <a:gd name="connsiteY1" fmla="*/ 579063 h 803310"/>
              <a:gd name="connsiteX2" fmla="*/ 1831088 w 1831088"/>
              <a:gd name="connsiteY2" fmla="*/ 0 h 803310"/>
              <a:gd name="connsiteX0" fmla="*/ 0 w 1831088"/>
              <a:gd name="connsiteY0" fmla="*/ 802339 h 803310"/>
              <a:gd name="connsiteX1" fmla="*/ 1106867 w 1831088"/>
              <a:gd name="connsiteY1" fmla="*/ 579063 h 803310"/>
              <a:gd name="connsiteX2" fmla="*/ 1831088 w 1831088"/>
              <a:gd name="connsiteY2" fmla="*/ 0 h 803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31088" h="803310">
                <a:moveTo>
                  <a:pt x="0" y="802339"/>
                </a:moveTo>
                <a:cubicBezTo>
                  <a:pt x="475765" y="817026"/>
                  <a:pt x="934921" y="661632"/>
                  <a:pt x="1106867" y="579063"/>
                </a:cubicBezTo>
                <a:cubicBezTo>
                  <a:pt x="1278813" y="496494"/>
                  <a:pt x="1658501" y="271243"/>
                  <a:pt x="1831088" y="0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423CF80F-7BE4-0949-AB38-349BB5BC1D49}"/>
              </a:ext>
            </a:extLst>
          </p:cNvPr>
          <p:cNvSpPr/>
          <p:nvPr/>
        </p:nvSpPr>
        <p:spPr bwMode="auto">
          <a:xfrm>
            <a:off x="6121399" y="5439363"/>
            <a:ext cx="86175" cy="86175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488A8FE9-638C-E841-96B7-01BC5AA74A52}"/>
              </a:ext>
            </a:extLst>
          </p:cNvPr>
          <p:cNvSpPr/>
          <p:nvPr/>
        </p:nvSpPr>
        <p:spPr bwMode="auto">
          <a:xfrm>
            <a:off x="6121398" y="2997251"/>
            <a:ext cx="86175" cy="86175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EBBA0F54-E876-864F-8740-47D813057504}"/>
                  </a:ext>
                </a:extLst>
              </p:cNvPr>
              <p:cNvSpPr txBox="1"/>
              <p:nvPr/>
            </p:nvSpPr>
            <p:spPr>
              <a:xfrm>
                <a:off x="5881877" y="5574086"/>
                <a:ext cx="479042" cy="45313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𝑤</m:t>
                      </m:r>
                    </m:oMath>
                  </m:oMathPara>
                </a14:m>
                <a:endParaRPr lang="en-US" sz="2400" baseline="-25000" dirty="0">
                  <a:solidFill>
                    <a:srgbClr val="9900CC"/>
                  </a:solidFill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EBBA0F54-E876-864F-8740-47D8130575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1877" y="5574086"/>
                <a:ext cx="479042" cy="45313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F15C2267-5CBB-4F4A-8040-D66ECA8FC7DB}"/>
                  </a:ext>
                </a:extLst>
              </p:cNvPr>
              <p:cNvSpPr/>
              <p:nvPr/>
            </p:nvSpPr>
            <p:spPr>
              <a:xfrm>
                <a:off x="4048606" y="5658613"/>
                <a:ext cx="1155754" cy="47153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sz="2400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acc>
                        <m:accPr>
                          <m:chr m:val="̂"/>
                          <m:ctrlPr>
                            <a:rPr lang="en-US" sz="2400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</m:acc>
                      <m:r>
                        <a:rPr lang="en-US" sz="2400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sz="2400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F15C2267-5CBB-4F4A-8040-D66ECA8FC7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8606" y="5658613"/>
                <a:ext cx="1155754" cy="471539"/>
              </a:xfrm>
              <a:prstGeom prst="rect">
                <a:avLst/>
              </a:prstGeom>
              <a:blipFill>
                <a:blip r:embed="rId5"/>
                <a:stretch>
                  <a:fillRect t="-7895" r="-10870"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5E669A18-D342-B646-B9E9-5B8E92E87070}"/>
              </a:ext>
            </a:extLst>
          </p:cNvPr>
          <p:cNvCxnSpPr>
            <a:cxnSpLocks/>
            <a:stCxn id="39" idx="6"/>
          </p:cNvCxnSpPr>
          <p:nvPr/>
        </p:nvCxnSpPr>
        <p:spPr bwMode="auto">
          <a:xfrm flipH="1">
            <a:off x="5181600" y="5482451"/>
            <a:ext cx="1025974" cy="295675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7030A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23C95E34-3195-9A48-B3B1-8FFFA1E6DA08}"/>
              </a:ext>
            </a:extLst>
          </p:cNvPr>
          <p:cNvCxnSpPr>
            <a:cxnSpLocks/>
          </p:cNvCxnSpPr>
          <p:nvPr/>
        </p:nvCxnSpPr>
        <p:spPr bwMode="auto">
          <a:xfrm flipH="1">
            <a:off x="5181600" y="3040341"/>
            <a:ext cx="1014969" cy="617259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7030A0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52F6C5A8-2A72-864C-A316-24659A1811F8}"/>
                  </a:ext>
                </a:extLst>
              </p:cNvPr>
              <p:cNvSpPr/>
              <p:nvPr/>
            </p:nvSpPr>
            <p:spPr>
              <a:xfrm>
                <a:off x="4353432" y="1226041"/>
                <a:ext cx="439416" cy="4715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</m:acc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52F6C5A8-2A72-864C-A316-24659A1811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3432" y="1226041"/>
                <a:ext cx="439416" cy="471539"/>
              </a:xfrm>
              <a:prstGeom prst="rect">
                <a:avLst/>
              </a:prstGeom>
              <a:blipFill>
                <a:blip r:embed="rId6"/>
                <a:stretch>
                  <a:fillRect t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TextBox 52">
            <a:extLst>
              <a:ext uri="{FF2B5EF4-FFF2-40B4-BE49-F238E27FC236}">
                <a16:creationId xmlns:a16="http://schemas.microsoft.com/office/drawing/2014/main" id="{05ECCD04-692F-6F4E-AC3F-0E4191B1E2F5}"/>
              </a:ext>
            </a:extLst>
          </p:cNvPr>
          <p:cNvSpPr txBox="1"/>
          <p:nvPr/>
        </p:nvSpPr>
        <p:spPr>
          <a:xfrm>
            <a:off x="2631475" y="3315651"/>
            <a:ext cx="21703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Fastest rate of </a:t>
            </a:r>
            <a:r>
              <a:rPr lang="en-US" sz="2400" i="1" dirty="0"/>
              <a:t>decrease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C3461187-167F-BB4C-9D75-AC72FA5438A5}"/>
                  </a:ext>
                </a:extLst>
              </p:cNvPr>
              <p:cNvSpPr/>
              <p:nvPr/>
            </p:nvSpPr>
            <p:spPr>
              <a:xfrm>
                <a:off x="5705918" y="2000422"/>
                <a:ext cx="932563" cy="4715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</m:acc>
                      <m:r>
                        <a:rPr lang="en-US" sz="2400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sz="2400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C3461187-167F-BB4C-9D75-AC72FA5438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5918" y="2000422"/>
                <a:ext cx="932563" cy="471539"/>
              </a:xfrm>
              <a:prstGeom prst="rect">
                <a:avLst/>
              </a:prstGeom>
              <a:blipFill>
                <a:blip r:embed="rId7"/>
                <a:stretch>
                  <a:fillRect t="-7895"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7808200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556FE-0D55-D047-9C6B-1AB58CABE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descent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31BB653-F4DD-7243-9EA5-486246FA7098}"/>
                  </a:ext>
                </a:extLst>
              </p:cNvPr>
              <p:cNvSpPr txBox="1"/>
              <p:nvPr/>
            </p:nvSpPr>
            <p:spPr>
              <a:xfrm>
                <a:off x="2302229" y="6031120"/>
                <a:ext cx="624786" cy="45980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dirty="0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dirty="0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p>
                          <m:r>
                            <a:rPr lang="en-US" sz="2400" b="0" i="1" dirty="0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en-US" sz="2400" baseline="-25000" dirty="0">
                  <a:solidFill>
                    <a:srgbClr val="9900CC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31BB653-F4DD-7243-9EA5-486246FA70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2229" y="6031120"/>
                <a:ext cx="624786" cy="45980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4BB3D9F-723B-F844-837C-9887E26C154E}"/>
                  </a:ext>
                </a:extLst>
              </p:cNvPr>
              <p:cNvSpPr txBox="1"/>
              <p:nvPr/>
            </p:nvSpPr>
            <p:spPr>
              <a:xfrm>
                <a:off x="9550304" y="3778149"/>
                <a:ext cx="631391" cy="4605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dirty="0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dirty="0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p>
                          <m:r>
                            <a:rPr lang="en-US" sz="2400" b="0" i="1" dirty="0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baseline="-25000" dirty="0">
                  <a:solidFill>
                    <a:srgbClr val="9900CC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4BB3D9F-723B-F844-837C-9887E26C15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0304" y="3778149"/>
                <a:ext cx="631391" cy="4605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240BFF9-B040-FF46-AC84-42A61CA76D04}"/>
              </a:ext>
            </a:extLst>
          </p:cNvPr>
          <p:cNvCxnSpPr>
            <a:cxnSpLocks/>
          </p:cNvCxnSpPr>
          <p:nvPr/>
        </p:nvCxnSpPr>
        <p:spPr bwMode="auto">
          <a:xfrm flipV="1">
            <a:off x="4953000" y="1219200"/>
            <a:ext cx="0" cy="2743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CE42E2F-6400-CB4C-9A46-3F25EB29F850}"/>
              </a:ext>
            </a:extLst>
          </p:cNvPr>
          <p:cNvCxnSpPr>
            <a:cxnSpLocks/>
          </p:cNvCxnSpPr>
          <p:nvPr/>
        </p:nvCxnSpPr>
        <p:spPr bwMode="auto">
          <a:xfrm flipH="1">
            <a:off x="2819400" y="3962400"/>
            <a:ext cx="2133600" cy="2133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0B6E64B-5625-AD41-9E28-66E8CB480C09}"/>
              </a:ext>
            </a:extLst>
          </p:cNvPr>
          <p:cNvCxnSpPr>
            <a:cxnSpLocks/>
          </p:cNvCxnSpPr>
          <p:nvPr/>
        </p:nvCxnSpPr>
        <p:spPr bwMode="auto">
          <a:xfrm>
            <a:off x="4953000" y="3962400"/>
            <a:ext cx="45720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D651B1B-C17C-3345-8E9F-376C23892B42}"/>
              </a:ext>
            </a:extLst>
          </p:cNvPr>
          <p:cNvCxnSpPr>
            <a:cxnSpLocks/>
            <a:stCxn id="36" idx="2"/>
            <a:endCxn id="34" idx="0"/>
          </p:cNvCxnSpPr>
          <p:nvPr/>
        </p:nvCxnSpPr>
        <p:spPr bwMode="auto">
          <a:xfrm>
            <a:off x="5638800" y="3319688"/>
            <a:ext cx="43088" cy="227207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AA17099-D3FE-7541-A563-081DFED2038F}"/>
              </a:ext>
            </a:extLst>
          </p:cNvPr>
          <p:cNvGrpSpPr/>
          <p:nvPr/>
        </p:nvGrpSpPr>
        <p:grpSpPr>
          <a:xfrm>
            <a:off x="4514849" y="4891950"/>
            <a:ext cx="3314699" cy="1188900"/>
            <a:chOff x="3200400" y="4495800"/>
            <a:chExt cx="4267200" cy="1530538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3B285C7-C279-DF4F-8C99-7233E8D5328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200400" y="6019800"/>
              <a:ext cx="27432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C65019E-834C-8A45-821D-32C8BDB9430D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5943600" y="4502338"/>
              <a:ext cx="1485899" cy="15240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DF3B099-35F2-884D-9CAD-4AB44C206FE1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3200400" y="4495800"/>
              <a:ext cx="1485899" cy="15240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2949E93-682D-8540-A5DC-3B5024CA469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724400" y="4495800"/>
              <a:ext cx="27432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1" name="Freeform 30">
            <a:extLst>
              <a:ext uri="{FF2B5EF4-FFF2-40B4-BE49-F238E27FC236}">
                <a16:creationId xmlns:a16="http://schemas.microsoft.com/office/drawing/2014/main" id="{1400C9C1-F0CF-E94B-8DD5-DFE0489CF132}"/>
              </a:ext>
            </a:extLst>
          </p:cNvPr>
          <p:cNvSpPr/>
          <p:nvPr/>
        </p:nvSpPr>
        <p:spPr bwMode="auto">
          <a:xfrm>
            <a:off x="4508500" y="2616205"/>
            <a:ext cx="1154649" cy="1171714"/>
          </a:xfrm>
          <a:custGeom>
            <a:avLst/>
            <a:gdLst>
              <a:gd name="connsiteX0" fmla="*/ 0 w 1739900"/>
              <a:gd name="connsiteY0" fmla="*/ 2006600 h 2006600"/>
              <a:gd name="connsiteX1" fmla="*/ 1168400 w 1739900"/>
              <a:gd name="connsiteY1" fmla="*/ 1219200 h 2006600"/>
              <a:gd name="connsiteX2" fmla="*/ 1739900 w 1739900"/>
              <a:gd name="connsiteY2" fmla="*/ 0 h 2006600"/>
              <a:gd name="connsiteX0" fmla="*/ 0 w 1739900"/>
              <a:gd name="connsiteY0" fmla="*/ 2006600 h 2006600"/>
              <a:gd name="connsiteX1" fmla="*/ 1087349 w 1739900"/>
              <a:gd name="connsiteY1" fmla="*/ 1170046 h 2006600"/>
              <a:gd name="connsiteX2" fmla="*/ 1739900 w 1739900"/>
              <a:gd name="connsiteY2" fmla="*/ 0 h 2006600"/>
              <a:gd name="connsiteX0" fmla="*/ 0 w 1739900"/>
              <a:gd name="connsiteY0" fmla="*/ 2006600 h 2006600"/>
              <a:gd name="connsiteX1" fmla="*/ 1087349 w 1739900"/>
              <a:gd name="connsiteY1" fmla="*/ 1170046 h 2006600"/>
              <a:gd name="connsiteX2" fmla="*/ 1739900 w 1739900"/>
              <a:gd name="connsiteY2" fmla="*/ 0 h 200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39900" h="2006600">
                <a:moveTo>
                  <a:pt x="0" y="2006600"/>
                </a:moveTo>
                <a:cubicBezTo>
                  <a:pt x="439208" y="1780116"/>
                  <a:pt x="837892" y="1479902"/>
                  <a:pt x="1087349" y="1170046"/>
                </a:cubicBezTo>
                <a:cubicBezTo>
                  <a:pt x="1336806" y="860190"/>
                  <a:pt x="1599141" y="442383"/>
                  <a:pt x="1739900" y="0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66BA795B-F274-E641-818D-9427CB0CB614}"/>
              </a:ext>
            </a:extLst>
          </p:cNvPr>
          <p:cNvSpPr/>
          <p:nvPr/>
        </p:nvSpPr>
        <p:spPr bwMode="auto">
          <a:xfrm>
            <a:off x="4508500" y="3520195"/>
            <a:ext cx="2130752" cy="306343"/>
          </a:xfrm>
          <a:custGeom>
            <a:avLst/>
            <a:gdLst>
              <a:gd name="connsiteX0" fmla="*/ 0 w 1739900"/>
              <a:gd name="connsiteY0" fmla="*/ 2006600 h 2006600"/>
              <a:gd name="connsiteX1" fmla="*/ 1168400 w 1739900"/>
              <a:gd name="connsiteY1" fmla="*/ 1219200 h 2006600"/>
              <a:gd name="connsiteX2" fmla="*/ 1739900 w 1739900"/>
              <a:gd name="connsiteY2" fmla="*/ 0 h 2006600"/>
              <a:gd name="connsiteX0" fmla="*/ 0 w 3073400"/>
              <a:gd name="connsiteY0" fmla="*/ 819362 h 819362"/>
              <a:gd name="connsiteX1" fmla="*/ 1168400 w 3073400"/>
              <a:gd name="connsiteY1" fmla="*/ 31962 h 819362"/>
              <a:gd name="connsiteX2" fmla="*/ 3073400 w 3073400"/>
              <a:gd name="connsiteY2" fmla="*/ 0 h 819362"/>
              <a:gd name="connsiteX0" fmla="*/ 0 w 3073400"/>
              <a:gd name="connsiteY0" fmla="*/ 819362 h 1007981"/>
              <a:gd name="connsiteX1" fmla="*/ 1778000 w 3073400"/>
              <a:gd name="connsiteY1" fmla="*/ 985097 h 1007981"/>
              <a:gd name="connsiteX2" fmla="*/ 3073400 w 3073400"/>
              <a:gd name="connsiteY2" fmla="*/ 0 h 1007981"/>
              <a:gd name="connsiteX0" fmla="*/ 0 w 3098800"/>
              <a:gd name="connsiteY0" fmla="*/ 568537 h 993552"/>
              <a:gd name="connsiteX1" fmla="*/ 1803400 w 3098800"/>
              <a:gd name="connsiteY1" fmla="*/ 985097 h 993552"/>
              <a:gd name="connsiteX2" fmla="*/ 3098800 w 3098800"/>
              <a:gd name="connsiteY2" fmla="*/ 0 h 993552"/>
              <a:gd name="connsiteX0" fmla="*/ 0 w 3098800"/>
              <a:gd name="connsiteY0" fmla="*/ 568537 h 1001603"/>
              <a:gd name="connsiteX1" fmla="*/ 1803400 w 3098800"/>
              <a:gd name="connsiteY1" fmla="*/ 985097 h 1001603"/>
              <a:gd name="connsiteX2" fmla="*/ 3098800 w 3098800"/>
              <a:gd name="connsiteY2" fmla="*/ 0 h 1001603"/>
              <a:gd name="connsiteX0" fmla="*/ 0 w 3098800"/>
              <a:gd name="connsiteY0" fmla="*/ 568537 h 1115025"/>
              <a:gd name="connsiteX1" fmla="*/ 2451100 w 3098800"/>
              <a:gd name="connsiteY1" fmla="*/ 1102149 h 1115025"/>
              <a:gd name="connsiteX2" fmla="*/ 3098800 w 3098800"/>
              <a:gd name="connsiteY2" fmla="*/ 0 h 1115025"/>
              <a:gd name="connsiteX0" fmla="*/ 0 w 3098800"/>
              <a:gd name="connsiteY0" fmla="*/ 568537 h 860218"/>
              <a:gd name="connsiteX1" fmla="*/ 1587500 w 3098800"/>
              <a:gd name="connsiteY1" fmla="*/ 834603 h 860218"/>
              <a:gd name="connsiteX2" fmla="*/ 3098800 w 3098800"/>
              <a:gd name="connsiteY2" fmla="*/ 0 h 860218"/>
              <a:gd name="connsiteX0" fmla="*/ 0 w 2374900"/>
              <a:gd name="connsiteY0" fmla="*/ 0 h 367682"/>
              <a:gd name="connsiteX1" fmla="*/ 1587500 w 2374900"/>
              <a:gd name="connsiteY1" fmla="*/ 266066 h 367682"/>
              <a:gd name="connsiteX2" fmla="*/ 2374900 w 2374900"/>
              <a:gd name="connsiteY2" fmla="*/ 117051 h 367682"/>
              <a:gd name="connsiteX0" fmla="*/ 0 w 2374900"/>
              <a:gd name="connsiteY0" fmla="*/ 0 h 398226"/>
              <a:gd name="connsiteX1" fmla="*/ 1155700 w 2374900"/>
              <a:gd name="connsiteY1" fmla="*/ 332952 h 398226"/>
              <a:gd name="connsiteX2" fmla="*/ 2374900 w 2374900"/>
              <a:gd name="connsiteY2" fmla="*/ 117051 h 398226"/>
              <a:gd name="connsiteX0" fmla="*/ 0 w 2374900"/>
              <a:gd name="connsiteY0" fmla="*/ 0 h 346947"/>
              <a:gd name="connsiteX1" fmla="*/ 1155700 w 2374900"/>
              <a:gd name="connsiteY1" fmla="*/ 332952 h 346947"/>
              <a:gd name="connsiteX2" fmla="*/ 2374900 w 2374900"/>
              <a:gd name="connsiteY2" fmla="*/ 117051 h 346947"/>
              <a:gd name="connsiteX0" fmla="*/ 0 w 2501900"/>
              <a:gd name="connsiteY0" fmla="*/ 0 h 338823"/>
              <a:gd name="connsiteX1" fmla="*/ 1155700 w 2501900"/>
              <a:gd name="connsiteY1" fmla="*/ 332952 h 338823"/>
              <a:gd name="connsiteX2" fmla="*/ 2501900 w 2501900"/>
              <a:gd name="connsiteY2" fmla="*/ 83607 h 338823"/>
              <a:gd name="connsiteX0" fmla="*/ 0 w 2516807"/>
              <a:gd name="connsiteY0" fmla="*/ 0 h 449412"/>
              <a:gd name="connsiteX1" fmla="*/ 1155700 w 2516807"/>
              <a:gd name="connsiteY1" fmla="*/ 332952 h 449412"/>
              <a:gd name="connsiteX2" fmla="*/ 2516807 w 2516807"/>
              <a:gd name="connsiteY2" fmla="*/ 306449 h 449412"/>
              <a:gd name="connsiteX0" fmla="*/ 0 w 2516807"/>
              <a:gd name="connsiteY0" fmla="*/ 0 h 365123"/>
              <a:gd name="connsiteX1" fmla="*/ 1155700 w 2516807"/>
              <a:gd name="connsiteY1" fmla="*/ 332952 h 365123"/>
              <a:gd name="connsiteX2" fmla="*/ 2516807 w 2516807"/>
              <a:gd name="connsiteY2" fmla="*/ 306449 h 365123"/>
              <a:gd name="connsiteX0" fmla="*/ 0 w 2516807"/>
              <a:gd name="connsiteY0" fmla="*/ 0 h 385789"/>
              <a:gd name="connsiteX1" fmla="*/ 1081165 w 2516807"/>
              <a:gd name="connsiteY1" fmla="*/ 362664 h 385789"/>
              <a:gd name="connsiteX2" fmla="*/ 2516807 w 2516807"/>
              <a:gd name="connsiteY2" fmla="*/ 306449 h 385789"/>
              <a:gd name="connsiteX0" fmla="*/ 0 w 2516807"/>
              <a:gd name="connsiteY0" fmla="*/ 0 h 102165"/>
              <a:gd name="connsiteX1" fmla="*/ 1081165 w 2516807"/>
              <a:gd name="connsiteY1" fmla="*/ 74667 h 102165"/>
              <a:gd name="connsiteX2" fmla="*/ 2516807 w 2516807"/>
              <a:gd name="connsiteY2" fmla="*/ 18452 h 102165"/>
              <a:gd name="connsiteX0" fmla="*/ 0 w 2516807"/>
              <a:gd name="connsiteY0" fmla="*/ 0 h 204322"/>
              <a:gd name="connsiteX1" fmla="*/ 1066258 w 2516807"/>
              <a:gd name="connsiteY1" fmla="*/ 204265 h 204322"/>
              <a:gd name="connsiteX2" fmla="*/ 2516807 w 2516807"/>
              <a:gd name="connsiteY2" fmla="*/ 18452 h 204322"/>
              <a:gd name="connsiteX0" fmla="*/ 0 w 2516807"/>
              <a:gd name="connsiteY0" fmla="*/ 0 h 204398"/>
              <a:gd name="connsiteX1" fmla="*/ 1066258 w 2516807"/>
              <a:gd name="connsiteY1" fmla="*/ 204265 h 204398"/>
              <a:gd name="connsiteX2" fmla="*/ 2516807 w 2516807"/>
              <a:gd name="connsiteY2" fmla="*/ 18452 h 204398"/>
              <a:gd name="connsiteX0" fmla="*/ 0 w 2516807"/>
              <a:gd name="connsiteY0" fmla="*/ 271238 h 338685"/>
              <a:gd name="connsiteX1" fmla="*/ 1066258 w 2516807"/>
              <a:gd name="connsiteY1" fmla="*/ 185813 h 338685"/>
              <a:gd name="connsiteX2" fmla="*/ 2516807 w 2516807"/>
              <a:gd name="connsiteY2" fmla="*/ 0 h 338685"/>
              <a:gd name="connsiteX0" fmla="*/ 0 w 2516807"/>
              <a:gd name="connsiteY0" fmla="*/ 271238 h 361983"/>
              <a:gd name="connsiteX1" fmla="*/ 1129393 w 2516807"/>
              <a:gd name="connsiteY1" fmla="*/ 277294 h 361983"/>
              <a:gd name="connsiteX2" fmla="*/ 2516807 w 2516807"/>
              <a:gd name="connsiteY2" fmla="*/ 0 h 361983"/>
              <a:gd name="connsiteX0" fmla="*/ 0 w 2516807"/>
              <a:gd name="connsiteY0" fmla="*/ 271238 h 361983"/>
              <a:gd name="connsiteX1" fmla="*/ 1129393 w 2516807"/>
              <a:gd name="connsiteY1" fmla="*/ 277294 h 361983"/>
              <a:gd name="connsiteX2" fmla="*/ 2516807 w 2516807"/>
              <a:gd name="connsiteY2" fmla="*/ 0 h 361983"/>
              <a:gd name="connsiteX0" fmla="*/ 0 w 2516807"/>
              <a:gd name="connsiteY0" fmla="*/ 271238 h 311060"/>
              <a:gd name="connsiteX1" fmla="*/ 1129393 w 2516807"/>
              <a:gd name="connsiteY1" fmla="*/ 277294 h 311060"/>
              <a:gd name="connsiteX2" fmla="*/ 2516807 w 2516807"/>
              <a:gd name="connsiteY2" fmla="*/ 0 h 311060"/>
              <a:gd name="connsiteX0" fmla="*/ 0 w 2516807"/>
              <a:gd name="connsiteY0" fmla="*/ 271238 h 304054"/>
              <a:gd name="connsiteX1" fmla="*/ 1129393 w 2516807"/>
              <a:gd name="connsiteY1" fmla="*/ 262047 h 304054"/>
              <a:gd name="connsiteX2" fmla="*/ 2516807 w 2516807"/>
              <a:gd name="connsiteY2" fmla="*/ 0 h 304054"/>
              <a:gd name="connsiteX0" fmla="*/ 0 w 2516807"/>
              <a:gd name="connsiteY0" fmla="*/ 271238 h 311792"/>
              <a:gd name="connsiteX1" fmla="*/ 1176745 w 2516807"/>
              <a:gd name="connsiteY1" fmla="*/ 278697 h 311792"/>
              <a:gd name="connsiteX2" fmla="*/ 2516807 w 2516807"/>
              <a:gd name="connsiteY2" fmla="*/ 0 h 311792"/>
              <a:gd name="connsiteX0" fmla="*/ 0 w 2516807"/>
              <a:gd name="connsiteY0" fmla="*/ 271238 h 300147"/>
              <a:gd name="connsiteX1" fmla="*/ 1176745 w 2516807"/>
              <a:gd name="connsiteY1" fmla="*/ 278697 h 300147"/>
              <a:gd name="connsiteX2" fmla="*/ 2516807 w 2516807"/>
              <a:gd name="connsiteY2" fmla="*/ 0 h 300147"/>
              <a:gd name="connsiteX0" fmla="*/ 0 w 2501023"/>
              <a:gd name="connsiteY0" fmla="*/ 528998 h 587212"/>
              <a:gd name="connsiteX1" fmla="*/ 1176745 w 2501023"/>
              <a:gd name="connsiteY1" fmla="*/ 536457 h 587212"/>
              <a:gd name="connsiteX2" fmla="*/ 2501023 w 2501023"/>
              <a:gd name="connsiteY2" fmla="*/ 0 h 587212"/>
              <a:gd name="connsiteX0" fmla="*/ 0 w 2501023"/>
              <a:gd name="connsiteY0" fmla="*/ 528998 h 587212"/>
              <a:gd name="connsiteX1" fmla="*/ 1176745 w 2501023"/>
              <a:gd name="connsiteY1" fmla="*/ 536457 h 587212"/>
              <a:gd name="connsiteX2" fmla="*/ 2501023 w 2501023"/>
              <a:gd name="connsiteY2" fmla="*/ 0 h 58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01023" h="587212">
                <a:moveTo>
                  <a:pt x="0" y="528998"/>
                </a:moveTo>
                <a:cubicBezTo>
                  <a:pt x="272120" y="581859"/>
                  <a:pt x="759908" y="624623"/>
                  <a:pt x="1176745" y="536457"/>
                </a:cubicBezTo>
                <a:cubicBezTo>
                  <a:pt x="1593582" y="448291"/>
                  <a:pt x="2170907" y="293833"/>
                  <a:pt x="2501023" y="0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5" name="Freeform 34">
            <a:extLst>
              <a:ext uri="{FF2B5EF4-FFF2-40B4-BE49-F238E27FC236}">
                <a16:creationId xmlns:a16="http://schemas.microsoft.com/office/drawing/2014/main" id="{7924727D-B56A-AD45-AFA9-6277A1FDA8EA}"/>
              </a:ext>
            </a:extLst>
          </p:cNvPr>
          <p:cNvSpPr/>
          <p:nvPr/>
        </p:nvSpPr>
        <p:spPr bwMode="auto">
          <a:xfrm>
            <a:off x="6645726" y="1507719"/>
            <a:ext cx="1105519" cy="2018439"/>
          </a:xfrm>
          <a:custGeom>
            <a:avLst/>
            <a:gdLst>
              <a:gd name="connsiteX0" fmla="*/ 0 w 1739900"/>
              <a:gd name="connsiteY0" fmla="*/ 2006600 h 2006600"/>
              <a:gd name="connsiteX1" fmla="*/ 1168400 w 1739900"/>
              <a:gd name="connsiteY1" fmla="*/ 1219200 h 2006600"/>
              <a:gd name="connsiteX2" fmla="*/ 1739900 w 1739900"/>
              <a:gd name="connsiteY2" fmla="*/ 0 h 200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39900" h="2006600">
                <a:moveTo>
                  <a:pt x="0" y="2006600"/>
                </a:moveTo>
                <a:cubicBezTo>
                  <a:pt x="439208" y="1780116"/>
                  <a:pt x="878417" y="1553633"/>
                  <a:pt x="1168400" y="1219200"/>
                </a:cubicBezTo>
                <a:cubicBezTo>
                  <a:pt x="1458383" y="884767"/>
                  <a:pt x="1599141" y="442383"/>
                  <a:pt x="1739900" y="0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D88E17C9-2431-814A-9151-624C9AB629A3}"/>
              </a:ext>
            </a:extLst>
          </p:cNvPr>
          <p:cNvSpPr/>
          <p:nvPr/>
        </p:nvSpPr>
        <p:spPr bwMode="auto">
          <a:xfrm>
            <a:off x="5663150" y="1461811"/>
            <a:ext cx="2094450" cy="1142287"/>
          </a:xfrm>
          <a:custGeom>
            <a:avLst/>
            <a:gdLst>
              <a:gd name="connsiteX0" fmla="*/ 0 w 1739900"/>
              <a:gd name="connsiteY0" fmla="*/ 2006600 h 2006600"/>
              <a:gd name="connsiteX1" fmla="*/ 1168400 w 1739900"/>
              <a:gd name="connsiteY1" fmla="*/ 1219200 h 2006600"/>
              <a:gd name="connsiteX2" fmla="*/ 1739900 w 1739900"/>
              <a:gd name="connsiteY2" fmla="*/ 0 h 2006600"/>
              <a:gd name="connsiteX0" fmla="*/ 0 w 3073400"/>
              <a:gd name="connsiteY0" fmla="*/ 819362 h 819362"/>
              <a:gd name="connsiteX1" fmla="*/ 1168400 w 3073400"/>
              <a:gd name="connsiteY1" fmla="*/ 31962 h 819362"/>
              <a:gd name="connsiteX2" fmla="*/ 3073400 w 3073400"/>
              <a:gd name="connsiteY2" fmla="*/ 0 h 819362"/>
              <a:gd name="connsiteX0" fmla="*/ 0 w 3073400"/>
              <a:gd name="connsiteY0" fmla="*/ 819362 h 1007981"/>
              <a:gd name="connsiteX1" fmla="*/ 1778000 w 3073400"/>
              <a:gd name="connsiteY1" fmla="*/ 985097 h 1007981"/>
              <a:gd name="connsiteX2" fmla="*/ 3073400 w 3073400"/>
              <a:gd name="connsiteY2" fmla="*/ 0 h 1007981"/>
              <a:gd name="connsiteX0" fmla="*/ 0 w 3098800"/>
              <a:gd name="connsiteY0" fmla="*/ 568537 h 993552"/>
              <a:gd name="connsiteX1" fmla="*/ 1803400 w 3098800"/>
              <a:gd name="connsiteY1" fmla="*/ 985097 h 993552"/>
              <a:gd name="connsiteX2" fmla="*/ 3098800 w 3098800"/>
              <a:gd name="connsiteY2" fmla="*/ 0 h 993552"/>
              <a:gd name="connsiteX0" fmla="*/ 0 w 3098800"/>
              <a:gd name="connsiteY0" fmla="*/ 568537 h 1001603"/>
              <a:gd name="connsiteX1" fmla="*/ 1803400 w 3098800"/>
              <a:gd name="connsiteY1" fmla="*/ 985097 h 1001603"/>
              <a:gd name="connsiteX2" fmla="*/ 3098800 w 3098800"/>
              <a:gd name="connsiteY2" fmla="*/ 0 h 1001603"/>
              <a:gd name="connsiteX0" fmla="*/ 0 w 3098800"/>
              <a:gd name="connsiteY0" fmla="*/ 568537 h 1115025"/>
              <a:gd name="connsiteX1" fmla="*/ 2451100 w 3098800"/>
              <a:gd name="connsiteY1" fmla="*/ 1102149 h 1115025"/>
              <a:gd name="connsiteX2" fmla="*/ 3098800 w 3098800"/>
              <a:gd name="connsiteY2" fmla="*/ 0 h 1115025"/>
              <a:gd name="connsiteX0" fmla="*/ 0 w 3098800"/>
              <a:gd name="connsiteY0" fmla="*/ 568537 h 860218"/>
              <a:gd name="connsiteX1" fmla="*/ 1587500 w 3098800"/>
              <a:gd name="connsiteY1" fmla="*/ 834603 h 860218"/>
              <a:gd name="connsiteX2" fmla="*/ 3098800 w 3098800"/>
              <a:gd name="connsiteY2" fmla="*/ 0 h 860218"/>
              <a:gd name="connsiteX0" fmla="*/ 0 w 2374900"/>
              <a:gd name="connsiteY0" fmla="*/ 0 h 367682"/>
              <a:gd name="connsiteX1" fmla="*/ 1587500 w 2374900"/>
              <a:gd name="connsiteY1" fmla="*/ 266066 h 367682"/>
              <a:gd name="connsiteX2" fmla="*/ 2374900 w 2374900"/>
              <a:gd name="connsiteY2" fmla="*/ 117051 h 367682"/>
              <a:gd name="connsiteX0" fmla="*/ 0 w 2374900"/>
              <a:gd name="connsiteY0" fmla="*/ 0 h 398226"/>
              <a:gd name="connsiteX1" fmla="*/ 1155700 w 2374900"/>
              <a:gd name="connsiteY1" fmla="*/ 332952 h 398226"/>
              <a:gd name="connsiteX2" fmla="*/ 2374900 w 2374900"/>
              <a:gd name="connsiteY2" fmla="*/ 117051 h 398226"/>
              <a:gd name="connsiteX0" fmla="*/ 0 w 2374900"/>
              <a:gd name="connsiteY0" fmla="*/ 0 h 346947"/>
              <a:gd name="connsiteX1" fmla="*/ 1155700 w 2374900"/>
              <a:gd name="connsiteY1" fmla="*/ 332952 h 346947"/>
              <a:gd name="connsiteX2" fmla="*/ 2374900 w 2374900"/>
              <a:gd name="connsiteY2" fmla="*/ 117051 h 346947"/>
              <a:gd name="connsiteX0" fmla="*/ 0 w 2501900"/>
              <a:gd name="connsiteY0" fmla="*/ 0 h 338823"/>
              <a:gd name="connsiteX1" fmla="*/ 1155700 w 2501900"/>
              <a:gd name="connsiteY1" fmla="*/ 332952 h 338823"/>
              <a:gd name="connsiteX2" fmla="*/ 2501900 w 2501900"/>
              <a:gd name="connsiteY2" fmla="*/ 83607 h 338823"/>
              <a:gd name="connsiteX0" fmla="*/ 0 w 2516807"/>
              <a:gd name="connsiteY0" fmla="*/ 0 h 449412"/>
              <a:gd name="connsiteX1" fmla="*/ 1155700 w 2516807"/>
              <a:gd name="connsiteY1" fmla="*/ 332952 h 449412"/>
              <a:gd name="connsiteX2" fmla="*/ 2516807 w 2516807"/>
              <a:gd name="connsiteY2" fmla="*/ 306449 h 449412"/>
              <a:gd name="connsiteX0" fmla="*/ 0 w 2516807"/>
              <a:gd name="connsiteY0" fmla="*/ 0 h 365123"/>
              <a:gd name="connsiteX1" fmla="*/ 1155700 w 2516807"/>
              <a:gd name="connsiteY1" fmla="*/ 332952 h 365123"/>
              <a:gd name="connsiteX2" fmla="*/ 2516807 w 2516807"/>
              <a:gd name="connsiteY2" fmla="*/ 306449 h 365123"/>
              <a:gd name="connsiteX0" fmla="*/ 0 w 2516807"/>
              <a:gd name="connsiteY0" fmla="*/ 0 h 385789"/>
              <a:gd name="connsiteX1" fmla="*/ 1081165 w 2516807"/>
              <a:gd name="connsiteY1" fmla="*/ 362664 h 385789"/>
              <a:gd name="connsiteX2" fmla="*/ 2516807 w 2516807"/>
              <a:gd name="connsiteY2" fmla="*/ 306449 h 385789"/>
              <a:gd name="connsiteX0" fmla="*/ 0 w 1831088"/>
              <a:gd name="connsiteY0" fmla="*/ 802339 h 1196715"/>
              <a:gd name="connsiteX1" fmla="*/ 1081165 w 1831088"/>
              <a:gd name="connsiteY1" fmla="*/ 1165003 h 1196715"/>
              <a:gd name="connsiteX2" fmla="*/ 1831088 w 1831088"/>
              <a:gd name="connsiteY2" fmla="*/ 0 h 1196715"/>
              <a:gd name="connsiteX0" fmla="*/ 0 w 1831088"/>
              <a:gd name="connsiteY0" fmla="*/ 802339 h 1196715"/>
              <a:gd name="connsiteX1" fmla="*/ 1081165 w 1831088"/>
              <a:gd name="connsiteY1" fmla="*/ 1165003 h 1196715"/>
              <a:gd name="connsiteX2" fmla="*/ 1831088 w 1831088"/>
              <a:gd name="connsiteY2" fmla="*/ 0 h 1196715"/>
              <a:gd name="connsiteX0" fmla="*/ 0 w 1831088"/>
              <a:gd name="connsiteY0" fmla="*/ 802339 h 888254"/>
              <a:gd name="connsiteX1" fmla="*/ 1096072 w 1831088"/>
              <a:gd name="connsiteY1" fmla="*/ 718608 h 888254"/>
              <a:gd name="connsiteX2" fmla="*/ 1831088 w 1831088"/>
              <a:gd name="connsiteY2" fmla="*/ 0 h 888254"/>
              <a:gd name="connsiteX0" fmla="*/ 0 w 1831088"/>
              <a:gd name="connsiteY0" fmla="*/ 802339 h 895531"/>
              <a:gd name="connsiteX1" fmla="*/ 1096072 w 1831088"/>
              <a:gd name="connsiteY1" fmla="*/ 718608 h 895531"/>
              <a:gd name="connsiteX2" fmla="*/ 1831088 w 1831088"/>
              <a:gd name="connsiteY2" fmla="*/ 0 h 895531"/>
              <a:gd name="connsiteX0" fmla="*/ 0 w 1831088"/>
              <a:gd name="connsiteY0" fmla="*/ 802339 h 912111"/>
              <a:gd name="connsiteX1" fmla="*/ 1096072 w 1831088"/>
              <a:gd name="connsiteY1" fmla="*/ 718608 h 912111"/>
              <a:gd name="connsiteX2" fmla="*/ 1831088 w 1831088"/>
              <a:gd name="connsiteY2" fmla="*/ 0 h 912111"/>
              <a:gd name="connsiteX0" fmla="*/ 0 w 1831088"/>
              <a:gd name="connsiteY0" fmla="*/ 802339 h 881354"/>
              <a:gd name="connsiteX1" fmla="*/ 1051352 w 1831088"/>
              <a:gd name="connsiteY1" fmla="*/ 617809 h 881354"/>
              <a:gd name="connsiteX2" fmla="*/ 1831088 w 1831088"/>
              <a:gd name="connsiteY2" fmla="*/ 0 h 881354"/>
              <a:gd name="connsiteX0" fmla="*/ 0 w 1831088"/>
              <a:gd name="connsiteY0" fmla="*/ 802339 h 868364"/>
              <a:gd name="connsiteX1" fmla="*/ 1051352 w 1831088"/>
              <a:gd name="connsiteY1" fmla="*/ 617809 h 868364"/>
              <a:gd name="connsiteX2" fmla="*/ 1831088 w 1831088"/>
              <a:gd name="connsiteY2" fmla="*/ 0 h 868364"/>
              <a:gd name="connsiteX0" fmla="*/ 0 w 1831088"/>
              <a:gd name="connsiteY0" fmla="*/ 802339 h 876919"/>
              <a:gd name="connsiteX1" fmla="*/ 1051352 w 1831088"/>
              <a:gd name="connsiteY1" fmla="*/ 661008 h 876919"/>
              <a:gd name="connsiteX2" fmla="*/ 1831088 w 1831088"/>
              <a:gd name="connsiteY2" fmla="*/ 0 h 876919"/>
              <a:gd name="connsiteX0" fmla="*/ 0 w 1831088"/>
              <a:gd name="connsiteY0" fmla="*/ 802339 h 876919"/>
              <a:gd name="connsiteX1" fmla="*/ 1051352 w 1831088"/>
              <a:gd name="connsiteY1" fmla="*/ 661008 h 876919"/>
              <a:gd name="connsiteX2" fmla="*/ 1831088 w 1831088"/>
              <a:gd name="connsiteY2" fmla="*/ 0 h 876919"/>
              <a:gd name="connsiteX0" fmla="*/ 0 w 1831088"/>
              <a:gd name="connsiteY0" fmla="*/ 802339 h 838906"/>
              <a:gd name="connsiteX1" fmla="*/ 1051352 w 1831088"/>
              <a:gd name="connsiteY1" fmla="*/ 661008 h 838906"/>
              <a:gd name="connsiteX2" fmla="*/ 1831088 w 1831088"/>
              <a:gd name="connsiteY2" fmla="*/ 0 h 838906"/>
              <a:gd name="connsiteX0" fmla="*/ 0 w 1831088"/>
              <a:gd name="connsiteY0" fmla="*/ 802339 h 838906"/>
              <a:gd name="connsiteX1" fmla="*/ 1051352 w 1831088"/>
              <a:gd name="connsiteY1" fmla="*/ 661008 h 838906"/>
              <a:gd name="connsiteX2" fmla="*/ 1831088 w 1831088"/>
              <a:gd name="connsiteY2" fmla="*/ 0 h 838906"/>
              <a:gd name="connsiteX0" fmla="*/ 0 w 1831088"/>
              <a:gd name="connsiteY0" fmla="*/ 802339 h 807514"/>
              <a:gd name="connsiteX1" fmla="*/ 1051352 w 1831088"/>
              <a:gd name="connsiteY1" fmla="*/ 661008 h 807514"/>
              <a:gd name="connsiteX2" fmla="*/ 1831088 w 1831088"/>
              <a:gd name="connsiteY2" fmla="*/ 0 h 807514"/>
              <a:gd name="connsiteX0" fmla="*/ 0 w 1831088"/>
              <a:gd name="connsiteY0" fmla="*/ 802339 h 806689"/>
              <a:gd name="connsiteX1" fmla="*/ 1106867 w 1831088"/>
              <a:gd name="connsiteY1" fmla="*/ 652813 h 806689"/>
              <a:gd name="connsiteX2" fmla="*/ 1831088 w 1831088"/>
              <a:gd name="connsiteY2" fmla="*/ 0 h 806689"/>
              <a:gd name="connsiteX0" fmla="*/ 0 w 1831088"/>
              <a:gd name="connsiteY0" fmla="*/ 802339 h 804063"/>
              <a:gd name="connsiteX1" fmla="*/ 1106867 w 1831088"/>
              <a:gd name="connsiteY1" fmla="*/ 652813 h 804063"/>
              <a:gd name="connsiteX2" fmla="*/ 1831088 w 1831088"/>
              <a:gd name="connsiteY2" fmla="*/ 0 h 804063"/>
              <a:gd name="connsiteX0" fmla="*/ 0 w 1831088"/>
              <a:gd name="connsiteY0" fmla="*/ 802339 h 803310"/>
              <a:gd name="connsiteX1" fmla="*/ 1106867 w 1831088"/>
              <a:gd name="connsiteY1" fmla="*/ 579063 h 803310"/>
              <a:gd name="connsiteX2" fmla="*/ 1831088 w 1831088"/>
              <a:gd name="connsiteY2" fmla="*/ 0 h 803310"/>
              <a:gd name="connsiteX0" fmla="*/ 0 w 1831088"/>
              <a:gd name="connsiteY0" fmla="*/ 802339 h 803310"/>
              <a:gd name="connsiteX1" fmla="*/ 1106867 w 1831088"/>
              <a:gd name="connsiteY1" fmla="*/ 579063 h 803310"/>
              <a:gd name="connsiteX2" fmla="*/ 1831088 w 1831088"/>
              <a:gd name="connsiteY2" fmla="*/ 0 h 803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31088" h="803310">
                <a:moveTo>
                  <a:pt x="0" y="802339"/>
                </a:moveTo>
                <a:cubicBezTo>
                  <a:pt x="475765" y="817026"/>
                  <a:pt x="934921" y="661632"/>
                  <a:pt x="1106867" y="579063"/>
                </a:cubicBezTo>
                <a:cubicBezTo>
                  <a:pt x="1278813" y="496494"/>
                  <a:pt x="1658501" y="271243"/>
                  <a:pt x="1831088" y="0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423CF80F-7BE4-0949-AB38-349BB5BC1D49}"/>
              </a:ext>
            </a:extLst>
          </p:cNvPr>
          <p:cNvSpPr/>
          <p:nvPr/>
        </p:nvSpPr>
        <p:spPr bwMode="auto">
          <a:xfrm>
            <a:off x="6121399" y="5439363"/>
            <a:ext cx="86175" cy="86175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F15C2267-5CBB-4F4A-8040-D66ECA8FC7DB}"/>
                  </a:ext>
                </a:extLst>
              </p:cNvPr>
              <p:cNvSpPr/>
              <p:nvPr/>
            </p:nvSpPr>
            <p:spPr>
              <a:xfrm>
                <a:off x="3886200" y="5591437"/>
                <a:ext cx="1881047" cy="47153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𝑤</m:t>
                      </m:r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r>
                        <m:rPr>
                          <m:sty m:val="p"/>
                        </m:rPr>
                        <a:rPr lang="en-US" sz="24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acc>
                        <m:accPr>
                          <m:chr m:val="̂"/>
                          <m:ctrlPr>
                            <a:rPr lang="en-US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</m:acc>
                      <m:r>
                        <a:rPr lang="en-US" sz="24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sz="24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F15C2267-5CBB-4F4A-8040-D66ECA8FC7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6200" y="5591437"/>
                <a:ext cx="1881047" cy="471539"/>
              </a:xfrm>
              <a:prstGeom prst="rect">
                <a:avLst/>
              </a:prstGeom>
              <a:blipFill>
                <a:blip r:embed="rId4"/>
                <a:stretch>
                  <a:fillRect t="-5263"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5E669A18-D342-B646-B9E9-5B8E92E87070}"/>
              </a:ext>
            </a:extLst>
          </p:cNvPr>
          <p:cNvCxnSpPr>
            <a:cxnSpLocks/>
            <a:stCxn id="39" idx="6"/>
            <a:endCxn id="34" idx="3"/>
          </p:cNvCxnSpPr>
          <p:nvPr/>
        </p:nvCxnSpPr>
        <p:spPr bwMode="auto">
          <a:xfrm flipH="1">
            <a:off x="5651420" y="5482451"/>
            <a:ext cx="556154" cy="182867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C3461187-167F-BB4C-9D75-AC72FA5438A5}"/>
                  </a:ext>
                </a:extLst>
              </p:cNvPr>
              <p:cNvSpPr/>
              <p:nvPr/>
            </p:nvSpPr>
            <p:spPr>
              <a:xfrm>
                <a:off x="3274360" y="2768466"/>
                <a:ext cx="2940139" cy="47153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</m:acc>
                      <m:r>
                        <a:rPr lang="en-US" sz="24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𝑤</m:t>
                      </m:r>
                      <m:r>
                        <a:rPr lang="en-US" sz="24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sz="24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r>
                        <m:rPr>
                          <m:sty m:val="p"/>
                        </m:rPr>
                        <a:rPr lang="en-US" sz="24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acc>
                        <m:accPr>
                          <m:chr m:val="̂"/>
                          <m:ctrlPr>
                            <a:rPr lang="en-US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</m:acc>
                      <m:r>
                        <a:rPr lang="en-US" sz="24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sz="24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))</m:t>
                      </m:r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C3461187-167F-BB4C-9D75-AC72FA5438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4360" y="2768466"/>
                <a:ext cx="2940139" cy="471539"/>
              </a:xfrm>
              <a:prstGeom prst="rect">
                <a:avLst/>
              </a:prstGeom>
              <a:blipFill>
                <a:blip r:embed="rId5"/>
                <a:stretch>
                  <a:fillRect t="-7895"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Oval 33">
            <a:extLst>
              <a:ext uri="{FF2B5EF4-FFF2-40B4-BE49-F238E27FC236}">
                <a16:creationId xmlns:a16="http://schemas.microsoft.com/office/drawing/2014/main" id="{6B722DA4-BD63-7149-A461-7555C8F895E5}"/>
              </a:ext>
            </a:extLst>
          </p:cNvPr>
          <p:cNvSpPr/>
          <p:nvPr/>
        </p:nvSpPr>
        <p:spPr bwMode="auto">
          <a:xfrm>
            <a:off x="5638800" y="5591763"/>
            <a:ext cx="86175" cy="86175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6715E737-E759-B544-9C72-EAE49A1EA7FA}"/>
                  </a:ext>
                </a:extLst>
              </p:cNvPr>
              <p:cNvSpPr/>
              <p:nvPr/>
            </p:nvSpPr>
            <p:spPr>
              <a:xfrm>
                <a:off x="4353432" y="1226041"/>
                <a:ext cx="439416" cy="4715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</m:acc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6715E737-E759-B544-9C72-EAE49A1EA7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3432" y="1226041"/>
                <a:ext cx="439416" cy="471539"/>
              </a:xfrm>
              <a:prstGeom prst="rect">
                <a:avLst/>
              </a:prstGeom>
              <a:blipFill>
                <a:blip r:embed="rId6"/>
                <a:stretch>
                  <a:fillRect t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23C95E34-3195-9A48-B3B1-8FFFA1E6DA08}"/>
              </a:ext>
            </a:extLst>
          </p:cNvPr>
          <p:cNvCxnSpPr>
            <a:cxnSpLocks/>
            <a:endCxn id="36" idx="4"/>
          </p:cNvCxnSpPr>
          <p:nvPr/>
        </p:nvCxnSpPr>
        <p:spPr bwMode="auto">
          <a:xfrm flipH="1">
            <a:off x="5681888" y="3040341"/>
            <a:ext cx="514682" cy="322434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/>
          </a:ln>
          <a:effectLst/>
        </p:spPr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488A8FE9-638C-E841-96B7-01BC5AA74A52}"/>
              </a:ext>
            </a:extLst>
          </p:cNvPr>
          <p:cNvSpPr/>
          <p:nvPr/>
        </p:nvSpPr>
        <p:spPr bwMode="auto">
          <a:xfrm>
            <a:off x="6121398" y="2997251"/>
            <a:ext cx="86175" cy="86175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3A0FCE97-5804-BE4D-9852-92D7FE24FAF1}"/>
              </a:ext>
            </a:extLst>
          </p:cNvPr>
          <p:cNvSpPr/>
          <p:nvPr/>
        </p:nvSpPr>
        <p:spPr bwMode="auto">
          <a:xfrm>
            <a:off x="5638800" y="3276600"/>
            <a:ext cx="86175" cy="86175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61310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4C77097-0E6B-1846-BEAB-04C41C219F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95" r="-10769"/>
          <a:stretch/>
        </p:blipFill>
        <p:spPr>
          <a:xfrm>
            <a:off x="3429000" y="3631044"/>
            <a:ext cx="6490949" cy="33793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B556FE-0D55-D047-9C6B-1AB58CABE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descent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98F354C-2EAE-8344-843D-12A8864707C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Goal: find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US" dirty="0"/>
                  <a:t> to minimize loss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</m:acc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solidFill>
                    <a:srgbClr val="9900CC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Start with some initial estimate of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Repeat until convergence: </a:t>
                </a:r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Find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i="1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acc>
                      <m:accPr>
                        <m:chr m:val="̂"/>
                        <m:ctrlPr>
                          <a:rPr lang="en-US" sz="2400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</m:acc>
                    <m:r>
                      <a:rPr lang="en-US" sz="2400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sz="2400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, the </a:t>
                </a:r>
                <a:r>
                  <a:rPr lang="en-US" sz="2400" i="1" dirty="0"/>
                  <a:t>gradient</a:t>
                </a:r>
                <a:r>
                  <a:rPr lang="en-US" sz="2400" dirty="0"/>
                  <a:t> of the loss </a:t>
                </a:r>
                <a:r>
                  <a:rPr lang="en-US" sz="2400" dirty="0" err="1"/>
                  <a:t>w.r.t</a:t>
                </a:r>
                <a:r>
                  <a:rPr lang="en-US" sz="2400" dirty="0"/>
                  <a:t>.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endParaRPr lang="en-US" sz="2400" dirty="0">
                  <a:solidFill>
                    <a:srgbClr val="9900CC"/>
                  </a:solidFill>
                </a:endParaRPr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Take a small step in the </a:t>
                </a:r>
                <a:r>
                  <a:rPr lang="en-US" sz="2400" i="1" dirty="0"/>
                  <a:t>opposite</a:t>
                </a:r>
                <a:r>
                  <a:rPr lang="en-US" sz="2400" dirty="0"/>
                  <a:t> direction: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𝑤</m:t>
                    </m:r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/>
                      </a:rPr>
                      <m:t>𝜂</m:t>
                    </m:r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acc>
                      <m:accPr>
                        <m:chr m:val="̂"/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</m:acc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98F354C-2EAE-8344-843D-12A8864707C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103" t="-1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31BB653-F4DD-7243-9EA5-486246FA7098}"/>
                  </a:ext>
                </a:extLst>
              </p:cNvPr>
              <p:cNvSpPr txBox="1"/>
              <p:nvPr/>
            </p:nvSpPr>
            <p:spPr>
              <a:xfrm>
                <a:off x="4495801" y="6450444"/>
                <a:ext cx="514307" cy="3679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dirty="0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dirty="0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p>
                          <m:r>
                            <a:rPr lang="en-US" b="0" i="1" dirty="0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en-US" baseline="-25000" dirty="0">
                  <a:solidFill>
                    <a:srgbClr val="9900CC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31BB653-F4DD-7243-9EA5-486246FA70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5801" y="6450444"/>
                <a:ext cx="514307" cy="36792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4BB3D9F-723B-F844-837C-9887E26C154E}"/>
                  </a:ext>
                </a:extLst>
              </p:cNvPr>
              <p:cNvSpPr txBox="1"/>
              <p:nvPr/>
            </p:nvSpPr>
            <p:spPr>
              <a:xfrm>
                <a:off x="7924800" y="6223378"/>
                <a:ext cx="519245" cy="3684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dirty="0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dirty="0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p>
                          <m:r>
                            <a:rPr lang="en-US" b="0" i="1" dirty="0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baseline="-25000" dirty="0">
                  <a:solidFill>
                    <a:srgbClr val="9900CC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4BB3D9F-723B-F844-837C-9887E26C15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4800" y="6223378"/>
                <a:ext cx="519245" cy="3684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ABD5BD0-3B28-5549-9AE4-548F18CE9A3F}"/>
                  </a:ext>
                </a:extLst>
              </p:cNvPr>
              <p:cNvSpPr/>
              <p:nvPr/>
            </p:nvSpPr>
            <p:spPr>
              <a:xfrm>
                <a:off x="2895600" y="4648200"/>
                <a:ext cx="439416" cy="4715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</m:acc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ABD5BD0-3B28-5549-9AE4-548F18CE9A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5600" y="4648200"/>
                <a:ext cx="439416" cy="471539"/>
              </a:xfrm>
              <a:prstGeom prst="rect">
                <a:avLst/>
              </a:prstGeom>
              <a:blipFill>
                <a:blip r:embed="rId6"/>
                <a:stretch>
                  <a:fillRect t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9681173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556FE-0D55-D047-9C6B-1AB58CABE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descent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98F354C-2EAE-8344-843D-12A8864707C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Goal: find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US" dirty="0"/>
                  <a:t> to minimize loss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</m:acc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solidFill>
                    <a:srgbClr val="9900CC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Start with some initial estimate of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Repeat until convergence: </a:t>
                </a:r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Find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i="1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acc>
                      <m:accPr>
                        <m:chr m:val="̂"/>
                        <m:ctrlPr>
                          <a:rPr lang="en-US" sz="2400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</m:acc>
                    <m:r>
                      <a:rPr lang="en-US" sz="2400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sz="2400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, the </a:t>
                </a:r>
                <a:r>
                  <a:rPr lang="en-US" sz="2400" i="1" dirty="0"/>
                  <a:t>gradient</a:t>
                </a:r>
                <a:r>
                  <a:rPr lang="en-US" sz="2400" dirty="0"/>
                  <a:t> of the loss </a:t>
                </a:r>
                <a:r>
                  <a:rPr lang="en-US" sz="2400" dirty="0" err="1"/>
                  <a:t>w.r.t</a:t>
                </a:r>
                <a:r>
                  <a:rPr lang="en-US" sz="2400" dirty="0"/>
                  <a:t>.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endParaRPr lang="en-US" sz="2400" dirty="0">
                  <a:solidFill>
                    <a:srgbClr val="9900CC"/>
                  </a:solidFill>
                </a:endParaRPr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Take a small step in the </a:t>
                </a:r>
                <a:r>
                  <a:rPr lang="en-US" sz="2400" i="1" dirty="0"/>
                  <a:t>opposite</a:t>
                </a:r>
                <a:r>
                  <a:rPr lang="en-US" sz="2400" dirty="0"/>
                  <a:t> direction: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𝑤</m:t>
                    </m:r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/>
                      </a:rPr>
                      <m:t>𝜂</m:t>
                    </m:r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acc>
                      <m:accPr>
                        <m:chr m:val="̂"/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</m:acc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>
                  <a:solidFill>
                    <a:srgbClr val="C00000"/>
                  </a:solidFill>
                </a:endParaRPr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/>
                      </a:rPr>
                      <m:t>𝜂</m:t>
                    </m:r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/>
                      </a:rPr>
                      <m:t> </m:t>
                    </m:r>
                  </m:oMath>
                </a14:m>
                <a:r>
                  <a:rPr lang="en-US" sz="2400" dirty="0"/>
                  <a:t>is the step size or </a:t>
                </a:r>
                <a:r>
                  <a:rPr lang="en-US" sz="2400" i="1" dirty="0"/>
                  <a:t>learning rate</a:t>
                </a:r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98F354C-2EAE-8344-843D-12A8864707C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2B80D0DD-88D9-9344-BCD1-75A619A8DD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4419600"/>
            <a:ext cx="6781800" cy="22566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EC1A214-DB96-0940-9AC0-74F2B490A391}"/>
              </a:ext>
            </a:extLst>
          </p:cNvPr>
          <p:cNvSpPr txBox="1"/>
          <p:nvPr/>
        </p:nvSpPr>
        <p:spPr>
          <a:xfrm>
            <a:off x="9372600" y="6459351"/>
            <a:ext cx="12779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4"/>
              </a:rPr>
              <a:t>Figure source</a:t>
            </a:r>
            <a:endParaRPr lang="en-US" sz="14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7BFF1A-F046-2843-9DAF-0B188BF64FDF}"/>
              </a:ext>
            </a:extLst>
          </p:cNvPr>
          <p:cNvSpPr/>
          <p:nvPr/>
        </p:nvSpPr>
        <p:spPr bwMode="auto">
          <a:xfrm>
            <a:off x="4953000" y="4343400"/>
            <a:ext cx="2286000" cy="233288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cs typeface="Arial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A8387AF-2A42-4144-A144-83548BA48FD9}"/>
              </a:ext>
            </a:extLst>
          </p:cNvPr>
          <p:cNvSpPr/>
          <p:nvPr/>
        </p:nvSpPr>
        <p:spPr bwMode="auto">
          <a:xfrm>
            <a:off x="7239000" y="4434245"/>
            <a:ext cx="3429000" cy="233288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cs typeface="Arial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A701B8D-4A01-DE47-B0CA-B30F4CFA19C1}"/>
              </a:ext>
            </a:extLst>
          </p:cNvPr>
          <p:cNvSpPr/>
          <p:nvPr/>
        </p:nvSpPr>
        <p:spPr bwMode="auto">
          <a:xfrm>
            <a:off x="2743200" y="4343400"/>
            <a:ext cx="2209800" cy="233288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4569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556FE-0D55-D047-9C6B-1AB58CABE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Full batch gradient descent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98F354C-2EAE-8344-843D-12A8864707C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Since</a:t>
                </a:r>
                <a:r>
                  <a:rPr lang="en-US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</m:acc>
                    <m:d>
                      <m:dPr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d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  <m:nary>
                      <m:naryPr>
                        <m:chr m:val="∑"/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sym typeface="Symbol"/>
                          </a:rPr>
                          <m:t>𝑙</m:t>
                        </m:r>
                        <m:d>
                          <m:dPr>
                            <m:ctrlP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sym typeface="Symbol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sym typeface="Symbol"/>
                              </a:rPr>
                              <m:t>𝑤</m:t>
                            </m:r>
                            <m: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sym typeface="Symbol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9900CC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9900CC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9900CC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99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9900CC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9900CC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nary>
                  </m:oMath>
                </a14:m>
                <a:r>
                  <a:rPr lang="en-US" dirty="0"/>
                  <a:t>, we have</a:t>
                </a: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acc>
                        <m:accPr>
                          <m:chr m:val="̂"/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</m:acc>
                      <m:d>
                        <m:d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d>
                      <m:r>
                        <a:rPr lang="en-US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  <m:t>𝑙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sym typeface="Symbol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sym typeface="Symbol"/>
                                </a:rPr>
                                <m:t>𝑤</m:t>
                              </m:r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sym typeface="Symbol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For a single parameter update, need to cycle through the entire training set!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0" indent="0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98F354C-2EAE-8344-843D-12A8864707C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7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03433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85A58-F1E2-E64B-8A10-D93800527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Stochastic gradient descent (SGD)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C890270-000D-534E-AE0D-56F14B2C88E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At each iteration, take a </a:t>
                </a:r>
                <a:r>
                  <a:rPr lang="en-US" i="1" dirty="0"/>
                  <a:t>single data point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9900CC"/>
                                </a:solidFill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9900CC"/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9900CC"/>
                                </a:solidFill>
                                <a:latin typeface="Cambria Math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9900CC"/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and perform a parameter update using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1" dirty="0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r>
                      <a:rPr lang="en-US" i="1" dirty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𝑙</m:t>
                    </m:r>
                    <m:d>
                      <m:dPr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9900CC"/>
                                </a:solidFill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9900CC"/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9900CC"/>
                                </a:solidFill>
                                <a:latin typeface="Cambria Math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9900CC"/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, the gradient of the loss for that point: </a:t>
                </a:r>
                <a:endParaRPr lang="en-US" i="1" dirty="0">
                  <a:solidFill>
                    <a:srgbClr val="9900CC"/>
                  </a:solidFill>
                  <a:latin typeface="Cambria Math" panose="02040503050406030204" pitchFamily="18" charset="0"/>
                </a:endParaRP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𝑤</m:t>
                      </m:r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/>
                        </a:rPr>
                        <m:t>𝜂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𝑙</m:t>
                      </m:r>
                      <m:d>
                        <m:dPr>
                          <m:ctrlPr>
                            <a:rPr lang="en-US" b="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  <a:p>
                <a:pPr marL="0" indent="0"/>
                <a:endParaRPr lang="en-US" sz="800" dirty="0">
                  <a:solidFill>
                    <a:srgbClr val="C0000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This is called an </a:t>
                </a:r>
                <a:r>
                  <a:rPr lang="en-US" i="1" dirty="0"/>
                  <a:t>online</a:t>
                </a:r>
                <a:r>
                  <a:rPr lang="en-US" dirty="0"/>
                  <a:t> or </a:t>
                </a:r>
                <a:r>
                  <a:rPr lang="en-US" i="1" dirty="0"/>
                  <a:t>stochastic</a:t>
                </a:r>
                <a:r>
                  <a:rPr lang="en-US" dirty="0"/>
                  <a:t> update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In practice, </a:t>
                </a:r>
                <a:r>
                  <a:rPr lang="en-US" i="1" dirty="0"/>
                  <a:t>mini-batch</a:t>
                </a:r>
                <a:r>
                  <a:rPr lang="en-US" dirty="0"/>
                  <a:t> </a:t>
                </a:r>
                <a:r>
                  <a:rPr lang="en-US" i="1" dirty="0"/>
                  <a:t>SGD</a:t>
                </a:r>
                <a:r>
                  <a:rPr lang="en-US" dirty="0"/>
                  <a:t> is typically used:</a:t>
                </a:r>
                <a:endParaRPr lang="en-US" dirty="0">
                  <a:solidFill>
                    <a:srgbClr val="9900CC"/>
                  </a:solidFill>
                </a:endParaRPr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Group data into mini-batches of size </a:t>
                </a:r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endParaRPr lang="en-US" sz="2400" dirty="0">
                  <a:solidFill>
                    <a:srgbClr val="9900CC"/>
                  </a:solidFill>
                </a:endParaRPr>
              </a:p>
              <a:p>
                <a:pPr marL="1257300" lvl="2" indent="-45720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Compute gradient of the loss for the mini-batch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000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sz="2000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en-US" sz="2000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000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sz="2000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000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000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sz="2000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200" dirty="0"/>
                  <a:t>:</a:t>
                </a: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acc>
                        <m:accPr>
                          <m:chr m:val="̂"/>
                          <m:ctrlPr>
                            <a:rPr lang="en-US" sz="2400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</m:acc>
                      <m:r>
                        <a:rPr lang="en-US" sz="2400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sz="2400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400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n-US" sz="2400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  <m:r>
                            <a:rPr lang="en-US" sz="2400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sz="2400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2400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400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400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2400" dirty="0"/>
              </a:p>
              <a:p>
                <a:pPr marL="1257300" lvl="2" indent="-45720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Update parameters: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𝑤</m:t>
                    </m:r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  <m:r>
                      <m:rPr>
                        <m:sty m:val="p"/>
                      </m:rP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acc>
                      <m:accPr>
                        <m:chr m:val="̂"/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</m:e>
                    </m:acc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C890270-000D-534E-AE0D-56F14B2C88E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 r="-735" b="-265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87957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F4B25-8F72-F54A-B57C-57A778F82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SGD for logistic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73A9D7-CBDA-B649-B696-B5FE7FCA167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/>
                        </a:rPr>
                        <m:t>𝑙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  <m:t>𝑤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unc>
                        <m:func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  <a:p>
                <a:pPr marL="0" indent="0"/>
                <a:endParaRPr lang="en-US" dirty="0">
                  <a:solidFill>
                    <a:srgbClr val="C0000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Let’s find the gradient:</a:t>
                </a: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1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  <a:sym typeface="Symbol"/>
                        </a:rPr>
                        <m:t>𝑙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  <m:t>𝑤</m:t>
                          </m:r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  <m:func>
                        <m:func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en-US" dirty="0">
                  <a:solidFill>
                    <a:srgbClr val="9900CC"/>
                  </a:solidFill>
                </a:endParaRP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∇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en-US" dirty="0">
                  <a:solidFill>
                    <a:srgbClr val="9900CC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Derivative of log:</a:t>
                </a:r>
              </a:p>
              <a:p>
                <a:pPr marL="0" indent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′(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  <a:p>
                <a:pPr marL="0" indent="0"/>
                <a:endParaRPr lang="en-US" dirty="0">
                  <a:solidFill>
                    <a:srgbClr val="9900CC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73A9D7-CBDA-B649-B696-B5FE7FCA167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44579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F4B25-8F72-F54A-B57C-57A778F82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SGD for logistic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73A9D7-CBDA-B649-B696-B5FE7FCA167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/>
                        </a:rPr>
                        <m:t>𝑙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  <m:t>𝑤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unc>
                        <m:func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  <a:p>
                <a:pPr marL="0" indent="0"/>
                <a:endParaRPr lang="en-US" dirty="0">
                  <a:solidFill>
                    <a:srgbClr val="C0000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Let’s find the gradient:</a:t>
                </a: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1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  <a:sym typeface="Symbol"/>
                        </a:rPr>
                        <m:t>𝑙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  <m:t>𝑤</m:t>
                          </m:r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  <m:func>
                        <m:func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en-US" dirty="0">
                  <a:solidFill>
                    <a:srgbClr val="9900CC"/>
                  </a:solidFill>
                </a:endParaRP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∇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en-US" dirty="0">
                  <a:solidFill>
                    <a:srgbClr val="9900CC"/>
                  </a:solidFill>
                </a:endParaRP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en-US" dirty="0"/>
              </a:p>
              <a:p>
                <a:pPr marL="0" indent="0"/>
                <a:r>
                  <a:rPr lang="en-US" dirty="0"/>
                  <a:t>Derivative of sigmoid: </a:t>
                </a:r>
              </a:p>
              <a:p>
                <a:pPr marL="0" indent="0" algn="ctr"/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d>
                      <m:d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e>
                    </m:d>
                    <m:d>
                      <m:d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d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d>
                      <m:d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d>
                      <m:d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e>
                    </m:d>
                  </m:oMath>
                </a14:m>
                <a:endParaRPr lang="en-US" dirty="0">
                  <a:solidFill>
                    <a:srgbClr val="9900CC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73A9D7-CBDA-B649-B696-B5FE7FCA167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50806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Visualizing linear classifiers</a:t>
            </a:r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47988" y="2209801"/>
            <a:ext cx="6119813" cy="4262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029200" y="6400800"/>
            <a:ext cx="2454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solidFill>
                  <a:schemeClr val="tx1"/>
                </a:solidFill>
              </a:rPr>
              <a:t>Body wave magnitude</a:t>
            </a:r>
          </a:p>
        </p:txBody>
      </p:sp>
      <p:sp>
        <p:nvSpPr>
          <p:cNvPr id="6" name="TextBox 5"/>
          <p:cNvSpPr txBox="1"/>
          <p:nvPr/>
        </p:nvSpPr>
        <p:spPr>
          <a:xfrm rot="16200000">
            <a:off x="1261156" y="3863622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solidFill>
                  <a:schemeClr val="tx1"/>
                </a:solidFill>
              </a:rPr>
              <a:t>Surface wave magnitude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308043" y="4590807"/>
            <a:ext cx="2300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00FF"/>
                </a:solidFill>
              </a:rPr>
              <a:t>Nuclear explosions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1224" y="2754868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Earthquakes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15DC77-05FD-6F4E-A67A-95C2D46873B5}"/>
              </a:ext>
            </a:extLst>
          </p:cNvPr>
          <p:cNvSpPr txBox="1"/>
          <p:nvPr/>
        </p:nvSpPr>
        <p:spPr>
          <a:xfrm>
            <a:off x="4366358" y="1459467"/>
            <a:ext cx="3780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>
                <a:solidFill>
                  <a:schemeClr val="tx1"/>
                </a:solidFill>
              </a:rPr>
              <a:t>Seismic data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147299880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F4B25-8F72-F54A-B57C-57A778F82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SGD for logistic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73A9D7-CBDA-B649-B696-B5FE7FCA167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/>
                        </a:rPr>
                        <m:t>𝑙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  <m:t>𝑤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unc>
                        <m:func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  <a:p>
                <a:pPr marL="0" indent="0"/>
                <a:endParaRPr lang="en-US" dirty="0">
                  <a:solidFill>
                    <a:srgbClr val="C0000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Let’s find the gradient:</a:t>
                </a: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1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  <a:sym typeface="Symbol"/>
                        </a:rPr>
                        <m:t>𝑙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  <m:t>𝑤</m:t>
                          </m:r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  <m:func>
                        <m:func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en-US" dirty="0">
                  <a:solidFill>
                    <a:srgbClr val="9900CC"/>
                  </a:solidFill>
                </a:endParaRP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∇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en-US" dirty="0">
                  <a:solidFill>
                    <a:srgbClr val="9900CC"/>
                  </a:solidFill>
                </a:endParaRP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en-US" dirty="0">
                  <a:solidFill>
                    <a:srgbClr val="9900CC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We also used the </a:t>
                </a:r>
                <a:r>
                  <a:rPr lang="en-US" i="1" dirty="0"/>
                  <a:t>chain rule</a:t>
                </a:r>
                <a:r>
                  <a:rPr lang="en-US" dirty="0"/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</m:d>
                              </m:e>
                            </m:d>
                          </m:e>
                        </m:d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d>
                      </m:e>
                    </m:d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73A9D7-CBDA-B649-B696-B5FE7FCA167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7946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F4B25-8F72-F54A-B57C-57A778F82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SGD for logistic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73A9D7-CBDA-B649-B696-B5FE7FCA167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/>
                        </a:rPr>
                        <m:t>𝑙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  <m:t>𝑤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unc>
                        <m:func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  <a:p>
                <a:pPr marL="0" indent="0"/>
                <a:endParaRPr lang="en-US" dirty="0">
                  <a:solidFill>
                    <a:srgbClr val="C0000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Let’s find the gradient:</a:t>
                </a: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1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  <a:sym typeface="Symbol"/>
                        </a:rPr>
                        <m:t>𝑙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  <m:t>𝑤</m:t>
                          </m:r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  <m:func>
                        <m:func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en-US" dirty="0">
                  <a:solidFill>
                    <a:srgbClr val="9900CC"/>
                  </a:solidFill>
                </a:endParaRP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∇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en-US" dirty="0">
                  <a:solidFill>
                    <a:srgbClr val="9900CC"/>
                  </a:solidFill>
                </a:endParaRP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en-US" dirty="0">
                  <a:solidFill>
                    <a:srgbClr val="9900CC"/>
                  </a:solidFill>
                </a:endParaRP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r>
                        <a:rPr lang="en-US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SGD update:</a:t>
                </a: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𝑤</m:t>
                      </m:r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/>
                        </a:rPr>
                        <m:t>𝜂</m:t>
                      </m:r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/>
                        </a:rPr>
                        <m:t> </m:t>
                      </m:r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73A9D7-CBDA-B649-B696-B5FE7FCA167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b="-1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58114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F4B25-8F72-F54A-B57C-57A778F82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SGD for logistic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73A9D7-CBDA-B649-B696-B5FE7FCA167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Let’s take a closer look at the SGD update:</a:t>
                </a:r>
                <a:br>
                  <a:rPr lang="en-US" dirty="0"/>
                </a:br>
                <a:endParaRPr lang="en-US" sz="800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r>
                        <a:rPr lang="en-US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𝑤</m:t>
                      </m:r>
                      <m:r>
                        <a:rPr lang="en-US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/>
                        </a:rPr>
                        <m:t>𝜂</m:t>
                      </m:r>
                      <m:r>
                        <a:rPr lang="en-US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/>
                        </a:rPr>
                        <m:t> </m:t>
                      </m:r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:endParaRPr lang="en-US" sz="800" dirty="0">
                  <a:ea typeface="Cambria Math" panose="02040503050406030204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>
                    <a:ea typeface="Cambria Math" panose="02040503050406030204" pitchFamily="18" charset="0"/>
                  </a:rPr>
                  <a:t>What happens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 is </a:t>
                </a:r>
                <a:r>
                  <a:rPr lang="en-US" i="1" dirty="0">
                    <a:ea typeface="Cambria Math" panose="02040503050406030204" pitchFamily="18" charset="0"/>
                  </a:rPr>
                  <a:t>incorrectly, </a:t>
                </a:r>
                <a:r>
                  <a:rPr lang="en-US" dirty="0">
                    <a:ea typeface="Cambria Math" panose="02040503050406030204" pitchFamily="18" charset="0"/>
                  </a:rPr>
                  <a:t>but confidently, classified? </a:t>
                </a:r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ea typeface="Cambria Math" panose="02040503050406030204" pitchFamily="18" charset="0"/>
                  </a:rPr>
                  <a:t>T</a:t>
                </a:r>
                <a:r>
                  <a:rPr lang="en-US" sz="2400" dirty="0"/>
                  <a:t>he update rule approaches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9900CC"/>
                        </a:solidFill>
                        <a:latin typeface="Cambria Math" panose="02040503050406030204" pitchFamily="18" charset="0"/>
                        <a:sym typeface="Symbol"/>
                      </a:rPr>
                      <m:t>𝑤</m:t>
                    </m:r>
                    <m:r>
                      <a:rPr lang="en-US" sz="2400" i="1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/>
                      </a:rPr>
                      <m:t>←</m:t>
                    </m:r>
                    <m:r>
                      <a:rPr lang="en-US" sz="2400" i="1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/>
                      </a:rPr>
                      <m:t>𝑤</m:t>
                    </m:r>
                    <m:r>
                      <a:rPr lang="en-US" sz="2400" i="1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/>
                      </a:rPr>
                      <m:t>+</m:t>
                    </m:r>
                    <m:r>
                      <a:rPr lang="en-US" sz="2400" i="1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/>
                      </a:rPr>
                      <m:t>𝜂</m:t>
                    </m:r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/>
                      </a:rPr>
                      <m:t> 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sym typeface="Symbol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sym typeface="Symbol"/>
                          </a:rPr>
                          <m:t>𝑦</m:t>
                        </m:r>
                      </m:e>
                      <m:sub>
                        <m:r>
                          <a:rPr lang="en-US" sz="2400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sym typeface="Symbol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en-US" sz="2400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sym typeface="Symbol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sym typeface="Symbol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sym typeface="Symbol"/>
                          </a:rPr>
                          <m:t>𝑖</m:t>
                        </m:r>
                      </m:sub>
                    </m:sSub>
                  </m:oMath>
                </a14:m>
                <a:endParaRPr lang="en-US" sz="24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What happens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 is </a:t>
                </a:r>
                <a:r>
                  <a:rPr lang="en-US" i="1" dirty="0">
                    <a:ea typeface="Cambria Math" panose="02040503050406030204" pitchFamily="18" charset="0"/>
                  </a:rPr>
                  <a:t>correctly, </a:t>
                </a:r>
                <a:r>
                  <a:rPr lang="en-US" dirty="0">
                    <a:ea typeface="Cambria Math" panose="02040503050406030204" pitchFamily="18" charset="0"/>
                  </a:rPr>
                  <a:t>and confidently, classified? </a:t>
                </a:r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ea typeface="Cambria Math" panose="02040503050406030204" pitchFamily="18" charset="0"/>
                  </a:rPr>
                  <a:t>The update approaches zero (but never actually reaches zero)</a:t>
                </a:r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:endParaRPr lang="en-US" sz="2400" dirty="0">
                  <a:ea typeface="Cambria Math" panose="02040503050406030204" pitchFamily="18" charset="0"/>
                </a:endParaRPr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:endParaRPr lang="en-US" sz="2400" dirty="0"/>
              </a:p>
              <a:p>
                <a:pPr marL="0" indent="0"/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73A9D7-CBDA-B649-B696-B5FE7FCA167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61783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5FDDF4A-EB78-4A4E-A803-8B4ECA2A58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6426" y="3382204"/>
            <a:ext cx="5618625" cy="27137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DF4B25-8F72-F54A-B57C-57A778F82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SGD for logistic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73A9D7-CBDA-B649-B696-B5FE7FCA167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Logistic regression </a:t>
                </a:r>
                <a:r>
                  <a:rPr lang="en-US" i="1" dirty="0"/>
                  <a:t>does not converge</a:t>
                </a:r>
                <a:r>
                  <a:rPr lang="en-US" dirty="0"/>
                  <a:t> for linearly separable data! </a:t>
                </a:r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Scaling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US" sz="2400" dirty="0"/>
                  <a:t> by ever larger constants makes the classifier more confident and keeps increasing the likelihood of the data</a:t>
                </a:r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0" indent="0"/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73A9D7-CBDA-B649-B696-B5FE7FCA167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Oval 4">
            <a:extLst>
              <a:ext uri="{FF2B5EF4-FFF2-40B4-BE49-F238E27FC236}">
                <a16:creationId xmlns:a16="http://schemas.microsoft.com/office/drawing/2014/main" id="{1C5A39AC-F228-924E-AF00-C3904D6744E2}"/>
              </a:ext>
            </a:extLst>
          </p:cNvPr>
          <p:cNvSpPr/>
          <p:nvPr/>
        </p:nvSpPr>
        <p:spPr bwMode="auto">
          <a:xfrm>
            <a:off x="4094625" y="5744404"/>
            <a:ext cx="152400" cy="1524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cs typeface="Arial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7CB5047-551D-614E-816C-8A74F2570AAB}"/>
              </a:ext>
            </a:extLst>
          </p:cNvPr>
          <p:cNvSpPr/>
          <p:nvPr/>
        </p:nvSpPr>
        <p:spPr bwMode="auto">
          <a:xfrm>
            <a:off x="4323225" y="5744404"/>
            <a:ext cx="152400" cy="1524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cs typeface="Arial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FADA28F-FCF7-D648-A006-149B7A0A203D}"/>
              </a:ext>
            </a:extLst>
          </p:cNvPr>
          <p:cNvSpPr/>
          <p:nvPr/>
        </p:nvSpPr>
        <p:spPr bwMode="auto">
          <a:xfrm>
            <a:off x="4475625" y="5744404"/>
            <a:ext cx="152400" cy="1524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cs typeface="Arial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CB32B2C-C4EE-754D-9935-31DA41CD812B}"/>
              </a:ext>
            </a:extLst>
          </p:cNvPr>
          <p:cNvSpPr/>
          <p:nvPr/>
        </p:nvSpPr>
        <p:spPr bwMode="auto">
          <a:xfrm>
            <a:off x="4704225" y="5744404"/>
            <a:ext cx="152400" cy="1524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cs typeface="Arial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F68F0EA-3F1C-9A44-8511-0FD44558D92E}"/>
              </a:ext>
            </a:extLst>
          </p:cNvPr>
          <p:cNvSpPr/>
          <p:nvPr/>
        </p:nvSpPr>
        <p:spPr bwMode="auto">
          <a:xfrm>
            <a:off x="4856625" y="5744404"/>
            <a:ext cx="152400" cy="1524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cs typeface="Arial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7B8BD98-265B-2C43-8606-2C16A0DA99F4}"/>
              </a:ext>
            </a:extLst>
          </p:cNvPr>
          <p:cNvSpPr/>
          <p:nvPr/>
        </p:nvSpPr>
        <p:spPr bwMode="auto">
          <a:xfrm>
            <a:off x="5313825" y="5744404"/>
            <a:ext cx="152400" cy="1524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cs typeface="Arial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91E5755-69D9-E94E-A066-AE82880C8438}"/>
              </a:ext>
            </a:extLst>
          </p:cNvPr>
          <p:cNvSpPr/>
          <p:nvPr/>
        </p:nvSpPr>
        <p:spPr bwMode="auto">
          <a:xfrm>
            <a:off x="6609225" y="5744404"/>
            <a:ext cx="152400" cy="152400"/>
          </a:xfrm>
          <a:prstGeom prst="ellipse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cs typeface="Arial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8E8278C-E8AA-144A-AD2E-2373E48E043D}"/>
              </a:ext>
            </a:extLst>
          </p:cNvPr>
          <p:cNvSpPr/>
          <p:nvPr/>
        </p:nvSpPr>
        <p:spPr bwMode="auto">
          <a:xfrm>
            <a:off x="6761625" y="5744404"/>
            <a:ext cx="152400" cy="152400"/>
          </a:xfrm>
          <a:prstGeom prst="ellipse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cs typeface="Arial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B5DF284-83A8-D143-8347-FC17629E2F62}"/>
              </a:ext>
            </a:extLst>
          </p:cNvPr>
          <p:cNvSpPr/>
          <p:nvPr/>
        </p:nvSpPr>
        <p:spPr bwMode="auto">
          <a:xfrm>
            <a:off x="7066425" y="5744404"/>
            <a:ext cx="152400" cy="152400"/>
          </a:xfrm>
          <a:prstGeom prst="ellipse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cs typeface="Arial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0BAB8FC-35E0-AC49-B6C2-9DFF0D6E1841}"/>
              </a:ext>
            </a:extLst>
          </p:cNvPr>
          <p:cNvSpPr/>
          <p:nvPr/>
        </p:nvSpPr>
        <p:spPr bwMode="auto">
          <a:xfrm>
            <a:off x="7295025" y="5744404"/>
            <a:ext cx="152400" cy="152400"/>
          </a:xfrm>
          <a:prstGeom prst="ellipse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cs typeface="Arial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ADA4B7D-161B-DB4D-A984-D8D867B19BC4}"/>
              </a:ext>
            </a:extLst>
          </p:cNvPr>
          <p:cNvSpPr txBox="1"/>
          <p:nvPr/>
        </p:nvSpPr>
        <p:spPr>
          <a:xfrm>
            <a:off x="10210800" y="6368419"/>
            <a:ext cx="1275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4"/>
              </a:rPr>
              <a:t>Image source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66078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F4B25-8F72-F54A-B57C-57A778F82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SGD for logistic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73A9D7-CBDA-B649-B696-B5FE7FCA167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Logistic regression </a:t>
                </a:r>
                <a:r>
                  <a:rPr lang="en-US" i="1" dirty="0"/>
                  <a:t>does not converge</a:t>
                </a:r>
                <a:r>
                  <a:rPr lang="en-US" dirty="0"/>
                  <a:t> for linearly separable data! </a:t>
                </a:r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Scaling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US" sz="2400" dirty="0"/>
                  <a:t> by ever larger constants makes the classifier more confident and keeps increasing the likelihood of the data</a:t>
                </a:r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0" indent="0"/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73A9D7-CBDA-B649-B696-B5FE7FCA167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2">
            <a:extLst>
              <a:ext uri="{FF2B5EF4-FFF2-40B4-BE49-F238E27FC236}">
                <a16:creationId xmlns:a16="http://schemas.microsoft.com/office/drawing/2014/main" id="{CB7D35E7-C607-B249-A19B-01B38E197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95" y="3002280"/>
            <a:ext cx="3644537" cy="301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F40941E1-0233-994A-8745-3776D1251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268" y="3002280"/>
            <a:ext cx="3644537" cy="301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B1AB2CB0-D5DB-5146-A97E-1D8C4A7AE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731" y="3002280"/>
            <a:ext cx="3644537" cy="301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90E9E1-A29D-6747-8421-C81A8CAB0C93}"/>
              </a:ext>
            </a:extLst>
          </p:cNvPr>
          <p:cNvSpPr txBox="1"/>
          <p:nvPr/>
        </p:nvSpPr>
        <p:spPr>
          <a:xfrm>
            <a:off x="9067800" y="6400800"/>
            <a:ext cx="2159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>
                <a:hlinkClick r:id="rId7"/>
              </a:rPr>
              <a:t>J. Johnson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755752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DEE56-69DC-0A46-87DA-D6277424C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Sigmoid: Interpretation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87AF8AE-0A26-9F4D-ADCE-A94D404E2E5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We can write out the connection between the </a:t>
                </a:r>
                <a:r>
                  <a:rPr lang="en-US" i="1" dirty="0"/>
                  <a:t>posteriors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</a:t>
                </a:r>
                <a:r>
                  <a:rPr lang="en-US" dirty="0"/>
                  <a:t>and the </a:t>
                </a:r>
                <a:r>
                  <a:rPr lang="en-US" i="1" dirty="0"/>
                  <a:t>class-conditional densities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dirty="0"/>
                  <a:t>:</a:t>
                </a:r>
              </a:p>
              <a:p>
                <a:pPr marL="0" indent="0"/>
                <a:endParaRPr lang="en-US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e>
                              <m:r>
                                <a:rPr lang="en-US" b="0" i="1" smtClean="0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b="0" i="1" smtClean="0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e>
                          </m:d>
                          <m: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b="0" i="1" smtClean="0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e>
                          </m:d>
                        </m:num>
                        <m:den>
                          <m: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rgbClr val="9900CC"/>
                  </a:solidFill>
                </a:endParaRPr>
              </a:p>
              <a:p>
                <a:pPr marL="0" indent="0"/>
                <a:endParaRPr lang="en-US" dirty="0">
                  <a:solidFill>
                    <a:srgbClr val="9900CC"/>
                  </a:solidFill>
                </a:endParaRP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e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e>
                          </m:d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e>
                          </m:d>
                        </m:num>
                        <m:den>
                          <m: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e>
                              <m:r>
                                <a:rPr lang="en-US" b="0" i="1" smtClean="0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b="0" i="1" smtClean="0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e>
                          </m:d>
                          <m: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b="0" i="1" smtClean="0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e>
                          </m:d>
                          <m: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e>
                              <m:r>
                                <a:rPr lang="en-US" b="0" i="1" smtClean="0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b="0" i="1" smtClean="0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=−1</m:t>
                              </m:r>
                            </m:e>
                          </m:d>
                          <m: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=−1)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pPr marL="0" indent="0"/>
                <a:endParaRPr lang="en-US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exp</m:t>
                          </m:r>
                          <m: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⁡(−</m:t>
                          </m:r>
                          <m: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en-US" b="0" i="1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),   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log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=1|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=−1|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87AF8AE-0A26-9F4D-ADCE-A94D404E2E5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 b="-9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94549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DEE56-69DC-0A46-87DA-D6277424C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Sigmoid: Interpretation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87AF8AE-0A26-9F4D-ADCE-A94D404E2E5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Adopting a linear + sigmoid model is equivalent to assuming </a:t>
                </a:r>
                <a:r>
                  <a:rPr lang="en-US" i="1" dirty="0"/>
                  <a:t>linear log odds</a:t>
                </a:r>
                <a:r>
                  <a:rPr lang="en-US" dirty="0"/>
                  <a:t>: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l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og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=1|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=−1|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  <a:p>
                <a:pPr marL="0" indent="0"/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This happens when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e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d>
                  </m:oMath>
                </a14:m>
                <a:r>
                  <a:rPr lang="en-US" dirty="0"/>
                  <a:t> and </a:t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e>
                        <m:r>
                          <a:rPr lang="en-US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=−1</m:t>
                        </m:r>
                      </m:e>
                    </m:d>
                  </m:oMath>
                </a14:m>
                <a:r>
                  <a:rPr lang="en-US" dirty="0"/>
                  <a:t> are Gaussians with different </a:t>
                </a:r>
                <a:br>
                  <a:rPr lang="en-US" dirty="0"/>
                </a:br>
                <a:r>
                  <a:rPr lang="en-US" dirty="0"/>
                  <a:t>means and the same covariance matrices </a:t>
                </a:r>
                <a:br>
                  <a:rPr lang="en-US" dirty="0"/>
                </a:br>
                <a:r>
                  <a:rPr lang="en-US" dirty="0"/>
                  <a:t>(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US" dirty="0"/>
                  <a:t> is related to the difference between </a:t>
                </a:r>
                <a:br>
                  <a:rPr lang="en-US" dirty="0"/>
                </a:br>
                <a:r>
                  <a:rPr lang="en-US" dirty="0"/>
                  <a:t>the means)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87AF8AE-0A26-9F4D-ADCE-A94D404E2E5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77C35059-DDAC-8243-B48F-48318D9119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0" y="3505200"/>
            <a:ext cx="3429000" cy="3182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16214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93AFE-8FE0-AF4F-B0F5-7C2ED6912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classifiers: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AF63A-5020-F14B-8F2D-46261E61EB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Example classification models: nearest neighbor, linear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Empirical loss minimization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Linear classification models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Linear regression (least squares)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Logistic regression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/>
              <a:t>Perceptron loss</a:t>
            </a:r>
          </a:p>
        </p:txBody>
      </p:sp>
    </p:spTree>
    <p:extLst>
      <p:ext uri="{BB962C8B-B14F-4D97-AF65-F5344CB8AC3E}">
        <p14:creationId xmlns:p14="http://schemas.microsoft.com/office/powerpoint/2010/main" val="368720432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F4B25-8F72-F54A-B57C-57A778F82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Recall: </a:t>
            </a:r>
            <a:r>
              <a:rPr lang="en-US"/>
              <a:t>The shape of logistic </a:t>
            </a:r>
            <a:r>
              <a:rPr lang="en-US" dirty="0"/>
              <a:t>loss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73A9D7-CBDA-B649-B696-B5FE7FCA167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/>
                        </a:rPr>
                        <m:t>𝑙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  <m:t>𝑤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unc>
                        <m:func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  <a:p>
                <a:pPr marL="0" indent="0"/>
                <a:endParaRPr lang="en-US" b="0" dirty="0">
                  <a:solidFill>
                    <a:srgbClr val="C00000"/>
                  </a:solidFill>
                </a:endParaRPr>
              </a:p>
              <a:p>
                <a:pPr marL="0" indent="0"/>
                <a:endParaRPr lang="en-US" b="0" dirty="0">
                  <a:solidFill>
                    <a:srgbClr val="9900CC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73A9D7-CBDA-B649-B696-B5FE7FCA167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058980B8-AC24-1E4D-81C4-F34EE06F6F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524000"/>
            <a:ext cx="7478617" cy="50879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D1E2423-8E01-A540-8A98-AAE1517A939E}"/>
              </a:ext>
            </a:extLst>
          </p:cNvPr>
          <p:cNvSpPr txBox="1"/>
          <p:nvPr/>
        </p:nvSpPr>
        <p:spPr>
          <a:xfrm>
            <a:off x="10479945" y="6427245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Figure source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280A947B-F89D-E64A-9C33-030589E7EC06}"/>
                  </a:ext>
                </a:extLst>
              </p:cNvPr>
              <p:cNvSpPr/>
              <p:nvPr/>
            </p:nvSpPr>
            <p:spPr>
              <a:xfrm>
                <a:off x="8229600" y="6480323"/>
                <a:ext cx="94487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p>
                        <m:sSup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b>
                        <m:sSub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280A947B-F89D-E64A-9C33-030589E7EC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9600" y="6480323"/>
                <a:ext cx="944874" cy="369332"/>
              </a:xfrm>
              <a:prstGeom prst="rect">
                <a:avLst/>
              </a:prstGeom>
              <a:blipFill>
                <a:blip r:embed="rId5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21F49ACB-4B3B-F141-86A8-16A578F9EA64}"/>
              </a:ext>
            </a:extLst>
          </p:cNvPr>
          <p:cNvSpPr txBox="1"/>
          <p:nvPr/>
        </p:nvSpPr>
        <p:spPr>
          <a:xfrm>
            <a:off x="9174474" y="5845569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Approaches 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3557C12-D313-4C43-9D8B-897FA2F7A470}"/>
                  </a:ext>
                </a:extLst>
              </p:cNvPr>
              <p:cNvSpPr txBox="1"/>
              <p:nvPr/>
            </p:nvSpPr>
            <p:spPr>
              <a:xfrm>
                <a:off x="3124200" y="1752600"/>
                <a:ext cx="158710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Approaches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p>
                      <m:sSup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p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b>
                      <m:sSub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3557C12-D313-4C43-9D8B-897FA2F7A4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4200" y="1752600"/>
                <a:ext cx="1587105" cy="646331"/>
              </a:xfrm>
              <a:prstGeom prst="rect">
                <a:avLst/>
              </a:prstGeom>
              <a:blipFill>
                <a:blip r:embed="rId6"/>
                <a:stretch>
                  <a:fillRect t="-3846" r="-794" b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4216784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235B637-08DD-3C47-B81C-645B3058A6E2}"/>
              </a:ext>
            </a:extLst>
          </p:cNvPr>
          <p:cNvCxnSpPr/>
          <p:nvPr/>
        </p:nvCxnSpPr>
        <p:spPr bwMode="auto">
          <a:xfrm flipV="1">
            <a:off x="5943600" y="3886200"/>
            <a:ext cx="0" cy="2286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DDF4B25-8F72-F54A-B57C-57A778F82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Perceptron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73A9D7-CBDA-B649-B696-B5FE7FCA167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Let’s define the </a:t>
                </a:r>
                <a:r>
                  <a:rPr lang="en-US" i="1" dirty="0"/>
                  <a:t>perceptron hinge loss</a:t>
                </a:r>
                <a:r>
                  <a:rPr lang="en-US" dirty="0"/>
                  <a:t>:</a:t>
                </a:r>
                <a:br>
                  <a:rPr lang="en-US" dirty="0"/>
                </a:br>
                <a:endParaRPr lang="en-US" i="1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/>
                        </a:rPr>
                        <m:t>𝑙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  <m:t>𝑤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/>
                        </a:rPr>
                        <m:t>m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/>
                        </a:rPr>
                        <m:t>ax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0,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0" indent="0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73A9D7-CBDA-B649-B696-B5FE7FCA167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5C0D8F5-5EBB-0E47-93CB-BBC131618F2F}"/>
              </a:ext>
            </a:extLst>
          </p:cNvPr>
          <p:cNvCxnSpPr/>
          <p:nvPr/>
        </p:nvCxnSpPr>
        <p:spPr bwMode="auto">
          <a:xfrm>
            <a:off x="3581400" y="6172200"/>
            <a:ext cx="48006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24" name="Freeform 23">
            <a:extLst>
              <a:ext uri="{FF2B5EF4-FFF2-40B4-BE49-F238E27FC236}">
                <a16:creationId xmlns:a16="http://schemas.microsoft.com/office/drawing/2014/main" id="{3D8ECD97-88E8-6A41-B170-FD41B4CB4F6B}"/>
              </a:ext>
            </a:extLst>
          </p:cNvPr>
          <p:cNvSpPr/>
          <p:nvPr/>
        </p:nvSpPr>
        <p:spPr bwMode="auto">
          <a:xfrm flipH="1">
            <a:off x="4038600" y="4014215"/>
            <a:ext cx="3733800" cy="2157984"/>
          </a:xfrm>
          <a:custGeom>
            <a:avLst/>
            <a:gdLst>
              <a:gd name="connsiteX0" fmla="*/ 0 w 4181856"/>
              <a:gd name="connsiteY0" fmla="*/ 2157984 h 2157984"/>
              <a:gd name="connsiteX1" fmla="*/ 2023872 w 4181856"/>
              <a:gd name="connsiteY1" fmla="*/ 2157984 h 2157984"/>
              <a:gd name="connsiteX2" fmla="*/ 4181856 w 4181856"/>
              <a:gd name="connsiteY2" fmla="*/ 0 h 2157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81856" h="2157984">
                <a:moveTo>
                  <a:pt x="0" y="2157984"/>
                </a:moveTo>
                <a:lnTo>
                  <a:pt x="2023872" y="2157984"/>
                </a:lnTo>
                <a:lnTo>
                  <a:pt x="4181856" y="0"/>
                </a:ln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B06CCDD5-FA07-D045-9CA4-56F34BED36F8}"/>
                  </a:ext>
                </a:extLst>
              </p:cNvPr>
              <p:cNvSpPr/>
              <p:nvPr/>
            </p:nvSpPr>
            <p:spPr>
              <a:xfrm>
                <a:off x="7437126" y="6262860"/>
                <a:ext cx="94487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p>
                        <m:sSup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b>
                        <m:sSub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B06CCDD5-FA07-D045-9CA4-56F34BED36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7126" y="6262860"/>
                <a:ext cx="944874" cy="369332"/>
              </a:xfrm>
              <a:prstGeom prst="rect">
                <a:avLst/>
              </a:prstGeom>
              <a:blipFill>
                <a:blip r:embed="rId3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4D5095EE-C7DA-7C45-A4A3-5D2F62A46CA2}"/>
              </a:ext>
            </a:extLst>
          </p:cNvPr>
          <p:cNvSpPr txBox="1"/>
          <p:nvPr/>
        </p:nvSpPr>
        <p:spPr>
          <a:xfrm>
            <a:off x="2170176" y="5791201"/>
            <a:ext cx="1487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Incorrectly classified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B15ADC7-9FFC-3D40-B1FF-70B6BF61C4CA}"/>
              </a:ext>
            </a:extLst>
          </p:cNvPr>
          <p:cNvSpPr txBox="1"/>
          <p:nvPr/>
        </p:nvSpPr>
        <p:spPr>
          <a:xfrm>
            <a:off x="8342376" y="5791201"/>
            <a:ext cx="1487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Correctly classified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AACED43-220D-0E4D-AE6D-ACFBC47EC46B}"/>
              </a:ext>
            </a:extLst>
          </p:cNvPr>
          <p:cNvSpPr txBox="1"/>
          <p:nvPr/>
        </p:nvSpPr>
        <p:spPr>
          <a:xfrm>
            <a:off x="2813459" y="3658819"/>
            <a:ext cx="241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Perceptron hinge loss</a:t>
            </a:r>
          </a:p>
        </p:txBody>
      </p:sp>
    </p:spTree>
    <p:extLst>
      <p:ext uri="{BB962C8B-B14F-4D97-AF65-F5344CB8AC3E}">
        <p14:creationId xmlns:p14="http://schemas.microsoft.com/office/powerpoint/2010/main" val="25258358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Visualizing linear classifiers</a:t>
            </a:r>
          </a:p>
        </p:txBody>
      </p:sp>
      <p:pic>
        <p:nvPicPr>
          <p:cNvPr id="5" name="Picture 4" descr="Screen Shot 2015-11-17 at 12.10.24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45"/>
          <a:stretch/>
        </p:blipFill>
        <p:spPr>
          <a:xfrm>
            <a:off x="1524000" y="1483868"/>
            <a:ext cx="9144000" cy="3365500"/>
          </a:xfrm>
          <a:prstGeom prst="rect">
            <a:avLst/>
          </a:prstGeom>
        </p:spPr>
      </p:pic>
      <p:pic>
        <p:nvPicPr>
          <p:cNvPr id="6" name="Picture 5" descr="Screen Shot 2015-11-17 at 12.11.00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8569"/>
          <a:stretch/>
        </p:blipFill>
        <p:spPr>
          <a:xfrm>
            <a:off x="1524000" y="4849368"/>
            <a:ext cx="9144000" cy="11704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04258" y="6336268"/>
            <a:ext cx="4826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solidFill>
                  <a:schemeClr val="tx1"/>
                </a:solidFill>
              </a:rPr>
              <a:t>Source:</a:t>
            </a:r>
            <a:r>
              <a:rPr lang="en-US" sz="1800" b="0" dirty="0"/>
              <a:t> </a:t>
            </a:r>
            <a:r>
              <a:rPr lang="en-US" sz="1800" b="0" dirty="0">
                <a:hlinkClick r:id="rId4"/>
              </a:rPr>
              <a:t>http://cs231n.github.io/linear-classify/</a:t>
            </a:r>
            <a:endParaRPr lang="en-US" sz="1800" b="0" dirty="0"/>
          </a:p>
        </p:txBody>
      </p:sp>
    </p:spTree>
    <p:extLst>
      <p:ext uri="{BB962C8B-B14F-4D97-AF65-F5344CB8AC3E}">
        <p14:creationId xmlns:p14="http://schemas.microsoft.com/office/powerpoint/2010/main" val="646343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F4B25-8F72-F54A-B57C-57A778F82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Perceptron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73A9D7-CBDA-B649-B696-B5FE7FCA167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Let’s define the </a:t>
                </a:r>
                <a:r>
                  <a:rPr lang="en-US" i="1" dirty="0"/>
                  <a:t>perceptron</a:t>
                </a:r>
                <a:r>
                  <a:rPr lang="en-US" dirty="0"/>
                  <a:t> </a:t>
                </a:r>
                <a:r>
                  <a:rPr lang="en-US" i="1" dirty="0"/>
                  <a:t>hinge loss</a:t>
                </a:r>
                <a:r>
                  <a:rPr lang="en-US" dirty="0"/>
                  <a:t>:</a:t>
                </a:r>
                <a:br>
                  <a:rPr lang="en-US" dirty="0"/>
                </a:br>
                <a:endParaRPr lang="en-US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/>
                        </a:rPr>
                        <m:t>𝑙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  <m:t>𝑤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/>
                        </a:rPr>
                        <m:t>m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/>
                        </a:rPr>
                        <m:t>ax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0,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  <a:p>
                <a:pPr marL="0" indent="0"/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Training: find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US" dirty="0"/>
                  <a:t> that minimizes</a:t>
                </a: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</m:acc>
                      <m:d>
                        <m:d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d>
                      <m:r>
                        <a:rPr lang="en-US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  <m:t>𝑙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sym typeface="Symbol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sym typeface="Symbol"/>
                                </a:rPr>
                                <m:t>𝑤</m:t>
                              </m:r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sym typeface="Symbol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r>
                        <a:rPr lang="en-US" b="0" i="1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/>
                            </a:rPr>
                            <m:t>max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0,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US" dirty="0"/>
              </a:p>
              <a:p>
                <a:pPr marL="0" indent="0"/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Once again, there is no closed-form solution, so let’s go straight to SGD</a:t>
                </a:r>
                <a:endParaRPr lang="en-US" i="1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0" indent="0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73A9D7-CBDA-B649-B696-B5FE7FCA167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 b="-72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99186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F4B25-8F72-F54A-B57C-57A778F82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Deriving the perceptron update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73A9D7-CBDA-B649-B696-B5FE7FCA167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Let’s differentiate the perceptron hinge loss:</a:t>
                </a:r>
                <a:br>
                  <a:rPr lang="en-US" dirty="0"/>
                </a:br>
                <a:endParaRPr lang="en-US" sz="800" i="1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  <a:sym typeface="Symbol"/>
                        </a:rPr>
                        <m:t>𝑙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  <m:t>𝑤</m:t>
                          </m:r>
                          <m: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i="0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/>
                        </a:rPr>
                        <m:t>m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/>
                        </a:rPr>
                        <m:t>ax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0,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  <a:p>
                <a:pPr marL="0" indent="0"/>
                <a:endParaRPr lang="en-US" sz="800" dirty="0"/>
              </a:p>
              <a:p>
                <a:pPr marL="0" indent="0"/>
                <a:r>
                  <a:rPr lang="en-US" dirty="0"/>
                  <a:t>(Strictly speaking, this loss is not differentiable, so we need to find a </a:t>
                </a:r>
                <a:r>
                  <a:rPr lang="en-US" i="1" dirty="0"/>
                  <a:t>sub-gradient</a:t>
                </a:r>
                <a:r>
                  <a:rPr lang="en-US" dirty="0"/>
                  <a:t>: </a:t>
                </a:r>
                <a:r>
                  <a:rPr lang="en-US" dirty="0">
                    <a:solidFill>
                      <a:schemeClr val="tx1"/>
                    </a:solidFill>
                  </a:rPr>
                  <a:t>A vector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is a sub-gradient of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at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if for all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.)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73A9D7-CBDA-B649-B696-B5FE7FCA167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46" t="-14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B11D735-79D0-674A-B095-F2D5AC581FA0}"/>
              </a:ext>
            </a:extLst>
          </p:cNvPr>
          <p:cNvCxnSpPr/>
          <p:nvPr/>
        </p:nvCxnSpPr>
        <p:spPr bwMode="auto">
          <a:xfrm>
            <a:off x="3581400" y="6400800"/>
            <a:ext cx="48006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1D8D008-A4FF-CF44-96A2-2E6D34CB54C1}"/>
              </a:ext>
            </a:extLst>
          </p:cNvPr>
          <p:cNvCxnSpPr/>
          <p:nvPr/>
        </p:nvCxnSpPr>
        <p:spPr bwMode="auto">
          <a:xfrm flipV="1">
            <a:off x="5943600" y="4114800"/>
            <a:ext cx="0" cy="2286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Freeform 11">
            <a:extLst>
              <a:ext uri="{FF2B5EF4-FFF2-40B4-BE49-F238E27FC236}">
                <a16:creationId xmlns:a16="http://schemas.microsoft.com/office/drawing/2014/main" id="{742C4D21-87C8-3840-B299-F8C5D978C129}"/>
              </a:ext>
            </a:extLst>
          </p:cNvPr>
          <p:cNvSpPr/>
          <p:nvPr/>
        </p:nvSpPr>
        <p:spPr bwMode="auto">
          <a:xfrm flipH="1">
            <a:off x="4038600" y="4242815"/>
            <a:ext cx="3733800" cy="2157984"/>
          </a:xfrm>
          <a:custGeom>
            <a:avLst/>
            <a:gdLst>
              <a:gd name="connsiteX0" fmla="*/ 0 w 4181856"/>
              <a:gd name="connsiteY0" fmla="*/ 2157984 h 2157984"/>
              <a:gd name="connsiteX1" fmla="*/ 2023872 w 4181856"/>
              <a:gd name="connsiteY1" fmla="*/ 2157984 h 2157984"/>
              <a:gd name="connsiteX2" fmla="*/ 4181856 w 4181856"/>
              <a:gd name="connsiteY2" fmla="*/ 0 h 2157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81856" h="2157984">
                <a:moveTo>
                  <a:pt x="0" y="2157984"/>
                </a:moveTo>
                <a:lnTo>
                  <a:pt x="2023872" y="2157984"/>
                </a:lnTo>
                <a:lnTo>
                  <a:pt x="4181856" y="0"/>
                </a:ln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9BAEB80-D8CD-B648-AAF6-05830DFED5F5}"/>
                  </a:ext>
                </a:extLst>
              </p:cNvPr>
              <p:cNvSpPr/>
              <p:nvPr/>
            </p:nvSpPr>
            <p:spPr>
              <a:xfrm>
                <a:off x="7437126" y="6491460"/>
                <a:ext cx="94487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p>
                        <m:sSup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b>
                        <m:sSub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9BAEB80-D8CD-B648-AAF6-05830DFED5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7126" y="6491460"/>
                <a:ext cx="944874" cy="369332"/>
              </a:xfrm>
              <a:prstGeom prst="rect">
                <a:avLst/>
              </a:prstGeom>
              <a:blipFill>
                <a:blip r:embed="rId3"/>
                <a:stretch>
                  <a:fillRect b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2A52ADA0-93EC-B246-8BF3-B31068E80F5F}"/>
              </a:ext>
            </a:extLst>
          </p:cNvPr>
          <p:cNvSpPr txBox="1"/>
          <p:nvPr/>
        </p:nvSpPr>
        <p:spPr>
          <a:xfrm>
            <a:off x="2170176" y="6019801"/>
            <a:ext cx="1487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Incorrectly classified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4501FE3-920A-6243-9702-ACE44D7E3FCB}"/>
              </a:ext>
            </a:extLst>
          </p:cNvPr>
          <p:cNvSpPr txBox="1"/>
          <p:nvPr/>
        </p:nvSpPr>
        <p:spPr>
          <a:xfrm>
            <a:off x="8342376" y="6019801"/>
            <a:ext cx="1487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Correctly classified</a:t>
            </a:r>
          </a:p>
        </p:txBody>
      </p:sp>
    </p:spTree>
    <p:extLst>
      <p:ext uri="{BB962C8B-B14F-4D97-AF65-F5344CB8AC3E}">
        <p14:creationId xmlns:p14="http://schemas.microsoft.com/office/powerpoint/2010/main" val="63062723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F4B25-8F72-F54A-B57C-57A778F82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Deriving the perceptron update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73A9D7-CBDA-B649-B696-B5FE7FCA167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Let’s differentiate the perceptron hinge loss: </a:t>
                </a:r>
                <a:br>
                  <a:rPr lang="en-US" dirty="0"/>
                </a:br>
                <a:endParaRPr lang="en-US" sz="800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  <a:sym typeface="Symbol"/>
                        </a:rPr>
                        <m:t>𝑙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  <m:t>𝑤</m:t>
                          </m:r>
                          <m: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i="0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/>
                        </a:rPr>
                        <m:t>m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/>
                        </a:rPr>
                        <m:t>ax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0,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i="1" dirty="0">
                  <a:solidFill>
                    <a:srgbClr val="C00000"/>
                  </a:solidFill>
                  <a:latin typeface="Cambria Math" panose="02040503050406030204" pitchFamily="18" charset="0"/>
                </a:endParaRPr>
              </a:p>
              <a:p>
                <a:pPr marL="0" indent="0"/>
                <a:endParaRPr lang="en-US" sz="800" i="1" dirty="0">
                  <a:solidFill>
                    <a:srgbClr val="C00000"/>
                  </a:solidFill>
                  <a:latin typeface="Cambria Math" panose="02040503050406030204" pitchFamily="18" charset="0"/>
                </a:endParaRPr>
              </a:p>
              <a:p>
                <a:pPr marL="0" indent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/>
                        </a:rPr>
                        <m:t>∇</m:t>
                      </m:r>
                      <m:r>
                        <a:rPr lang="en-US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  <a:sym typeface="Symbol"/>
                        </a:rPr>
                        <m:t>𝑙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  <m:t>𝑤</m:t>
                          </m:r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/>
                        </a:rPr>
                        <m:t>−</m:t>
                      </m:r>
                      <m:r>
                        <a:rPr lang="en-US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/>
                        </a:rPr>
                        <m:t>𝕀</m:t>
                      </m:r>
                      <m:r>
                        <a:rPr lang="en-US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/>
                        </a:rPr>
                        <m:t>[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p>
                        <m:sSup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b>
                        <m:sSub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&lt;0</m:t>
                      </m:r>
                      <m:r>
                        <a:rPr lang="en-US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  <a:sym typeface="Symbol"/>
                        </a:rPr>
                        <m:t>]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pPr marL="0" indent="0" algn="ctr"/>
                <a:endParaRPr lang="en-US" sz="800" i="1" dirty="0">
                  <a:solidFill>
                    <a:srgbClr val="C00000"/>
                  </a:solidFill>
                  <a:latin typeface="Cambria Math" panose="02040503050406030204" pitchFamily="18" charset="0"/>
                </a:endParaRPr>
              </a:p>
              <a:p>
                <a:pPr marL="0" indent="0" algn="ctr"/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num>
                      <m:den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𝑑𝑎</m:t>
                        </m:r>
                      </m:den>
                    </m:f>
                    <m:func>
                      <m:func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max</m:t>
                        </m:r>
                      </m:fName>
                      <m:e>
                        <m:d>
                          <m:dPr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0,</m:t>
                            </m:r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d>
                      </m:e>
                    </m:func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/>
                      </a:rPr>
                      <m:t>𝕀</m:t>
                    </m:r>
                    <m:r>
                      <a:rPr lang="en-US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/>
                      </a:rPr>
                      <m:t>[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/>
                      </a:rPr>
                      <m:t>𝑎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/>
                      </a:rPr>
                      <m:t>&gt;0]</m:t>
                    </m:r>
                  </m:oMath>
                </a14:m>
                <a:r>
                  <a:rPr lang="en-US" dirty="0">
                    <a:solidFill>
                      <a:srgbClr val="9900CC"/>
                    </a:solidFill>
                    <a:ea typeface="Cambria Math" panose="02040503050406030204" pitchFamily="18" charset="0"/>
                    <a:sym typeface="Symbol"/>
                  </a:rPr>
                  <a:t> </a:t>
                </a:r>
                <a:endParaRPr lang="en-US" i="1" dirty="0">
                  <a:solidFill>
                    <a:srgbClr val="9900CC"/>
                  </a:solidFill>
                  <a:latin typeface="Cambria Math" panose="02040503050406030204" pitchFamily="18" charset="0"/>
                  <a:ea typeface="Cambria Math" panose="02040503050406030204" pitchFamily="18" charset="0"/>
                  <a:sym typeface="Symbol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73A9D7-CBDA-B649-B696-B5FE7FCA167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B11D735-79D0-674A-B095-F2D5AC581FA0}"/>
              </a:ext>
            </a:extLst>
          </p:cNvPr>
          <p:cNvCxnSpPr/>
          <p:nvPr/>
        </p:nvCxnSpPr>
        <p:spPr bwMode="auto">
          <a:xfrm>
            <a:off x="3581400" y="6172200"/>
            <a:ext cx="48006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1D8D008-A4FF-CF44-96A2-2E6D34CB54C1}"/>
              </a:ext>
            </a:extLst>
          </p:cNvPr>
          <p:cNvCxnSpPr/>
          <p:nvPr/>
        </p:nvCxnSpPr>
        <p:spPr bwMode="auto">
          <a:xfrm flipV="1">
            <a:off x="5943600" y="3886200"/>
            <a:ext cx="0" cy="2286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Freeform 11">
            <a:extLst>
              <a:ext uri="{FF2B5EF4-FFF2-40B4-BE49-F238E27FC236}">
                <a16:creationId xmlns:a16="http://schemas.microsoft.com/office/drawing/2014/main" id="{742C4D21-87C8-3840-B299-F8C5D978C129}"/>
              </a:ext>
            </a:extLst>
          </p:cNvPr>
          <p:cNvSpPr/>
          <p:nvPr/>
        </p:nvSpPr>
        <p:spPr bwMode="auto">
          <a:xfrm flipH="1">
            <a:off x="4038600" y="4014215"/>
            <a:ext cx="3733800" cy="2157984"/>
          </a:xfrm>
          <a:custGeom>
            <a:avLst/>
            <a:gdLst>
              <a:gd name="connsiteX0" fmla="*/ 0 w 4181856"/>
              <a:gd name="connsiteY0" fmla="*/ 2157984 h 2157984"/>
              <a:gd name="connsiteX1" fmla="*/ 2023872 w 4181856"/>
              <a:gd name="connsiteY1" fmla="*/ 2157984 h 2157984"/>
              <a:gd name="connsiteX2" fmla="*/ 4181856 w 4181856"/>
              <a:gd name="connsiteY2" fmla="*/ 0 h 2157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81856" h="2157984">
                <a:moveTo>
                  <a:pt x="0" y="2157984"/>
                </a:moveTo>
                <a:lnTo>
                  <a:pt x="2023872" y="2157984"/>
                </a:lnTo>
                <a:lnTo>
                  <a:pt x="4181856" y="0"/>
                </a:ln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9BAEB80-D8CD-B648-AAF6-05830DFED5F5}"/>
                  </a:ext>
                </a:extLst>
              </p:cNvPr>
              <p:cNvSpPr/>
              <p:nvPr/>
            </p:nvSpPr>
            <p:spPr>
              <a:xfrm>
                <a:off x="7437126" y="6262860"/>
                <a:ext cx="94487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p>
                        <m:sSup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b>
                        <m:sSub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9BAEB80-D8CD-B648-AAF6-05830DFED5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7126" y="6262860"/>
                <a:ext cx="944874" cy="369332"/>
              </a:xfrm>
              <a:prstGeom prst="rect">
                <a:avLst/>
              </a:prstGeom>
              <a:blipFill>
                <a:blip r:embed="rId3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2A52ADA0-93EC-B246-8BF3-B31068E80F5F}"/>
              </a:ext>
            </a:extLst>
          </p:cNvPr>
          <p:cNvSpPr txBox="1"/>
          <p:nvPr/>
        </p:nvSpPr>
        <p:spPr>
          <a:xfrm>
            <a:off x="2170176" y="5791201"/>
            <a:ext cx="1487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Incorrectly classified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4501FE3-920A-6243-9702-ACE44D7E3FCB}"/>
              </a:ext>
            </a:extLst>
          </p:cNvPr>
          <p:cNvSpPr txBox="1"/>
          <p:nvPr/>
        </p:nvSpPr>
        <p:spPr>
          <a:xfrm>
            <a:off x="8342376" y="5791201"/>
            <a:ext cx="1487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Correctly classified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0647A4B-2662-0F48-9938-1DCE1371639E}"/>
              </a:ext>
            </a:extLst>
          </p:cNvPr>
          <p:cNvSpPr/>
          <p:nvPr/>
        </p:nvSpPr>
        <p:spPr bwMode="auto">
          <a:xfrm>
            <a:off x="6553200" y="2743200"/>
            <a:ext cx="1524000" cy="762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5715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F4B25-8F72-F54A-B57C-57A778F82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Deriving the perceptron update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73A9D7-CBDA-B649-B696-B5FE7FCA167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Let’s differentiate the perceptron hinge loss: </a:t>
                </a:r>
                <a:br>
                  <a:rPr lang="en-US" dirty="0"/>
                </a:br>
                <a:endParaRPr lang="en-US" sz="800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  <a:sym typeface="Symbol"/>
                        </a:rPr>
                        <m:t>𝑙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  <m:t>𝑤</m:t>
                          </m:r>
                          <m: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i="0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/>
                        </a:rPr>
                        <m:t>m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/>
                        </a:rPr>
                        <m:t>ax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0,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  <a:p>
                <a:pPr marL="0" indent="0"/>
                <a:endParaRPr lang="en-US" sz="800" i="1" dirty="0">
                  <a:solidFill>
                    <a:srgbClr val="9900CC"/>
                  </a:solidFill>
                  <a:latin typeface="Cambria Math" panose="02040503050406030204" pitchFamily="18" charset="0"/>
                  <a:ea typeface="Cambria Math" panose="02040503050406030204" pitchFamily="18" charset="0"/>
                  <a:sym typeface="Symbol"/>
                </a:endParaRP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/>
                        </a:rPr>
                        <m:t>∇</m:t>
                      </m:r>
                      <m:r>
                        <a:rPr lang="en-US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  <a:sym typeface="Symbol"/>
                        </a:rPr>
                        <m:t>𝑙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  <m:t>𝑤</m:t>
                          </m:r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/>
                        </a:rPr>
                        <m:t>−</m:t>
                      </m:r>
                      <m:r>
                        <a:rPr lang="en-US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/>
                        </a:rPr>
                        <m:t>𝕀</m:t>
                      </m:r>
                      <m:r>
                        <a:rPr lang="en-US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/>
                        </a:rPr>
                        <m:t>[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p>
                        <m:sSup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b>
                        <m:sSub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&lt;0</m:t>
                      </m:r>
                      <m:r>
                        <a:rPr lang="en-US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  <a:sym typeface="Symbol"/>
                        </a:rPr>
                        <m:t>]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pPr marL="0" indent="0"/>
                <a:endParaRPr lang="en-US" sz="8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We also used the chain rule:</a:t>
                </a:r>
                <a:r>
                  <a:rPr lang="en-US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</m:d>
                              </m:e>
                            </m:d>
                          </m:e>
                        </m:d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d>
                      </m:e>
                    </m:d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73A9D7-CBDA-B649-B696-B5FE7FCA167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43742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F4B25-8F72-F54A-B57C-57A778F82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Deriving the perceptron update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73A9D7-CBDA-B649-B696-B5FE7FCA167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Let’s differentiate the perceptron hinge loss: </a:t>
                </a:r>
                <a:br>
                  <a:rPr lang="en-US" dirty="0"/>
                </a:br>
                <a:endParaRPr lang="en-US" sz="800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  <a:sym typeface="Symbol"/>
                        </a:rPr>
                        <m:t>𝑙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  <m:t>𝑤</m:t>
                          </m:r>
                          <m: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i="0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/>
                        </a:rPr>
                        <m:t>m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/>
                        </a:rPr>
                        <m:t>ax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0,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  <a:p>
                <a:pPr marL="0" indent="0"/>
                <a:endParaRPr lang="en-US" sz="800" i="1" dirty="0">
                  <a:solidFill>
                    <a:srgbClr val="9900CC"/>
                  </a:solidFill>
                  <a:latin typeface="Cambria Math" panose="02040503050406030204" pitchFamily="18" charset="0"/>
                  <a:ea typeface="Cambria Math" panose="02040503050406030204" pitchFamily="18" charset="0"/>
                  <a:sym typeface="Symbol"/>
                </a:endParaRP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/>
                        </a:rPr>
                        <m:t>∇</m:t>
                      </m:r>
                      <m:r>
                        <a:rPr lang="en-US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  <a:sym typeface="Symbol"/>
                        </a:rPr>
                        <m:t>𝑙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  <m:t>𝑤</m:t>
                          </m:r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/>
                        </a:rPr>
                        <m:t>−</m:t>
                      </m:r>
                      <m:r>
                        <a:rPr lang="en-US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/>
                        </a:rPr>
                        <m:t>𝕀</m:t>
                      </m:r>
                      <m:r>
                        <a:rPr lang="en-US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/>
                        </a:rPr>
                        <m:t>[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p>
                        <m:sSup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b>
                        <m:sSub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&lt;0</m:t>
                      </m:r>
                      <m:r>
                        <a:rPr lang="en-US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  <a:sym typeface="Symbol"/>
                        </a:rPr>
                        <m:t>]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pPr marL="0" indent="0"/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Corresponding SGD update (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𝑤</m:t>
                    </m:r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/>
                      </a:rPr>
                      <m:t>𝜂</m:t>
                    </m:r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/>
                      </a:rPr>
                      <m:t> </m:t>
                    </m:r>
                    <m:r>
                      <m:rPr>
                        <m:sty m:val="p"/>
                      </m:rP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𝑙</m:t>
                    </m:r>
                    <m:d>
                      <m:dPr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9900CC"/>
                                </a:solidFill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9900CC"/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9900CC"/>
                                </a:solidFill>
                                <a:latin typeface="Cambria Math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9900CC"/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):</a:t>
                </a:r>
                <a:br>
                  <a:rPr lang="en-US" dirty="0"/>
                </a:br>
                <a:endParaRPr lang="en-US" sz="800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𝑤</m:t>
                      </m:r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/>
                        </a:rPr>
                        <m:t>𝜂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/>
                        </a:rPr>
                        <m:t> </m:t>
                      </m:r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/>
                        </a:rPr>
                        <m:t>𝕀</m:t>
                      </m:r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/>
                        </a:rPr>
                        <m:t>[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p>
                        <m:sSup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b>
                        <m:sSub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&lt;0</m:t>
                      </m:r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/>
                        </a:rPr>
                        <m:t>]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i="1" dirty="0"/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:endParaRPr lang="en-US" sz="800" dirty="0">
                  <a:sym typeface="Symbol"/>
                </a:endParaRPr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ym typeface="Symbol"/>
                  </a:rPr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>
                    <a:sym typeface="Symbol"/>
                  </a:rPr>
                  <a:t>is correctly classified: do nothing</a:t>
                </a:r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ym typeface="Symbol"/>
                  </a:rPr>
                  <a:t>If</a:t>
                </a:r>
                <a:r>
                  <a:rPr lang="en-US" sz="2400" dirty="0">
                    <a:solidFill>
                      <a:srgbClr val="C00000"/>
                    </a:solidFill>
                    <a:sym typeface="Symbol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rgbClr val="C00000"/>
                    </a:solidFill>
                    <a:sym typeface="Symbol"/>
                  </a:rPr>
                  <a:t> </a:t>
                </a:r>
                <a:r>
                  <a:rPr lang="en-US" sz="2400" dirty="0">
                    <a:sym typeface="Symbol"/>
                  </a:rPr>
                  <a:t>is incorrectly classified:</a:t>
                </a:r>
                <a:r>
                  <a:rPr lang="en-US" sz="2400" dirty="0">
                    <a:solidFill>
                      <a:srgbClr val="C00000"/>
                    </a:solidFill>
                    <a:sym typeface="Symbol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  <a:sym typeface="Symbol"/>
                      </a:rPr>
                      <m:t>𝑤</m:t>
                    </m:r>
                    <m:r>
                      <a:rPr lang="en-US" sz="2400" i="1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/>
                      </a:rPr>
                      <m:t>←</m:t>
                    </m:r>
                    <m:r>
                      <a:rPr lang="en-US" sz="2400" i="1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/>
                      </a:rPr>
                      <m:t>𝑤</m:t>
                    </m:r>
                    <m:r>
                      <a:rPr lang="en-US" sz="2400" i="1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/>
                      </a:rPr>
                      <m:t>+</m:t>
                    </m:r>
                    <m:r>
                      <a:rPr lang="en-US" sz="2400" i="1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/>
                      </a:rPr>
                      <m:t>𝜂</m:t>
                    </m:r>
                    <m:r>
                      <a:rPr lang="en-US" sz="2400" i="1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/>
                      </a:rPr>
                      <m:t> 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sym typeface="Symbol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sym typeface="Symbol"/>
                          </a:rPr>
                          <m:t>𝑦</m:t>
                        </m:r>
                      </m:e>
                      <m:sub>
                        <m:r>
                          <a:rPr lang="en-US" sz="2400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sym typeface="Symbol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en-US" sz="2400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sym typeface="Symbol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sym typeface="Symbol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sym typeface="Symbol"/>
                          </a:rPr>
                          <m:t>𝑖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73A9D7-CBDA-B649-B696-B5FE7FCA167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58870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the perceptron update rule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09600" y="914400"/>
                <a:ext cx="11201400" cy="5257800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b="1" dirty="0"/>
                  <a:t>Perceptron update rule: </a:t>
                </a:r>
                <a:r>
                  <a:rPr lang="en-US" dirty="0"/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sgn</m:t>
                    </m:r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⁡(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b>
                      <m:sSubPr>
                        <m:ctrlP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rgbClr val="0000FF"/>
                    </a:solidFill>
                  </a:rPr>
                  <a:t> </a:t>
                </a:r>
                <a:r>
                  <a:rPr lang="en-US" dirty="0"/>
                  <a:t>then update weights:</a:t>
                </a:r>
                <a:br>
                  <a:rPr lang="en-US" dirty="0"/>
                </a:br>
                <a:endParaRPr lang="en-US" sz="1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/>
                        </a:rPr>
                        <m:t>𝑤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/>
                        </a:rPr>
                        <m:t>←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/>
                        </a:rPr>
                        <m:t>𝑤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/>
                        </a:rPr>
                        <m:t>+</m:t>
                      </m:r>
                      <m:r>
                        <a:rPr lang="en-US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/>
                        </a:rPr>
                        <m:t>𝜂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/>
                        </a:rPr>
                        <m:t> 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  <m:t>𝑦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endParaRPr lang="en-US" sz="14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The raw response of the classifier changes to</a:t>
                </a:r>
                <a:br>
                  <a:rPr lang="en-US" dirty="0"/>
                </a:br>
                <a:endParaRPr lang="en-US" sz="1400" dirty="0"/>
              </a:p>
              <a:p>
                <a:pPr marL="0" indent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b>
                        <m:sSub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/>
                        </a:rPr>
                        <m:t>𝜂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/>
                        </a:rPr>
                        <m:t> 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  <m:t>𝑦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  <m:t>𝑖</m:t>
                          </m:r>
                        </m:sub>
                      </m:sSub>
                      <m:sSup>
                        <m:sSupPr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sym typeface="Symbol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sym typeface="Symbol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sym typeface="Symbol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14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How does the response change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/>
                  <a:t>? </a:t>
                </a:r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The response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p>
                        <m:r>
                          <a:rPr lang="en-US" sz="2400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b>
                      <m:sSubPr>
                        <m:ctrlPr>
                          <a:rPr lang="en-US" sz="2400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is initially </a:t>
                </a:r>
                <a:r>
                  <a:rPr lang="en-US" sz="2400" i="1" dirty="0"/>
                  <a:t>negative</a:t>
                </a:r>
                <a:r>
                  <a:rPr lang="en-US" sz="2400" dirty="0"/>
                  <a:t> and will be </a:t>
                </a:r>
                <a:r>
                  <a:rPr lang="en-US" sz="2400" i="1" dirty="0"/>
                  <a:t>increased</a:t>
                </a:r>
                <a:br>
                  <a:rPr lang="en-US" sz="2400" i="1" dirty="0"/>
                </a:br>
                <a:endParaRPr lang="en-US" sz="2400" i="1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How does the response change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dirty="0"/>
                  <a:t>? </a:t>
                </a:r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The response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p>
                        <m:r>
                          <a:rPr lang="en-US" sz="2400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b>
                      <m:sSubPr>
                        <m:ctrlPr>
                          <a:rPr lang="en-US" sz="2400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is initially </a:t>
                </a:r>
                <a:r>
                  <a:rPr lang="en-US" sz="2400" i="1" dirty="0"/>
                  <a:t>positive</a:t>
                </a:r>
                <a:r>
                  <a:rPr lang="en-US" sz="2400" dirty="0"/>
                  <a:t> and will be </a:t>
                </a:r>
                <a:r>
                  <a:rPr lang="en-US" sz="2400" i="1" dirty="0"/>
                  <a:t>decreased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914400"/>
                <a:ext cx="11201400" cy="5257800"/>
              </a:xfrm>
              <a:blipFill>
                <a:blip r:embed="rId2"/>
                <a:stretch>
                  <a:fillRect l="-1020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33800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93AFE-8FE0-AF4F-B0F5-7C2ED6912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classifiers: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AF63A-5020-F14B-8F2D-46261E61EB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Example classification models: nearest neighbor, linear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Empirical loss minimization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Linear classification models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Linear regression (least squares)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Logistic regression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Perceptron loss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/>
              <a:t>Support vector machine (SVM) loss</a:t>
            </a:r>
          </a:p>
        </p:txBody>
      </p:sp>
    </p:spTree>
    <p:extLst>
      <p:ext uri="{BB962C8B-B14F-4D97-AF65-F5344CB8AC3E}">
        <p14:creationId xmlns:p14="http://schemas.microsoft.com/office/powerpoint/2010/main" val="255876580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When the data is linearly separable, which of the many possible solutions should we prefer?</a:t>
            </a:r>
          </a:p>
          <a:p>
            <a:pPr>
              <a:buFontTx/>
              <a:buChar char="•"/>
            </a:pPr>
            <a:endParaRPr lang="en-US" dirty="0"/>
          </a:p>
          <a:p>
            <a:pPr lvl="1"/>
            <a:r>
              <a:rPr lang="en-US" sz="2400" b="1" dirty="0"/>
              <a:t>Perceptron training algorithm: </a:t>
            </a:r>
            <a:br>
              <a:rPr lang="en-US" sz="2400" dirty="0"/>
            </a:br>
            <a:r>
              <a:rPr lang="en-US" sz="2400" dirty="0"/>
              <a:t>no special criterion, solution depends </a:t>
            </a:r>
            <a:br>
              <a:rPr lang="en-US" sz="2400" dirty="0"/>
            </a:br>
            <a:r>
              <a:rPr lang="en-US" sz="2400" dirty="0"/>
              <a:t>on initialization</a:t>
            </a:r>
          </a:p>
          <a:p>
            <a:pPr lvl="1"/>
            <a:endParaRPr lang="en-US" sz="2400" dirty="0"/>
          </a:p>
          <a:p>
            <a:pPr>
              <a:buFontTx/>
              <a:buChar char="•"/>
            </a:pPr>
            <a:endParaRPr lang="en-US" dirty="0"/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 vector machines</a:t>
            </a:r>
          </a:p>
        </p:txBody>
      </p:sp>
      <p:sp>
        <p:nvSpPr>
          <p:cNvPr id="58" name="Line 19">
            <a:extLst>
              <a:ext uri="{FF2B5EF4-FFF2-40B4-BE49-F238E27FC236}">
                <a16:creationId xmlns:a16="http://schemas.microsoft.com/office/drawing/2014/main" id="{C6ADCE8A-9FE0-F648-BEEA-4AE570A7935E}"/>
              </a:ext>
            </a:extLst>
          </p:cNvPr>
          <p:cNvSpPr>
            <a:spLocks noChangeShapeType="1"/>
          </p:cNvSpPr>
          <p:nvPr/>
        </p:nvSpPr>
        <p:spPr bwMode="auto">
          <a:xfrm>
            <a:off x="8245476" y="2673351"/>
            <a:ext cx="3033713" cy="25876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0" name="Line 19">
            <a:extLst>
              <a:ext uri="{FF2B5EF4-FFF2-40B4-BE49-F238E27FC236}">
                <a16:creationId xmlns:a16="http://schemas.microsoft.com/office/drawing/2014/main" id="{F17421A0-1655-7444-89E8-7F52246CF123}"/>
              </a:ext>
            </a:extLst>
          </p:cNvPr>
          <p:cNvSpPr>
            <a:spLocks noChangeShapeType="1"/>
          </p:cNvSpPr>
          <p:nvPr/>
        </p:nvSpPr>
        <p:spPr bwMode="auto">
          <a:xfrm>
            <a:off x="8716964" y="2489200"/>
            <a:ext cx="2027237" cy="3149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2" name="Line 19">
            <a:extLst>
              <a:ext uri="{FF2B5EF4-FFF2-40B4-BE49-F238E27FC236}">
                <a16:creationId xmlns:a16="http://schemas.microsoft.com/office/drawing/2014/main" id="{7E16209B-69E5-6247-B241-A22162B7440A}"/>
              </a:ext>
            </a:extLst>
          </p:cNvPr>
          <p:cNvSpPr>
            <a:spLocks noChangeShapeType="1"/>
          </p:cNvSpPr>
          <p:nvPr/>
        </p:nvSpPr>
        <p:spPr bwMode="auto">
          <a:xfrm>
            <a:off x="7924801" y="3228976"/>
            <a:ext cx="3886199" cy="19161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" name="Oval 6">
            <a:extLst>
              <a:ext uri="{FF2B5EF4-FFF2-40B4-BE49-F238E27FC236}">
                <a16:creationId xmlns:a16="http://schemas.microsoft.com/office/drawing/2014/main" id="{EAE5DDC3-E7BE-6D43-8CDE-EAFD8BAFF7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02578" y="3767138"/>
            <a:ext cx="125412" cy="12382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" name="Oval 7">
            <a:extLst>
              <a:ext uri="{FF2B5EF4-FFF2-40B4-BE49-F238E27FC236}">
                <a16:creationId xmlns:a16="http://schemas.microsoft.com/office/drawing/2014/main" id="{5B9C7D6D-881D-9840-BDFF-31536A6C40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903" y="3829049"/>
            <a:ext cx="127000" cy="122238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" name="Oval 8">
            <a:extLst>
              <a:ext uri="{FF2B5EF4-FFF2-40B4-BE49-F238E27FC236}">
                <a16:creationId xmlns:a16="http://schemas.microsoft.com/office/drawing/2014/main" id="{DD761034-0B9F-654A-AB75-0FAA2CB9DC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903" y="4384674"/>
            <a:ext cx="127000" cy="122238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1" name="Oval 9">
            <a:extLst>
              <a:ext uri="{FF2B5EF4-FFF2-40B4-BE49-F238E27FC236}">
                <a16:creationId xmlns:a16="http://schemas.microsoft.com/office/drawing/2014/main" id="{860E2E9A-9341-3B41-ABCA-BA9BBF7E2F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9078" y="4013200"/>
            <a:ext cx="127000" cy="12382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4" name="Oval 10">
            <a:extLst>
              <a:ext uri="{FF2B5EF4-FFF2-40B4-BE49-F238E27FC236}">
                <a16:creationId xmlns:a16="http://schemas.microsoft.com/office/drawing/2014/main" id="{1A26A5BD-2687-DB49-B070-D0851CA5FB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99641" y="3025775"/>
            <a:ext cx="125413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5" name="Oval 11">
            <a:extLst>
              <a:ext uri="{FF2B5EF4-FFF2-40B4-BE49-F238E27FC236}">
                <a16:creationId xmlns:a16="http://schemas.microsoft.com/office/drawing/2014/main" id="{26BD2669-4071-8D49-BE9C-6E9B25E032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31465" y="3273425"/>
            <a:ext cx="127000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9" name="Oval 12">
            <a:extLst>
              <a:ext uri="{FF2B5EF4-FFF2-40B4-BE49-F238E27FC236}">
                <a16:creationId xmlns:a16="http://schemas.microsoft.com/office/drawing/2014/main" id="{141BF6A0-A509-344D-A9BA-895DBEF3C2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21966" y="3829049"/>
            <a:ext cx="125413" cy="1222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0" name="Oval 13">
            <a:extLst>
              <a:ext uri="{FF2B5EF4-FFF2-40B4-BE49-F238E27FC236}">
                <a16:creationId xmlns:a16="http://schemas.microsoft.com/office/drawing/2014/main" id="{5A47DD3B-F6FF-9345-A9EC-00A6994FC3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28" y="2779713"/>
            <a:ext cx="125412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1" name="Oval 14">
            <a:extLst>
              <a:ext uri="{FF2B5EF4-FFF2-40B4-BE49-F238E27FC236}">
                <a16:creationId xmlns:a16="http://schemas.microsoft.com/office/drawing/2014/main" id="{DC58B42E-ACDC-0645-B58C-37DF99D672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26790" y="4445000"/>
            <a:ext cx="127000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2" name="Oval 15">
            <a:extLst>
              <a:ext uri="{FF2B5EF4-FFF2-40B4-BE49-F238E27FC236}">
                <a16:creationId xmlns:a16="http://schemas.microsoft.com/office/drawing/2014/main" id="{AF9B58F8-2818-6A44-8F04-9C3314ABC4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17291" y="3519488"/>
            <a:ext cx="125413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3" name="Oval 16">
            <a:extLst>
              <a:ext uri="{FF2B5EF4-FFF2-40B4-BE49-F238E27FC236}">
                <a16:creationId xmlns:a16="http://schemas.microsoft.com/office/drawing/2014/main" id="{26A208A2-25A2-A140-BBFC-F7826A09EE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04316" y="5186363"/>
            <a:ext cx="125413" cy="12382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4" name="Oval 17">
            <a:extLst>
              <a:ext uri="{FF2B5EF4-FFF2-40B4-BE49-F238E27FC236}">
                <a16:creationId xmlns:a16="http://schemas.microsoft.com/office/drawing/2014/main" id="{5B796D39-E8D1-D446-B0D6-9F5B114D45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21966" y="2593975"/>
            <a:ext cx="125413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5" name="Oval 18">
            <a:extLst>
              <a:ext uri="{FF2B5EF4-FFF2-40B4-BE49-F238E27FC236}">
                <a16:creationId xmlns:a16="http://schemas.microsoft.com/office/drawing/2014/main" id="{4AE6E5A2-EAFF-954C-BA35-CCB3FEE1F3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96703" y="4260850"/>
            <a:ext cx="125412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6" name="Oval 20">
            <a:extLst>
              <a:ext uri="{FF2B5EF4-FFF2-40B4-BE49-F238E27FC236}">
                <a16:creationId xmlns:a16="http://schemas.microsoft.com/office/drawing/2014/main" id="{9E752E8A-C06D-9840-A1AF-7687C0A3EA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72640" y="2286000"/>
            <a:ext cx="127000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7" name="Oval 21">
            <a:extLst>
              <a:ext uri="{FF2B5EF4-FFF2-40B4-BE49-F238E27FC236}">
                <a16:creationId xmlns:a16="http://schemas.microsoft.com/office/drawing/2014/main" id="{C0AEC605-62A9-3E46-A917-62E9F3095D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99641" y="5556250"/>
            <a:ext cx="125413" cy="12382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9" name="Oval 24">
            <a:extLst>
              <a:ext uri="{FF2B5EF4-FFF2-40B4-BE49-F238E27FC236}">
                <a16:creationId xmlns:a16="http://schemas.microsoft.com/office/drawing/2014/main" id="{9B30FBD8-3767-B545-A4C5-7A67A88D89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04316" y="3890963"/>
            <a:ext cx="125413" cy="122237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1" name="Oval 25">
            <a:extLst>
              <a:ext uri="{FF2B5EF4-FFF2-40B4-BE49-F238E27FC236}">
                <a16:creationId xmlns:a16="http://schemas.microsoft.com/office/drawing/2014/main" id="{B6187740-FE85-6640-A785-940D93F20E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09140" y="4568825"/>
            <a:ext cx="127000" cy="12382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3" name="Oval 26">
            <a:extLst>
              <a:ext uri="{FF2B5EF4-FFF2-40B4-BE49-F238E27FC236}">
                <a16:creationId xmlns:a16="http://schemas.microsoft.com/office/drawing/2014/main" id="{17904462-AB63-BE41-BC73-30D5FDB90B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52053" y="3829049"/>
            <a:ext cx="127000" cy="1222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211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uiExpand="1" build="p"/>
      <p:bldP spid="58" grpId="0" animBg="1"/>
      <p:bldP spid="60" grpId="0" animBg="1"/>
      <p:bldP spid="62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914400"/>
            <a:ext cx="103632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When the data is linearly separable, which of the many possible solutions should we prefer?</a:t>
            </a:r>
          </a:p>
          <a:p>
            <a:pPr>
              <a:buFontTx/>
              <a:buChar char="•"/>
            </a:pPr>
            <a:endParaRPr lang="en-US" dirty="0"/>
          </a:p>
          <a:p>
            <a:pPr lvl="1"/>
            <a:r>
              <a:rPr lang="en-US" sz="2400" b="1" dirty="0"/>
              <a:t>Perceptron training algorithm: </a:t>
            </a:r>
            <a:br>
              <a:rPr lang="en-US" sz="2400" dirty="0"/>
            </a:br>
            <a:r>
              <a:rPr lang="en-US" sz="2400" dirty="0"/>
              <a:t>no special criterion, solution depends </a:t>
            </a:r>
            <a:br>
              <a:rPr lang="en-US" sz="2400" dirty="0"/>
            </a:br>
            <a:r>
              <a:rPr lang="en-US" sz="2400" dirty="0"/>
              <a:t>on initialization</a:t>
            </a:r>
          </a:p>
          <a:p>
            <a:pPr lvl="1"/>
            <a:endParaRPr lang="en-US" sz="2400" dirty="0"/>
          </a:p>
          <a:p>
            <a:pPr lvl="1"/>
            <a:r>
              <a:rPr lang="en-US" sz="2400" b="1" dirty="0"/>
              <a:t>SVM criterion: </a:t>
            </a:r>
            <a:r>
              <a:rPr lang="en-US" sz="2400" dirty="0"/>
              <a:t>maximize the </a:t>
            </a:r>
            <a:r>
              <a:rPr lang="en-US" sz="2400" i="1" dirty="0"/>
              <a:t>margin</a:t>
            </a:r>
            <a:r>
              <a:rPr lang="en-US" sz="2400" dirty="0"/>
              <a:t>, </a:t>
            </a:r>
            <a:br>
              <a:rPr lang="en-US" sz="2400" dirty="0"/>
            </a:br>
            <a:r>
              <a:rPr lang="en-US" sz="2400" dirty="0"/>
              <a:t>or distance between the hyperplane </a:t>
            </a:r>
            <a:br>
              <a:rPr lang="en-US" sz="2400" dirty="0"/>
            </a:br>
            <a:r>
              <a:rPr lang="en-US" sz="2400" dirty="0"/>
              <a:t>and the closest training example</a:t>
            </a:r>
          </a:p>
        </p:txBody>
      </p:sp>
      <p:sp>
        <p:nvSpPr>
          <p:cNvPr id="26" name="Line 23">
            <a:extLst>
              <a:ext uri="{FF2B5EF4-FFF2-40B4-BE49-F238E27FC236}">
                <a16:creationId xmlns:a16="http://schemas.microsoft.com/office/drawing/2014/main" id="{BE7C55B4-D170-074A-BBCF-8CF0C151244D}"/>
              </a:ext>
            </a:extLst>
          </p:cNvPr>
          <p:cNvSpPr>
            <a:spLocks noChangeShapeType="1"/>
          </p:cNvSpPr>
          <p:nvPr/>
        </p:nvSpPr>
        <p:spPr bwMode="auto">
          <a:xfrm>
            <a:off x="8748741" y="2397124"/>
            <a:ext cx="2212975" cy="283845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" name="Line 22">
            <a:extLst>
              <a:ext uri="{FF2B5EF4-FFF2-40B4-BE49-F238E27FC236}">
                <a16:creationId xmlns:a16="http://schemas.microsoft.com/office/drawing/2014/main" id="{63B39923-8692-B34F-9329-F6F90CC7F8A5}"/>
              </a:ext>
            </a:extLst>
          </p:cNvPr>
          <p:cNvSpPr>
            <a:spLocks noChangeShapeType="1"/>
          </p:cNvSpPr>
          <p:nvPr/>
        </p:nvSpPr>
        <p:spPr bwMode="auto">
          <a:xfrm>
            <a:off x="8116916" y="2828925"/>
            <a:ext cx="2276475" cy="2962275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 vector machines</a:t>
            </a:r>
          </a:p>
        </p:txBody>
      </p:sp>
      <p:sp>
        <p:nvSpPr>
          <p:cNvPr id="28" name="Oval 6">
            <a:extLst>
              <a:ext uri="{FF2B5EF4-FFF2-40B4-BE49-F238E27FC236}">
                <a16:creationId xmlns:a16="http://schemas.microsoft.com/office/drawing/2014/main" id="{8CC98F24-13DE-AC4B-BE05-9F840E2498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02578" y="3767138"/>
            <a:ext cx="125412" cy="12382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" name="Oval 7">
            <a:extLst>
              <a:ext uri="{FF2B5EF4-FFF2-40B4-BE49-F238E27FC236}">
                <a16:creationId xmlns:a16="http://schemas.microsoft.com/office/drawing/2014/main" id="{14CC1261-FEF5-884F-9F45-DE837C3664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903" y="3829049"/>
            <a:ext cx="127000" cy="122238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" name="Oval 8">
            <a:extLst>
              <a:ext uri="{FF2B5EF4-FFF2-40B4-BE49-F238E27FC236}">
                <a16:creationId xmlns:a16="http://schemas.microsoft.com/office/drawing/2014/main" id="{3E145411-91EF-F448-9783-E9DA9B2CA5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903" y="4384674"/>
            <a:ext cx="127000" cy="122238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" name="Oval 9">
            <a:extLst>
              <a:ext uri="{FF2B5EF4-FFF2-40B4-BE49-F238E27FC236}">
                <a16:creationId xmlns:a16="http://schemas.microsoft.com/office/drawing/2014/main" id="{B883A8D2-56FB-B343-8893-40EBA9F293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9078" y="4013200"/>
            <a:ext cx="127000" cy="12382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" name="Oval 10">
            <a:extLst>
              <a:ext uri="{FF2B5EF4-FFF2-40B4-BE49-F238E27FC236}">
                <a16:creationId xmlns:a16="http://schemas.microsoft.com/office/drawing/2014/main" id="{2164FE52-5668-054E-82B0-B1DC6E0346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99641" y="3025775"/>
            <a:ext cx="125413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3" name="Oval 11">
            <a:extLst>
              <a:ext uri="{FF2B5EF4-FFF2-40B4-BE49-F238E27FC236}">
                <a16:creationId xmlns:a16="http://schemas.microsoft.com/office/drawing/2014/main" id="{B63163F4-4BC5-A943-8728-A4A9424CE0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31465" y="3273425"/>
            <a:ext cx="127000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4" name="Oval 12">
            <a:extLst>
              <a:ext uri="{FF2B5EF4-FFF2-40B4-BE49-F238E27FC236}">
                <a16:creationId xmlns:a16="http://schemas.microsoft.com/office/drawing/2014/main" id="{81C77600-8FAD-7D4A-90F1-1677003D9C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21966" y="3829049"/>
            <a:ext cx="125413" cy="1222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5" name="Oval 13">
            <a:extLst>
              <a:ext uri="{FF2B5EF4-FFF2-40B4-BE49-F238E27FC236}">
                <a16:creationId xmlns:a16="http://schemas.microsoft.com/office/drawing/2014/main" id="{832EDE72-686D-2B42-9FA9-BD2DDD2BE5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28" y="2779713"/>
            <a:ext cx="125412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6" name="Oval 14">
            <a:extLst>
              <a:ext uri="{FF2B5EF4-FFF2-40B4-BE49-F238E27FC236}">
                <a16:creationId xmlns:a16="http://schemas.microsoft.com/office/drawing/2014/main" id="{536DA112-2188-8A4F-B5F1-E7F571E5C5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26790" y="4445000"/>
            <a:ext cx="127000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7" name="Oval 15">
            <a:extLst>
              <a:ext uri="{FF2B5EF4-FFF2-40B4-BE49-F238E27FC236}">
                <a16:creationId xmlns:a16="http://schemas.microsoft.com/office/drawing/2014/main" id="{A440AFDE-3E38-5648-99A6-4B6471F77D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17291" y="3519488"/>
            <a:ext cx="125413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8" name="Oval 16">
            <a:extLst>
              <a:ext uri="{FF2B5EF4-FFF2-40B4-BE49-F238E27FC236}">
                <a16:creationId xmlns:a16="http://schemas.microsoft.com/office/drawing/2014/main" id="{FAC02023-0D3E-F142-98B1-ACEFA3058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04316" y="5186363"/>
            <a:ext cx="125413" cy="12382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9" name="Oval 17">
            <a:extLst>
              <a:ext uri="{FF2B5EF4-FFF2-40B4-BE49-F238E27FC236}">
                <a16:creationId xmlns:a16="http://schemas.microsoft.com/office/drawing/2014/main" id="{63398521-B519-AB42-9C20-4A115AEC21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21966" y="2593975"/>
            <a:ext cx="125413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0" name="Oval 18">
            <a:extLst>
              <a:ext uri="{FF2B5EF4-FFF2-40B4-BE49-F238E27FC236}">
                <a16:creationId xmlns:a16="http://schemas.microsoft.com/office/drawing/2014/main" id="{D94AF932-6EC5-1E41-9231-F25A751CEF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96703" y="4260850"/>
            <a:ext cx="125412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2" name="Oval 20">
            <a:extLst>
              <a:ext uri="{FF2B5EF4-FFF2-40B4-BE49-F238E27FC236}">
                <a16:creationId xmlns:a16="http://schemas.microsoft.com/office/drawing/2014/main" id="{9DFF5505-2850-074F-9FBF-76515CEF0A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72640" y="2286000"/>
            <a:ext cx="127000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3" name="Oval 21">
            <a:extLst>
              <a:ext uri="{FF2B5EF4-FFF2-40B4-BE49-F238E27FC236}">
                <a16:creationId xmlns:a16="http://schemas.microsoft.com/office/drawing/2014/main" id="{189DC99A-1CEC-A447-BE8C-5F8A9F5FBB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99641" y="5556250"/>
            <a:ext cx="125413" cy="12382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6" name="Oval 24">
            <a:extLst>
              <a:ext uri="{FF2B5EF4-FFF2-40B4-BE49-F238E27FC236}">
                <a16:creationId xmlns:a16="http://schemas.microsoft.com/office/drawing/2014/main" id="{83BBCBED-FA01-2D4E-B778-0CFBD16F75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04316" y="3890963"/>
            <a:ext cx="125413" cy="122237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7" name="Oval 25">
            <a:extLst>
              <a:ext uri="{FF2B5EF4-FFF2-40B4-BE49-F238E27FC236}">
                <a16:creationId xmlns:a16="http://schemas.microsoft.com/office/drawing/2014/main" id="{B9160574-F528-444C-AE2C-E1635267AA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09140" y="4568825"/>
            <a:ext cx="127000" cy="12382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8" name="Oval 26">
            <a:extLst>
              <a:ext uri="{FF2B5EF4-FFF2-40B4-BE49-F238E27FC236}">
                <a16:creationId xmlns:a16="http://schemas.microsoft.com/office/drawing/2014/main" id="{EB748352-76F2-874D-B6A3-D5766AAC0C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52053" y="3829049"/>
            <a:ext cx="127000" cy="1222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" name="Line 19">
            <a:extLst>
              <a:ext uri="{FF2B5EF4-FFF2-40B4-BE49-F238E27FC236}">
                <a16:creationId xmlns:a16="http://schemas.microsoft.com/office/drawing/2014/main" id="{92EC0A09-E844-FB40-9692-570A1785E78C}"/>
              </a:ext>
            </a:extLst>
          </p:cNvPr>
          <p:cNvSpPr>
            <a:spLocks noChangeShapeType="1"/>
          </p:cNvSpPr>
          <p:nvPr/>
        </p:nvSpPr>
        <p:spPr bwMode="auto">
          <a:xfrm>
            <a:off x="8432829" y="2581275"/>
            <a:ext cx="2276475" cy="29622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" name="Rectangle 5">
            <a:extLst>
              <a:ext uri="{FF2B5EF4-FFF2-40B4-BE49-F238E27FC236}">
                <a16:creationId xmlns:a16="http://schemas.microsoft.com/office/drawing/2014/main" id="{F870D87F-840B-5E49-A072-0C1507102C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6315" y="2410619"/>
            <a:ext cx="960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 dirty="0">
                <a:solidFill>
                  <a:srgbClr val="000000"/>
                </a:solidFill>
                <a:cs typeface="Arial" charset="0"/>
              </a:rPr>
              <a:t>Margin</a:t>
            </a:r>
          </a:p>
        </p:txBody>
      </p:sp>
      <p:sp>
        <p:nvSpPr>
          <p:cNvPr id="41" name="Line 27">
            <a:extLst>
              <a:ext uri="{FF2B5EF4-FFF2-40B4-BE49-F238E27FC236}">
                <a16:creationId xmlns:a16="http://schemas.microsoft.com/office/drawing/2014/main" id="{FF1487B8-1E29-A54A-81D7-B44F29C934A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53400" y="2593974"/>
            <a:ext cx="271517" cy="212726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stealth" w="med" len="med"/>
            <a:tailEnd type="stealth" w="med" len="med"/>
          </a:ln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4" name="Freeform 28">
            <a:extLst>
              <a:ext uri="{FF2B5EF4-FFF2-40B4-BE49-F238E27FC236}">
                <a16:creationId xmlns:a16="http://schemas.microsoft.com/office/drawing/2014/main" id="{EE034CB0-A0BE-D645-96B7-DEDB60558036}"/>
              </a:ext>
            </a:extLst>
          </p:cNvPr>
          <p:cNvSpPr>
            <a:spLocks/>
          </p:cNvSpPr>
          <p:nvPr/>
        </p:nvSpPr>
        <p:spPr bwMode="auto">
          <a:xfrm>
            <a:off x="7866091" y="4137025"/>
            <a:ext cx="1044575" cy="1036638"/>
          </a:xfrm>
          <a:custGeom>
            <a:avLst/>
            <a:gdLst>
              <a:gd name="T0" fmla="*/ 2147483647 w 792"/>
              <a:gd name="T1" fmla="*/ 0 h 1094"/>
              <a:gd name="T2" fmla="*/ 2147483647 w 792"/>
              <a:gd name="T3" fmla="*/ 2147483647 h 1094"/>
              <a:gd name="T4" fmla="*/ 0 w 792"/>
              <a:gd name="T5" fmla="*/ 2147483647 h 1094"/>
              <a:gd name="T6" fmla="*/ 0 60000 65536"/>
              <a:gd name="T7" fmla="*/ 0 60000 65536"/>
              <a:gd name="T8" fmla="*/ 0 60000 65536"/>
              <a:gd name="T9" fmla="*/ 0 w 792"/>
              <a:gd name="T10" fmla="*/ 0 h 1094"/>
              <a:gd name="T11" fmla="*/ 792 w 792"/>
              <a:gd name="T12" fmla="*/ 1094 h 109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92" h="1094">
                <a:moveTo>
                  <a:pt x="792" y="0"/>
                </a:moveTo>
                <a:cubicBezTo>
                  <a:pt x="668" y="268"/>
                  <a:pt x="540" y="538"/>
                  <a:pt x="408" y="720"/>
                </a:cubicBezTo>
                <a:cubicBezTo>
                  <a:pt x="276" y="902"/>
                  <a:pt x="85" y="1016"/>
                  <a:pt x="0" y="1094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 type="stealth" w="lg" len="lg"/>
            <a:tailEnd/>
          </a:ln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5" name="Freeform 29">
            <a:extLst>
              <a:ext uri="{FF2B5EF4-FFF2-40B4-BE49-F238E27FC236}">
                <a16:creationId xmlns:a16="http://schemas.microsoft.com/office/drawing/2014/main" id="{5DC9030E-FE4B-C149-B7A5-9377C75740DD}"/>
              </a:ext>
            </a:extLst>
          </p:cNvPr>
          <p:cNvSpPr>
            <a:spLocks/>
          </p:cNvSpPr>
          <p:nvPr/>
        </p:nvSpPr>
        <p:spPr bwMode="auto">
          <a:xfrm>
            <a:off x="7834340" y="4816475"/>
            <a:ext cx="1517650" cy="357188"/>
          </a:xfrm>
          <a:custGeom>
            <a:avLst/>
            <a:gdLst>
              <a:gd name="T0" fmla="*/ 2147483647 w 1152"/>
              <a:gd name="T1" fmla="*/ 0 h 576"/>
              <a:gd name="T2" fmla="*/ 2147483647 w 1152"/>
              <a:gd name="T3" fmla="*/ 2147483647 h 576"/>
              <a:gd name="T4" fmla="*/ 0 w 1152"/>
              <a:gd name="T5" fmla="*/ 2147483647 h 576"/>
              <a:gd name="T6" fmla="*/ 0 60000 65536"/>
              <a:gd name="T7" fmla="*/ 0 60000 65536"/>
              <a:gd name="T8" fmla="*/ 0 60000 65536"/>
              <a:gd name="T9" fmla="*/ 0 w 1152"/>
              <a:gd name="T10" fmla="*/ 0 h 576"/>
              <a:gd name="T11" fmla="*/ 1152 w 1152"/>
              <a:gd name="T12" fmla="*/ 576 h 57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52" h="576">
                <a:moveTo>
                  <a:pt x="1152" y="0"/>
                </a:moveTo>
                <a:cubicBezTo>
                  <a:pt x="1053" y="55"/>
                  <a:pt x="751" y="233"/>
                  <a:pt x="559" y="329"/>
                </a:cubicBezTo>
                <a:cubicBezTo>
                  <a:pt x="367" y="425"/>
                  <a:pt x="117" y="525"/>
                  <a:pt x="0" y="576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 type="stealth" w="lg" len="lg"/>
            <a:tailEnd/>
          </a:ln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9" name="Freeform 30">
            <a:extLst>
              <a:ext uri="{FF2B5EF4-FFF2-40B4-BE49-F238E27FC236}">
                <a16:creationId xmlns:a16="http://schemas.microsoft.com/office/drawing/2014/main" id="{DADEC3E7-D65F-7D42-BC00-54C748531A52}"/>
              </a:ext>
            </a:extLst>
          </p:cNvPr>
          <p:cNvSpPr>
            <a:spLocks/>
          </p:cNvSpPr>
          <p:nvPr/>
        </p:nvSpPr>
        <p:spPr bwMode="auto">
          <a:xfrm>
            <a:off x="7897840" y="4032235"/>
            <a:ext cx="1885979" cy="1128727"/>
          </a:xfrm>
          <a:custGeom>
            <a:avLst/>
            <a:gdLst>
              <a:gd name="T0" fmla="*/ 2147483647 w 1416"/>
              <a:gd name="T1" fmla="*/ 0 h 1142"/>
              <a:gd name="T2" fmla="*/ 2147483647 w 1416"/>
              <a:gd name="T3" fmla="*/ 2147483647 h 1142"/>
              <a:gd name="T4" fmla="*/ 0 w 1416"/>
              <a:gd name="T5" fmla="*/ 2147483647 h 1142"/>
              <a:gd name="T6" fmla="*/ 0 60000 65536"/>
              <a:gd name="T7" fmla="*/ 0 60000 65536"/>
              <a:gd name="T8" fmla="*/ 0 60000 65536"/>
              <a:gd name="T9" fmla="*/ 0 w 1416"/>
              <a:gd name="T10" fmla="*/ 0 h 1142"/>
              <a:gd name="T11" fmla="*/ 1416 w 1416"/>
              <a:gd name="T12" fmla="*/ 1142 h 1142"/>
              <a:gd name="connsiteX0" fmla="*/ 10281 w 10281"/>
              <a:gd name="connsiteY0" fmla="*/ 0 h 10292"/>
              <a:gd name="connsiteX1" fmla="*/ 4936 w 10281"/>
              <a:gd name="connsiteY1" fmla="*/ 6150 h 10292"/>
              <a:gd name="connsiteX2" fmla="*/ 0 w 10281"/>
              <a:gd name="connsiteY2" fmla="*/ 10292 h 10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281" h="10292">
                <a:moveTo>
                  <a:pt x="10281" y="0"/>
                </a:moveTo>
                <a:cubicBezTo>
                  <a:pt x="9441" y="972"/>
                  <a:pt x="6603" y="4486"/>
                  <a:pt x="4936" y="6150"/>
                </a:cubicBezTo>
                <a:cubicBezTo>
                  <a:pt x="3270" y="7814"/>
                  <a:pt x="1031" y="9434"/>
                  <a:pt x="0" y="10292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 type="stealth" w="lg" len="lg"/>
            <a:tailEnd/>
          </a:ln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0" name="Text Box 31">
            <a:extLst>
              <a:ext uri="{FF2B5EF4-FFF2-40B4-BE49-F238E27FC236}">
                <a16:creationId xmlns:a16="http://schemas.microsoft.com/office/drawing/2014/main" id="{4D7B7194-B9D0-BD46-91D0-8704E79E28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4800723"/>
            <a:ext cx="1447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000">
                <a:solidFill>
                  <a:srgbClr val="000000"/>
                </a:solidFill>
                <a:cs typeface="Arial" charset="0"/>
              </a:rPr>
              <a:t>Support vectors</a:t>
            </a:r>
          </a:p>
        </p:txBody>
      </p:sp>
      <p:sp>
        <p:nvSpPr>
          <p:cNvPr id="51" name="Oval 32">
            <a:extLst>
              <a:ext uri="{FF2B5EF4-FFF2-40B4-BE49-F238E27FC236}">
                <a16:creationId xmlns:a16="http://schemas.microsoft.com/office/drawing/2014/main" id="{57DD6EE6-18C2-BC40-B8EC-58897C9846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83666" y="3767138"/>
            <a:ext cx="379413" cy="369887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2" name="Oval 33">
            <a:extLst>
              <a:ext uri="{FF2B5EF4-FFF2-40B4-BE49-F238E27FC236}">
                <a16:creationId xmlns:a16="http://schemas.microsoft.com/office/drawing/2014/main" id="{B9F223A9-E3A7-7C49-BCF2-055915A9C0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31403" y="3705224"/>
            <a:ext cx="379412" cy="369888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3" name="Oval 34">
            <a:extLst>
              <a:ext uri="{FF2B5EF4-FFF2-40B4-BE49-F238E27FC236}">
                <a16:creationId xmlns:a16="http://schemas.microsoft.com/office/drawing/2014/main" id="{5193E0F8-EB3B-8B4B-A7CF-F3AE2F8C0C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0078" y="4445000"/>
            <a:ext cx="379412" cy="37147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7" name="Line 27">
            <a:extLst>
              <a:ext uri="{FF2B5EF4-FFF2-40B4-BE49-F238E27FC236}">
                <a16:creationId xmlns:a16="http://schemas.microsoft.com/office/drawing/2014/main" id="{D4F1EEAF-6E90-E143-A521-E1EC0797D35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455026" y="2366243"/>
            <a:ext cx="271517" cy="212726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stealth" w="med" len="med"/>
            <a:tailEnd type="stealth" w="med" len="med"/>
          </a:ln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8" name="Rectangle 5">
            <a:extLst>
              <a:ext uri="{FF2B5EF4-FFF2-40B4-BE49-F238E27FC236}">
                <a16:creationId xmlns:a16="http://schemas.microsoft.com/office/drawing/2014/main" id="{7760733B-90F1-F046-863A-7D0A60411E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82317" y="5531971"/>
            <a:ext cx="150968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000" dirty="0">
                <a:solidFill>
                  <a:srgbClr val="000000"/>
                </a:solidFill>
                <a:cs typeface="Arial" charset="0"/>
              </a:rPr>
              <a:t>Separating hyperplane</a:t>
            </a:r>
          </a:p>
        </p:txBody>
      </p:sp>
    </p:spTree>
    <p:extLst>
      <p:ext uri="{BB962C8B-B14F-4D97-AF65-F5344CB8AC3E}">
        <p14:creationId xmlns:p14="http://schemas.microsoft.com/office/powerpoint/2010/main" val="1844444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9" grpId="0" animBg="1"/>
      <p:bldP spid="50" grpId="0"/>
      <p:bldP spid="51" grpId="0" animBg="1"/>
      <p:bldP spid="52" grpId="0" animBg="1"/>
      <p:bldP spid="53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100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914400" y="914400"/>
                <a:ext cx="10582303" cy="5257800"/>
              </a:xfrm>
            </p:spPr>
            <p:txBody>
              <a:bodyPr/>
              <a:lstStyle/>
              <a:p>
                <a:pPr>
                  <a:buFontTx/>
                  <a:buChar char="•"/>
                </a:pPr>
                <a:r>
                  <a:rPr lang="en-US" dirty="0"/>
                  <a:t>We want to maximize the margin, or distance between the hyperplane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rgbClr val="9C48CD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9C48CD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p>
                        <m:r>
                          <a:rPr lang="en-US" i="1">
                            <a:solidFill>
                              <a:srgbClr val="9C48CD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i="1">
                        <a:solidFill>
                          <a:srgbClr val="9C48CD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solidFill>
                          <a:srgbClr val="9C48CD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 and the closest training example</a:t>
                </a:r>
                <a:r>
                  <a:rPr lang="en-US" dirty="0">
                    <a:solidFill>
                      <a:srgbClr val="9C48CD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9C48CD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9C48CD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solidFill>
                              <a:srgbClr val="9C48CD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i="1">
                        <a:solidFill>
                          <a:srgbClr val="9C48CD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This distance is given by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b>
                          <m:sSub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</m:num>
                      <m:den>
                        <m:d>
                          <m:dPr>
                            <m:begChr m:val="‖"/>
                            <m:endChr m:val="‖"/>
                            <m:ctrlPr>
                              <a:rPr lang="en-US" i="1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</m:d>
                      </m:den>
                    </m:f>
                  </m:oMath>
                </a14:m>
                <a:r>
                  <a:rPr lang="en-US" dirty="0"/>
                  <a:t> </a:t>
                </a:r>
                <a:br>
                  <a:rPr lang="en-US" dirty="0"/>
                </a:br>
                <a:r>
                  <a:rPr lang="en-US" dirty="0"/>
                  <a:t>(for derivation see, e.g., </a:t>
                </a:r>
                <a:r>
                  <a:rPr lang="en-US" dirty="0">
                    <a:hlinkClick r:id="rId3"/>
                  </a:rPr>
                  <a:t>here</a:t>
                </a:r>
                <a:r>
                  <a:rPr lang="en-US" dirty="0"/>
                  <a:t>)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Assuming the data is linearly </a:t>
                </a:r>
                <a:br>
                  <a:rPr lang="en-US" dirty="0"/>
                </a:br>
                <a:r>
                  <a:rPr lang="en-US" dirty="0"/>
                  <a:t>separable, we can fix the scale of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9C48CD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i="1">
                        <a:solidFill>
                          <a:srgbClr val="9C48CD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br>
                  <a:rPr lang="en-US" dirty="0"/>
                </a:br>
                <a:r>
                  <a:rPr lang="en-US" dirty="0"/>
                  <a:t>so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9C48CD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9C48CD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>
                            <a:solidFill>
                              <a:srgbClr val="9C48CD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p>
                      <m:sSupPr>
                        <m:ctrlPr>
                          <a:rPr lang="en-US" i="1">
                            <a:solidFill>
                              <a:srgbClr val="9C48CD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9C48CD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p>
                        <m:r>
                          <a:rPr lang="en-US" i="1">
                            <a:solidFill>
                              <a:srgbClr val="9C48CD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b>
                      <m:sSubPr>
                        <m:ctrlPr>
                          <a:rPr lang="en-US" i="1">
                            <a:solidFill>
                              <a:srgbClr val="9C48CD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9C48CD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solidFill>
                              <a:srgbClr val="9C48CD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 dirty="0">
                        <a:solidFill>
                          <a:srgbClr val="9C48CD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solidFill>
                          <a:srgbClr val="9C48CD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dirty="0"/>
                  <a:t> for support vectors </a:t>
                </a:r>
                <a:br>
                  <a:rPr lang="en-US" dirty="0"/>
                </a:br>
                <a:r>
                  <a:rPr lang="en-US" dirty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9C48CD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9C48CD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>
                            <a:solidFill>
                              <a:srgbClr val="9C48CD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p>
                      <m:sSupPr>
                        <m:ctrlPr>
                          <a:rPr lang="en-US" i="1">
                            <a:solidFill>
                              <a:srgbClr val="9C48CD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9C48CD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p>
                        <m:r>
                          <a:rPr lang="en-US" i="1">
                            <a:solidFill>
                              <a:srgbClr val="9C48CD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b>
                      <m:sSubPr>
                        <m:ctrlPr>
                          <a:rPr lang="en-US" i="1">
                            <a:solidFill>
                              <a:srgbClr val="9C48CD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9C48CD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solidFill>
                              <a:srgbClr val="9C48CD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9C48CD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9C48CD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≥1</m:t>
                    </m:r>
                  </m:oMath>
                </a14:m>
                <a:r>
                  <a:rPr lang="en-US" dirty="0"/>
                  <a:t> for all other points 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Then the margin is given by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d>
                          <m:dPr>
                            <m:begChr m:val="‖"/>
                            <m:endChr m:val="‖"/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</m:d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100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400" y="914400"/>
                <a:ext cx="10582303" cy="5257800"/>
              </a:xfrm>
              <a:blipFill>
                <a:blip r:embed="rId4"/>
                <a:stretch>
                  <a:fillRect l="-1080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Line 23">
            <a:extLst>
              <a:ext uri="{FF2B5EF4-FFF2-40B4-BE49-F238E27FC236}">
                <a16:creationId xmlns:a16="http://schemas.microsoft.com/office/drawing/2014/main" id="{BE7C55B4-D170-074A-BBCF-8CF0C151244D}"/>
              </a:ext>
            </a:extLst>
          </p:cNvPr>
          <p:cNvSpPr>
            <a:spLocks noChangeShapeType="1"/>
          </p:cNvSpPr>
          <p:nvPr/>
        </p:nvSpPr>
        <p:spPr bwMode="auto">
          <a:xfrm>
            <a:off x="8748741" y="2397124"/>
            <a:ext cx="2212975" cy="283845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" name="Line 22">
            <a:extLst>
              <a:ext uri="{FF2B5EF4-FFF2-40B4-BE49-F238E27FC236}">
                <a16:creationId xmlns:a16="http://schemas.microsoft.com/office/drawing/2014/main" id="{63B39923-8692-B34F-9329-F6F90CC7F8A5}"/>
              </a:ext>
            </a:extLst>
          </p:cNvPr>
          <p:cNvSpPr>
            <a:spLocks noChangeShapeType="1"/>
          </p:cNvSpPr>
          <p:nvPr/>
        </p:nvSpPr>
        <p:spPr bwMode="auto">
          <a:xfrm>
            <a:off x="8116916" y="2828925"/>
            <a:ext cx="2276475" cy="2962275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the maximum margin hyperplane</a:t>
            </a:r>
          </a:p>
        </p:txBody>
      </p:sp>
      <p:sp>
        <p:nvSpPr>
          <p:cNvPr id="28" name="Oval 6">
            <a:extLst>
              <a:ext uri="{FF2B5EF4-FFF2-40B4-BE49-F238E27FC236}">
                <a16:creationId xmlns:a16="http://schemas.microsoft.com/office/drawing/2014/main" id="{8CC98F24-13DE-AC4B-BE05-9F840E2498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02578" y="3767138"/>
            <a:ext cx="125412" cy="12382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" name="Oval 7">
            <a:extLst>
              <a:ext uri="{FF2B5EF4-FFF2-40B4-BE49-F238E27FC236}">
                <a16:creationId xmlns:a16="http://schemas.microsoft.com/office/drawing/2014/main" id="{14CC1261-FEF5-884F-9F45-DE837C3664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903" y="3829049"/>
            <a:ext cx="127000" cy="122238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" name="Oval 8">
            <a:extLst>
              <a:ext uri="{FF2B5EF4-FFF2-40B4-BE49-F238E27FC236}">
                <a16:creationId xmlns:a16="http://schemas.microsoft.com/office/drawing/2014/main" id="{3E145411-91EF-F448-9783-E9DA9B2CA5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903" y="4384674"/>
            <a:ext cx="127000" cy="122238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" name="Oval 9">
            <a:extLst>
              <a:ext uri="{FF2B5EF4-FFF2-40B4-BE49-F238E27FC236}">
                <a16:creationId xmlns:a16="http://schemas.microsoft.com/office/drawing/2014/main" id="{B883A8D2-56FB-B343-8893-40EBA9F293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9078" y="4013200"/>
            <a:ext cx="127000" cy="12382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" name="Oval 10">
            <a:extLst>
              <a:ext uri="{FF2B5EF4-FFF2-40B4-BE49-F238E27FC236}">
                <a16:creationId xmlns:a16="http://schemas.microsoft.com/office/drawing/2014/main" id="{2164FE52-5668-054E-82B0-B1DC6E0346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99641" y="3025775"/>
            <a:ext cx="125413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3" name="Oval 11">
            <a:extLst>
              <a:ext uri="{FF2B5EF4-FFF2-40B4-BE49-F238E27FC236}">
                <a16:creationId xmlns:a16="http://schemas.microsoft.com/office/drawing/2014/main" id="{B63163F4-4BC5-A943-8728-A4A9424CE0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31465" y="3273425"/>
            <a:ext cx="127000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4" name="Oval 12">
            <a:extLst>
              <a:ext uri="{FF2B5EF4-FFF2-40B4-BE49-F238E27FC236}">
                <a16:creationId xmlns:a16="http://schemas.microsoft.com/office/drawing/2014/main" id="{81C77600-8FAD-7D4A-90F1-1677003D9C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21966" y="3829049"/>
            <a:ext cx="125413" cy="1222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5" name="Oval 13">
            <a:extLst>
              <a:ext uri="{FF2B5EF4-FFF2-40B4-BE49-F238E27FC236}">
                <a16:creationId xmlns:a16="http://schemas.microsoft.com/office/drawing/2014/main" id="{832EDE72-686D-2B42-9FA9-BD2DDD2BE5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28" y="2779713"/>
            <a:ext cx="125412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6" name="Oval 14">
            <a:extLst>
              <a:ext uri="{FF2B5EF4-FFF2-40B4-BE49-F238E27FC236}">
                <a16:creationId xmlns:a16="http://schemas.microsoft.com/office/drawing/2014/main" id="{536DA112-2188-8A4F-B5F1-E7F571E5C5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26790" y="4445000"/>
            <a:ext cx="127000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7" name="Oval 15">
            <a:extLst>
              <a:ext uri="{FF2B5EF4-FFF2-40B4-BE49-F238E27FC236}">
                <a16:creationId xmlns:a16="http://schemas.microsoft.com/office/drawing/2014/main" id="{A440AFDE-3E38-5648-99A6-4B6471F77D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17291" y="3519488"/>
            <a:ext cx="125413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8" name="Oval 16">
            <a:extLst>
              <a:ext uri="{FF2B5EF4-FFF2-40B4-BE49-F238E27FC236}">
                <a16:creationId xmlns:a16="http://schemas.microsoft.com/office/drawing/2014/main" id="{FAC02023-0D3E-F142-98B1-ACEFA3058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04316" y="5186363"/>
            <a:ext cx="125413" cy="12382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9" name="Oval 17">
            <a:extLst>
              <a:ext uri="{FF2B5EF4-FFF2-40B4-BE49-F238E27FC236}">
                <a16:creationId xmlns:a16="http://schemas.microsoft.com/office/drawing/2014/main" id="{63398521-B519-AB42-9C20-4A115AEC21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21966" y="2593975"/>
            <a:ext cx="125413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0" name="Oval 18">
            <a:extLst>
              <a:ext uri="{FF2B5EF4-FFF2-40B4-BE49-F238E27FC236}">
                <a16:creationId xmlns:a16="http://schemas.microsoft.com/office/drawing/2014/main" id="{D94AF932-6EC5-1E41-9231-F25A751CEF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96703" y="4260850"/>
            <a:ext cx="125412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2" name="Oval 20">
            <a:extLst>
              <a:ext uri="{FF2B5EF4-FFF2-40B4-BE49-F238E27FC236}">
                <a16:creationId xmlns:a16="http://schemas.microsoft.com/office/drawing/2014/main" id="{9DFF5505-2850-074F-9FBF-76515CEF0A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72640" y="2286000"/>
            <a:ext cx="127000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3" name="Oval 21">
            <a:extLst>
              <a:ext uri="{FF2B5EF4-FFF2-40B4-BE49-F238E27FC236}">
                <a16:creationId xmlns:a16="http://schemas.microsoft.com/office/drawing/2014/main" id="{189DC99A-1CEC-A447-BE8C-5F8A9F5FBB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99641" y="5556250"/>
            <a:ext cx="125413" cy="12382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6" name="Oval 24">
            <a:extLst>
              <a:ext uri="{FF2B5EF4-FFF2-40B4-BE49-F238E27FC236}">
                <a16:creationId xmlns:a16="http://schemas.microsoft.com/office/drawing/2014/main" id="{83BBCBED-FA01-2D4E-B778-0CFBD16F75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04316" y="3890963"/>
            <a:ext cx="125413" cy="122237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7" name="Oval 25">
            <a:extLst>
              <a:ext uri="{FF2B5EF4-FFF2-40B4-BE49-F238E27FC236}">
                <a16:creationId xmlns:a16="http://schemas.microsoft.com/office/drawing/2014/main" id="{B9160574-F528-444C-AE2C-E1635267AA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09140" y="4568825"/>
            <a:ext cx="127000" cy="12382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8" name="Oval 26">
            <a:extLst>
              <a:ext uri="{FF2B5EF4-FFF2-40B4-BE49-F238E27FC236}">
                <a16:creationId xmlns:a16="http://schemas.microsoft.com/office/drawing/2014/main" id="{EB748352-76F2-874D-B6A3-D5766AAC0C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52053" y="3829049"/>
            <a:ext cx="127000" cy="1222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" name="Line 19">
            <a:extLst>
              <a:ext uri="{FF2B5EF4-FFF2-40B4-BE49-F238E27FC236}">
                <a16:creationId xmlns:a16="http://schemas.microsoft.com/office/drawing/2014/main" id="{92EC0A09-E844-FB40-9692-570A1785E78C}"/>
              </a:ext>
            </a:extLst>
          </p:cNvPr>
          <p:cNvSpPr>
            <a:spLocks noChangeShapeType="1"/>
          </p:cNvSpPr>
          <p:nvPr/>
        </p:nvSpPr>
        <p:spPr bwMode="auto">
          <a:xfrm>
            <a:off x="8432829" y="2581275"/>
            <a:ext cx="2276475" cy="29622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1" name="Line 27">
            <a:extLst>
              <a:ext uri="{FF2B5EF4-FFF2-40B4-BE49-F238E27FC236}">
                <a16:creationId xmlns:a16="http://schemas.microsoft.com/office/drawing/2014/main" id="{FF1487B8-1E29-A54A-81D7-B44F29C934A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53400" y="2593974"/>
            <a:ext cx="271517" cy="212726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stealth" w="med" len="med"/>
            <a:tailEnd type="stealth" w="med" len="med"/>
          </a:ln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1" name="Oval 32">
            <a:extLst>
              <a:ext uri="{FF2B5EF4-FFF2-40B4-BE49-F238E27FC236}">
                <a16:creationId xmlns:a16="http://schemas.microsoft.com/office/drawing/2014/main" id="{57DD6EE6-18C2-BC40-B8EC-58897C9846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83666" y="3767138"/>
            <a:ext cx="379413" cy="369887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2" name="Oval 33">
            <a:extLst>
              <a:ext uri="{FF2B5EF4-FFF2-40B4-BE49-F238E27FC236}">
                <a16:creationId xmlns:a16="http://schemas.microsoft.com/office/drawing/2014/main" id="{B9F223A9-E3A7-7C49-BCF2-055915A9C0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31403" y="3705224"/>
            <a:ext cx="379412" cy="369888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3" name="Oval 34">
            <a:extLst>
              <a:ext uri="{FF2B5EF4-FFF2-40B4-BE49-F238E27FC236}">
                <a16:creationId xmlns:a16="http://schemas.microsoft.com/office/drawing/2014/main" id="{5193E0F8-EB3B-8B4B-A7CF-F3AE2F8C0C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0078" y="4445000"/>
            <a:ext cx="379412" cy="37147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7" name="Line 27">
            <a:extLst>
              <a:ext uri="{FF2B5EF4-FFF2-40B4-BE49-F238E27FC236}">
                <a16:creationId xmlns:a16="http://schemas.microsoft.com/office/drawing/2014/main" id="{D4F1EEAF-6E90-E143-A521-E1EC0797D35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455026" y="2366243"/>
            <a:ext cx="271517" cy="212726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stealth" w="med" len="med"/>
            <a:tailEnd type="stealth" w="med" len="med"/>
          </a:ln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6544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classifier: Perceptron view</a:t>
            </a:r>
          </a:p>
        </p:txBody>
      </p:sp>
      <p:sp>
        <p:nvSpPr>
          <p:cNvPr id="5" name="Oval 4"/>
          <p:cNvSpPr/>
          <p:nvPr/>
        </p:nvSpPr>
        <p:spPr bwMode="auto">
          <a:xfrm>
            <a:off x="5334000" y="3673733"/>
            <a:ext cx="1143000" cy="1143000"/>
          </a:xfrm>
          <a:prstGeom prst="ellips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1800">
              <a:cs typeface="Arial" charset="0"/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3886200" y="2759333"/>
            <a:ext cx="1524000" cy="12192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" name="Straight Arrow Connector 6"/>
          <p:cNvCxnSpPr/>
          <p:nvPr/>
        </p:nvCxnSpPr>
        <p:spPr bwMode="auto">
          <a:xfrm>
            <a:off x="3886200" y="3597533"/>
            <a:ext cx="1447800" cy="6096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>
            <a:off x="3886200" y="4359533"/>
            <a:ext cx="1447800" cy="158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" name="Straight Arrow Connector 8"/>
          <p:cNvCxnSpPr>
            <a:endCxn id="5" idx="3"/>
          </p:cNvCxnSpPr>
          <p:nvPr/>
        </p:nvCxnSpPr>
        <p:spPr bwMode="auto">
          <a:xfrm flipV="1">
            <a:off x="3886201" y="4649345"/>
            <a:ext cx="1615189" cy="131038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>
            <a:off x="6477000" y="4283333"/>
            <a:ext cx="2209800" cy="158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264763" y="2378334"/>
                <a:ext cx="612412" cy="3808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800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1800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800" b="0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1800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sz="1800" baseline="-25000" dirty="0">
                  <a:solidFill>
                    <a:srgbClr val="9900CC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4763" y="2378334"/>
                <a:ext cx="612412" cy="3808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269595" y="3212069"/>
                <a:ext cx="612412" cy="3808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800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1800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(2)</m:t>
                          </m:r>
                        </m:sup>
                      </m:sSup>
                    </m:oMath>
                  </m:oMathPara>
                </a14:m>
                <a:endParaRPr lang="en-US" sz="1800" baseline="-25000" dirty="0">
                  <a:solidFill>
                    <a:srgbClr val="9900CC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9595" y="3212069"/>
                <a:ext cx="612412" cy="3808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3265276" y="5726668"/>
                <a:ext cx="638957" cy="3808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800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1800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800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lang="en-US" sz="1800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sz="1800" baseline="-25000" dirty="0">
                  <a:solidFill>
                    <a:srgbClr val="9900CC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5276" y="5726668"/>
                <a:ext cx="638957" cy="3808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4335690" y="2683133"/>
                <a:ext cx="660309" cy="3808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800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p>
                          <m:r>
                            <a:rPr lang="en-US" sz="1800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800" b="0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1800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sz="1800" baseline="-25000" dirty="0">
                  <a:solidFill>
                    <a:srgbClr val="9900CC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5690" y="2683133"/>
                <a:ext cx="660309" cy="3808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4335690" y="3441501"/>
                <a:ext cx="660309" cy="3808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800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p>
                          <m:r>
                            <a:rPr lang="en-US" sz="1800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(2)</m:t>
                          </m:r>
                        </m:sup>
                      </m:sSup>
                    </m:oMath>
                  </m:oMathPara>
                </a14:m>
                <a:endParaRPr lang="en-US" sz="1800" baseline="-25000" dirty="0">
                  <a:solidFill>
                    <a:srgbClr val="9900CC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5690" y="3441501"/>
                <a:ext cx="660309" cy="3808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4330858" y="3974901"/>
                <a:ext cx="660309" cy="3808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800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p>
                          <m:r>
                            <a:rPr lang="en-US" sz="1800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(3)</m:t>
                          </m:r>
                        </m:sup>
                      </m:sSup>
                    </m:oMath>
                  </m:oMathPara>
                </a14:m>
                <a:endParaRPr lang="en-US" sz="1800" baseline="-25000" dirty="0">
                  <a:solidFill>
                    <a:srgbClr val="9900CC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0858" y="3974901"/>
                <a:ext cx="660309" cy="3808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3264763" y="4050269"/>
                <a:ext cx="612412" cy="3808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800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1800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(3)</m:t>
                          </m:r>
                        </m:sup>
                      </m:sSup>
                    </m:oMath>
                  </m:oMathPara>
                </a14:m>
                <a:endParaRPr lang="en-US" sz="1800" baseline="-25000" dirty="0">
                  <a:solidFill>
                    <a:srgbClr val="9900CC"/>
                  </a:solidFill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4763" y="4050269"/>
                <a:ext cx="612412" cy="38081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4331371" y="4889173"/>
                <a:ext cx="686855" cy="3808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800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p>
                          <m:r>
                            <a:rPr lang="en-US" sz="1800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800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lang="en-US" sz="1800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sz="1800" baseline="-25000" dirty="0">
                  <a:solidFill>
                    <a:srgbClr val="9900CC"/>
                  </a:solidFill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1371" y="4889173"/>
                <a:ext cx="686855" cy="38081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3064088" y="1540133"/>
            <a:ext cx="8691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>
                <a:solidFill>
                  <a:schemeClr val="tx1"/>
                </a:solidFill>
              </a:rPr>
              <a:t>Input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935732" y="2145268"/>
            <a:ext cx="12915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>
                <a:solidFill>
                  <a:schemeClr val="tx1"/>
                </a:solidFill>
              </a:rPr>
              <a:t>Weights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363220" y="4511934"/>
            <a:ext cx="2487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sym typeface="Symbol"/>
              </a:rPr>
              <a:t>.</a:t>
            </a:r>
          </a:p>
          <a:p>
            <a:r>
              <a:rPr lang="en-US" sz="1800" dirty="0">
                <a:solidFill>
                  <a:schemeClr val="tx1"/>
                </a:solidFill>
                <a:sym typeface="Symbol"/>
              </a:rPr>
              <a:t>.</a:t>
            </a:r>
          </a:p>
          <a:p>
            <a:r>
              <a:rPr lang="en-US" sz="1800" dirty="0">
                <a:solidFill>
                  <a:schemeClr val="tx1"/>
                </a:solidFill>
                <a:sym typeface="Symbol"/>
              </a:rPr>
              <a:t>.</a:t>
            </a:r>
            <a:endParaRPr lang="en-US" sz="1800" dirty="0">
              <a:solidFill>
                <a:schemeClr val="tx1"/>
              </a:solidFill>
            </a:endParaRPr>
          </a:p>
        </p:txBody>
      </p:sp>
      <p:cxnSp>
        <p:nvCxnSpPr>
          <p:cNvPr id="26" name="Elbow Connector 25"/>
          <p:cNvCxnSpPr/>
          <p:nvPr/>
        </p:nvCxnSpPr>
        <p:spPr>
          <a:xfrm flipV="1">
            <a:off x="5562600" y="3962400"/>
            <a:ext cx="685800" cy="609600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6578710" y="3724152"/>
                <a:ext cx="324056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0" dirty="0">
                    <a:solidFill>
                      <a:schemeClr val="tx1"/>
                    </a:solidFill>
                  </a:rPr>
                  <a:t>Output: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dirty="0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  <a:sym typeface="Symbol"/>
                      </a:rPr>
                      <m:t>sgn</m:t>
                    </m:r>
                    <m:r>
                      <a:rPr lang="en-US" sz="2400" b="0" i="1" dirty="0">
                        <a:solidFill>
                          <a:srgbClr val="9900CC"/>
                        </a:solidFill>
                        <a:latin typeface="Cambria Math" panose="02040503050406030204" pitchFamily="18" charset="0"/>
                        <a:sym typeface="Symbol"/>
                      </a:rPr>
                      <m:t>⁡</m:t>
                    </m:r>
                    <m:r>
                      <a:rPr lang="en-US" sz="2400" b="0" i="1" dirty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dirty="0" err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sz="2400" b="0" i="1" dirty="0" err="1">
                        <a:solidFill>
                          <a:srgbClr val="9900CC"/>
                        </a:solidFill>
                        <a:latin typeface="Cambria Math" panose="02040503050406030204" pitchFamily="18" charset="0"/>
                        <a:sym typeface="Symbol"/>
                      </a:rPr>
                      <m:t></m:t>
                    </m:r>
                    <m:r>
                      <a:rPr lang="en-US" sz="2400" b="0" i="1" dirty="0" err="1">
                        <a:solidFill>
                          <a:srgbClr val="9900CC"/>
                        </a:solidFill>
                        <a:latin typeface="Cambria Math" panose="02040503050406030204" pitchFamily="18" charset="0"/>
                        <a:sym typeface="Symbol"/>
                      </a:rPr>
                      <m:t>𝑥</m:t>
                    </m:r>
                    <m:r>
                      <a:rPr lang="en-US" sz="2400" b="0" i="1" dirty="0">
                        <a:solidFill>
                          <a:srgbClr val="9900CC"/>
                        </a:solidFill>
                        <a:latin typeface="Cambria Math" panose="02040503050406030204" pitchFamily="18" charset="0"/>
                        <a:sym typeface="Symbol"/>
                      </a:rPr>
                      <m:t> + </m:t>
                    </m:r>
                    <m:r>
                      <a:rPr lang="en-US" sz="2400" b="0" i="1" dirty="0">
                        <a:solidFill>
                          <a:srgbClr val="9900CC"/>
                        </a:solidFill>
                        <a:latin typeface="Cambria Math" panose="02040503050406030204" pitchFamily="18" charset="0"/>
                        <a:sym typeface="Symbol"/>
                      </a:rPr>
                      <m:t>𝑏</m:t>
                    </m:r>
                    <m:r>
                      <a:rPr lang="en-US" sz="2400" b="0" i="1" dirty="0">
                        <a:solidFill>
                          <a:srgbClr val="9900CC"/>
                        </a:solidFill>
                        <a:latin typeface="Cambria Math" panose="02040503050406030204" pitchFamily="18" charset="0"/>
                        <a:sym typeface="Symbol"/>
                      </a:rPr>
                      <m:t>)</m:t>
                    </m:r>
                  </m:oMath>
                </a14:m>
                <a:endParaRPr lang="en-US" sz="24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8710" y="3724152"/>
                <a:ext cx="3240567" cy="461665"/>
              </a:xfrm>
              <a:prstGeom prst="rect">
                <a:avLst/>
              </a:prstGeom>
              <a:blipFill>
                <a:blip r:embed="rId11"/>
                <a:stretch>
                  <a:fillRect l="-781" t="-7895" b="-236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48506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8" grpId="0"/>
      <p:bldP spid="22" grpId="0"/>
      <p:bldP spid="30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26F2F-B30C-C44B-B857-61C5564DE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the maximum margin hyperplane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DC58B7B-44B6-D244-9FA3-A344B02DCAD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We want to maximize margin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dirty="0" smtClean="0">
                            <a:solidFill>
                              <a:srgbClr val="9C48CD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dirty="0" smtClean="0">
                            <a:solidFill>
                              <a:srgbClr val="9C48CD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d>
                          <m:dPr>
                            <m:begChr m:val="‖"/>
                            <m:endChr m:val="‖"/>
                            <m:ctrlPr>
                              <a:rPr lang="en-US" i="1" dirty="0">
                                <a:solidFill>
                                  <a:srgbClr val="9C48CD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dirty="0">
                                <a:solidFill>
                                  <a:srgbClr val="9C48CD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</m:d>
                      </m:den>
                    </m:f>
                  </m:oMath>
                </a14:m>
                <a:r>
                  <a:rPr lang="en-US" dirty="0">
                    <a:solidFill>
                      <a:srgbClr val="9C48CD"/>
                    </a:solidFill>
                  </a:rPr>
                  <a:t> </a:t>
                </a:r>
                <a:r>
                  <a:rPr lang="en-US" dirty="0"/>
                  <a:t>while correctly classifying all training data: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rgbClr val="9C48CD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rgbClr val="9C48CD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9C48CD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9C48CD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9C48CD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p>
                        <m:r>
                          <a:rPr lang="en-US" i="1">
                            <a:solidFill>
                              <a:srgbClr val="9C48CD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b>
                      <m:sSubPr>
                        <m:ctrlPr>
                          <a:rPr lang="en-US" i="1">
                            <a:solidFill>
                              <a:srgbClr val="9C48CD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9C48CD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solidFill>
                              <a:srgbClr val="9C48CD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solidFill>
                          <a:srgbClr val="9C48CD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≥1 </m:t>
                    </m:r>
                  </m:oMath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Equivalent problem: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min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  <m:f>
                        <m:fPr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</m:d>
                        </m:e>
                        <m:sup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     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  <m:r>
                        <a:rPr lang="en-US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  <m:r>
                        <a:rPr lang="en-US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      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b>
                        <m:sSub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≥1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</m:t>
                      </m:r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∀</m:t>
                      </m:r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  <a:p>
                <a:pPr marL="0" indent="0"/>
                <a:endParaRPr lang="en-US" dirty="0">
                  <a:solidFill>
                    <a:srgbClr val="9C48CD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This is a quadratic objective with linear constraints: convex optimization problem, global optimum can be found using </a:t>
                </a:r>
                <a:br>
                  <a:rPr lang="en-US" dirty="0"/>
                </a:br>
                <a:r>
                  <a:rPr lang="en-US" dirty="0"/>
                  <a:t>well-studied methods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24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DC58B7B-44B6-D244-9FA3-A344B02DCAD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r="-20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82645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79D69-DF39-E549-A63F-0A31699FD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“Soft margin” formulation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BB6960-FAF0-DA42-A4BC-C7A8813A46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What about non-separable data?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And even for separable data, we may prefer a larger margin with a few constraints violated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05C234-816F-D84B-BED8-7082946D1F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918" y="2737338"/>
            <a:ext cx="2733232" cy="36810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C60341-B702-5D46-AF2B-0D2AF7DCA9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2743201"/>
            <a:ext cx="3526750" cy="4077805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E83ACAC-4D8F-3B4D-9BB3-B5C460F8F531}"/>
              </a:ext>
            </a:extLst>
          </p:cNvPr>
          <p:cNvCxnSpPr>
            <a:cxnSpLocks/>
          </p:cNvCxnSpPr>
          <p:nvPr/>
        </p:nvCxnSpPr>
        <p:spPr bwMode="auto">
          <a:xfrm>
            <a:off x="4419600" y="2737338"/>
            <a:ext cx="3886200" cy="396826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29908CE-3B6E-BF49-ADB3-3CE7BC8CDE03}"/>
              </a:ext>
            </a:extLst>
          </p:cNvPr>
          <p:cNvCxnSpPr>
            <a:cxnSpLocks/>
          </p:cNvCxnSpPr>
          <p:nvPr/>
        </p:nvCxnSpPr>
        <p:spPr bwMode="auto">
          <a:xfrm>
            <a:off x="4495800" y="2667000"/>
            <a:ext cx="3962400" cy="40386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5E69174-47E4-194E-9D6A-D3A7F8EB4536}"/>
              </a:ext>
            </a:extLst>
          </p:cNvPr>
          <p:cNvSpPr txBox="1"/>
          <p:nvPr/>
        </p:nvSpPr>
        <p:spPr>
          <a:xfrm>
            <a:off x="9879418" y="6474024"/>
            <a:ext cx="752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4"/>
              </a:rPr>
              <a:t>Source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19488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7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79D69-DF39-E549-A63F-0A31699FD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“Soft margin” formulation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BB6960-FAF0-DA42-A4BC-C7A8813A46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What about non-separable data?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And even for separable data, we may prefer a larger margin with a few constraints violated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05C234-816F-D84B-BED8-7082946D1F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918" y="2737338"/>
            <a:ext cx="2733232" cy="36810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C60341-B702-5D46-AF2B-0D2AF7DCA9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2743201"/>
            <a:ext cx="3526750" cy="4077805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E83ACAC-4D8F-3B4D-9BB3-B5C460F8F531}"/>
              </a:ext>
            </a:extLst>
          </p:cNvPr>
          <p:cNvCxnSpPr>
            <a:cxnSpLocks/>
          </p:cNvCxnSpPr>
          <p:nvPr/>
        </p:nvCxnSpPr>
        <p:spPr bwMode="auto">
          <a:xfrm>
            <a:off x="5181600" y="2432538"/>
            <a:ext cx="228600" cy="442546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07719B8-CB86-5F4F-A7DF-6F98E8EBD68B}"/>
              </a:ext>
            </a:extLst>
          </p:cNvPr>
          <p:cNvCxnSpPr>
            <a:cxnSpLocks/>
          </p:cNvCxnSpPr>
          <p:nvPr/>
        </p:nvCxnSpPr>
        <p:spPr bwMode="auto">
          <a:xfrm>
            <a:off x="7162800" y="2362200"/>
            <a:ext cx="228600" cy="442546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93BC82F-E376-554F-9E6E-C29BCE4E335C}"/>
              </a:ext>
            </a:extLst>
          </p:cNvPr>
          <p:cNvSpPr txBox="1"/>
          <p:nvPr/>
        </p:nvSpPr>
        <p:spPr>
          <a:xfrm>
            <a:off x="9879418" y="6474024"/>
            <a:ext cx="752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4"/>
              </a:rPr>
              <a:t>Source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1242472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“Soft margin” formulation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Content Placeholder 6">
                <a:extLst>
                  <a:ext uri="{FF2B5EF4-FFF2-40B4-BE49-F238E27FC236}">
                    <a16:creationId xmlns:a16="http://schemas.microsoft.com/office/drawing/2014/main" id="{3A560051-D971-AA49-8D87-4BB4F0AB8B5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Penalize margin violations using SVM hinge loss: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9C48CD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9C48CD"/>
                              </a:solidFill>
                              <a:latin typeface="Cambria Math" panose="02040503050406030204" pitchFamily="18" charset="0"/>
                            </a:rPr>
                            <m:t>min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9C48CD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  <m:f>
                        <m:fPr>
                          <m:ctrlPr>
                            <a:rPr lang="en-US" i="1">
                              <a:solidFill>
                                <a:srgbClr val="9C48CD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solidFill>
                                <a:srgbClr val="9C48CD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9C48CD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i="1">
                              <a:solidFill>
                                <a:srgbClr val="9C48CD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i="1">
                                  <a:solidFill>
                                    <a:srgbClr val="9C48CD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9C48CD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</m:d>
                        </m:e>
                        <m:sup>
                          <m:r>
                            <a:rPr lang="en-US" i="1">
                              <a:solidFill>
                                <a:srgbClr val="9C48CD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9C48CD"/>
                          </a:solidFill>
                          <a:latin typeface="Cambria Math" panose="02040503050406030204" pitchFamily="18" charset="0"/>
                        </a:rPr>
                        <m:t>     </m:t>
                      </m:r>
                      <m:r>
                        <a:rPr lang="en-US" i="1">
                          <a:solidFill>
                            <a:srgbClr val="9C48CD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solidFill>
                            <a:srgbClr val="9C48CD"/>
                          </a:solidFill>
                          <a:latin typeface="Cambria Math" panose="02040503050406030204" pitchFamily="18" charset="0"/>
                        </a:rPr>
                        <m:t>     </m:t>
                      </m:r>
                      <m:nary>
                        <m:naryPr>
                          <m:chr m:val="∑"/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max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⁡[0,1−</m:t>
                          </m:r>
                        </m:e>
                      </m:nary>
                      <m:sSup>
                        <m:sSup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b>
                        <m:sSub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dirty="0">
                  <a:solidFill>
                    <a:srgbClr val="9C48CD"/>
                  </a:solidFill>
                </a:endParaRPr>
              </a:p>
            </p:txBody>
          </p:sp>
        </mc:Choice>
        <mc:Fallback xmlns="">
          <p:sp>
            <p:nvSpPr>
              <p:cNvPr id="46" name="Content Placeholder 6">
                <a:extLst>
                  <a:ext uri="{FF2B5EF4-FFF2-40B4-BE49-F238E27FC236}">
                    <a16:creationId xmlns:a16="http://schemas.microsoft.com/office/drawing/2014/main" id="{3A560051-D971-AA49-8D87-4BB4F0AB8B5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103" t="-178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A4D911DF-151D-0649-8642-8A7805FC36ED}"/>
              </a:ext>
            </a:extLst>
          </p:cNvPr>
          <p:cNvGrpSpPr/>
          <p:nvPr/>
        </p:nvGrpSpPr>
        <p:grpSpPr>
          <a:xfrm>
            <a:off x="1874928" y="3124200"/>
            <a:ext cx="3306672" cy="3338863"/>
            <a:chOff x="4252913" y="2438400"/>
            <a:chExt cx="3983037" cy="4021812"/>
          </a:xfrm>
        </p:grpSpPr>
        <p:sp>
          <p:nvSpPr>
            <p:cNvPr id="11" name="Oval 6"/>
            <p:cNvSpPr>
              <a:spLocks noChangeArrowheads="1"/>
            </p:cNvSpPr>
            <p:nvPr/>
          </p:nvSpPr>
          <p:spPr bwMode="auto">
            <a:xfrm>
              <a:off x="4316413" y="3919538"/>
              <a:ext cx="125412" cy="12382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Oval 7"/>
            <p:cNvSpPr>
              <a:spLocks noChangeArrowheads="1"/>
            </p:cNvSpPr>
            <p:nvPr/>
          </p:nvSpPr>
          <p:spPr bwMode="auto">
            <a:xfrm>
              <a:off x="4884738" y="3981450"/>
              <a:ext cx="127000" cy="122238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Oval 8"/>
            <p:cNvSpPr>
              <a:spLocks noChangeArrowheads="1"/>
            </p:cNvSpPr>
            <p:nvPr/>
          </p:nvSpPr>
          <p:spPr bwMode="auto">
            <a:xfrm>
              <a:off x="4884738" y="4537075"/>
              <a:ext cx="127000" cy="122238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Oval 9"/>
            <p:cNvSpPr>
              <a:spLocks noChangeArrowheads="1"/>
            </p:cNvSpPr>
            <p:nvPr/>
          </p:nvSpPr>
          <p:spPr bwMode="auto">
            <a:xfrm>
              <a:off x="4252913" y="4165600"/>
              <a:ext cx="127000" cy="12382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Oval 10"/>
            <p:cNvSpPr>
              <a:spLocks noChangeArrowheads="1"/>
            </p:cNvSpPr>
            <p:nvPr/>
          </p:nvSpPr>
          <p:spPr bwMode="auto">
            <a:xfrm>
              <a:off x="6213475" y="3178175"/>
              <a:ext cx="125413" cy="12382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Oval 11"/>
            <p:cNvSpPr>
              <a:spLocks noChangeArrowheads="1"/>
            </p:cNvSpPr>
            <p:nvPr/>
          </p:nvSpPr>
          <p:spPr bwMode="auto">
            <a:xfrm>
              <a:off x="6845300" y="3425825"/>
              <a:ext cx="127000" cy="12382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Oval 12"/>
            <p:cNvSpPr>
              <a:spLocks noChangeArrowheads="1"/>
            </p:cNvSpPr>
            <p:nvPr/>
          </p:nvSpPr>
          <p:spPr bwMode="auto">
            <a:xfrm>
              <a:off x="7035800" y="3981450"/>
              <a:ext cx="125413" cy="1222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Oval 13"/>
            <p:cNvSpPr>
              <a:spLocks noChangeArrowheads="1"/>
            </p:cNvSpPr>
            <p:nvPr/>
          </p:nvSpPr>
          <p:spPr bwMode="auto">
            <a:xfrm>
              <a:off x="5834063" y="2932113"/>
              <a:ext cx="125412" cy="12382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Oval 14"/>
            <p:cNvSpPr>
              <a:spLocks noChangeArrowheads="1"/>
            </p:cNvSpPr>
            <p:nvPr/>
          </p:nvSpPr>
          <p:spPr bwMode="auto">
            <a:xfrm>
              <a:off x="7540625" y="4597400"/>
              <a:ext cx="127000" cy="12382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Oval 15"/>
            <p:cNvSpPr>
              <a:spLocks noChangeArrowheads="1"/>
            </p:cNvSpPr>
            <p:nvPr/>
          </p:nvSpPr>
          <p:spPr bwMode="auto">
            <a:xfrm>
              <a:off x="7731125" y="3671888"/>
              <a:ext cx="125413" cy="12382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Oval 16"/>
            <p:cNvSpPr>
              <a:spLocks noChangeArrowheads="1"/>
            </p:cNvSpPr>
            <p:nvPr/>
          </p:nvSpPr>
          <p:spPr bwMode="auto">
            <a:xfrm>
              <a:off x="5518150" y="5338763"/>
              <a:ext cx="125413" cy="12382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Oval 17"/>
            <p:cNvSpPr>
              <a:spLocks noChangeArrowheads="1"/>
            </p:cNvSpPr>
            <p:nvPr/>
          </p:nvSpPr>
          <p:spPr bwMode="auto">
            <a:xfrm>
              <a:off x="7035800" y="2746375"/>
              <a:ext cx="125413" cy="12382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Oval 18"/>
            <p:cNvSpPr>
              <a:spLocks noChangeArrowheads="1"/>
            </p:cNvSpPr>
            <p:nvPr/>
          </p:nvSpPr>
          <p:spPr bwMode="auto">
            <a:xfrm>
              <a:off x="8110538" y="4413250"/>
              <a:ext cx="125412" cy="12382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Line 19"/>
            <p:cNvSpPr>
              <a:spLocks noChangeShapeType="1"/>
            </p:cNvSpPr>
            <p:nvPr/>
          </p:nvSpPr>
          <p:spPr bwMode="auto">
            <a:xfrm>
              <a:off x="5075238" y="2746375"/>
              <a:ext cx="2276475" cy="296227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Oval 20"/>
            <p:cNvSpPr>
              <a:spLocks noChangeArrowheads="1"/>
            </p:cNvSpPr>
            <p:nvPr/>
          </p:nvSpPr>
          <p:spPr bwMode="auto">
            <a:xfrm>
              <a:off x="6086475" y="2438400"/>
              <a:ext cx="127000" cy="12382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Oval 21"/>
            <p:cNvSpPr>
              <a:spLocks noChangeArrowheads="1"/>
            </p:cNvSpPr>
            <p:nvPr/>
          </p:nvSpPr>
          <p:spPr bwMode="auto">
            <a:xfrm>
              <a:off x="6213475" y="5708650"/>
              <a:ext cx="125413" cy="12382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Line 22"/>
            <p:cNvSpPr>
              <a:spLocks noChangeShapeType="1"/>
            </p:cNvSpPr>
            <p:nvPr/>
          </p:nvSpPr>
          <p:spPr bwMode="auto">
            <a:xfrm>
              <a:off x="4759325" y="2994025"/>
              <a:ext cx="2276475" cy="296227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Line 23"/>
            <p:cNvSpPr>
              <a:spLocks noChangeShapeType="1"/>
            </p:cNvSpPr>
            <p:nvPr/>
          </p:nvSpPr>
          <p:spPr bwMode="auto">
            <a:xfrm>
              <a:off x="5391150" y="2562225"/>
              <a:ext cx="2212975" cy="283845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Oval 24"/>
            <p:cNvSpPr>
              <a:spLocks noChangeArrowheads="1"/>
            </p:cNvSpPr>
            <p:nvPr/>
          </p:nvSpPr>
          <p:spPr bwMode="auto">
            <a:xfrm>
              <a:off x="5518150" y="4043363"/>
              <a:ext cx="125413" cy="122237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Oval 25"/>
            <p:cNvSpPr>
              <a:spLocks noChangeArrowheads="1"/>
            </p:cNvSpPr>
            <p:nvPr/>
          </p:nvSpPr>
          <p:spPr bwMode="auto">
            <a:xfrm>
              <a:off x="6022975" y="4721225"/>
              <a:ext cx="127000" cy="12382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Oval 26"/>
            <p:cNvSpPr>
              <a:spLocks noChangeArrowheads="1"/>
            </p:cNvSpPr>
            <p:nvPr/>
          </p:nvSpPr>
          <p:spPr bwMode="auto">
            <a:xfrm>
              <a:off x="6465888" y="3981450"/>
              <a:ext cx="127000" cy="1222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6492081" y="4396349"/>
              <a:ext cx="379413" cy="36988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7264400" y="4071937"/>
              <a:ext cx="379412" cy="36988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Oval 34"/>
            <p:cNvSpPr>
              <a:spLocks noChangeArrowheads="1"/>
            </p:cNvSpPr>
            <p:nvPr/>
          </p:nvSpPr>
          <p:spPr bwMode="auto">
            <a:xfrm>
              <a:off x="6497637" y="5010943"/>
              <a:ext cx="379412" cy="37147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Oval 26"/>
            <p:cNvSpPr>
              <a:spLocks noChangeArrowheads="1"/>
            </p:cNvSpPr>
            <p:nvPr/>
          </p:nvSpPr>
          <p:spPr bwMode="auto">
            <a:xfrm>
              <a:off x="6618288" y="4525962"/>
              <a:ext cx="127000" cy="1222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Oval 26"/>
            <p:cNvSpPr>
              <a:spLocks noChangeArrowheads="1"/>
            </p:cNvSpPr>
            <p:nvPr/>
          </p:nvSpPr>
          <p:spPr bwMode="auto">
            <a:xfrm>
              <a:off x="6618288" y="5135562"/>
              <a:ext cx="127000" cy="1222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Oval 24"/>
            <p:cNvSpPr>
              <a:spLocks noChangeArrowheads="1"/>
            </p:cNvSpPr>
            <p:nvPr/>
          </p:nvSpPr>
          <p:spPr bwMode="auto">
            <a:xfrm>
              <a:off x="7391400" y="4195763"/>
              <a:ext cx="125413" cy="122237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620000" y="5334000"/>
              <a:ext cx="5357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+1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703275" y="6015335"/>
              <a:ext cx="469592" cy="4448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-1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7302633" y="5753845"/>
              <a:ext cx="376910" cy="4448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F9519266-598B-BB48-9DBA-26CBC4F723EC}"/>
              </a:ext>
            </a:extLst>
          </p:cNvPr>
          <p:cNvGrpSpPr/>
          <p:nvPr/>
        </p:nvGrpSpPr>
        <p:grpSpPr>
          <a:xfrm>
            <a:off x="5562600" y="3432471"/>
            <a:ext cx="4953000" cy="2077949"/>
            <a:chOff x="1825051" y="4112008"/>
            <a:chExt cx="6649973" cy="2789886"/>
          </a:xfrm>
        </p:grpSpPr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B42748A1-2D25-7A4B-B7DE-4F95CDE2461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200400" y="6398008"/>
              <a:ext cx="3807715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C859EEC9-4193-4D4F-81F5-BA0EDC65BD80}"/>
                </a:ext>
              </a:extLst>
            </p:cNvPr>
            <p:cNvCxnSpPr/>
            <p:nvPr/>
          </p:nvCxnSpPr>
          <p:spPr bwMode="auto">
            <a:xfrm flipV="1">
              <a:off x="4419600" y="4112008"/>
              <a:ext cx="0" cy="22860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96A804A9-63B9-AC4B-9A51-CC06163E80F4}"/>
                    </a:ext>
                  </a:extLst>
                </p:cNvPr>
                <p:cNvSpPr/>
                <p:nvPr/>
              </p:nvSpPr>
              <p:spPr>
                <a:xfrm>
                  <a:off x="5465063" y="6488668"/>
                  <a:ext cx="1042878" cy="41322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1400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p>
                          <m:sSupPr>
                            <m:ctrlPr>
                              <a:rPr lang="en-US" sz="1400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𝑤</m:t>
                            </m:r>
                          </m:e>
                          <m:sup>
                            <m:r>
                              <a:rPr lang="en-US" sz="1400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b>
                          <m:sSubPr>
                            <m:ctrlPr>
                              <a:rPr lang="en-US" sz="1400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400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96A804A9-63B9-AC4B-9A51-CC06163E80F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65063" y="6488668"/>
                  <a:ext cx="1042878" cy="413226"/>
                </a:xfrm>
                <a:prstGeom prst="rect">
                  <a:avLst/>
                </a:prstGeom>
                <a:blipFill>
                  <a:blip r:embed="rId4"/>
                  <a:stretch>
                    <a:fillRect b="-4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5734D203-D226-4F45-A3DD-8039A0221FFE}"/>
                </a:ext>
              </a:extLst>
            </p:cNvPr>
            <p:cNvSpPr txBox="1"/>
            <p:nvPr/>
          </p:nvSpPr>
          <p:spPr>
            <a:xfrm>
              <a:off x="1825051" y="6017009"/>
              <a:ext cx="1487424" cy="702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Incorrectly classified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4FF4E554-23AC-C748-9815-B1EB9B250BF2}"/>
                </a:ext>
              </a:extLst>
            </p:cNvPr>
            <p:cNvSpPr txBox="1"/>
            <p:nvPr/>
          </p:nvSpPr>
          <p:spPr>
            <a:xfrm>
              <a:off x="6987600" y="6017009"/>
              <a:ext cx="1487424" cy="702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Correctly classified</a:t>
              </a:r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231AC306-F443-EA49-B8F7-9249345D8D38}"/>
                </a:ext>
              </a:extLst>
            </p:cNvPr>
            <p:cNvSpPr/>
            <p:nvPr/>
          </p:nvSpPr>
          <p:spPr bwMode="auto">
            <a:xfrm flipH="1">
              <a:off x="3316224" y="4242816"/>
              <a:ext cx="3694176" cy="2157984"/>
            </a:xfrm>
            <a:custGeom>
              <a:avLst/>
              <a:gdLst>
                <a:gd name="connsiteX0" fmla="*/ 0 w 4181856"/>
                <a:gd name="connsiteY0" fmla="*/ 2157984 h 2157984"/>
                <a:gd name="connsiteX1" fmla="*/ 2023872 w 4181856"/>
                <a:gd name="connsiteY1" fmla="*/ 2157984 h 2157984"/>
                <a:gd name="connsiteX2" fmla="*/ 4181856 w 4181856"/>
                <a:gd name="connsiteY2" fmla="*/ 0 h 2157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81856" h="2157984">
                  <a:moveTo>
                    <a:pt x="0" y="2157984"/>
                  </a:moveTo>
                  <a:lnTo>
                    <a:pt x="2023872" y="2157984"/>
                  </a:lnTo>
                  <a:lnTo>
                    <a:pt x="4181856" y="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z="2400">
                <a:cs typeface="Arial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102297DD-8CC4-D741-8F62-7A4B5DF500D5}"/>
                    </a:ext>
                  </a:extLst>
                </p:cNvPr>
                <p:cNvSpPr/>
                <p:nvPr/>
              </p:nvSpPr>
              <p:spPr>
                <a:xfrm>
                  <a:off x="5139161" y="5963272"/>
                  <a:ext cx="829034" cy="41322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(1,0)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102297DD-8CC4-D741-8F62-7A4B5DF500D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39161" y="5963272"/>
                  <a:ext cx="829034" cy="413226"/>
                </a:xfrm>
                <a:prstGeom prst="rect">
                  <a:avLst/>
                </a:prstGeom>
                <a:blipFill>
                  <a:blip r:embed="rId5"/>
                  <a:stretch>
                    <a:fillRect b="-12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ADBD66E1-420D-A94E-AAD7-6C03266E5A9C}"/>
                    </a:ext>
                  </a:extLst>
                </p:cNvPr>
                <p:cNvSpPr/>
                <p:nvPr/>
              </p:nvSpPr>
              <p:spPr>
                <a:xfrm>
                  <a:off x="4359683" y="5181600"/>
                  <a:ext cx="829034" cy="41322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(0,1)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ADBD66E1-420D-A94E-AAD7-6C03266E5A9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59683" y="5181600"/>
                  <a:ext cx="829034" cy="413226"/>
                </a:xfrm>
                <a:prstGeom prst="rect">
                  <a:avLst/>
                </a:prstGeom>
                <a:blipFill>
                  <a:blip r:embed="rId6"/>
                  <a:stretch>
                    <a:fillRect b="-12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F3CF1D16-FC2A-B142-953B-636287602D04}"/>
              </a:ext>
            </a:extLst>
          </p:cNvPr>
          <p:cNvSpPr txBox="1"/>
          <p:nvPr/>
        </p:nvSpPr>
        <p:spPr>
          <a:xfrm>
            <a:off x="6705601" y="2892623"/>
            <a:ext cx="1646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Hinge loss</a:t>
            </a:r>
          </a:p>
        </p:txBody>
      </p:sp>
    </p:spTree>
    <p:extLst>
      <p:ext uri="{BB962C8B-B14F-4D97-AF65-F5344CB8AC3E}">
        <p14:creationId xmlns:p14="http://schemas.microsoft.com/office/powerpoint/2010/main" val="246082258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“Soft margin” formulation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Content Placeholder 6">
                <a:extLst>
                  <a:ext uri="{FF2B5EF4-FFF2-40B4-BE49-F238E27FC236}">
                    <a16:creationId xmlns:a16="http://schemas.microsoft.com/office/drawing/2014/main" id="{3A560051-D971-AA49-8D87-4BB4F0AB8B5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Penalize margin violations using SVM hinge loss: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9C48CD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9C48CD"/>
                              </a:solidFill>
                              <a:latin typeface="Cambria Math" panose="02040503050406030204" pitchFamily="18" charset="0"/>
                            </a:rPr>
                            <m:t>min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9C48CD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  <m:f>
                        <m:fPr>
                          <m:ctrlPr>
                            <a:rPr lang="en-US" i="1">
                              <a:solidFill>
                                <a:srgbClr val="9C48CD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solidFill>
                                <a:srgbClr val="9C48CD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9C48CD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i="1">
                              <a:solidFill>
                                <a:srgbClr val="9C48CD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i="1">
                                  <a:solidFill>
                                    <a:srgbClr val="9C48CD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9C48CD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</m:d>
                        </m:e>
                        <m:sup>
                          <m:r>
                            <a:rPr lang="en-US" i="1">
                              <a:solidFill>
                                <a:srgbClr val="9C48CD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9C48CD"/>
                          </a:solidFill>
                          <a:latin typeface="Cambria Math" panose="02040503050406030204" pitchFamily="18" charset="0"/>
                        </a:rPr>
                        <m:t>     </m:t>
                      </m:r>
                      <m:r>
                        <a:rPr lang="en-US" i="1">
                          <a:solidFill>
                            <a:srgbClr val="9C48CD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solidFill>
                            <a:srgbClr val="9C48CD"/>
                          </a:solidFill>
                          <a:latin typeface="Cambria Math" panose="02040503050406030204" pitchFamily="18" charset="0"/>
                        </a:rPr>
                        <m:t>     </m:t>
                      </m:r>
                      <m:nary>
                        <m:naryPr>
                          <m:chr m:val="∑"/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max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⁡[0,1−</m:t>
                          </m:r>
                        </m:e>
                      </m:nary>
                      <m:sSup>
                        <m:sSup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b>
                        <m:sSub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dirty="0">
                  <a:solidFill>
                    <a:srgbClr val="9C48CD"/>
                  </a:solidFill>
                </a:endParaRPr>
              </a:p>
            </p:txBody>
          </p:sp>
        </mc:Choice>
        <mc:Fallback xmlns="">
          <p:sp>
            <p:nvSpPr>
              <p:cNvPr id="46" name="Content Placeholder 6">
                <a:extLst>
                  <a:ext uri="{FF2B5EF4-FFF2-40B4-BE49-F238E27FC236}">
                    <a16:creationId xmlns:a16="http://schemas.microsoft.com/office/drawing/2014/main" id="{3A560051-D971-AA49-8D87-4BB4F0AB8B5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103" t="-178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A4D911DF-151D-0649-8642-8A7805FC36ED}"/>
              </a:ext>
            </a:extLst>
          </p:cNvPr>
          <p:cNvGrpSpPr/>
          <p:nvPr/>
        </p:nvGrpSpPr>
        <p:grpSpPr>
          <a:xfrm>
            <a:off x="1874928" y="3124200"/>
            <a:ext cx="3306672" cy="3338863"/>
            <a:chOff x="4252913" y="2438400"/>
            <a:chExt cx="3983037" cy="4021812"/>
          </a:xfrm>
        </p:grpSpPr>
        <p:sp>
          <p:nvSpPr>
            <p:cNvPr id="11" name="Oval 6"/>
            <p:cNvSpPr>
              <a:spLocks noChangeArrowheads="1"/>
            </p:cNvSpPr>
            <p:nvPr/>
          </p:nvSpPr>
          <p:spPr bwMode="auto">
            <a:xfrm>
              <a:off x="4316413" y="3919538"/>
              <a:ext cx="125412" cy="12382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Oval 7"/>
            <p:cNvSpPr>
              <a:spLocks noChangeArrowheads="1"/>
            </p:cNvSpPr>
            <p:nvPr/>
          </p:nvSpPr>
          <p:spPr bwMode="auto">
            <a:xfrm>
              <a:off x="4884738" y="3981450"/>
              <a:ext cx="127000" cy="122238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Oval 8"/>
            <p:cNvSpPr>
              <a:spLocks noChangeArrowheads="1"/>
            </p:cNvSpPr>
            <p:nvPr/>
          </p:nvSpPr>
          <p:spPr bwMode="auto">
            <a:xfrm>
              <a:off x="4884738" y="4537075"/>
              <a:ext cx="127000" cy="122238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Oval 9"/>
            <p:cNvSpPr>
              <a:spLocks noChangeArrowheads="1"/>
            </p:cNvSpPr>
            <p:nvPr/>
          </p:nvSpPr>
          <p:spPr bwMode="auto">
            <a:xfrm>
              <a:off x="4252913" y="4165600"/>
              <a:ext cx="127000" cy="12382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Oval 10"/>
            <p:cNvSpPr>
              <a:spLocks noChangeArrowheads="1"/>
            </p:cNvSpPr>
            <p:nvPr/>
          </p:nvSpPr>
          <p:spPr bwMode="auto">
            <a:xfrm>
              <a:off x="6213475" y="3178175"/>
              <a:ext cx="125413" cy="12382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Oval 11"/>
            <p:cNvSpPr>
              <a:spLocks noChangeArrowheads="1"/>
            </p:cNvSpPr>
            <p:nvPr/>
          </p:nvSpPr>
          <p:spPr bwMode="auto">
            <a:xfrm>
              <a:off x="6845300" y="3425825"/>
              <a:ext cx="127000" cy="12382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Oval 12"/>
            <p:cNvSpPr>
              <a:spLocks noChangeArrowheads="1"/>
            </p:cNvSpPr>
            <p:nvPr/>
          </p:nvSpPr>
          <p:spPr bwMode="auto">
            <a:xfrm>
              <a:off x="7035800" y="3981450"/>
              <a:ext cx="125413" cy="1222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Oval 13"/>
            <p:cNvSpPr>
              <a:spLocks noChangeArrowheads="1"/>
            </p:cNvSpPr>
            <p:nvPr/>
          </p:nvSpPr>
          <p:spPr bwMode="auto">
            <a:xfrm>
              <a:off x="5834063" y="2932113"/>
              <a:ext cx="125412" cy="12382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Oval 14"/>
            <p:cNvSpPr>
              <a:spLocks noChangeArrowheads="1"/>
            </p:cNvSpPr>
            <p:nvPr/>
          </p:nvSpPr>
          <p:spPr bwMode="auto">
            <a:xfrm>
              <a:off x="7540625" y="4597400"/>
              <a:ext cx="127000" cy="12382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Oval 15"/>
            <p:cNvSpPr>
              <a:spLocks noChangeArrowheads="1"/>
            </p:cNvSpPr>
            <p:nvPr/>
          </p:nvSpPr>
          <p:spPr bwMode="auto">
            <a:xfrm>
              <a:off x="7731125" y="3671888"/>
              <a:ext cx="125413" cy="12382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Oval 16"/>
            <p:cNvSpPr>
              <a:spLocks noChangeArrowheads="1"/>
            </p:cNvSpPr>
            <p:nvPr/>
          </p:nvSpPr>
          <p:spPr bwMode="auto">
            <a:xfrm>
              <a:off x="5518150" y="5338763"/>
              <a:ext cx="125413" cy="12382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Oval 17"/>
            <p:cNvSpPr>
              <a:spLocks noChangeArrowheads="1"/>
            </p:cNvSpPr>
            <p:nvPr/>
          </p:nvSpPr>
          <p:spPr bwMode="auto">
            <a:xfrm>
              <a:off x="7035800" y="2746375"/>
              <a:ext cx="125413" cy="12382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Oval 18"/>
            <p:cNvSpPr>
              <a:spLocks noChangeArrowheads="1"/>
            </p:cNvSpPr>
            <p:nvPr/>
          </p:nvSpPr>
          <p:spPr bwMode="auto">
            <a:xfrm>
              <a:off x="8110538" y="4413250"/>
              <a:ext cx="125412" cy="12382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Line 19"/>
            <p:cNvSpPr>
              <a:spLocks noChangeShapeType="1"/>
            </p:cNvSpPr>
            <p:nvPr/>
          </p:nvSpPr>
          <p:spPr bwMode="auto">
            <a:xfrm>
              <a:off x="5075238" y="2746375"/>
              <a:ext cx="2276475" cy="296227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Oval 20"/>
            <p:cNvSpPr>
              <a:spLocks noChangeArrowheads="1"/>
            </p:cNvSpPr>
            <p:nvPr/>
          </p:nvSpPr>
          <p:spPr bwMode="auto">
            <a:xfrm>
              <a:off x="6086475" y="2438400"/>
              <a:ext cx="127000" cy="12382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Oval 21"/>
            <p:cNvSpPr>
              <a:spLocks noChangeArrowheads="1"/>
            </p:cNvSpPr>
            <p:nvPr/>
          </p:nvSpPr>
          <p:spPr bwMode="auto">
            <a:xfrm>
              <a:off x="6213475" y="5708650"/>
              <a:ext cx="125413" cy="12382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Line 22"/>
            <p:cNvSpPr>
              <a:spLocks noChangeShapeType="1"/>
            </p:cNvSpPr>
            <p:nvPr/>
          </p:nvSpPr>
          <p:spPr bwMode="auto">
            <a:xfrm>
              <a:off x="4759325" y="2994025"/>
              <a:ext cx="2276475" cy="296227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Line 23"/>
            <p:cNvSpPr>
              <a:spLocks noChangeShapeType="1"/>
            </p:cNvSpPr>
            <p:nvPr/>
          </p:nvSpPr>
          <p:spPr bwMode="auto">
            <a:xfrm>
              <a:off x="5391150" y="2562225"/>
              <a:ext cx="2212975" cy="283845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Oval 24"/>
            <p:cNvSpPr>
              <a:spLocks noChangeArrowheads="1"/>
            </p:cNvSpPr>
            <p:nvPr/>
          </p:nvSpPr>
          <p:spPr bwMode="auto">
            <a:xfrm>
              <a:off x="5518150" y="4043363"/>
              <a:ext cx="125413" cy="122237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Oval 25"/>
            <p:cNvSpPr>
              <a:spLocks noChangeArrowheads="1"/>
            </p:cNvSpPr>
            <p:nvPr/>
          </p:nvSpPr>
          <p:spPr bwMode="auto">
            <a:xfrm>
              <a:off x="6022975" y="4721225"/>
              <a:ext cx="127000" cy="12382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Oval 26"/>
            <p:cNvSpPr>
              <a:spLocks noChangeArrowheads="1"/>
            </p:cNvSpPr>
            <p:nvPr/>
          </p:nvSpPr>
          <p:spPr bwMode="auto">
            <a:xfrm>
              <a:off x="6465888" y="3981450"/>
              <a:ext cx="127000" cy="1222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6492081" y="4396349"/>
              <a:ext cx="379413" cy="36988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7264400" y="4071937"/>
              <a:ext cx="379412" cy="36988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Oval 34"/>
            <p:cNvSpPr>
              <a:spLocks noChangeArrowheads="1"/>
            </p:cNvSpPr>
            <p:nvPr/>
          </p:nvSpPr>
          <p:spPr bwMode="auto">
            <a:xfrm>
              <a:off x="6497637" y="5010943"/>
              <a:ext cx="379412" cy="37147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Oval 26"/>
            <p:cNvSpPr>
              <a:spLocks noChangeArrowheads="1"/>
            </p:cNvSpPr>
            <p:nvPr/>
          </p:nvSpPr>
          <p:spPr bwMode="auto">
            <a:xfrm>
              <a:off x="6618288" y="4525962"/>
              <a:ext cx="127000" cy="1222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Oval 26"/>
            <p:cNvSpPr>
              <a:spLocks noChangeArrowheads="1"/>
            </p:cNvSpPr>
            <p:nvPr/>
          </p:nvSpPr>
          <p:spPr bwMode="auto">
            <a:xfrm>
              <a:off x="6618288" y="5135562"/>
              <a:ext cx="127000" cy="1222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Oval 24"/>
            <p:cNvSpPr>
              <a:spLocks noChangeArrowheads="1"/>
            </p:cNvSpPr>
            <p:nvPr/>
          </p:nvSpPr>
          <p:spPr bwMode="auto">
            <a:xfrm>
              <a:off x="7391400" y="4195763"/>
              <a:ext cx="125413" cy="122237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620000" y="5334000"/>
              <a:ext cx="5357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+1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703275" y="6015335"/>
              <a:ext cx="469592" cy="4448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-1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7302633" y="5753845"/>
              <a:ext cx="376910" cy="4448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F9519266-598B-BB48-9DBA-26CBC4F723EC}"/>
              </a:ext>
            </a:extLst>
          </p:cNvPr>
          <p:cNvGrpSpPr/>
          <p:nvPr/>
        </p:nvGrpSpPr>
        <p:grpSpPr>
          <a:xfrm>
            <a:off x="5562600" y="3432471"/>
            <a:ext cx="4953000" cy="2077949"/>
            <a:chOff x="1825051" y="4112008"/>
            <a:chExt cx="6649973" cy="2789886"/>
          </a:xfrm>
        </p:grpSpPr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B42748A1-2D25-7A4B-B7DE-4F95CDE2461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200400" y="6398008"/>
              <a:ext cx="3807715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C859EEC9-4193-4D4F-81F5-BA0EDC65BD80}"/>
                </a:ext>
              </a:extLst>
            </p:cNvPr>
            <p:cNvCxnSpPr/>
            <p:nvPr/>
          </p:nvCxnSpPr>
          <p:spPr bwMode="auto">
            <a:xfrm flipV="1">
              <a:off x="4419600" y="4112008"/>
              <a:ext cx="0" cy="22860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96A804A9-63B9-AC4B-9A51-CC06163E80F4}"/>
                    </a:ext>
                  </a:extLst>
                </p:cNvPr>
                <p:cNvSpPr/>
                <p:nvPr/>
              </p:nvSpPr>
              <p:spPr>
                <a:xfrm>
                  <a:off x="5465063" y="6488668"/>
                  <a:ext cx="1042878" cy="41322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1400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p>
                          <m:sSupPr>
                            <m:ctrlPr>
                              <a:rPr lang="en-US" sz="1400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𝑤</m:t>
                            </m:r>
                          </m:e>
                          <m:sup>
                            <m:r>
                              <a:rPr lang="en-US" sz="1400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b>
                          <m:sSubPr>
                            <m:ctrlPr>
                              <a:rPr lang="en-US" sz="1400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400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96A804A9-63B9-AC4B-9A51-CC06163E80F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65063" y="6488668"/>
                  <a:ext cx="1042878" cy="413226"/>
                </a:xfrm>
                <a:prstGeom prst="rect">
                  <a:avLst/>
                </a:prstGeom>
                <a:blipFill>
                  <a:blip r:embed="rId4"/>
                  <a:stretch>
                    <a:fillRect b="-4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5734D203-D226-4F45-A3DD-8039A0221FFE}"/>
                </a:ext>
              </a:extLst>
            </p:cNvPr>
            <p:cNvSpPr txBox="1"/>
            <p:nvPr/>
          </p:nvSpPr>
          <p:spPr>
            <a:xfrm>
              <a:off x="1825051" y="6017009"/>
              <a:ext cx="1487424" cy="702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Incorrectly classified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4FF4E554-23AC-C748-9815-B1EB9B250BF2}"/>
                </a:ext>
              </a:extLst>
            </p:cNvPr>
            <p:cNvSpPr txBox="1"/>
            <p:nvPr/>
          </p:nvSpPr>
          <p:spPr>
            <a:xfrm>
              <a:off x="6987600" y="6017009"/>
              <a:ext cx="1487424" cy="702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Correctly classified</a:t>
              </a:r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231AC306-F443-EA49-B8F7-9249345D8D38}"/>
                </a:ext>
              </a:extLst>
            </p:cNvPr>
            <p:cNvSpPr/>
            <p:nvPr/>
          </p:nvSpPr>
          <p:spPr bwMode="auto">
            <a:xfrm flipH="1">
              <a:off x="3316224" y="4242816"/>
              <a:ext cx="3694176" cy="2157984"/>
            </a:xfrm>
            <a:custGeom>
              <a:avLst/>
              <a:gdLst>
                <a:gd name="connsiteX0" fmla="*/ 0 w 4181856"/>
                <a:gd name="connsiteY0" fmla="*/ 2157984 h 2157984"/>
                <a:gd name="connsiteX1" fmla="*/ 2023872 w 4181856"/>
                <a:gd name="connsiteY1" fmla="*/ 2157984 h 2157984"/>
                <a:gd name="connsiteX2" fmla="*/ 4181856 w 4181856"/>
                <a:gd name="connsiteY2" fmla="*/ 0 h 2157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81856" h="2157984">
                  <a:moveTo>
                    <a:pt x="0" y="2157984"/>
                  </a:moveTo>
                  <a:lnTo>
                    <a:pt x="2023872" y="2157984"/>
                  </a:lnTo>
                  <a:lnTo>
                    <a:pt x="4181856" y="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z="2400">
                <a:cs typeface="Arial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102297DD-8CC4-D741-8F62-7A4B5DF500D5}"/>
                    </a:ext>
                  </a:extLst>
                </p:cNvPr>
                <p:cNvSpPr/>
                <p:nvPr/>
              </p:nvSpPr>
              <p:spPr>
                <a:xfrm>
                  <a:off x="5139161" y="5963272"/>
                  <a:ext cx="829034" cy="41322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(1,0)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102297DD-8CC4-D741-8F62-7A4B5DF500D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39161" y="5963272"/>
                  <a:ext cx="829034" cy="413226"/>
                </a:xfrm>
                <a:prstGeom prst="rect">
                  <a:avLst/>
                </a:prstGeom>
                <a:blipFill>
                  <a:blip r:embed="rId5"/>
                  <a:stretch>
                    <a:fillRect b="-12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ADBD66E1-420D-A94E-AAD7-6C03266E5A9C}"/>
                    </a:ext>
                  </a:extLst>
                </p:cNvPr>
                <p:cNvSpPr/>
                <p:nvPr/>
              </p:nvSpPr>
              <p:spPr>
                <a:xfrm>
                  <a:off x="4359683" y="5181600"/>
                  <a:ext cx="829034" cy="41322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(0,1)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ADBD66E1-420D-A94E-AAD7-6C03266E5A9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59683" y="5181600"/>
                  <a:ext cx="829034" cy="413226"/>
                </a:xfrm>
                <a:prstGeom prst="rect">
                  <a:avLst/>
                </a:prstGeom>
                <a:blipFill>
                  <a:blip r:embed="rId6"/>
                  <a:stretch>
                    <a:fillRect b="-12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F3CF1D16-FC2A-B142-953B-636287602D04}"/>
              </a:ext>
            </a:extLst>
          </p:cNvPr>
          <p:cNvSpPr txBox="1"/>
          <p:nvPr/>
        </p:nvSpPr>
        <p:spPr>
          <a:xfrm>
            <a:off x="6705601" y="2892623"/>
            <a:ext cx="1646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Hinge loss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F8F9C28-ED9A-7643-B53E-53AA886BA063}"/>
              </a:ext>
            </a:extLst>
          </p:cNvPr>
          <p:cNvSpPr txBox="1"/>
          <p:nvPr/>
        </p:nvSpPr>
        <p:spPr>
          <a:xfrm>
            <a:off x="5914292" y="5753015"/>
            <a:ext cx="42965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Recall hinge loss used by the perceptron update algorithm!</a:t>
            </a:r>
          </a:p>
        </p:txBody>
      </p:sp>
      <p:sp>
        <p:nvSpPr>
          <p:cNvPr id="57" name="Freeform 56">
            <a:extLst>
              <a:ext uri="{FF2B5EF4-FFF2-40B4-BE49-F238E27FC236}">
                <a16:creationId xmlns:a16="http://schemas.microsoft.com/office/drawing/2014/main" id="{D507693B-D11B-9345-98A7-586C375DE748}"/>
              </a:ext>
            </a:extLst>
          </p:cNvPr>
          <p:cNvSpPr/>
          <p:nvPr/>
        </p:nvSpPr>
        <p:spPr bwMode="auto">
          <a:xfrm flipH="1">
            <a:off x="6087134" y="3527819"/>
            <a:ext cx="2751478" cy="1607299"/>
          </a:xfrm>
          <a:custGeom>
            <a:avLst/>
            <a:gdLst>
              <a:gd name="connsiteX0" fmla="*/ 0 w 4181856"/>
              <a:gd name="connsiteY0" fmla="*/ 2157984 h 2157984"/>
              <a:gd name="connsiteX1" fmla="*/ 2023872 w 4181856"/>
              <a:gd name="connsiteY1" fmla="*/ 2157984 h 2157984"/>
              <a:gd name="connsiteX2" fmla="*/ 4181856 w 4181856"/>
              <a:gd name="connsiteY2" fmla="*/ 0 h 2157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81856" h="2157984">
                <a:moveTo>
                  <a:pt x="0" y="2157984"/>
                </a:moveTo>
                <a:lnTo>
                  <a:pt x="2023872" y="2157984"/>
                </a:lnTo>
                <a:lnTo>
                  <a:pt x="4181856" y="0"/>
                </a:ln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519619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“Soft margin” formulation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16674F3F-802D-AE42-B9FD-D53440A5E41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Penalize margin violations using SVM hinge loss: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9C48CD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9C48CD"/>
                              </a:solidFill>
                              <a:latin typeface="Cambria Math" panose="02040503050406030204" pitchFamily="18" charset="0"/>
                            </a:rPr>
                            <m:t>min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9C48CD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  <m:f>
                        <m:fPr>
                          <m:ctrlPr>
                            <a:rPr lang="en-US" i="1">
                              <a:solidFill>
                                <a:srgbClr val="9C48CD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solidFill>
                                <a:srgbClr val="9C48CD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9C48CD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i="1">
                              <a:solidFill>
                                <a:srgbClr val="9C48CD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i="1">
                                  <a:solidFill>
                                    <a:srgbClr val="9C48CD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9C48CD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</m:d>
                        </m:e>
                        <m:sup>
                          <m:r>
                            <a:rPr lang="en-US" i="1">
                              <a:solidFill>
                                <a:srgbClr val="9C48CD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9C48CD"/>
                          </a:solidFill>
                          <a:latin typeface="Cambria Math" panose="02040503050406030204" pitchFamily="18" charset="0"/>
                        </a:rPr>
                        <m:t>     </m:t>
                      </m:r>
                      <m:r>
                        <a:rPr lang="en-US" i="1">
                          <a:solidFill>
                            <a:srgbClr val="9C48CD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solidFill>
                            <a:srgbClr val="9C48CD"/>
                          </a:solidFill>
                          <a:latin typeface="Cambria Math" panose="02040503050406030204" pitchFamily="18" charset="0"/>
                        </a:rPr>
                        <m:t>     </m:t>
                      </m:r>
                      <m:nary>
                        <m:naryPr>
                          <m:chr m:val="∑"/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max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⁡[0,1−</m:t>
                          </m:r>
                        </m:e>
                      </m:nary>
                      <m:sSup>
                        <m:sSup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b>
                        <m:sSub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dirty="0">
                  <a:solidFill>
                    <a:srgbClr val="9C48CD"/>
                  </a:solidFill>
                </a:endParaRPr>
              </a:p>
              <a:p>
                <a:pPr marL="0" indent="0"/>
                <a:endParaRPr lang="en-US" dirty="0"/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16674F3F-802D-AE42-B9FD-D53440A5E4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103" t="-178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ight Brace 10">
            <a:extLst>
              <a:ext uri="{FF2B5EF4-FFF2-40B4-BE49-F238E27FC236}">
                <a16:creationId xmlns:a16="http://schemas.microsoft.com/office/drawing/2014/main" id="{C9CA6AFD-8DE1-7D43-806B-077B5DD28826}"/>
              </a:ext>
            </a:extLst>
          </p:cNvPr>
          <p:cNvSpPr/>
          <p:nvPr/>
        </p:nvSpPr>
        <p:spPr bwMode="auto">
          <a:xfrm rot="5400000">
            <a:off x="3924300" y="2209800"/>
            <a:ext cx="152400" cy="914400"/>
          </a:xfrm>
          <a:prstGeom prst="rightBrac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cs typeface="Arial" charset="0"/>
            </a:endParaRPr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EC850FD2-C6EE-6841-8646-03062B685CC1}"/>
              </a:ext>
            </a:extLst>
          </p:cNvPr>
          <p:cNvSpPr/>
          <p:nvPr/>
        </p:nvSpPr>
        <p:spPr bwMode="auto">
          <a:xfrm rot="5400000">
            <a:off x="7429500" y="952500"/>
            <a:ext cx="152400" cy="3429000"/>
          </a:xfrm>
          <a:prstGeom prst="rightBrace">
            <a:avLst>
              <a:gd name="adj1" fmla="val 8333"/>
              <a:gd name="adj2" fmla="val 50256"/>
            </a:avLst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cs typeface="Arial" charset="0"/>
            </a:endParaRPr>
          </a:p>
        </p:txBody>
      </p:sp>
      <p:sp>
        <p:nvSpPr>
          <p:cNvPr id="13" name="Text Box 15">
            <a:extLst>
              <a:ext uri="{FF2B5EF4-FFF2-40B4-BE49-F238E27FC236}">
                <a16:creationId xmlns:a16="http://schemas.microsoft.com/office/drawing/2014/main" id="{CC3A439F-1066-AB4C-BA1E-4473393D46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2791599"/>
            <a:ext cx="2514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Maximize margin – </a:t>
            </a:r>
          </a:p>
          <a:p>
            <a:pPr algn="ctr"/>
            <a:r>
              <a:rPr lang="en-US" sz="2000" dirty="0">
                <a:solidFill>
                  <a:srgbClr val="FF0000"/>
                </a:solidFill>
              </a:rPr>
              <a:t>a.k.a. </a:t>
            </a:r>
            <a:r>
              <a:rPr lang="en-US" sz="2000" i="1" dirty="0">
                <a:solidFill>
                  <a:srgbClr val="FF0000"/>
                </a:solidFill>
              </a:rPr>
              <a:t>regularization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4" name="Text Box 15">
            <a:extLst>
              <a:ext uri="{FF2B5EF4-FFF2-40B4-BE49-F238E27FC236}">
                <a16:creationId xmlns:a16="http://schemas.microsoft.com/office/drawing/2014/main" id="{231588C2-FCDC-7D4F-A41A-3E75E4C01A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2791599"/>
            <a:ext cx="44919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Minimize misclassification loss</a:t>
            </a:r>
          </a:p>
        </p:txBody>
      </p:sp>
    </p:spTree>
    <p:extLst>
      <p:ext uri="{BB962C8B-B14F-4D97-AF65-F5344CB8AC3E}">
        <p14:creationId xmlns:p14="http://schemas.microsoft.com/office/powerpoint/2010/main" val="207988048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SGD update for SVM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16674F3F-802D-AE42-B9FD-D53440A5E41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algn="ctr"/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9C48CD"/>
                        </a:solidFill>
                        <a:latin typeface="Cambria Math" panose="02040503050406030204" pitchFamily="18" charset="0"/>
                      </a:rPr>
                      <m:t>𝑙</m:t>
                    </m:r>
                    <m:d>
                      <m:dPr>
                        <m:ctrlPr>
                          <a:rPr lang="en-US" i="1">
                            <a:solidFill>
                              <a:srgbClr val="9C48CD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9C48CD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i="1">
                            <a:solidFill>
                              <a:srgbClr val="9C48CD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9C48CD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9C48CD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9C48CD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>
                            <a:solidFill>
                              <a:srgbClr val="9C48CD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9C48CD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9C48CD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9C48CD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solidFill>
                          <a:srgbClr val="9C48CD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>
                    <a:solidFill>
                      <a:srgbClr val="9C48CD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solidFill>
                              <a:srgbClr val="9C48CD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smtClean="0">
                            <a:solidFill>
                              <a:srgbClr val="9C48CD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num>
                      <m:den>
                        <m:r>
                          <a:rPr lang="en-US" b="0" i="1" smtClean="0">
                            <a:solidFill>
                              <a:srgbClr val="9C48CD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solidFill>
                              <a:srgbClr val="9C48CD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  <m:sSup>
                      <m:sSupPr>
                        <m:ctrlPr>
                          <a:rPr lang="en-US" i="1">
                            <a:solidFill>
                              <a:srgbClr val="9C48CD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i="1">
                                <a:solidFill>
                                  <a:srgbClr val="9C48CD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rgbClr val="9C48CD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</m:d>
                      </m:e>
                      <m:sup>
                        <m:r>
                          <a:rPr lang="en-US" i="1">
                            <a:solidFill>
                              <a:srgbClr val="9C48CD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solidFill>
                          <a:srgbClr val="9C48CD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>
                        <a:solidFill>
                          <a:srgbClr val="9C48CD"/>
                        </a:solidFill>
                        <a:latin typeface="Cambria Math" panose="02040503050406030204" pitchFamily="18" charset="0"/>
                      </a:rPr>
                      <m:t>max</m:t>
                    </m:r>
                    <m:r>
                      <a:rPr lang="en-US" i="1">
                        <a:solidFill>
                          <a:srgbClr val="9C48CD"/>
                        </a:solidFill>
                        <a:latin typeface="Cambria Math" panose="02040503050406030204" pitchFamily="18" charset="0"/>
                      </a:rPr>
                      <m:t>⁡[0, 1−</m:t>
                    </m:r>
                    <m:sSup>
                      <m:sSupPr>
                        <m:ctrlPr>
                          <a:rPr lang="en-US" i="1">
                            <a:solidFill>
                              <a:srgbClr val="9C48CD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rgbClr val="9C48CD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9C48CD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9C48CD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9C48CD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p>
                        <m:r>
                          <a:rPr lang="en-US" i="1">
                            <a:solidFill>
                              <a:srgbClr val="9C48CD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b>
                      <m:sSubPr>
                        <m:ctrlPr>
                          <a:rPr lang="en-US" i="1">
                            <a:solidFill>
                              <a:srgbClr val="9C48CD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9C48CD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solidFill>
                              <a:srgbClr val="9C48CD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solidFill>
                          <a:srgbClr val="9C48CD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dirty="0">
                  <a:solidFill>
                    <a:srgbClr val="9C48CD"/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𝑙</m:t>
                    </m:r>
                    <m:d>
                      <m:d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num>
                      <m:den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𝕀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[</m:t>
                    </m:r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b>
                      <m:sSub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&lt;1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]</m:t>
                    </m:r>
                    <m:sSub>
                      <m:sSub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>
                  <a:solidFill>
                    <a:srgbClr val="C00000"/>
                  </a:solidFill>
                </a:endParaRPr>
              </a:p>
              <a:p>
                <a:pPr algn="ctr"/>
                <a:r>
                  <a:rPr lang="en-US" dirty="0"/>
                  <a:t>Recall:</a:t>
                </a:r>
                <a:r>
                  <a:rPr lang="en-US" dirty="0">
                    <a:solidFill>
                      <a:srgbClr val="9C48CD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solidFill>
                              <a:srgbClr val="9C48CD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rgbClr val="9C48CD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num>
                      <m:den>
                        <m:r>
                          <a:rPr lang="en-US" b="0" i="1" smtClean="0">
                            <a:solidFill>
                              <a:srgbClr val="9C48CD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en-US" i="1">
                            <a:solidFill>
                              <a:srgbClr val="9C48CD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den>
                    </m:f>
                    <m:func>
                      <m:funcPr>
                        <m:ctrlPr>
                          <a:rPr lang="en-US" i="1">
                            <a:solidFill>
                              <a:srgbClr val="9C48CD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9C48CD"/>
                            </a:solidFill>
                            <a:latin typeface="Cambria Math" panose="02040503050406030204" pitchFamily="18" charset="0"/>
                          </a:rPr>
                          <m:t>max</m:t>
                        </m:r>
                      </m:fName>
                      <m:e>
                        <m:d>
                          <m:dPr>
                            <m:ctrlPr>
                              <a:rPr lang="en-US" i="1">
                                <a:solidFill>
                                  <a:srgbClr val="9C48CD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rgbClr val="9C48CD"/>
                                </a:solidFill>
                                <a:latin typeface="Cambria Math" panose="02040503050406030204" pitchFamily="18" charset="0"/>
                              </a:rPr>
                              <m:t>0,</m:t>
                            </m:r>
                            <m:r>
                              <a:rPr lang="en-US" i="1">
                                <a:solidFill>
                                  <a:srgbClr val="9C48CD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d>
                      </m:e>
                    </m:func>
                    <m:r>
                      <a:rPr lang="en-US" i="1">
                        <a:solidFill>
                          <a:srgbClr val="9C48CD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solidFill>
                          <a:srgbClr val="9C48CD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/>
                      </a:rPr>
                      <m:t>𝕀</m:t>
                    </m:r>
                    <m:r>
                      <a:rPr lang="en-US" i="1">
                        <a:solidFill>
                          <a:srgbClr val="9C48CD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/>
                      </a:rPr>
                      <m:t>[</m:t>
                    </m:r>
                    <m:r>
                      <a:rPr lang="en-US" i="1">
                        <a:solidFill>
                          <a:srgbClr val="9C48CD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/>
                      </a:rPr>
                      <m:t>𝑎</m:t>
                    </m:r>
                    <m:r>
                      <a:rPr lang="en-US" i="1">
                        <a:solidFill>
                          <a:srgbClr val="9C48CD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/>
                      </a:rPr>
                      <m:t>&gt;0]</m:t>
                    </m:r>
                  </m:oMath>
                </a14:m>
                <a:r>
                  <a:rPr lang="en-US" dirty="0">
                    <a:solidFill>
                      <a:srgbClr val="9C48CD"/>
                    </a:solidFill>
                    <a:ea typeface="Cambria Math" panose="02040503050406030204" pitchFamily="18" charset="0"/>
                    <a:sym typeface="Symbol"/>
                  </a:rPr>
                  <a:t> </a:t>
                </a:r>
                <a:endParaRPr lang="en-US" i="1" dirty="0">
                  <a:solidFill>
                    <a:srgbClr val="9C48CD"/>
                  </a:solidFill>
                  <a:latin typeface="Cambria Math" panose="02040503050406030204" pitchFamily="18" charset="0"/>
                  <a:ea typeface="Cambria Math" panose="02040503050406030204" pitchFamily="18" charset="0"/>
                  <a:sym typeface="Symbol"/>
                </a:endParaRPr>
              </a:p>
              <a:p>
                <a:pPr algn="ctr"/>
                <a:endParaRPr lang="en-US" dirty="0">
                  <a:solidFill>
                    <a:srgbClr val="C00000"/>
                  </a:solidFill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16674F3F-802D-AE42-B9FD-D53440A5E4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32943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SGD update for SVM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16674F3F-802D-AE42-B9FD-D53440A5E41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algn="ctr"/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9C48CD"/>
                        </a:solidFill>
                        <a:latin typeface="Cambria Math" panose="02040503050406030204" pitchFamily="18" charset="0"/>
                      </a:rPr>
                      <m:t>𝑙</m:t>
                    </m:r>
                    <m:d>
                      <m:dPr>
                        <m:ctrlPr>
                          <a:rPr lang="en-US" i="1">
                            <a:solidFill>
                              <a:srgbClr val="9C48CD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9C48CD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i="1">
                            <a:solidFill>
                              <a:srgbClr val="9C48CD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9C48CD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9C48CD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9C48CD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>
                            <a:solidFill>
                              <a:srgbClr val="9C48CD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9C48CD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9C48CD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9C48CD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solidFill>
                          <a:srgbClr val="9C48CD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>
                    <a:solidFill>
                      <a:srgbClr val="9C48CD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solidFill>
                              <a:srgbClr val="9C48CD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smtClean="0">
                            <a:solidFill>
                              <a:srgbClr val="9C48CD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num>
                      <m:den>
                        <m:r>
                          <a:rPr lang="en-US" b="0" i="1" smtClean="0">
                            <a:solidFill>
                              <a:srgbClr val="9C48CD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solidFill>
                              <a:srgbClr val="9C48CD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  <m:sSup>
                      <m:sSupPr>
                        <m:ctrlPr>
                          <a:rPr lang="en-US" i="1">
                            <a:solidFill>
                              <a:srgbClr val="9C48CD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i="1">
                                <a:solidFill>
                                  <a:srgbClr val="9C48CD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rgbClr val="9C48CD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</m:d>
                      </m:e>
                      <m:sup>
                        <m:r>
                          <a:rPr lang="en-US" i="1">
                            <a:solidFill>
                              <a:srgbClr val="9C48CD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solidFill>
                          <a:srgbClr val="9C48CD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>
                        <a:solidFill>
                          <a:srgbClr val="9C48CD"/>
                        </a:solidFill>
                        <a:latin typeface="Cambria Math" panose="02040503050406030204" pitchFamily="18" charset="0"/>
                      </a:rPr>
                      <m:t>max</m:t>
                    </m:r>
                    <m:r>
                      <a:rPr lang="en-US" i="1">
                        <a:solidFill>
                          <a:srgbClr val="9C48CD"/>
                        </a:solidFill>
                        <a:latin typeface="Cambria Math" panose="02040503050406030204" pitchFamily="18" charset="0"/>
                      </a:rPr>
                      <m:t>⁡[0, 1−</m:t>
                    </m:r>
                    <m:sSup>
                      <m:sSupPr>
                        <m:ctrlPr>
                          <a:rPr lang="en-US" i="1">
                            <a:solidFill>
                              <a:srgbClr val="9C48CD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rgbClr val="9C48CD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9C48CD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9C48CD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9C48CD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p>
                        <m:r>
                          <a:rPr lang="en-US" i="1">
                            <a:solidFill>
                              <a:srgbClr val="9C48CD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b>
                      <m:sSubPr>
                        <m:ctrlPr>
                          <a:rPr lang="en-US" i="1">
                            <a:solidFill>
                              <a:srgbClr val="9C48CD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9C48CD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solidFill>
                              <a:srgbClr val="9C48CD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solidFill>
                          <a:srgbClr val="9C48CD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dirty="0">
                  <a:solidFill>
                    <a:srgbClr val="9C48CD"/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𝑙</m:t>
                    </m:r>
                    <m:d>
                      <m:d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num>
                      <m:den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𝕀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[</m:t>
                    </m:r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b>
                      <m:sSub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&lt;1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]</m:t>
                    </m:r>
                    <m:sSub>
                      <m:sSub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>
                  <a:solidFill>
                    <a:srgbClr val="C00000"/>
                  </a:solidFill>
                </a:endParaRPr>
              </a:p>
              <a:p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SGD update:</a:t>
                </a:r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If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rgbClr val="9C48CD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2400" i="1">
                                <a:solidFill>
                                  <a:srgbClr val="9C48CD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9C48CD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9C48CD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400" i="1">
                            <a:solidFill>
                              <a:srgbClr val="9C48CD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p>
                        <m:r>
                          <a:rPr lang="en-US" sz="2400" i="1">
                            <a:solidFill>
                              <a:srgbClr val="9C48CD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b>
                      <m:sSubPr>
                        <m:ctrlPr>
                          <a:rPr lang="en-US" sz="2400" i="1">
                            <a:solidFill>
                              <a:srgbClr val="9C48CD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9C48CD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solidFill>
                              <a:srgbClr val="9C48CD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i="1">
                        <a:solidFill>
                          <a:srgbClr val="9C48CD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US" sz="2400" i="1">
                        <a:solidFill>
                          <a:srgbClr val="9C48CD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2400" dirty="0"/>
                  <a:t>: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US" sz="2400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  <m:f>
                      <m:f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den>
                    </m:f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𝑤</m:t>
                    </m:r>
                  </m:oMath>
                </a14:m>
                <a:endParaRPr lang="en-US" sz="2400" dirty="0"/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If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rgbClr val="9C48CD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2400" i="1">
                                <a:solidFill>
                                  <a:srgbClr val="9C48CD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9C48CD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9C48CD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400" i="1">
                            <a:solidFill>
                              <a:srgbClr val="9C48CD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p>
                        <m:r>
                          <a:rPr lang="en-US" sz="2400" i="1">
                            <a:solidFill>
                              <a:srgbClr val="9C48CD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b>
                      <m:sSubPr>
                        <m:ctrlPr>
                          <a:rPr lang="en-US" sz="2400" i="1">
                            <a:solidFill>
                              <a:srgbClr val="9C48CD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9C48CD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solidFill>
                              <a:srgbClr val="9C48CD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i="1">
                        <a:solidFill>
                          <a:srgbClr val="9C48CD"/>
                        </a:solidFill>
                        <a:latin typeface="Cambria Math" panose="02040503050406030204" pitchFamily="18" charset="0"/>
                      </a:rPr>
                      <m:t>&lt;1</m:t>
                    </m:r>
                  </m:oMath>
                </a14:m>
                <a:r>
                  <a:rPr lang="en-US" sz="2400" dirty="0"/>
                  <a:t>: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𝑤</m:t>
                    </m:r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  <m:d>
                      <m:d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num>
                          <m:den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den>
                        </m:f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</m:t>
                        </m:r>
                      </m:e>
                    </m:d>
                  </m:oMath>
                </a14:m>
                <a:endParaRPr lang="en-US" sz="2400" dirty="0">
                  <a:solidFill>
                    <a:srgbClr val="C00000"/>
                  </a:solidFill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16674F3F-802D-AE42-B9FD-D53440A5E4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1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DDE69E8B-9E4A-F84F-9E04-A4614DEC30B3}"/>
              </a:ext>
            </a:extLst>
          </p:cNvPr>
          <p:cNvSpPr txBox="1"/>
          <p:nvPr/>
        </p:nvSpPr>
        <p:spPr>
          <a:xfrm>
            <a:off x="2514600" y="6077635"/>
            <a:ext cx="777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S. Shalev-Schwartz et al., </a:t>
            </a:r>
            <a:r>
              <a:rPr lang="en-US" dirty="0">
                <a:hlinkClick r:id="rId4"/>
              </a:rPr>
              <a:t>Pegasos: Primal Estimated sub-</a:t>
            </a:r>
            <a:r>
              <a:rPr lang="en-US" dirty="0" err="1">
                <a:hlinkClick r:id="rId4"/>
              </a:rPr>
              <a:t>GrAdient</a:t>
            </a:r>
            <a:r>
              <a:rPr lang="en-US" dirty="0">
                <a:hlinkClick r:id="rId4"/>
              </a:rPr>
              <a:t> </a:t>
            </a:r>
            <a:r>
              <a:rPr lang="en-US" dirty="0" err="1">
                <a:hlinkClick r:id="rId4"/>
              </a:rPr>
              <a:t>SOlver</a:t>
            </a:r>
            <a:r>
              <a:rPr lang="en-US" dirty="0">
                <a:hlinkClick r:id="rId4"/>
              </a:rPr>
              <a:t> for SVM</a:t>
            </a:r>
            <a:r>
              <a:rPr lang="en-US" dirty="0"/>
              <a:t>, </a:t>
            </a:r>
            <a:r>
              <a:rPr lang="en-US" i="1" dirty="0"/>
              <a:t>Mathematical Programming</a:t>
            </a:r>
            <a:r>
              <a:rPr lang="en-US" dirty="0"/>
              <a:t>, 2011</a:t>
            </a:r>
          </a:p>
        </p:txBody>
      </p:sp>
    </p:spTree>
    <p:extLst>
      <p:ext uri="{BB962C8B-B14F-4D97-AF65-F5344CB8AC3E}">
        <p14:creationId xmlns:p14="http://schemas.microsoft.com/office/powerpoint/2010/main" val="731188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3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93AFE-8FE0-AF4F-B0F5-7C2ED6912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classifiers: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AF63A-5020-F14B-8F2D-46261E61EB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Examples of classification models: nearest neighbor, linear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Empirical loss minimization framework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Linear classification models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Linear regression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Logistic regression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Perceptron training algorithm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Support vector machines</a:t>
            </a:r>
          </a:p>
          <a:p>
            <a:pPr marL="514350" indent="-457200">
              <a:buFont typeface="Arial" panose="020B0604020202020204" pitchFamily="34" charset="0"/>
              <a:buChar char="•"/>
            </a:pPr>
            <a:r>
              <a:rPr lang="en-US" dirty="0"/>
              <a:t>General recipe: data loss, regularization</a:t>
            </a:r>
          </a:p>
        </p:txBody>
      </p:sp>
    </p:spTree>
    <p:extLst>
      <p:ext uri="{BB962C8B-B14F-4D97-AF65-F5344CB8AC3E}">
        <p14:creationId xmlns:p14="http://schemas.microsoft.com/office/powerpoint/2010/main" val="3331625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recipe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16674F3F-802D-AE42-B9FD-D53440A5E41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14400" y="914400"/>
                <a:ext cx="10363200" cy="2250246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Find parameters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that minimize the sum of a </a:t>
                </a:r>
                <a:r>
                  <a:rPr lang="en-US" i="1" dirty="0"/>
                  <a:t>regularization loss</a:t>
                </a:r>
                <a:r>
                  <a:rPr lang="en-US" dirty="0"/>
                  <a:t> and a </a:t>
                </a:r>
                <a:r>
                  <a:rPr lang="en-US" i="1" dirty="0"/>
                  <a:t>data loss</a:t>
                </a:r>
                <a:r>
                  <a:rPr lang="en-US" dirty="0"/>
                  <a:t>:</a:t>
                </a:r>
                <a:endParaRPr lang="en-US" b="0" i="1" dirty="0">
                  <a:solidFill>
                    <a:srgbClr val="C0000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</m:acc>
                      <m:d>
                        <m:dPr>
                          <m:ctrlP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            =          </m:t>
                      </m:r>
                      <m:r>
                        <a:rPr lang="en-US" b="0" i="1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en-US" b="0" i="1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         </m:t>
                      </m:r>
                      <m:r>
                        <a:rPr lang="en-US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          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b="0" i="1" smtClean="0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dirty="0">
                  <a:solidFill>
                    <a:srgbClr val="9900CC"/>
                  </a:solidFill>
                </a:endParaRPr>
              </a:p>
              <a:p>
                <a:pPr marL="0" indent="0"/>
                <a:endParaRPr lang="en-US" dirty="0"/>
              </a:p>
              <a:p>
                <a:pPr marL="0" indent="0"/>
                <a:endParaRPr lang="en-US" dirty="0"/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16674F3F-802D-AE42-B9FD-D53440A5E4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400" y="914400"/>
                <a:ext cx="10363200" cy="2250246"/>
              </a:xfrm>
              <a:blipFill>
                <a:blip r:embed="rId3"/>
                <a:stretch>
                  <a:fillRect l="-1103" t="-23164" b="-864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 Box 15">
            <a:extLst>
              <a:ext uri="{FF2B5EF4-FFF2-40B4-BE49-F238E27FC236}">
                <a16:creationId xmlns:a16="http://schemas.microsoft.com/office/drawing/2014/main" id="{CC3A439F-1066-AB4C-BA1E-4473393D46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764536"/>
            <a:ext cx="274624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empirical loss</a:t>
            </a:r>
          </a:p>
        </p:txBody>
      </p:sp>
      <p:sp>
        <p:nvSpPr>
          <p:cNvPr id="14" name="Text Box 15">
            <a:extLst>
              <a:ext uri="{FF2B5EF4-FFF2-40B4-BE49-F238E27FC236}">
                <a16:creationId xmlns:a16="http://schemas.microsoft.com/office/drawing/2014/main" id="{231588C2-FCDC-7D4F-A41A-3E75E4C01A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0" y="2764536"/>
            <a:ext cx="1447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data loss</a:t>
            </a:r>
          </a:p>
        </p:txBody>
      </p:sp>
      <p:sp>
        <p:nvSpPr>
          <p:cNvPr id="8" name="Text Box 15">
            <a:extLst>
              <a:ext uri="{FF2B5EF4-FFF2-40B4-BE49-F238E27FC236}">
                <a16:creationId xmlns:a16="http://schemas.microsoft.com/office/drawing/2014/main" id="{BE02ED6D-286F-F348-BAC2-72823F0DA1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6071" y="2743200"/>
            <a:ext cx="170992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regularization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BAF92EC-D61D-EB46-ADC7-86A1D205A8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902"/>
          <a:stretch/>
        </p:blipFill>
        <p:spPr>
          <a:xfrm>
            <a:off x="7086716" y="3693153"/>
            <a:ext cx="3886084" cy="25996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1700EE3F-E8A3-0047-B6E0-186683381746}"/>
                  </a:ext>
                </a:extLst>
              </p:cNvPr>
              <p:cNvSpPr/>
              <p:nvPr/>
            </p:nvSpPr>
            <p:spPr>
              <a:xfrm>
                <a:off x="3946589" y="3818974"/>
                <a:ext cx="2668523" cy="11531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b="0" dirty="0"/>
                  <a:t>L2 regularization: </a:t>
                </a:r>
                <a:br>
                  <a:rPr lang="en-US" sz="2400" b="0" i="1" dirty="0">
                    <a:solidFill>
                      <a:srgbClr val="7030A0"/>
                    </a:solidFill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2400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sz="2400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en-US" sz="2400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Sup>
                        <m:sSubSupPr>
                          <m:ctrlPr>
                            <a:rPr lang="en-US" sz="2400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400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</m:d>
                        </m:e>
                        <m:sub>
                          <m:r>
                            <a:rPr lang="en-US" sz="2400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1700EE3F-E8A3-0047-B6E0-18668338174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6589" y="3818974"/>
                <a:ext cx="2668523" cy="1153136"/>
              </a:xfrm>
              <a:prstGeom prst="rect">
                <a:avLst/>
              </a:prstGeom>
              <a:blipFill>
                <a:blip r:embed="rId5"/>
                <a:stretch>
                  <a:fillRect l="-474" t="-4348" r="-3791" b="-32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10767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Loose inspiration: Biological neurons</a:t>
            </a: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730848"/>
            <a:ext cx="8077200" cy="47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05668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0A5E0-B31B-884D-9791-56186185F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Closer look at L2 regularization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AEBBC80-8E08-3149-BADF-4317CEC9C93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Regularized objective: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</m:acc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)=</m:t>
                    </m:r>
                    <m:f>
                      <m:fPr>
                        <m:ctrlP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num>
                      <m:den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sSubSup>
                      <m:sSub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</m:d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+</m:t>
                    </m:r>
                    <m:nary>
                      <m:naryPr>
                        <m:chr m:val="∑"/>
                        <m:ctrlPr>
                          <a:rPr lang="en-US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endParaRPr lang="en-US" dirty="0">
                  <a:solidFill>
                    <a:srgbClr val="9900CC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Gradient of objective: </a:t>
                </a: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1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acc>
                        <m:accPr>
                          <m:chr m:val="̂"/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</m:acc>
                      <m:r>
                        <a:rPr lang="en-US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SGD update: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i="1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r>
                        <a:rPr lang="en-US" b="0" i="1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𝑤</m:t>
                      </m:r>
                      <m:r>
                        <a:rPr lang="en-US" b="0" i="1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den>
                          </m:f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US" b="0" dirty="0">
                  <a:solidFill>
                    <a:srgbClr val="9900CC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d>
                        <m:dPr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𝜂𝜆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den>
                          </m:f>
                        </m:e>
                      </m:d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𝑤</m:t>
                      </m:r>
                      <m:r>
                        <a:rPr lang="en-US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i="1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r>
                        <m:rPr>
                          <m:sty m:val="p"/>
                        </m:rPr>
                        <a:rPr lang="en-US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𝑙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br>
                  <a:rPr lang="en-US" dirty="0"/>
                </a:br>
                <a:endParaRPr lang="en-US" dirty="0"/>
              </a:p>
              <a:p>
                <a:endParaRPr lang="en-US" sz="14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Interpretation: weight decay</a:t>
                </a:r>
                <a:endParaRPr lang="en-US" b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AEBBC80-8E08-3149-BADF-4317CEC9C9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0870" b="-94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1848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recipe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16674F3F-802D-AE42-B9FD-D53440A5E41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14400" y="914400"/>
                <a:ext cx="10363200" cy="2250246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Find parameters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that minimize the sum of a </a:t>
                </a:r>
                <a:r>
                  <a:rPr lang="en-US" i="1" dirty="0"/>
                  <a:t>regularization loss</a:t>
                </a:r>
                <a:r>
                  <a:rPr lang="en-US" dirty="0"/>
                  <a:t> and a </a:t>
                </a:r>
                <a:r>
                  <a:rPr lang="en-US" i="1" dirty="0"/>
                  <a:t>data loss</a:t>
                </a:r>
                <a:r>
                  <a:rPr lang="en-US" dirty="0"/>
                  <a:t>:</a:t>
                </a:r>
                <a:endParaRPr lang="en-US" b="0" i="1" dirty="0">
                  <a:solidFill>
                    <a:srgbClr val="C0000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</m:acc>
                      <m:d>
                        <m:dPr>
                          <m:ctrlP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            =          </m:t>
                      </m:r>
                      <m:r>
                        <a:rPr lang="en-US" b="0" i="1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en-US" b="0" i="1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         </m:t>
                      </m:r>
                      <m:r>
                        <a:rPr lang="en-US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          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b="0" i="1" smtClean="0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dirty="0">
                  <a:solidFill>
                    <a:srgbClr val="9900CC"/>
                  </a:solidFill>
                </a:endParaRPr>
              </a:p>
              <a:p>
                <a:pPr marL="0" indent="0"/>
                <a:endParaRPr lang="en-US" dirty="0"/>
              </a:p>
              <a:p>
                <a:pPr marL="0" indent="0"/>
                <a:endParaRPr lang="en-US" dirty="0"/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16674F3F-802D-AE42-B9FD-D53440A5E4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400" y="914400"/>
                <a:ext cx="10363200" cy="2250246"/>
              </a:xfrm>
              <a:blipFill>
                <a:blip r:embed="rId3"/>
                <a:stretch>
                  <a:fillRect l="-1103" t="-23164" b="-864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 Box 15">
            <a:extLst>
              <a:ext uri="{FF2B5EF4-FFF2-40B4-BE49-F238E27FC236}">
                <a16:creationId xmlns:a16="http://schemas.microsoft.com/office/drawing/2014/main" id="{CC3A439F-1066-AB4C-BA1E-4473393D46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764536"/>
            <a:ext cx="274624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empirical loss</a:t>
            </a:r>
          </a:p>
        </p:txBody>
      </p:sp>
      <p:sp>
        <p:nvSpPr>
          <p:cNvPr id="14" name="Text Box 15">
            <a:extLst>
              <a:ext uri="{FF2B5EF4-FFF2-40B4-BE49-F238E27FC236}">
                <a16:creationId xmlns:a16="http://schemas.microsoft.com/office/drawing/2014/main" id="{231588C2-FCDC-7D4F-A41A-3E75E4C01A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0" y="2764536"/>
            <a:ext cx="1447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data loss</a:t>
            </a:r>
          </a:p>
        </p:txBody>
      </p:sp>
      <p:sp>
        <p:nvSpPr>
          <p:cNvPr id="8" name="Text Box 15">
            <a:extLst>
              <a:ext uri="{FF2B5EF4-FFF2-40B4-BE49-F238E27FC236}">
                <a16:creationId xmlns:a16="http://schemas.microsoft.com/office/drawing/2014/main" id="{BE02ED6D-286F-F348-BAC2-72823F0DA1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6071" y="2743200"/>
            <a:ext cx="170992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regularization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BAF92EC-D61D-EB46-ADC7-86A1D205A8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902"/>
          <a:stretch/>
        </p:blipFill>
        <p:spPr>
          <a:xfrm>
            <a:off x="7086716" y="3693153"/>
            <a:ext cx="3886084" cy="25996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1700EE3F-E8A3-0047-B6E0-186683381746}"/>
                  </a:ext>
                </a:extLst>
              </p:cNvPr>
              <p:cNvSpPr/>
              <p:nvPr/>
            </p:nvSpPr>
            <p:spPr>
              <a:xfrm>
                <a:off x="3946589" y="3818974"/>
                <a:ext cx="2668523" cy="11531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b="0" dirty="0"/>
                  <a:t>L2 regularization: </a:t>
                </a:r>
                <a:br>
                  <a:rPr lang="en-US" sz="2400" b="0" i="1" dirty="0">
                    <a:solidFill>
                      <a:srgbClr val="7030A0"/>
                    </a:solidFill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2400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sz="2400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en-US" sz="2400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Sup>
                        <m:sSubSupPr>
                          <m:ctrlPr>
                            <a:rPr lang="en-US" sz="2400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400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</m:d>
                        </m:e>
                        <m:sub>
                          <m:r>
                            <a:rPr lang="en-US" sz="2400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1700EE3F-E8A3-0047-B6E0-18668338174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6589" y="3818974"/>
                <a:ext cx="2668523" cy="1153136"/>
              </a:xfrm>
              <a:prstGeom prst="rect">
                <a:avLst/>
              </a:prstGeom>
              <a:blipFill>
                <a:blip r:embed="rId5"/>
                <a:stretch>
                  <a:fillRect l="-474" t="-4348" r="-3791" b="-32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02659B4F-C508-0842-A577-F936FB02E144}"/>
                  </a:ext>
                </a:extLst>
              </p:cNvPr>
              <p:cNvSpPr/>
              <p:nvPr/>
            </p:nvSpPr>
            <p:spPr>
              <a:xfrm>
                <a:off x="3960877" y="5194599"/>
                <a:ext cx="2668523" cy="9014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b="0" dirty="0"/>
                  <a:t>L1 regularization: </a:t>
                </a:r>
                <a:br>
                  <a:rPr lang="en-US" sz="2400" b="0" i="1" dirty="0">
                    <a:solidFill>
                      <a:srgbClr val="7030A0"/>
                    </a:solidFill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2400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sz="2400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bSup>
                        <m:sSubSupPr>
                          <m:ctrlPr>
                            <a:rPr lang="en-US" sz="2400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400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</m:d>
                        </m:e>
                        <m:sub>
                          <m:r>
                            <a:rPr lang="en-US" sz="2400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/>
                      </m:sSubSup>
                    </m:oMath>
                  </m:oMathPara>
                </a14:m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02659B4F-C508-0842-A577-F936FB02E1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0877" y="5194599"/>
                <a:ext cx="2668523" cy="901401"/>
              </a:xfrm>
              <a:prstGeom prst="rect">
                <a:avLst/>
              </a:prstGeom>
              <a:blipFill>
                <a:blip r:embed="rId6"/>
                <a:stretch>
                  <a:fillRect l="-952" t="-4167" r="-3810" b="-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98153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0A5E0-B31B-884D-9791-56186185F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Closer look at L1 regularization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AEBBC80-8E08-3149-BADF-4317CEC9C93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Regularized objective: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</m:acc>
                      <m:d>
                        <m:dPr>
                          <m:ctrlP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</m:d>
                        </m:e>
                        <m:sub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ctrlPr>
                            <a:rPr lang="en-US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US" dirty="0">
                  <a:solidFill>
                    <a:srgbClr val="9900CC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  <m:sup/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p>
                            </m:e>
                          </m:d>
                        </m:e>
                      </m:nary>
                      <m:r>
                        <a:rPr lang="en-US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US" dirty="0">
                  <a:solidFill>
                    <a:srgbClr val="9900CC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Gradient: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acc>
                      <m:accPr>
                        <m:chr m:val="̂"/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</m:acc>
                    <m:d>
                      <m:dPr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d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sgn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⁡(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𝑤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)+</m:t>
                    </m:r>
                    <m:nary>
                      <m:naryPr>
                        <m:chr m:val="∑"/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endParaRPr lang="en-US" dirty="0"/>
              </a:p>
              <a:p>
                <a:pPr marL="0" indent="0"/>
                <a:r>
                  <a:rPr lang="en-US" dirty="0"/>
                  <a:t>		(here </a:t>
                </a:r>
                <a:r>
                  <a:rPr lang="en-US" dirty="0" err="1"/>
                  <a:t>sgn</a:t>
                </a:r>
                <a:r>
                  <a:rPr lang="en-US" dirty="0"/>
                  <a:t> is an elementwise function)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SGD update: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i="1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𝑤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𝜂𝜆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func>
                        <m:func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sgn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e>
                          </m:d>
                        </m:e>
                      </m:func>
                      <m:r>
                        <a:rPr lang="en-US" b="0" i="1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r>
                        <m:rPr>
                          <m:sty m:val="p"/>
                        </m:rPr>
                        <a:rPr lang="en-US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𝑙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b="0" dirty="0">
                  <a:solidFill>
                    <a:srgbClr val="9900CC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Interpretation: encouraging sparsity</a:t>
                </a:r>
                <a:endParaRPr lang="en-US" b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AEBBC80-8E08-3149-BADF-4317CEC9C9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103" t="-17874" b="-12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44598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93AFE-8FE0-AF4F-B0F5-7C2ED6912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classifiers: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AF63A-5020-F14B-8F2D-46261E61EB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Examples of classification models: nearest neighbor, linear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Empirical loss minimization framework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Linear classification models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Linear regression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Logistic regression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Perceptron training algorithm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Support vector machines</a:t>
            </a:r>
          </a:p>
          <a:p>
            <a:pPr marL="51435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General recipe: data loss, regularization</a:t>
            </a:r>
          </a:p>
          <a:p>
            <a:pPr marL="514350" indent="-457200">
              <a:buFont typeface="Arial" panose="020B0604020202020204" pitchFamily="34" charset="0"/>
              <a:buChar char="•"/>
            </a:pPr>
            <a:r>
              <a:rPr lang="en-US" dirty="0"/>
              <a:t>Multi-class classification with a </a:t>
            </a:r>
            <a:r>
              <a:rPr lang="en-US" dirty="0" err="1"/>
              <a:t>Softmax</a:t>
            </a:r>
            <a:r>
              <a:rPr lang="en-US" dirty="0"/>
              <a:t> Function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28083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AA1B3-7977-9648-B5ED-7C9ACF677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One-vs-all Classification with a </a:t>
            </a:r>
            <a:r>
              <a:rPr lang="en-US" dirty="0" err="1"/>
              <a:t>Softmax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01AFF38-DA2D-7447-B76B-F1468B0B5C4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Let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∈{1,…,</m:t>
                    </m:r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</m:oMath>
                </a14:m>
                <a:endParaRPr lang="en-US" dirty="0">
                  <a:solidFill>
                    <a:srgbClr val="9900CC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Learn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dirty="0"/>
                  <a:t> scoring functions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We can squash the vector of responses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into a vector of “probabilities”:</a:t>
                </a: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softmax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,…,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⁡(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nary>
                                <m:naryPr>
                                  <m:chr m:val="∑"/>
                                  <m:limLoc m:val="subSup"/>
                                  <m:supHide m:val="on"/>
                                  <m:ctrlP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9"/>
                                    </m:rP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  <m:sup/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exp</m:t>
                                  </m:r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⁡(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nary>
                            </m:den>
                          </m:f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,…,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⁡(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nary>
                                <m:naryPr>
                                  <m:chr m:val="∑"/>
                                  <m:limLoc m:val="subSup"/>
                                  <m:supHide m:val="on"/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9"/>
                                    </m:rP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  <m:sup/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exp</m:t>
                                  </m:r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⁡(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nary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The outputs are between 0 and 1 and sum to 1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If one of the inputs (</a:t>
                </a:r>
                <a:r>
                  <a:rPr lang="en-US" i="1" dirty="0"/>
                  <a:t>logits</a:t>
                </a:r>
                <a:r>
                  <a:rPr lang="en-US" dirty="0"/>
                  <a:t>) is much larger than the others, then the corresponding </a:t>
                </a:r>
                <a:r>
                  <a:rPr lang="en-US" dirty="0" err="1"/>
                  <a:t>softmax</a:t>
                </a:r>
                <a:r>
                  <a:rPr lang="en-US" dirty="0"/>
                  <a:t> value will be close to 1 and others will be close to 0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01AFF38-DA2D-7447-B76B-F1468B0B5C4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2" t="-1446" b="-48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>
            <a:extLst>
              <a:ext uri="{FF2B5EF4-FFF2-40B4-BE49-F238E27FC236}">
                <a16:creationId xmlns:a16="http://schemas.microsoft.com/office/drawing/2014/main" id="{4857F7C9-E8EB-B073-CC73-92D4C81BB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0" y="111318"/>
            <a:ext cx="2774647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85548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AA1B3-7977-9648-B5ED-7C9ACF677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Softmax</a:t>
            </a:r>
            <a:r>
              <a:rPr lang="en-US" dirty="0"/>
              <a:t> and sigmoid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01AFF38-DA2D-7447-B76B-F1468B0B5C4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For two classes: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softmax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0, </m:t>
                          </m:r>
                          <m: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 smtClean="0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exp</m:t>
                              </m:r>
                              <m:r>
                                <a:rPr lang="en-US" b="0" i="1" smtClean="0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⁡(0)</m:t>
                              </m:r>
                            </m:num>
                            <m:den>
                              <m:func>
                                <m:func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exp</m:t>
                                  </m:r>
                                </m:fName>
                                <m:e>
                                  <m:r>
                                    <a:rPr lang="en-US" b="0" i="1" smtClean="0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(0)</m:t>
                                  </m:r>
                                </m:e>
                              </m:func>
                              <m:r>
                                <a:rPr lang="en-US" b="0" i="1" smtClean="0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exp</m:t>
                              </m:r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⁡(</m:t>
                              </m:r>
                              <m:r>
                                <a:rPr lang="en-US" b="0" i="1" smtClean="0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  <m: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exp</m:t>
                              </m:r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⁡(</m:t>
                              </m:r>
                              <m:r>
                                <a:rPr lang="en-US" i="1" smtClean="0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func>
                                <m:func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exp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i="1">
                                          <a:solidFill>
                                            <a:srgbClr val="9900CC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9900CC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e>
                              </m:func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exp</m:t>
                              </m:r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⁡(</m:t>
                              </m:r>
                              <m:r>
                                <a:rPr lang="en-US" i="1" smtClean="0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b="0" i="1" dirty="0">
                  <a:solidFill>
                    <a:srgbClr val="9900CC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/>
                <a:r>
                  <a:rPr lang="en-US" b="0" dirty="0">
                    <a:solidFill>
                      <a:srgbClr val="9900CC"/>
                    </a:solidFill>
                    <a:ea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1+</m:t>
                            </m:r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exp</m:t>
                            </m:r>
                            <m: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⁡(</m:t>
                            </m:r>
                            <m:r>
                              <a:rPr lang="en-US" i="1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den>
                        </m:f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exp</m:t>
                            </m:r>
                            <m: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⁡(</m:t>
                            </m:r>
                            <m: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num>
                          <m:den>
                            <m:func>
                              <m:funcPr>
                                <m:ctrlP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a:rPr lang="en-US" b="0" i="0" smtClean="0">
                                    <a:solidFill>
                                      <a:srgbClr val="9900CC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1+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solidFill>
                                      <a:srgbClr val="9900CC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exp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b="0" i="1" smtClean="0">
                                        <a:solidFill>
                                          <a:srgbClr val="9900CC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 smtClean="0">
                                        <a:solidFill>
                                          <a:srgbClr val="9900CC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</m:d>
                              </m:e>
                            </m:func>
                          </m:den>
                        </m:f>
                      </m:e>
                    </m:d>
                  </m:oMath>
                </a14:m>
                <a:endParaRPr lang="en-US" b="0" i="1" dirty="0">
                  <a:solidFill>
                    <a:srgbClr val="9900CC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/>
                <a:r>
                  <a:rPr lang="en-US" b="0" dirty="0">
                    <a:solidFill>
                      <a:srgbClr val="9900CC"/>
                    </a:solidFill>
                    <a:ea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r>
                          <a:rPr lang="en-US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</m:d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d>
                  </m:oMath>
                </a14:m>
                <a:endParaRPr lang="en-US" dirty="0">
                  <a:solidFill>
                    <a:srgbClr val="9900CC"/>
                  </a:solidFill>
                </a:endParaRPr>
              </a:p>
              <a:p>
                <a:pPr marL="0" indent="0"/>
                <a:endParaRPr lang="en-US" dirty="0">
                  <a:solidFill>
                    <a:srgbClr val="9900CC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Thus, </a:t>
                </a:r>
                <a:r>
                  <a:rPr lang="en-US" dirty="0" err="1"/>
                  <a:t>softmax</a:t>
                </a:r>
                <a:r>
                  <a:rPr lang="en-US" dirty="0"/>
                  <a:t> is the generalization of sigmoid for more than two classes</a:t>
                </a:r>
              </a:p>
              <a:p>
                <a:pPr marL="0" indent="0"/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01AFF38-DA2D-7447-B76B-F1468B0B5C4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2" t="-14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07874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5060C-49C4-F74C-BBC3-29CCB148B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Cross-entropy loss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A06CE17-1D28-1249-B70A-C50AF5897C2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33400" y="914400"/>
                <a:ext cx="11049000" cy="5257800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It is natural to use negative log likelihood loss with </a:t>
                </a:r>
                <a:r>
                  <a:rPr lang="en-US" dirty="0" err="1"/>
                  <a:t>softmax</a:t>
                </a:r>
                <a:r>
                  <a:rPr lang="en-US" dirty="0"/>
                  <a:t>:</a:t>
                </a: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𝑙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unc>
                        <m:func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m:rPr>
                          <m:sty m:val="p"/>
                        </m:rPr>
                        <a:rPr lang="en-US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log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func>
                                <m:func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exp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en-US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sub>
                                        <m:sup>
                                          <m:r>
                                            <a:rPr lang="en-US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sup>
                                      </m:sSubSup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func>
                            </m:num>
                            <m:den>
                              <m:nary>
                                <m:naryPr>
                                  <m:chr m:val="∑"/>
                                  <m:limLoc m:val="subSup"/>
                                  <m:supHide m:val="on"/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9"/>
                                    </m:r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  <m:sup/>
                                <m:e>
                                  <m:func>
                                    <m:funcPr>
                                      <m:ctrlP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exp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Sup>
                                            <m:sSubSupPr>
                                              <m:ctrlPr>
                                                <a:rPr lang="en-US" i="1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i="1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𝑗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i="1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𝑇</m:t>
                                              </m:r>
                                            </m:sup>
                                          </m:sSubSup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func>
                                </m:e>
                              </m:nary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This is also the </a:t>
                </a:r>
                <a:r>
                  <a:rPr lang="en-US" i="1" dirty="0"/>
                  <a:t>cross-entropy</a:t>
                </a:r>
                <a:r>
                  <a:rPr lang="en-US" dirty="0"/>
                  <a:t> between the “empirical” distribution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acc>
                    <m:d>
                      <m:dPr>
                        <m:ctrlP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𝕀</m:t>
                    </m:r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[</m:t>
                    </m:r>
                    <m:sSub>
                      <m:sSubPr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/>
                  <a:t> and “estimated” distribution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sub>
                    </m:sSub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:</a:t>
                </a:r>
              </a:p>
              <a:p>
                <a:pPr marL="0" indent="0"/>
                <a:endParaRPr lang="en-US" sz="800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9"/>
                            </m:rP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/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acc>
                          <m:d>
                            <m:d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func>
                            <m:funcPr>
                              <m:ctrlPr>
                                <a:rPr lang="en-US" b="0" i="1" smtClean="0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</m:e>
                      </m:nary>
                    </m:oMath>
                  </m:oMathPara>
                </a14:m>
                <a:endParaRPr lang="en-US" dirty="0">
                  <a:solidFill>
                    <a:srgbClr val="9900CC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A06CE17-1D28-1249-B70A-C50AF5897C2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3400" y="914400"/>
                <a:ext cx="11049000" cy="5257800"/>
              </a:xfrm>
              <a:blipFill>
                <a:blip r:embed="rId3"/>
                <a:stretch>
                  <a:fillRect l="-918" t="-1449" r="-574" b="-89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F8C14679-2803-4540-A475-23AEB8CDAE6B}"/>
              </a:ext>
            </a:extLst>
          </p:cNvPr>
          <p:cNvGrpSpPr/>
          <p:nvPr/>
        </p:nvGrpSpPr>
        <p:grpSpPr>
          <a:xfrm>
            <a:off x="1740408" y="4191000"/>
            <a:ext cx="8976326" cy="2554304"/>
            <a:chOff x="1740408" y="4191000"/>
            <a:chExt cx="8976326" cy="255430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277977A-AC99-8844-895A-79E20B7DCDE7}"/>
                </a:ext>
              </a:extLst>
            </p:cNvPr>
            <p:cNvSpPr/>
            <p:nvPr/>
          </p:nvSpPr>
          <p:spPr bwMode="auto">
            <a:xfrm>
              <a:off x="7507224" y="5715000"/>
              <a:ext cx="304800" cy="609600"/>
            </a:xfrm>
            <a:prstGeom prst="rect">
              <a:avLst/>
            </a:prstGeom>
            <a:solidFill>
              <a:srgbClr val="CC0099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D0FB808-FEE1-D645-AAAD-6AAFF8C9039F}"/>
                </a:ext>
              </a:extLst>
            </p:cNvPr>
            <p:cNvSpPr/>
            <p:nvPr/>
          </p:nvSpPr>
          <p:spPr bwMode="auto">
            <a:xfrm>
              <a:off x="7964424" y="5943600"/>
              <a:ext cx="304800" cy="381000"/>
            </a:xfrm>
            <a:prstGeom prst="rect">
              <a:avLst/>
            </a:prstGeom>
            <a:solidFill>
              <a:srgbClr val="CC0099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65D9DDA-76C9-C047-BD7E-581970B2D3C6}"/>
                </a:ext>
              </a:extLst>
            </p:cNvPr>
            <p:cNvSpPr/>
            <p:nvPr/>
          </p:nvSpPr>
          <p:spPr bwMode="auto">
            <a:xfrm>
              <a:off x="8421624" y="5257800"/>
              <a:ext cx="304800" cy="1066800"/>
            </a:xfrm>
            <a:prstGeom prst="rect">
              <a:avLst/>
            </a:prstGeom>
            <a:solidFill>
              <a:srgbClr val="CC0099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23D26F9-A627-EF47-B3B6-422C3C981857}"/>
                </a:ext>
              </a:extLst>
            </p:cNvPr>
            <p:cNvSpPr/>
            <p:nvPr/>
          </p:nvSpPr>
          <p:spPr bwMode="auto">
            <a:xfrm>
              <a:off x="8878824" y="5562600"/>
              <a:ext cx="304800" cy="762000"/>
            </a:xfrm>
            <a:prstGeom prst="rect">
              <a:avLst/>
            </a:prstGeom>
            <a:solidFill>
              <a:srgbClr val="CC0099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A9B5421-6A78-4440-AF21-A93815BE8CD5}"/>
                </a:ext>
              </a:extLst>
            </p:cNvPr>
            <p:cNvSpPr/>
            <p:nvPr/>
          </p:nvSpPr>
          <p:spPr bwMode="auto">
            <a:xfrm>
              <a:off x="9336024" y="6096000"/>
              <a:ext cx="304800" cy="228600"/>
            </a:xfrm>
            <a:prstGeom prst="rect">
              <a:avLst/>
            </a:prstGeom>
            <a:solidFill>
              <a:srgbClr val="CC0099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9621C92-002B-9D4C-AF9B-82F26DC81481}"/>
                </a:ext>
              </a:extLst>
            </p:cNvPr>
            <p:cNvSpPr/>
            <p:nvPr/>
          </p:nvSpPr>
          <p:spPr bwMode="auto">
            <a:xfrm>
              <a:off x="9793224" y="6019800"/>
              <a:ext cx="304800" cy="304800"/>
            </a:xfrm>
            <a:prstGeom prst="rect">
              <a:avLst/>
            </a:prstGeom>
            <a:solidFill>
              <a:srgbClr val="CC0099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7C5D404-C65E-DC45-9690-541B5DC35D30}"/>
                </a:ext>
              </a:extLst>
            </p:cNvPr>
            <p:cNvSpPr/>
            <p:nvPr/>
          </p:nvSpPr>
          <p:spPr bwMode="auto">
            <a:xfrm>
              <a:off x="10287000" y="6172200"/>
              <a:ext cx="304800" cy="152400"/>
            </a:xfrm>
            <a:prstGeom prst="rect">
              <a:avLst/>
            </a:prstGeom>
            <a:solidFill>
              <a:srgbClr val="CC0099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3F9995E-BFFB-174E-BAE6-B1D1C128A036}"/>
                </a:ext>
              </a:extLst>
            </p:cNvPr>
            <p:cNvSpPr/>
            <p:nvPr/>
          </p:nvSpPr>
          <p:spPr bwMode="auto">
            <a:xfrm>
              <a:off x="1740408" y="6248400"/>
              <a:ext cx="304800" cy="7620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B2DBF89-9754-724B-B0CF-316CE2D3DF78}"/>
                </a:ext>
              </a:extLst>
            </p:cNvPr>
            <p:cNvSpPr/>
            <p:nvPr/>
          </p:nvSpPr>
          <p:spPr bwMode="auto">
            <a:xfrm>
              <a:off x="2197608" y="6248400"/>
              <a:ext cx="304800" cy="7620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F220D5C-076F-944A-BDDA-0424DB036C6A}"/>
                </a:ext>
              </a:extLst>
            </p:cNvPr>
            <p:cNvSpPr/>
            <p:nvPr/>
          </p:nvSpPr>
          <p:spPr bwMode="auto">
            <a:xfrm>
              <a:off x="2654808" y="4191000"/>
              <a:ext cx="304800" cy="2133600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89E155F-C353-764C-AA08-610EEAD54E17}"/>
                </a:ext>
              </a:extLst>
            </p:cNvPr>
            <p:cNvSpPr/>
            <p:nvPr/>
          </p:nvSpPr>
          <p:spPr bwMode="auto">
            <a:xfrm>
              <a:off x="3112008" y="6248400"/>
              <a:ext cx="304800" cy="7620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247FF0B-48DD-174A-B8B7-6CE62105B4C7}"/>
                </a:ext>
              </a:extLst>
            </p:cNvPr>
            <p:cNvSpPr/>
            <p:nvPr/>
          </p:nvSpPr>
          <p:spPr bwMode="auto">
            <a:xfrm>
              <a:off x="3569208" y="6248400"/>
              <a:ext cx="304800" cy="7620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0CD966A-6AC5-5248-8D5B-472D5734C971}"/>
                </a:ext>
              </a:extLst>
            </p:cNvPr>
            <p:cNvSpPr/>
            <p:nvPr/>
          </p:nvSpPr>
          <p:spPr bwMode="auto">
            <a:xfrm>
              <a:off x="4026408" y="6248400"/>
              <a:ext cx="304800" cy="7620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0AA6521-EBF3-6445-9683-6EEC27D3B718}"/>
                </a:ext>
              </a:extLst>
            </p:cNvPr>
            <p:cNvSpPr/>
            <p:nvPr/>
          </p:nvSpPr>
          <p:spPr bwMode="auto">
            <a:xfrm>
              <a:off x="4520184" y="6248400"/>
              <a:ext cx="304800" cy="7620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5DEC23D7-B401-4546-BC4C-3247E1D48B10}"/>
                    </a:ext>
                  </a:extLst>
                </p:cNvPr>
                <p:cNvSpPr txBox="1"/>
                <p:nvPr/>
              </p:nvSpPr>
              <p:spPr>
                <a:xfrm>
                  <a:off x="1777362" y="6368534"/>
                  <a:ext cx="3099438" cy="37677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Empirical distribution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acc>
                      <m:d>
                        <m:d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5DEC23D7-B401-4546-BC4C-3247E1D48B1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77362" y="6368534"/>
                  <a:ext cx="3099438" cy="376770"/>
                </a:xfrm>
                <a:prstGeom prst="rect">
                  <a:avLst/>
                </a:prstGeom>
                <a:blipFill>
                  <a:blip r:embed="rId4"/>
                  <a:stretch>
                    <a:fillRect l="-1633" t="-3226" b="-2258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E5226E35-DA87-5549-B5A2-9FA4D5C8BAB1}"/>
                    </a:ext>
                  </a:extLst>
                </p:cNvPr>
                <p:cNvSpPr txBox="1"/>
                <p:nvPr/>
              </p:nvSpPr>
              <p:spPr>
                <a:xfrm>
                  <a:off x="7391400" y="6368534"/>
                  <a:ext cx="332533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Estimated distribution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sub>
                      </m:sSub>
                      <m:r>
                        <a:rPr lang="en-US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E5226E35-DA87-5549-B5A2-9FA4D5C8BAB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91400" y="6368534"/>
                  <a:ext cx="3325334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1521" t="-3226" b="-2258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BB3F103A-AA4A-404F-87B4-0A751F602E99}"/>
                    </a:ext>
                  </a:extLst>
                </p:cNvPr>
                <p:cNvSpPr txBox="1"/>
                <p:nvPr/>
              </p:nvSpPr>
              <p:spPr>
                <a:xfrm>
                  <a:off x="3293796" y="5073134"/>
                  <a:ext cx="264636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</m:oMath>
                  </a14:m>
                  <a:r>
                    <a:rPr lang="en-US" dirty="0">
                      <a:solidFill>
                        <a:srgbClr val="9900CC"/>
                      </a:solidFill>
                    </a:rPr>
                    <a:t>(correct class |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a14:m>
                  <a:r>
                    <a:rPr lang="en-US" dirty="0">
                      <a:solidFill>
                        <a:srgbClr val="9900CC"/>
                      </a:solidFill>
                    </a:rPr>
                    <a:t>) </a:t>
                  </a:r>
                  <a14:m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= 1</m:t>
                      </m:r>
                    </m:oMath>
                  </a14:m>
                  <a:endParaRPr lang="en-US" dirty="0">
                    <a:solidFill>
                      <a:srgbClr val="9900CC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BB3F103A-AA4A-404F-87B4-0A751F602E9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93796" y="5073134"/>
                  <a:ext cx="2646365" cy="369332"/>
                </a:xfrm>
                <a:prstGeom prst="rect">
                  <a:avLst/>
                </a:prstGeom>
                <a:blipFill>
                  <a:blip r:embed="rId6"/>
                  <a:stretch>
                    <a:fillRect t="-3226" b="-2258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65EF4566-24B1-474D-82DB-EE282F153D79}"/>
                </a:ext>
              </a:extLst>
            </p:cNvPr>
            <p:cNvCxnSpPr>
              <a:cxnSpLocks/>
              <a:stCxn id="23" idx="1"/>
            </p:cNvCxnSpPr>
            <p:nvPr/>
          </p:nvCxnSpPr>
          <p:spPr bwMode="auto">
            <a:xfrm flipH="1">
              <a:off x="2959608" y="5257800"/>
              <a:ext cx="334188" cy="2667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E172FA3E-11AF-C342-BBE8-3586079652CD}"/>
                    </a:ext>
                  </a:extLst>
                </p:cNvPr>
                <p:cNvSpPr txBox="1"/>
                <p:nvPr/>
              </p:nvSpPr>
              <p:spPr>
                <a:xfrm>
                  <a:off x="3627193" y="5758934"/>
                  <a:ext cx="282590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</m:oMath>
                  </a14:m>
                  <a:r>
                    <a:rPr lang="en-US" dirty="0">
                      <a:solidFill>
                        <a:srgbClr val="9900CC"/>
                      </a:solidFill>
                    </a:rPr>
                    <a:t>(incorrect class |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a14:m>
                  <a:r>
                    <a:rPr lang="en-US" dirty="0">
                      <a:solidFill>
                        <a:srgbClr val="9900CC"/>
                      </a:solidFill>
                    </a:rPr>
                    <a:t>) </a:t>
                  </a:r>
                  <a14:m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= 0</m:t>
                      </m:r>
                    </m:oMath>
                  </a14:m>
                  <a:endParaRPr lang="en-US" dirty="0">
                    <a:solidFill>
                      <a:srgbClr val="9900CC"/>
                    </a:solidFill>
                  </a:endParaRP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E172FA3E-11AF-C342-BBE8-3586079652C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27193" y="5758934"/>
                  <a:ext cx="2825902" cy="369332"/>
                </a:xfrm>
                <a:prstGeom prst="rect">
                  <a:avLst/>
                </a:prstGeom>
                <a:blipFill>
                  <a:blip r:embed="rId7"/>
                  <a:stretch>
                    <a:fillRect t="-3226" b="-2258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87FF7714-034A-A346-A8E3-D529CD4A34D8}"/>
                </a:ext>
              </a:extLst>
            </p:cNvPr>
            <p:cNvCxnSpPr>
              <a:cxnSpLocks/>
              <a:stCxn id="25" idx="1"/>
            </p:cNvCxnSpPr>
            <p:nvPr/>
          </p:nvCxnSpPr>
          <p:spPr bwMode="auto">
            <a:xfrm flipH="1">
              <a:off x="3256429" y="5943600"/>
              <a:ext cx="370764" cy="2667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386410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1" uiExpand="1" build="p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331B8-9484-5445-B688-A12BF5711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SGD with cross-entropy loss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3A44254-139C-CE41-B448-9E7EF7C6409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𝑙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  <m: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unc>
                        <m:func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  <m:r>
                        <a:rPr lang="en-US" b="0" i="1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log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 smtClean="0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func>
                                <m:funcPr>
                                  <m:ctrlPr>
                                    <a:rPr lang="en-US" b="0" i="1" smtClean="0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exp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b="0" i="1" smtClean="0">
                                          <a:solidFill>
                                            <a:srgbClr val="99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en-US" b="0" i="1" smtClean="0">
                                              <a:solidFill>
                                                <a:srgbClr val="9900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b="0" i="1" smtClean="0">
                                              <a:solidFill>
                                                <a:srgbClr val="9900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en-US" b="0" i="1" smtClean="0">
                                                  <a:solidFill>
                                                    <a:srgbClr val="9900CC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b="0" i="1" smtClean="0">
                                                  <a:solidFill>
                                                    <a:srgbClr val="9900CC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b="0" i="1" smtClean="0">
                                                  <a:solidFill>
                                                    <a:srgbClr val="9900CC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sub>
                                        <m:sup>
                                          <m:r>
                                            <a:rPr lang="en-US" b="0" i="1" smtClean="0">
                                              <a:solidFill>
                                                <a:srgbClr val="9900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sup>
                                      </m:sSubSup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solidFill>
                                                <a:srgbClr val="9900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solidFill>
                                                <a:srgbClr val="9900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solidFill>
                                                <a:srgbClr val="9900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func>
                            </m:num>
                            <m:den>
                              <m:nary>
                                <m:naryPr>
                                  <m:chr m:val="∑"/>
                                  <m:limLoc m:val="subSup"/>
                                  <m:supHide m:val="on"/>
                                  <m:ctrlPr>
                                    <a:rPr lang="en-US" b="0" i="1" smtClean="0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9"/>
                                    </m:rPr>
                                    <a:rPr lang="en-US" b="0" i="1" smtClean="0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  <m:sup/>
                                <m:e>
                                  <m:func>
                                    <m:funcPr>
                                      <m:ctrlPr>
                                        <a:rPr lang="en-US" i="1">
                                          <a:solidFill>
                                            <a:srgbClr val="99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solidFill>
                                            <a:srgbClr val="99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exp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i="1">
                                              <a:solidFill>
                                                <a:srgbClr val="9900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Sup>
                                            <m:sSubSupPr>
                                              <m:ctrlPr>
                                                <a:rPr lang="en-US" i="1">
                                                  <a:solidFill>
                                                    <a:srgbClr val="9900CC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i="1">
                                                  <a:solidFill>
                                                    <a:srgbClr val="9900CC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b="0" i="1" smtClean="0">
                                                  <a:solidFill>
                                                    <a:srgbClr val="9900CC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𝑗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i="1">
                                                  <a:solidFill>
                                                    <a:srgbClr val="9900CC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𝑇</m:t>
                                              </m:r>
                                            </m:sup>
                                          </m:sSubSup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solidFill>
                                                    <a:srgbClr val="9900CC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solidFill>
                                                    <a:srgbClr val="9900CC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solidFill>
                                                    <a:srgbClr val="9900CC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func>
                                </m:e>
                              </m:nary>
                            </m:den>
                          </m:f>
                        </m:e>
                      </m:d>
                    </m:oMath>
                  </m:oMathPara>
                </a14:m>
                <a:endParaRPr lang="en-US" b="0" i="1" dirty="0">
                  <a:solidFill>
                    <a:srgbClr val="9900CC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sSub>
                            <m:sSub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sSub>
                        <m:sSub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log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limLoc m:val="subSup"/>
                              <m:supHide m:val="on"/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1"/>
                                </m:rP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/>
                            <m:e>
                              <m:func>
                                <m:func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exp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en-US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  <m:sup>
                                          <m:r>
                                            <a:rPr lang="en-US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sup>
                                      </m:sSubSup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func>
                            </m:e>
                          </m:nary>
                        </m:e>
                      </m:d>
                    </m:oMath>
                  </m:oMathPara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Gradient </a:t>
                </a:r>
                <a:r>
                  <a:rPr lang="en-US" dirty="0" err="1"/>
                  <a:t>w.r.t</a:t>
                </a:r>
                <a:r>
                  <a:rPr lang="en-US" dirty="0"/>
                  <a:t>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sSub>
                          <m:sSubPr>
                            <m:ctrlP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dirty="0"/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i="1">
                                          <a:solidFill>
                                            <a:srgbClr val="99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solidFill>
                                            <a:srgbClr val="99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en-US" i="1" smtClean="0">
                                              <a:solidFill>
                                                <a:srgbClr val="9900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solidFill>
                                                <a:srgbClr val="9900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solidFill>
                                                <a:srgbClr val="9900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sub>
                                    <m:sup>
                                      <m:r>
                                        <a:rPr lang="en-US" i="1">
                                          <a:solidFill>
                                            <a:srgbClr val="99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</m:sSubSup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99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99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99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sSub>
                                <m:sSubPr>
                                  <m:ctrlPr>
                                    <a:rPr lang="en-US" i="1" smtClean="0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func>
                        </m:num>
                        <m:den>
                          <m:nary>
                            <m:naryPr>
                              <m:chr m:val="∑"/>
                              <m:limLoc m:val="subSup"/>
                              <m:supHide m:val="on"/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9"/>
                                </m:rPr>
                                <a:rPr lang="en-US" b="0" i="1" smtClean="0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/>
                            <m:e>
                              <m:func>
                                <m:func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exp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i="1">
                                          <a:solidFill>
                                            <a:srgbClr val="99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en-US" i="1">
                                              <a:solidFill>
                                                <a:srgbClr val="9900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rgbClr val="9900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solidFill>
                                                <a:srgbClr val="9900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  <m:sup>
                                          <m:r>
                                            <a:rPr lang="en-US" i="1">
                                              <a:solidFill>
                                                <a:srgbClr val="9900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sup>
                                      </m:sSubSup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rgbClr val="9900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rgbClr val="9900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rgbClr val="9900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func>
                            </m:e>
                          </m:nary>
                        </m:den>
                      </m:f>
                      <m:r>
                        <a:rPr lang="en-US" b="0" i="1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=(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−1)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9900CC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Gradient </a:t>
                </a:r>
                <a:r>
                  <a:rPr lang="en-US" dirty="0" err="1"/>
                  <a:t>w.r.t</a:t>
                </a:r>
                <a:r>
                  <a:rPr lang="en-US" dirty="0"/>
                  <a:t>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m:rPr>
                        <m:brk m:alnAt="7"/>
                      </m:rP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sSub>
                      <m:sSubPr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:</a:t>
                </a: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i="1">
                                          <a:solidFill>
                                            <a:srgbClr val="99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solidFill>
                                            <a:srgbClr val="99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rgbClr val="99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solidFill>
                                            <a:srgbClr val="99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</m:sSubSup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99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99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99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func>
                        </m:num>
                        <m:den>
                          <m:nary>
                            <m:naryPr>
                              <m:chr m:val="∑"/>
                              <m:limLoc m:val="subSup"/>
                              <m:supHide m:val="on"/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9"/>
                                </m:rPr>
                                <a:rPr lang="en-US" b="0" i="1" smtClean="0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/>
                            <m:e>
                              <m:func>
                                <m:func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exp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i="1">
                                          <a:solidFill>
                                            <a:srgbClr val="99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en-US" i="1">
                                              <a:solidFill>
                                                <a:srgbClr val="9900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rgbClr val="9900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solidFill>
                                                <a:srgbClr val="9900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  <m:sup>
                                          <m:r>
                                            <a:rPr lang="en-US" i="1">
                                              <a:solidFill>
                                                <a:srgbClr val="9900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sup>
                                      </m:sSubSup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rgbClr val="9900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rgbClr val="9900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rgbClr val="9900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func>
                            </m:e>
                          </m:nary>
                        </m:den>
                      </m:f>
                      <m:r>
                        <a:rPr lang="en-US" b="0" i="1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9900CC"/>
                  </a:solidFill>
                </a:endParaRPr>
              </a:p>
              <a:p>
                <a:pPr marL="0" indent="0"/>
                <a:endParaRPr lang="en-US" dirty="0"/>
              </a:p>
              <a:p>
                <a:endParaRPr lang="en-US" dirty="0">
                  <a:solidFill>
                    <a:srgbClr val="9900CC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3A44254-139C-CE41-B448-9E7EF7C6409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7488" b="-193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00341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331B8-9484-5445-B688-A12BF5711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SGD with cross-entropy loss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3A44254-139C-CE41-B448-9E7EF7C6409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Gradient </a:t>
                </a:r>
                <a:r>
                  <a:rPr lang="en-US" dirty="0" err="1"/>
                  <a:t>w.r.t</a:t>
                </a:r>
                <a:r>
                  <a:rPr lang="en-US" dirty="0"/>
                  <a:t>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sSub>
                          <m:sSubPr>
                            <m:ctrlP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dirty="0"/>
                  <a:t>:		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 (</m:t>
                    </m:r>
                    <m:sSub>
                      <m:sSubPr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sub>
                    </m:sSub>
                    <m:d>
                      <m:dPr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−1)</m:t>
                    </m:r>
                    <m:sSub>
                      <m:sSubPr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>
                  <a:solidFill>
                    <a:srgbClr val="9900CC"/>
                  </a:solidFill>
                </a:endParaRPr>
              </a:p>
              <a:p>
                <a:pPr marL="0" indent="0"/>
                <a:endParaRPr lang="en-US" dirty="0">
                  <a:solidFill>
                    <a:srgbClr val="9900CC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Gradient </a:t>
                </a:r>
                <a:r>
                  <a:rPr lang="en-US" dirty="0" err="1"/>
                  <a:t>w.r.t</a:t>
                </a:r>
                <a:r>
                  <a:rPr lang="en-US" dirty="0"/>
                  <a:t>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m:rPr>
                        <m:brk m:alnAt="7"/>
                      </m:rP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sSub>
                      <m:sSubPr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: </a:t>
                </a:r>
                <a:r>
                  <a:rPr lang="en-US" i="1" dirty="0">
                    <a:solidFill>
                      <a:srgbClr val="9900CC"/>
                    </a:solidFill>
                    <a:latin typeface="Cambria Math" panose="02040503050406030204" pitchFamily="18" charset="0"/>
                  </a:rPr>
                  <a:t>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sub>
                    </m:sSub>
                    <m:d>
                      <m:dPr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sSub>
                      <m:sSubPr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>
                  <a:solidFill>
                    <a:srgbClr val="9900CC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Update rule: </a:t>
                </a:r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For</a:t>
                </a:r>
                <a:r>
                  <a:rPr lang="en-US" sz="2800" dirty="0">
                    <a:solidFill>
                      <a:srgbClr val="9900CC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800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800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: </m:t>
                    </m:r>
                  </m:oMath>
                </a14:m>
                <a:endParaRPr lang="en-US" sz="2800" dirty="0"/>
              </a:p>
              <a:p>
                <a:pPr marL="40005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b>
                      </m:sSub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b>
                      </m:sSub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d>
                        <m:dPr>
                          <m:ctrlP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en-US" sz="2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sSub>
                        <m:sSubPr>
                          <m:ctrlP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For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2800" i="1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800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800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: </m:t>
                    </m:r>
                  </m:oMath>
                </a14:m>
                <a:endParaRPr lang="en-US" sz="2800" dirty="0"/>
              </a:p>
              <a:p>
                <a:pPr marL="40005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sub>
                      </m:sSub>
                      <m:d>
                        <m:dPr>
                          <m:ctrlP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800" dirty="0">
                  <a:solidFill>
                    <a:srgbClr val="C00000"/>
                  </a:solidFill>
                  <a:ea typeface="Cambria Math" panose="02040503050406030204" pitchFamily="18" charset="0"/>
                </a:endParaRPr>
              </a:p>
              <a:p>
                <a:endParaRPr lang="en-US" dirty="0">
                  <a:solidFill>
                    <a:srgbClr val="9900CC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3A44254-139C-CE41-B448-9E7EF7C6409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09800" y="1295400"/>
                <a:ext cx="7772400" cy="4876800"/>
              </a:xfrm>
              <a:blipFill>
                <a:blip r:embed="rId2"/>
                <a:stretch>
                  <a:fillRect l="-1305" t="-12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4520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5273C-A95E-B243-87AD-9664620AC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Softmax</a:t>
            </a:r>
            <a:r>
              <a:rPr lang="en-US" dirty="0"/>
              <a:t> trick: Avoiding overflow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DAEFC73-07C1-1D4D-957B-EACBEC059ED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Exponentiated values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exp</m:t>
                        </m:r>
                      </m:fName>
                      <m:e>
                        <m:d>
                          <m:dPr>
                            <m:ctrlP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 smtClean="0">
                                    <a:solidFill>
                                      <a:srgbClr val="99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</m:e>
                        </m:d>
                      </m:e>
                    </m:func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can become very large and cause overflow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Note that adding the same constant to all </a:t>
                </a:r>
                <a:r>
                  <a:rPr lang="en-US" dirty="0" err="1"/>
                  <a:t>softmax</a:t>
                </a:r>
                <a:r>
                  <a:rPr lang="en-US" dirty="0"/>
                  <a:t> inputs (</a:t>
                </a:r>
                <a:r>
                  <a:rPr lang="en-US" i="1" dirty="0"/>
                  <a:t>logits</a:t>
                </a:r>
                <a:r>
                  <a:rPr lang="en-US" dirty="0"/>
                  <a:t>) does not change the output of the </a:t>
                </a:r>
                <a:r>
                  <a:rPr lang="en-US" dirty="0" err="1"/>
                  <a:t>softmax</a:t>
                </a:r>
                <a:r>
                  <a:rPr lang="en-US" dirty="0"/>
                  <a:t>:</a:t>
                </a:r>
                <a:br>
                  <a:rPr lang="en-US" dirty="0"/>
                </a:br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99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99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99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</m:d>
                            </m:e>
                          </m:func>
                        </m:num>
                        <m:den>
                          <m:nary>
                            <m:naryPr>
                              <m:chr m:val="∑"/>
                              <m:limLoc m:val="subSup"/>
                              <m:supHide m:val="on"/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9"/>
                                </m:r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/>
                            <m:e>
                              <m:func>
                                <m:func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exp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i="1">
                                          <a:solidFill>
                                            <a:srgbClr val="99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rgbClr val="9900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rgbClr val="9900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𝑓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rgbClr val="9900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  <m:r>
                                        <a:rPr lang="en-US" i="1">
                                          <a:solidFill>
                                            <a:srgbClr val="99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𝐾</m:t>
                                      </m:r>
                                    </m:e>
                                  </m:d>
                                </m:e>
                              </m:func>
                            </m:e>
                          </m:nary>
                        </m:den>
                      </m:f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</m:d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99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99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99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</m:num>
                        <m:den>
                          <m:nary>
                            <m:naryPr>
                              <m:chr m:val="∑"/>
                              <m:limLoc m:val="subSup"/>
                              <m:supHide m:val="on"/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9"/>
                                </m:r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/>
                            <m:e>
                              <m:func>
                                <m:func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exp</m:t>
                                  </m:r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  <m:r>
                                    <a:rPr lang="en-US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exp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i="1">
                                          <a:solidFill>
                                            <a:srgbClr val="99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rgbClr val="9900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rgbClr val="9900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𝑓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rgbClr val="9900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func>
                            </m:e>
                          </m:nary>
                        </m:den>
                      </m:f>
                      <m:r>
                        <a:rPr lang="en-US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99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99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99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</m:num>
                        <m:den>
                          <m:nary>
                            <m:naryPr>
                              <m:chr m:val="∑"/>
                              <m:limLoc m:val="subSup"/>
                              <m:supHide m:val="on"/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9"/>
                                </m:rPr>
                                <a:rPr lang="en-US" b="0" i="1" smtClean="0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/>
                            <m:e>
                              <m:func>
                                <m:func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exp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i="1">
                                          <a:solidFill>
                                            <a:srgbClr val="99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rgbClr val="9900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rgbClr val="9900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𝑓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solidFill>
                                                <a:srgbClr val="9900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func>
                            </m:e>
                          </m:nary>
                        </m:den>
                      </m:f>
                    </m:oMath>
                  </m:oMathPara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Then we can let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K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max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dirty="0"/>
                  <a:t> (i.e., make largest input to </a:t>
                </a:r>
                <a:r>
                  <a:rPr lang="en-US" dirty="0" err="1"/>
                  <a:t>softmax</a:t>
                </a:r>
                <a:r>
                  <a:rPr lang="en-US" dirty="0"/>
                  <a:t> be 0)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DAEFC73-07C1-1D4D-957B-EACBEC059ED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2" t="-14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51481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75567</TotalTime>
  <Words>5614</Words>
  <Application>Microsoft Macintosh PowerPoint</Application>
  <PresentationFormat>Widescreen</PresentationFormat>
  <Paragraphs>873</Paragraphs>
  <Slides>117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117</vt:i4>
      </vt:variant>
    </vt:vector>
  </HeadingPairs>
  <TitlesOfParts>
    <vt:vector size="125" baseType="lpstr">
      <vt:lpstr>Arial</vt:lpstr>
      <vt:lpstr>Calibri</vt:lpstr>
      <vt:lpstr>Cambria Math</vt:lpstr>
      <vt:lpstr>Lucida Grande</vt:lpstr>
      <vt:lpstr>System Font Regular</vt:lpstr>
      <vt:lpstr>Times New Roman</vt:lpstr>
      <vt:lpstr>Default Design</vt:lpstr>
      <vt:lpstr>Blank Presentation</vt:lpstr>
      <vt:lpstr>Linear Classifiers </vt:lpstr>
      <vt:lpstr>Outline</vt:lpstr>
      <vt:lpstr>Recall: The basic supervised learning framework</vt:lpstr>
      <vt:lpstr>Nearest neighbor classifier</vt:lpstr>
      <vt:lpstr>Linear classifier</vt:lpstr>
      <vt:lpstr>Visualizing linear classifiers</vt:lpstr>
      <vt:lpstr>Visualizing linear classifiers</vt:lpstr>
      <vt:lpstr>Linear classifier: Perceptron view</vt:lpstr>
      <vt:lpstr>Loose inspiration: Biological neurons</vt:lpstr>
      <vt:lpstr>NN vs. linear classifiers: Pros and cons</vt:lpstr>
      <vt:lpstr>Outline</vt:lpstr>
      <vt:lpstr>Empirical loss minimization</vt:lpstr>
      <vt:lpstr>Empirical loss minimization</vt:lpstr>
      <vt:lpstr>Empirical loss minimization</vt:lpstr>
      <vt:lpstr>Empirical loss minimization</vt:lpstr>
      <vt:lpstr>Empirical loss minimization</vt:lpstr>
      <vt:lpstr>Empirical loss minimization</vt:lpstr>
      <vt:lpstr>Empirical loss minimization</vt:lpstr>
      <vt:lpstr>Empirical loss minimization</vt:lpstr>
      <vt:lpstr>Empirical loss minimization</vt:lpstr>
      <vt:lpstr>Empirical loss minimization</vt:lpstr>
      <vt:lpstr>Empirical loss minimization</vt:lpstr>
      <vt:lpstr>Supervised learning in a nutshell</vt:lpstr>
      <vt:lpstr>Outline</vt:lpstr>
      <vt:lpstr>Training linear classifiers</vt:lpstr>
      <vt:lpstr>Training linear classifiers</vt:lpstr>
      <vt:lpstr>Linear regression (“straw man” model)</vt:lpstr>
      <vt:lpstr>Linear regression: Optimization</vt:lpstr>
      <vt:lpstr>Linear regression: Optimization</vt:lpstr>
      <vt:lpstr>Linear regression: Optimization</vt:lpstr>
      <vt:lpstr>Linear regression: Optimization</vt:lpstr>
      <vt:lpstr>Linear regression: Optimization</vt:lpstr>
      <vt:lpstr>Linear regression as maximum likelihood estimation</vt:lpstr>
      <vt:lpstr>Maximum likelihood estimation</vt:lpstr>
      <vt:lpstr>Maximum likelihood estimation</vt:lpstr>
      <vt:lpstr>Linear regression as maximum likelihood estimation</vt:lpstr>
      <vt:lpstr>Problem with linear regression</vt:lpstr>
      <vt:lpstr>Problem with linear regression</vt:lpstr>
      <vt:lpstr>Next idea</vt:lpstr>
      <vt:lpstr>Linear classifiers: Outline</vt:lpstr>
      <vt:lpstr>Logistic regression</vt:lpstr>
      <vt:lpstr>Sigmoid: Properties</vt:lpstr>
      <vt:lpstr>Sigmoid: Properties</vt:lpstr>
      <vt:lpstr>Sigmoid: Properties</vt:lpstr>
      <vt:lpstr>Sigmoid: Properties</vt:lpstr>
      <vt:lpstr>Sigmoid: Properties</vt:lpstr>
      <vt:lpstr>Logistic loss</vt:lpstr>
      <vt:lpstr>Logistic loss</vt:lpstr>
      <vt:lpstr>Logistic loss: Optimization</vt:lpstr>
      <vt:lpstr>Gradient descent</vt:lpstr>
      <vt:lpstr>The gradient vector</vt:lpstr>
      <vt:lpstr>The gradient vector</vt:lpstr>
      <vt:lpstr>Gradient descent</vt:lpstr>
      <vt:lpstr>Gradient descent</vt:lpstr>
      <vt:lpstr>Gradient descent</vt:lpstr>
      <vt:lpstr>Full batch gradient descent</vt:lpstr>
      <vt:lpstr>Stochastic gradient descent (SGD)</vt:lpstr>
      <vt:lpstr>SGD for logistic regression</vt:lpstr>
      <vt:lpstr>SGD for logistic regression</vt:lpstr>
      <vt:lpstr>SGD for logistic regression</vt:lpstr>
      <vt:lpstr>SGD for logistic regression</vt:lpstr>
      <vt:lpstr>SGD for logistic regression</vt:lpstr>
      <vt:lpstr>SGD for logistic regression</vt:lpstr>
      <vt:lpstr>SGD for logistic regression</vt:lpstr>
      <vt:lpstr>Sigmoid: Interpretation</vt:lpstr>
      <vt:lpstr>Sigmoid: Interpretation</vt:lpstr>
      <vt:lpstr>Linear classifiers: Outline</vt:lpstr>
      <vt:lpstr>Recall: The shape of logistic loss</vt:lpstr>
      <vt:lpstr>Perceptron</vt:lpstr>
      <vt:lpstr>Perceptron</vt:lpstr>
      <vt:lpstr>Deriving the perceptron update</vt:lpstr>
      <vt:lpstr>Deriving the perceptron update</vt:lpstr>
      <vt:lpstr>Deriving the perceptron update</vt:lpstr>
      <vt:lpstr>Deriving the perceptron update</vt:lpstr>
      <vt:lpstr>Understanding the perceptron update rule</vt:lpstr>
      <vt:lpstr>Linear classifiers: Outline</vt:lpstr>
      <vt:lpstr>Support vector machines</vt:lpstr>
      <vt:lpstr>Support vector machines</vt:lpstr>
      <vt:lpstr>Finding the maximum margin hyperplane</vt:lpstr>
      <vt:lpstr>Finding the maximum margin hyperplane</vt:lpstr>
      <vt:lpstr>“Soft margin” formulation</vt:lpstr>
      <vt:lpstr>“Soft margin” formulation</vt:lpstr>
      <vt:lpstr>“Soft margin” formulation</vt:lpstr>
      <vt:lpstr>“Soft margin” formulation</vt:lpstr>
      <vt:lpstr>“Soft margin” formulation</vt:lpstr>
      <vt:lpstr>SGD update for SVM</vt:lpstr>
      <vt:lpstr>SGD update for SVM</vt:lpstr>
      <vt:lpstr>Linear classifiers: Outline</vt:lpstr>
      <vt:lpstr>General recipe</vt:lpstr>
      <vt:lpstr>Closer look at L2 regularization</vt:lpstr>
      <vt:lpstr>General recipe</vt:lpstr>
      <vt:lpstr>Closer look at L1 regularization</vt:lpstr>
      <vt:lpstr>Linear classifiers: Outline</vt:lpstr>
      <vt:lpstr>One-vs-all Classification with a Softmax</vt:lpstr>
      <vt:lpstr>Softmax and sigmoid</vt:lpstr>
      <vt:lpstr>Cross-entropy loss</vt:lpstr>
      <vt:lpstr>SGD with cross-entropy loss</vt:lpstr>
      <vt:lpstr>SGD with cross-entropy loss</vt:lpstr>
      <vt:lpstr>Softmax trick: Avoiding overflow</vt:lpstr>
      <vt:lpstr>Softmax trick: Temperature scaling</vt:lpstr>
      <vt:lpstr>Softmax trick: Temperature scaling</vt:lpstr>
      <vt:lpstr>Linear classifiers: Outline</vt:lpstr>
      <vt:lpstr>Multi-class perceptrons</vt:lpstr>
      <vt:lpstr>Multi-class perceptrons</vt:lpstr>
      <vt:lpstr>Multi-class perceptrons</vt:lpstr>
      <vt:lpstr>Multi-class perceptrons</vt:lpstr>
      <vt:lpstr>Multi-class perceptrons</vt:lpstr>
      <vt:lpstr>Multi-class SVM</vt:lpstr>
      <vt:lpstr>Multi-class SVM</vt:lpstr>
      <vt:lpstr>SVM loss vs. cross-entropy loss</vt:lpstr>
      <vt:lpstr>Linear classifiers: Outline</vt:lpstr>
      <vt:lpstr>Linear regression as maximum likelihood estimation?</vt:lpstr>
      <vt:lpstr>Maximum likelihood estimation</vt:lpstr>
      <vt:lpstr>Maximum likelihood estimation</vt:lpstr>
      <vt:lpstr>Linear regression as maximum likelihood estimation</vt:lpstr>
      <vt:lpstr>Sigmoid: Interpretation</vt:lpstr>
      <vt:lpstr>Linear classifiers: Outline</vt:lpstr>
    </vt:vector>
  </TitlesOfParts>
  <Company>NUS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Learning from Observations </dc:title>
  <dc:creator>Min-Yen Kan</dc:creator>
  <cp:lastModifiedBy>Gupta, Saurabh</cp:lastModifiedBy>
  <cp:revision>773</cp:revision>
  <cp:lastPrinted>2020-09-04T16:56:38Z</cp:lastPrinted>
  <dcterms:created xsi:type="dcterms:W3CDTF">2003-12-24T06:34:20Z</dcterms:created>
  <dcterms:modified xsi:type="dcterms:W3CDTF">2023-09-20T17:58:37Z</dcterms:modified>
</cp:coreProperties>
</file>