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258" r:id="rId2"/>
    <p:sldId id="1036" r:id="rId3"/>
    <p:sldId id="1287" r:id="rId4"/>
    <p:sldId id="1292" r:id="rId5"/>
    <p:sldId id="1288" r:id="rId6"/>
    <p:sldId id="1289" r:id="rId7"/>
    <p:sldId id="1290" r:id="rId8"/>
    <p:sldId id="1291" r:id="rId9"/>
    <p:sldId id="1295" r:id="rId10"/>
    <p:sldId id="1293" r:id="rId11"/>
    <p:sldId id="1286" r:id="rId12"/>
    <p:sldId id="1011" r:id="rId13"/>
    <p:sldId id="341" r:id="rId14"/>
    <p:sldId id="361" r:id="rId15"/>
    <p:sldId id="1296" r:id="rId16"/>
    <p:sldId id="342" r:id="rId17"/>
    <p:sldId id="340" r:id="rId18"/>
    <p:sldId id="344" r:id="rId19"/>
    <p:sldId id="364" r:id="rId20"/>
    <p:sldId id="345" r:id="rId21"/>
    <p:sldId id="376" r:id="rId22"/>
    <p:sldId id="375" r:id="rId23"/>
    <p:sldId id="1037" r:id="rId24"/>
    <p:sldId id="1268" r:id="rId25"/>
    <p:sldId id="1269" r:id="rId26"/>
    <p:sldId id="1281" r:id="rId27"/>
    <p:sldId id="1270" r:id="rId28"/>
    <p:sldId id="1282" r:id="rId29"/>
    <p:sldId id="1280" r:id="rId30"/>
    <p:sldId id="1033" r:id="rId31"/>
    <p:sldId id="1297" r:id="rId32"/>
    <p:sldId id="1035" r:id="rId33"/>
    <p:sldId id="325" r:id="rId34"/>
    <p:sldId id="329" r:id="rId35"/>
    <p:sldId id="330" r:id="rId36"/>
    <p:sldId id="326" r:id="rId37"/>
    <p:sldId id="327" r:id="rId38"/>
    <p:sldId id="1032" r:id="rId39"/>
    <p:sldId id="331" r:id="rId40"/>
    <p:sldId id="333" r:id="rId41"/>
    <p:sldId id="336" r:id="rId42"/>
    <p:sldId id="1266" r:id="rId43"/>
    <p:sldId id="1025" r:id="rId44"/>
    <p:sldId id="1026" r:id="rId45"/>
    <p:sldId id="1029" r:id="rId46"/>
    <p:sldId id="1030" r:id="rId47"/>
    <p:sldId id="1009" r:id="rId48"/>
    <p:sldId id="1004" r:id="rId49"/>
    <p:sldId id="1042" r:id="rId50"/>
    <p:sldId id="1041" r:id="rId51"/>
    <p:sldId id="1002" r:id="rId52"/>
    <p:sldId id="948" r:id="rId53"/>
    <p:sldId id="966" r:id="rId54"/>
    <p:sldId id="1038" r:id="rId55"/>
    <p:sldId id="465" r:id="rId56"/>
    <p:sldId id="662" r:id="rId57"/>
    <p:sldId id="663" r:id="rId58"/>
    <p:sldId id="664" r:id="rId59"/>
    <p:sldId id="665" r:id="rId60"/>
    <p:sldId id="1283" r:id="rId61"/>
    <p:sldId id="666" r:id="rId62"/>
    <p:sldId id="1014" r:id="rId63"/>
    <p:sldId id="1015" r:id="rId64"/>
    <p:sldId id="1016" r:id="rId65"/>
    <p:sldId id="668" r:id="rId66"/>
    <p:sldId id="669" r:id="rId67"/>
    <p:sldId id="670" r:id="rId68"/>
    <p:sldId id="672" r:id="rId69"/>
    <p:sldId id="667" r:id="rId70"/>
    <p:sldId id="1039" r:id="rId71"/>
    <p:sldId id="1021" r:id="rId72"/>
    <p:sldId id="657" r:id="rId73"/>
    <p:sldId id="1023" r:id="rId74"/>
    <p:sldId id="533" r:id="rId75"/>
    <p:sldId id="532" r:id="rId76"/>
    <p:sldId id="534" r:id="rId77"/>
    <p:sldId id="1043" r:id="rId78"/>
    <p:sldId id="1299" r:id="rId79"/>
    <p:sldId id="1294" r:id="rId80"/>
    <p:sldId id="654" r:id="rId81"/>
    <p:sldId id="671" r:id="rId82"/>
    <p:sldId id="1019" r:id="rId83"/>
    <p:sldId id="655" r:id="rId84"/>
    <p:sldId id="656" r:id="rId85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00CC"/>
    <a:srgbClr val="FF0000"/>
    <a:srgbClr val="0000FF"/>
    <a:srgbClr val="CC0099"/>
    <a:srgbClr val="9C4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77" autoAdjust="0"/>
    <p:restoredTop sz="96190" autoAdjust="0"/>
  </p:normalViewPr>
  <p:slideViewPr>
    <p:cSldViewPr>
      <p:cViewPr varScale="1">
        <p:scale>
          <a:sx n="123" d="100"/>
          <a:sy n="123" d="100"/>
        </p:scale>
        <p:origin x="62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C413E5-DD2B-4428-AB3E-0AB19FEDDB05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3B36A2-D391-4BB6-B1CB-0A6BDE1DF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209CF-311C-42D5-A10E-DC4B7A434FF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6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CD266-E4F9-46A1-95C7-872321EFD20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1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C2570-543E-4E99-AD93-7AE0D4E359A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E7A34-F962-40C8-82DC-A9AC55FE08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7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FFF1-8662-394F-907E-7BF21FC6F64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2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Note: these figures don’t work in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BE5DD-9F2B-4ABC-A8C8-5244B51D02D3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9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4D7E-BEBC-42AE-898A-833CA3555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C954-0E08-4931-9B9F-65D161DB6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A901-3E8C-46A2-A4CE-2FF3CB37F0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1291-E706-4EA2-B8E2-7CCD68EFA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867B-075C-405B-A5F4-A7861F649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5F6C-18E1-4D51-9490-7EAE0B76E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C2DA-3D16-4EAF-9BCA-D7385C3E1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07A7-3C96-4138-81CA-29485337B8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30CF-606D-4394-BFAE-D4D0AA30B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B67D-8557-483A-A9A0-A2091739F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8A7-479D-4C6E-8DBF-0D77767F5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E7947DD-565D-4D42-A7FF-B85813E9677E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.inrialpes.fr/people/triggs/pubs/Dalal-cvpr05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2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231n.stanford.edu/slides/2018/cs231n_2018_lecture06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10.png"/><Relationship Id="rId4" Type="http://schemas.openxmlformats.org/officeDocument/2006/relationships/image" Target="../media/image2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7.png"/><Relationship Id="rId7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hyperlink" Target="https://web.eecs.umich.edu/~justincj/slides/eecs498/FA2020/598_FA2020_lecture05.pdf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eb.eecs.umich.edu/~justincj/slides/eecs498/FA2020/598_FA2020_lecture05.pdf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3.png"/><Relationship Id="rId7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4" Type="http://schemas.openxmlformats.org/officeDocument/2006/relationships/hyperlink" Target="https://web.eecs.umich.edu/~justincj/slides/eecs498/FA2020/598_FA2020_lecture05.pdf" TargetMode="External"/><Relationship Id="rId9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7.png"/><Relationship Id="rId3" Type="http://schemas.openxmlformats.org/officeDocument/2006/relationships/image" Target="../media/image23.png"/><Relationship Id="rId12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4" Type="http://schemas.openxmlformats.org/officeDocument/2006/relationships/hyperlink" Target="https://web.eecs.umich.edu/~justincj/slides/eecs498/FA2020/598_FA2020_lecture05.pdf" TargetMode="External"/><Relationship Id="rId9" Type="http://schemas.openxmlformats.org/officeDocument/2006/relationships/image" Target="../media/image42.png"/><Relationship Id="rId1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9.png"/><Relationship Id="rId3" Type="http://schemas.openxmlformats.org/officeDocument/2006/relationships/hyperlink" Target="https://web.eecs.umich.edu/~justincj/slides/eecs498/FA2020/598_FA2020_lecture05.pdf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23.png"/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eb.eecs.umich.edu/~justincj/slides/eecs498/FA2020/598_FA2020_lecture05.pdf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eb.eecs.umich.edu/~justincj/slides/eecs498/FA2020/598_FA2020_lecture05.pdf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0" Type="http://schemas.openxmlformats.org/officeDocument/2006/relationships/hyperlink" Target="https://ljvmiranda921.github.io/notebook/2017/02/17/artificial-neural-networks/" TargetMode="External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FA2020/598_FA2020_lecture05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FA2020/598_FA2020_lecture05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FA2020/598_FA2020_lecture05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chap4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231n.github.io/neural-networks-1/" TargetMode="Externa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hyperlink" Target="https://learnai1.home.blog/2019/11/20/multi-layer-neural-networks-back-propagation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bots.ox.ac.uk/~az/lectures/ml/lect2.pdf" TargetMode="Externa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bots.ox.ac.uk/~az/lectures/ml/lect2.pdf" TargetMode="Externa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7" Type="http://schemas.openxmlformats.org/officeDocument/2006/relationships/hyperlink" Target="https://web.eecs.umich.edu/~justincj/slides/eecs498/WI2022/598_WI2022_lecture04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neural-networks-1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cs231n.github.io/neural-networks-1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neural-networks-1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www.inf.ed.ac.uk/teaching/courses/mlsc/Notes/Lecture4/BiasVarianc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lehouse.org/mlclass/07_Regularization.html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ehouse.org/mlclass/07_Regularization.html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cs543/sp2017/lectures/Lecture%2021%20-%20Image%20Categorization%20-%20%20Vision_Spring2017.pptx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ngr.illinois.edu/cs543/sp2017/lectures/Lecture%2021%20-%20Image%20Categorization%20-%20%20Vision_Spring2017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cs543/sp2017/lectures/Lecture%2021%20-%20Image%20Categorization%20-%20%20Vision_Spring2017.pptx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ecs.berkeley.edu/Pubs/TechRpts/2009/EECS-2009-159.pdf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cs543/sp2017/lectures/Lecture%2021%20-%20Image%20Categorization%20-%20%20Vision_Spring2017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WI2022/598_WI2022_lecture02.pdf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-net.org/challenges/LSVRC/announcement-June-2-2015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5F00-8D5A-3244-A05A-DB52CA436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227" y="2084387"/>
            <a:ext cx="56388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Feature engineering, Nonlinear classifiers, </a:t>
            </a:r>
            <a:br>
              <a:rPr lang="en-US" dirty="0"/>
            </a:br>
            <a:r>
              <a:rPr lang="en-US" dirty="0"/>
              <a:t>bias-variance tradeoff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CBF83-2BC7-D3F7-E69A-063CD18FF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0427" y="4038600"/>
            <a:ext cx="4724400" cy="1752600"/>
          </a:xfrm>
        </p:spPr>
        <p:txBody>
          <a:bodyPr/>
          <a:lstStyle/>
          <a:p>
            <a:r>
              <a:rPr lang="en-US" dirty="0"/>
              <a:t>CS 444: Deep Learning for Computer Vision</a:t>
            </a:r>
          </a:p>
          <a:p>
            <a:r>
              <a:rPr lang="en-US" dirty="0"/>
              <a:t>Saurabh Gupta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F9C89-A34F-FEFA-3216-FE4B5BBFC679}"/>
              </a:ext>
            </a:extLst>
          </p:cNvPr>
          <p:cNvSpPr txBox="1"/>
          <p:nvPr/>
        </p:nvSpPr>
        <p:spPr>
          <a:xfrm>
            <a:off x="0" y="6488668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slides from Lana </a:t>
            </a:r>
            <a:r>
              <a:rPr lang="en-US" dirty="0" err="1"/>
              <a:t>Lazebnik</a:t>
            </a:r>
            <a:endParaRPr lang="en-US" dirty="0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3D0C7A0-016D-1CFD-4A58-186B1DD9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327150"/>
            <a:ext cx="51181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2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8C6B-E46C-C241-83D6-E9F3655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Hand-designing Feature Spaces using Domain Knowledge</a:t>
            </a:r>
          </a:p>
        </p:txBody>
      </p:sp>
      <p:pic>
        <p:nvPicPr>
          <p:cNvPr id="4" name="Picture 3" descr="A collage of images of a person&#10;&#10;Description automatically generated">
            <a:extLst>
              <a:ext uri="{FF2B5EF4-FFF2-40B4-BE49-F238E27FC236}">
                <a16:creationId xmlns:a16="http://schemas.microsoft.com/office/drawing/2014/main" id="{5E9F2EAD-3674-9911-7979-B555FCB5A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6" y="1066800"/>
            <a:ext cx="11913328" cy="4993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2713DE-E7CF-6B67-FD38-58E6D3B1233C}"/>
              </a:ext>
            </a:extLst>
          </p:cNvPr>
          <p:cNvSpPr txBox="1"/>
          <p:nvPr/>
        </p:nvSpPr>
        <p:spPr>
          <a:xfrm>
            <a:off x="1333193" y="6212810"/>
            <a:ext cx="9525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Dalal</a:t>
            </a:r>
            <a:r>
              <a:rPr lang="en-US" dirty="0"/>
              <a:t> and </a:t>
            </a:r>
            <a:r>
              <a:rPr lang="en-US" dirty="0" err="1"/>
              <a:t>Triggs</a:t>
            </a:r>
            <a:r>
              <a:rPr lang="en-US" dirty="0"/>
              <a:t>. </a:t>
            </a:r>
            <a:r>
              <a:rPr lang="en-US" b="1" dirty="0">
                <a:hlinkClick r:id="rId3"/>
              </a:rPr>
              <a:t>Histograms of Oriented Gradients for Human Detection</a:t>
            </a:r>
            <a:r>
              <a:rPr lang="en-US" b="1" dirty="0"/>
              <a:t>. </a:t>
            </a:r>
            <a:r>
              <a:rPr lang="en-US" dirty="0"/>
              <a:t>CVPR 2005.</a:t>
            </a:r>
          </a:p>
        </p:txBody>
      </p:sp>
    </p:spTree>
    <p:extLst>
      <p:ext uri="{BB962C8B-B14F-4D97-AF65-F5344CB8AC3E}">
        <p14:creationId xmlns:p14="http://schemas.microsoft.com/office/powerpoint/2010/main" val="12234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Linear Decision Boundaries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Feature design approach: design features that work well with linear classifiers</a:t>
            </a:r>
          </a:p>
          <a:p>
            <a:pPr>
              <a:buFontTx/>
              <a:buChar char="•"/>
            </a:pPr>
            <a:r>
              <a:rPr lang="en-US" sz="2400" dirty="0"/>
              <a:t>Non-linear classifier approach:</a:t>
            </a:r>
          </a:p>
          <a:p>
            <a:pPr lvl="1"/>
            <a:r>
              <a:rPr lang="en-US" b="1" dirty="0"/>
              <a:t>“Shallow” approach: </a:t>
            </a:r>
            <a:r>
              <a:rPr lang="en-US" dirty="0"/>
              <a:t>nonlinear feature transformation followed by linear classifier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b="1" dirty="0"/>
              <a:t>“Deep” approach: </a:t>
            </a:r>
            <a:r>
              <a:rPr lang="en-US" dirty="0"/>
              <a:t>stack multiple layers of linear predictors (interspersed with nonlinearities)</a:t>
            </a: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6040DE9-9761-DE42-857D-55D3491B7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6" y="2819400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Feature transformation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6AE2F8E-BE74-D342-9313-3E926A8D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311" y="2819400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Linear</a:t>
            </a:r>
            <a:b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</a:b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classifier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2592D878-0258-124E-82E7-1E70C2936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11045"/>
            <a:ext cx="1425949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nput </a:t>
            </a: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BAE849B2-491E-FD43-A5AB-C3B46670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687" y="3119746"/>
            <a:ext cx="122671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0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DCF362D-C6AA-044C-81C7-7448370B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627" y="5351585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1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CB975CC-1519-784B-8EAB-57478ED58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27" y="5351585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2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7C83054-EF2E-3647-B630-753381472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14" y="5351585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L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BCE105EE-F234-0147-82CB-711FEDEC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14" y="565638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6700880D-62C0-7F46-89B2-BB1B05A2D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15" y="5580186"/>
            <a:ext cx="952485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Output</a:t>
            </a: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089860C2-DC6C-494C-BFAC-A6B670D4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25140"/>
            <a:ext cx="113375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nput</a:t>
            </a:r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A6EA8FF7-0B29-D447-AAAD-AD4904B43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202" y="565638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44ECE5D-1F0E-2244-9266-B677B72B5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802" y="565638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AD52032C-383F-6543-A15D-4AFFA5462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402" y="565638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341E37C5-CCDE-0141-89A7-6EEB66BA3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04" y="31864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5F52D903-AA25-B74F-A423-55D17C92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94" y="31864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FF876E40-D49F-FE40-B972-638226B4C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669" y="31864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699C350E-E6DF-D24B-9BEF-9BF43CFAB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598" y="565638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5A4C1-FF70-4F42-83DB-9F4F3BE93250}"/>
              </a:ext>
            </a:extLst>
          </p:cNvPr>
          <p:cNvSpPr txBox="1"/>
          <p:nvPr/>
        </p:nvSpPr>
        <p:spPr>
          <a:xfrm>
            <a:off x="6781800" y="5486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5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  <p:bldP spid="25" grpId="0" animBg="1"/>
      <p:bldP spid="26" grpId="0" animBg="1"/>
      <p:bldP spid="44" grpId="0"/>
      <p:bldP spid="45" grpId="0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9" grpId="0" animBg="1"/>
      <p:bldP spid="61" grpId="0" animBg="1"/>
      <p:bldP spid="63" grpId="0" animBg="1"/>
      <p:bldP spid="64" grpId="0" animBg="1"/>
      <p:bldP spid="6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A487-330D-4F44-80DF-597D714B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approach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9AA7C56-70DC-4D46-8514-37C8C240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6" y="1214746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Feature transformation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6C78420-A3CF-FD44-9C9E-1DE95217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311" y="1214746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Linear</a:t>
            </a:r>
            <a:b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</a:b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classifier</a:t>
            </a:r>
          </a:p>
        </p:txBody>
      </p:sp>
      <p:sp>
        <p:nvSpPr>
          <p:cNvPr id="59" name="TextBox 20">
            <a:extLst>
              <a:ext uri="{FF2B5EF4-FFF2-40B4-BE49-F238E27FC236}">
                <a16:creationId xmlns:a16="http://schemas.microsoft.com/office/drawing/2014/main" id="{DC8D6E7C-8A73-144C-8A42-12C65A99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06391"/>
            <a:ext cx="1425949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nput </a:t>
            </a:r>
          </a:p>
        </p:txBody>
      </p:sp>
      <p:sp>
        <p:nvSpPr>
          <p:cNvPr id="60" name="TextBox 20">
            <a:extLst>
              <a:ext uri="{FF2B5EF4-FFF2-40B4-BE49-F238E27FC236}">
                <a16:creationId xmlns:a16="http://schemas.microsoft.com/office/drawing/2014/main" id="{AD2DADCA-0EF5-2D4E-81B9-7DD3C4310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687" y="1515092"/>
            <a:ext cx="122671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0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6A07705C-0F6B-8749-83AE-1EA55F51B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04" y="1581791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190B44FD-70B0-AF4F-B261-A57A842D1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94" y="1581791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949F682D-DEC5-3442-9B1E-9EA2633C1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669" y="1581791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4" name="Line 4">
            <a:extLst>
              <a:ext uri="{FF2B5EF4-FFF2-40B4-BE49-F238E27FC236}">
                <a16:creationId xmlns:a16="http://schemas.microsoft.com/office/drawing/2014/main" id="{B4B9B847-673A-2341-9A89-0CE89AEF8D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8250" y="33972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" name="Line 5">
            <a:extLst>
              <a:ext uri="{FF2B5EF4-FFF2-40B4-BE49-F238E27FC236}">
                <a16:creationId xmlns:a16="http://schemas.microsoft.com/office/drawing/2014/main" id="{A21AEAD7-7443-BD4E-9CAC-AB6FE4C41B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7413" y="5008563"/>
            <a:ext cx="3319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" name="AutoShape 6">
            <a:extLst>
              <a:ext uri="{FF2B5EF4-FFF2-40B4-BE49-F238E27FC236}">
                <a16:creationId xmlns:a16="http://schemas.microsoft.com/office/drawing/2014/main" id="{A149ECB0-5475-0B45-B3CF-32546AB5E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4229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" name="AutoShape 7">
            <a:extLst>
              <a:ext uri="{FF2B5EF4-FFF2-40B4-BE49-F238E27FC236}">
                <a16:creationId xmlns:a16="http://schemas.microsoft.com/office/drawing/2014/main" id="{744BC06C-0475-854B-BDF1-6A89983D9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4586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" name="AutoShape 8">
            <a:extLst>
              <a:ext uri="{FF2B5EF4-FFF2-40B4-BE49-F238E27FC236}">
                <a16:creationId xmlns:a16="http://schemas.microsoft.com/office/drawing/2014/main" id="{768B36C6-F3D1-044B-90A5-69524D81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513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" name="AutoShape 9">
            <a:extLst>
              <a:ext uri="{FF2B5EF4-FFF2-40B4-BE49-F238E27FC236}">
                <a16:creationId xmlns:a16="http://schemas.microsoft.com/office/drawing/2014/main" id="{1ACBA2EA-5A8B-2F46-A6B5-38A396239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5608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" name="AutoShape 10">
            <a:extLst>
              <a:ext uri="{FF2B5EF4-FFF2-40B4-BE49-F238E27FC236}">
                <a16:creationId xmlns:a16="http://schemas.microsoft.com/office/drawing/2014/main" id="{B591F43C-8692-8242-8A49-833AC1C0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42751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" name="AutoShape 11">
            <a:extLst>
              <a:ext uri="{FF2B5EF4-FFF2-40B4-BE49-F238E27FC236}">
                <a16:creationId xmlns:a16="http://schemas.microsoft.com/office/drawing/2014/main" id="{C593ABA0-0520-394C-97F9-C0105E362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4903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" name="AutoShape 12">
            <a:extLst>
              <a:ext uri="{FF2B5EF4-FFF2-40B4-BE49-F238E27FC236}">
                <a16:creationId xmlns:a16="http://schemas.microsoft.com/office/drawing/2014/main" id="{E5F2F676-63A2-5D4C-B4EF-4808B3E3A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5646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3" name="AutoShape 13">
            <a:extLst>
              <a:ext uri="{FF2B5EF4-FFF2-40B4-BE49-F238E27FC236}">
                <a16:creationId xmlns:a16="http://schemas.microsoft.com/office/drawing/2014/main" id="{CBE29D59-7DC5-AE4E-B458-23FBE68BC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4675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4" name="AutoShape 14">
            <a:extLst>
              <a:ext uri="{FF2B5EF4-FFF2-40B4-BE49-F238E27FC236}">
                <a16:creationId xmlns:a16="http://schemas.microsoft.com/office/drawing/2014/main" id="{144FA21A-B821-C045-AE72-CF4532A2E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238" y="4662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" name="AutoShape 15">
            <a:extLst>
              <a:ext uri="{FF2B5EF4-FFF2-40B4-BE49-F238E27FC236}">
                <a16:creationId xmlns:a16="http://schemas.microsoft.com/office/drawing/2014/main" id="{97600A71-4EB0-1948-BEDB-993B0D6C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5875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6" name="AutoShape 16">
            <a:extLst>
              <a:ext uri="{FF2B5EF4-FFF2-40B4-BE49-F238E27FC236}">
                <a16:creationId xmlns:a16="http://schemas.microsoft.com/office/drawing/2014/main" id="{3CF10BD8-5728-084E-A408-4DFD33E41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7" name="AutoShape 17">
            <a:extLst>
              <a:ext uri="{FF2B5EF4-FFF2-40B4-BE49-F238E27FC236}">
                <a16:creationId xmlns:a16="http://schemas.microsoft.com/office/drawing/2014/main" id="{A7D8758A-EE25-B64D-8041-3B4DF5E3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938" y="624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8" name="AutoShape 18">
            <a:extLst>
              <a:ext uri="{FF2B5EF4-FFF2-40B4-BE49-F238E27FC236}">
                <a16:creationId xmlns:a16="http://schemas.microsoft.com/office/drawing/2014/main" id="{E79590A3-C827-AC4E-9312-F91ED6DF9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8" y="5399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" name="AutoShape 19">
            <a:extLst>
              <a:ext uri="{FF2B5EF4-FFF2-40B4-BE49-F238E27FC236}">
                <a16:creationId xmlns:a16="http://schemas.microsoft.com/office/drawing/2014/main" id="{9191563F-DF58-5947-9A9A-D8A870F02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5938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" name="AutoShape 20">
            <a:extLst>
              <a:ext uri="{FF2B5EF4-FFF2-40B4-BE49-F238E27FC236}">
                <a16:creationId xmlns:a16="http://schemas.microsoft.com/office/drawing/2014/main" id="{0FC95256-B9DB-894B-B783-61B862A56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5456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" name="AutoShape 21">
            <a:extLst>
              <a:ext uri="{FF2B5EF4-FFF2-40B4-BE49-F238E27FC236}">
                <a16:creationId xmlns:a16="http://schemas.microsoft.com/office/drawing/2014/main" id="{BF402324-AA5C-F44D-A348-87A72CEE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393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" name="AutoShape 22">
            <a:extLst>
              <a:ext uri="{FF2B5EF4-FFF2-40B4-BE49-F238E27FC236}">
                <a16:creationId xmlns:a16="http://schemas.microsoft.com/office/drawing/2014/main" id="{61BB4FB8-2A11-9346-B019-8C3816987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5067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3" name="AutoShape 23">
            <a:extLst>
              <a:ext uri="{FF2B5EF4-FFF2-40B4-BE49-F238E27FC236}">
                <a16:creationId xmlns:a16="http://schemas.microsoft.com/office/drawing/2014/main" id="{A6C5F373-2DAA-0C4B-A816-6999AA93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52006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4" name="AutoShape 24">
            <a:extLst>
              <a:ext uri="{FF2B5EF4-FFF2-40B4-BE49-F238E27FC236}">
                <a16:creationId xmlns:a16="http://schemas.microsoft.com/office/drawing/2014/main" id="{7A26C5F2-1614-4948-92AB-ABC9B91C8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962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5" name="Oval 25">
            <a:extLst>
              <a:ext uri="{FF2B5EF4-FFF2-40B4-BE49-F238E27FC236}">
                <a16:creationId xmlns:a16="http://schemas.microsoft.com/office/drawing/2014/main" id="{17338B67-18E3-464A-A9AD-32F78049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40481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" name="AutoShape 26">
            <a:extLst>
              <a:ext uri="{FF2B5EF4-FFF2-40B4-BE49-F238E27FC236}">
                <a16:creationId xmlns:a16="http://schemas.microsoft.com/office/drawing/2014/main" id="{DD8A21D7-8D10-1C48-BCAB-71D1F6A02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408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" name="AutoShape 27">
            <a:extLst>
              <a:ext uri="{FF2B5EF4-FFF2-40B4-BE49-F238E27FC236}">
                <a16:creationId xmlns:a16="http://schemas.microsoft.com/office/drawing/2014/main" id="{F6F09D0F-BED3-B44A-A95F-C8E39108F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06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8" name="Line 28">
            <a:extLst>
              <a:ext uri="{FF2B5EF4-FFF2-40B4-BE49-F238E27FC236}">
                <a16:creationId xmlns:a16="http://schemas.microsoft.com/office/drawing/2014/main" id="{A34F56B9-FA1F-5C40-AC00-36CE875081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6850" y="31496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9" name="Line 29">
            <a:extLst>
              <a:ext uri="{FF2B5EF4-FFF2-40B4-BE49-F238E27FC236}">
                <a16:creationId xmlns:a16="http://schemas.microsoft.com/office/drawing/2014/main" id="{D58175A2-4827-F240-BA10-F263AF620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6688" y="5237163"/>
            <a:ext cx="2347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0" name="AutoShape 30">
            <a:extLst>
              <a:ext uri="{FF2B5EF4-FFF2-40B4-BE49-F238E27FC236}">
                <a16:creationId xmlns:a16="http://schemas.microsoft.com/office/drawing/2014/main" id="{001565C5-EDFD-ED4F-AE7B-3085E1744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138" y="4600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1" name="AutoShape 31">
            <a:extLst>
              <a:ext uri="{FF2B5EF4-FFF2-40B4-BE49-F238E27FC236}">
                <a16:creationId xmlns:a16="http://schemas.microsoft.com/office/drawing/2014/main" id="{6E50C996-70BE-C148-AE9E-C93849CC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463" y="49577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" name="AutoShape 32">
            <a:extLst>
              <a:ext uri="{FF2B5EF4-FFF2-40B4-BE49-F238E27FC236}">
                <a16:creationId xmlns:a16="http://schemas.microsoft.com/office/drawing/2014/main" id="{E50D6421-31E1-7D4C-8470-AFF89869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5513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3" name="AutoShape 33">
            <a:extLst>
              <a:ext uri="{FF2B5EF4-FFF2-40B4-BE49-F238E27FC236}">
                <a16:creationId xmlns:a16="http://schemas.microsoft.com/office/drawing/2014/main" id="{82D66BA2-5802-2F4A-A70E-6012DD372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513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4" name="AutoShape 34">
            <a:extLst>
              <a:ext uri="{FF2B5EF4-FFF2-40B4-BE49-F238E27FC236}">
                <a16:creationId xmlns:a16="http://schemas.microsoft.com/office/drawing/2014/main" id="{90FE3D96-CAD4-014A-8BCF-4505295D2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46466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5" name="AutoShape 35">
            <a:extLst>
              <a:ext uri="{FF2B5EF4-FFF2-40B4-BE49-F238E27FC236}">
                <a16:creationId xmlns:a16="http://schemas.microsoft.com/office/drawing/2014/main" id="{68C4D908-53DF-AC43-8B10-401B620BD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713" y="49228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" name="AutoShape 36">
            <a:extLst>
              <a:ext uri="{FF2B5EF4-FFF2-40B4-BE49-F238E27FC236}">
                <a16:creationId xmlns:a16="http://schemas.microsoft.com/office/drawing/2014/main" id="{AC51C1D7-57AA-D149-908A-3A8E982B0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313" y="5551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7" name="AutoShape 37">
            <a:extLst>
              <a:ext uri="{FF2B5EF4-FFF2-40B4-BE49-F238E27FC236}">
                <a16:creationId xmlns:a16="http://schemas.microsoft.com/office/drawing/2014/main" id="{011B61E8-29A0-C24F-B4A9-044E05867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263" y="50466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8" name="AutoShape 38">
            <a:extLst>
              <a:ext uri="{FF2B5EF4-FFF2-40B4-BE49-F238E27FC236}">
                <a16:creationId xmlns:a16="http://schemas.microsoft.com/office/drawing/2014/main" id="{3A4A0C00-9522-4B4A-A063-7DEAB5164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3" y="46815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9" name="AutoShape 39">
            <a:extLst>
              <a:ext uri="{FF2B5EF4-FFF2-40B4-BE49-F238E27FC236}">
                <a16:creationId xmlns:a16="http://schemas.microsoft.com/office/drawing/2014/main" id="{0C774B22-3C69-5340-90DC-3887FFFC1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3113" y="5894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0" name="AutoShape 40">
            <a:extLst>
              <a:ext uri="{FF2B5EF4-FFF2-40B4-BE49-F238E27FC236}">
                <a16:creationId xmlns:a16="http://schemas.microsoft.com/office/drawing/2014/main" id="{95315119-DE9A-D242-9DA5-F849748CE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63" y="3646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" name="AutoShape 41">
            <a:extLst>
              <a:ext uri="{FF2B5EF4-FFF2-40B4-BE49-F238E27FC236}">
                <a16:creationId xmlns:a16="http://schemas.microsoft.com/office/drawing/2014/main" id="{BA37C859-C66A-DC4A-87E9-1FA2A31A0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3" y="4910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" name="AutoShape 42">
            <a:extLst>
              <a:ext uri="{FF2B5EF4-FFF2-40B4-BE49-F238E27FC236}">
                <a16:creationId xmlns:a16="http://schemas.microsoft.com/office/drawing/2014/main" id="{5C2008DB-4DA8-E24B-AA3B-EC9899D91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1713" y="5418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" name="AutoShape 43">
            <a:extLst>
              <a:ext uri="{FF2B5EF4-FFF2-40B4-BE49-F238E27FC236}">
                <a16:creationId xmlns:a16="http://schemas.microsoft.com/office/drawing/2014/main" id="{ED6E5AA0-AE9C-7E4C-8F7B-FF874FA2C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6963" y="4357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" name="AutoShape 44">
            <a:extLst>
              <a:ext uri="{FF2B5EF4-FFF2-40B4-BE49-F238E27FC236}">
                <a16:creationId xmlns:a16="http://schemas.microsoft.com/office/drawing/2014/main" id="{2D68034D-695D-9C4B-9A70-F712AB514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213" y="5589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5" name="AutoShape 45">
            <a:extLst>
              <a:ext uri="{FF2B5EF4-FFF2-40B4-BE49-F238E27FC236}">
                <a16:creationId xmlns:a16="http://schemas.microsoft.com/office/drawing/2014/main" id="{9D0F06DD-D635-4B45-B2BC-63FC94868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663" y="3856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" name="AutoShape 46">
            <a:extLst>
              <a:ext uri="{FF2B5EF4-FFF2-40B4-BE49-F238E27FC236}">
                <a16:creationId xmlns:a16="http://schemas.microsoft.com/office/drawing/2014/main" id="{CD9C0816-EF04-7A47-B52A-EDFFE8D5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013" y="5362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7" name="AutoShape 47">
            <a:extLst>
              <a:ext uri="{FF2B5EF4-FFF2-40B4-BE49-F238E27FC236}">
                <a16:creationId xmlns:a16="http://schemas.microsoft.com/office/drawing/2014/main" id="{522A7CEF-3680-B34D-856C-FED900B76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013" y="54959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8" name="AutoShape 48">
            <a:extLst>
              <a:ext uri="{FF2B5EF4-FFF2-40B4-BE49-F238E27FC236}">
                <a16:creationId xmlns:a16="http://schemas.microsoft.com/office/drawing/2014/main" id="{9EA87AB7-160B-8D40-A5F0-5EFBFE8EE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39814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" name="AutoShape 49">
            <a:extLst>
              <a:ext uri="{FF2B5EF4-FFF2-40B4-BE49-F238E27FC236}">
                <a16:creationId xmlns:a16="http://schemas.microsoft.com/office/drawing/2014/main" id="{0387D488-0D7A-6C42-8E40-DEBF9890C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463" y="3513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" name="AutoShape 50">
            <a:extLst>
              <a:ext uri="{FF2B5EF4-FFF2-40B4-BE49-F238E27FC236}">
                <a16:creationId xmlns:a16="http://schemas.microsoft.com/office/drawing/2014/main" id="{80C7BDB8-3A24-434F-B437-D06EB65C6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413" y="408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" name="Line 51">
            <a:extLst>
              <a:ext uri="{FF2B5EF4-FFF2-40B4-BE49-F238E27FC236}">
                <a16:creationId xmlns:a16="http://schemas.microsoft.com/office/drawing/2014/main" id="{E6BFBC6E-DAC5-8445-9CF9-8967325C80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9075" y="52387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" name="Line 52">
            <a:extLst>
              <a:ext uri="{FF2B5EF4-FFF2-40B4-BE49-F238E27FC236}">
                <a16:creationId xmlns:a16="http://schemas.microsoft.com/office/drawing/2014/main" id="{BF86E223-1111-0344-B239-3DD13ED7B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5738" y="38862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3" name="Line 53">
            <a:extLst>
              <a:ext uri="{FF2B5EF4-FFF2-40B4-BE49-F238E27FC236}">
                <a16:creationId xmlns:a16="http://schemas.microsoft.com/office/drawing/2014/main" id="{35A93C94-9E10-2947-8117-DA9AB2368F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4338" y="52578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4" name="Line 54">
            <a:extLst>
              <a:ext uri="{FF2B5EF4-FFF2-40B4-BE49-F238E27FC236}">
                <a16:creationId xmlns:a16="http://schemas.microsoft.com/office/drawing/2014/main" id="{03305389-F781-9541-B2CB-473F164627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38888" y="39243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5" name="Line 55">
            <a:extLst>
              <a:ext uri="{FF2B5EF4-FFF2-40B4-BE49-F238E27FC236}">
                <a16:creationId xmlns:a16="http://schemas.microsoft.com/office/drawing/2014/main" id="{DB3B62C8-D658-784A-A73C-B40C1074C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9838" y="47625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" name="AutoShape 56">
            <a:extLst>
              <a:ext uri="{FF2B5EF4-FFF2-40B4-BE49-F238E27FC236}">
                <a16:creationId xmlns:a16="http://schemas.microsoft.com/office/drawing/2014/main" id="{92FA5010-4B81-EB4B-B5EA-28164C9AB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32004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8" name="Text Box 61">
            <a:extLst>
              <a:ext uri="{FF2B5EF4-FFF2-40B4-BE49-F238E27FC236}">
                <a16:creationId xmlns:a16="http://schemas.microsoft.com/office/drawing/2014/main" id="{2B0A3B01-4815-0141-9B96-95308E1C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6163" y="6489718"/>
            <a:ext cx="21046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cs typeface="Arial" charset="0"/>
              </a:rPr>
              <a:t>Image credit: Andrew Moore</a:t>
            </a:r>
          </a:p>
        </p:txBody>
      </p:sp>
    </p:spTree>
    <p:extLst>
      <p:ext uri="{BB962C8B-B14F-4D97-AF65-F5344CB8AC3E}">
        <p14:creationId xmlns:p14="http://schemas.microsoft.com/office/powerpoint/2010/main" val="315740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/>
          <p:cNvSpPr>
            <a:spLocks noChangeShapeType="1"/>
          </p:cNvSpPr>
          <p:nvPr/>
        </p:nvSpPr>
        <p:spPr bwMode="auto">
          <a:xfrm flipV="1">
            <a:off x="3778250" y="33972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 flipV="1">
            <a:off x="2157413" y="5008563"/>
            <a:ext cx="3319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2" name="AutoShape 6"/>
          <p:cNvSpPr>
            <a:spLocks noChangeArrowheads="1"/>
          </p:cNvSpPr>
          <p:nvPr/>
        </p:nvSpPr>
        <p:spPr bwMode="auto">
          <a:xfrm>
            <a:off x="3808413" y="4229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3" name="AutoShape 7"/>
          <p:cNvSpPr>
            <a:spLocks noChangeArrowheads="1"/>
          </p:cNvSpPr>
          <p:nvPr/>
        </p:nvSpPr>
        <p:spPr bwMode="auto">
          <a:xfrm>
            <a:off x="3233738" y="4586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auto">
          <a:xfrm>
            <a:off x="3386138" y="513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auto">
          <a:xfrm>
            <a:off x="3919538" y="5608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6" name="AutoShape 10"/>
          <p:cNvSpPr>
            <a:spLocks noChangeArrowheads="1"/>
          </p:cNvSpPr>
          <p:nvPr/>
        </p:nvSpPr>
        <p:spPr bwMode="auto">
          <a:xfrm>
            <a:off x="3500438" y="42751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7" name="AutoShape 11"/>
          <p:cNvSpPr>
            <a:spLocks noChangeArrowheads="1"/>
          </p:cNvSpPr>
          <p:nvPr/>
        </p:nvSpPr>
        <p:spPr bwMode="auto">
          <a:xfrm>
            <a:off x="3005138" y="4903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8" name="AutoShape 12"/>
          <p:cNvSpPr>
            <a:spLocks noChangeArrowheads="1"/>
          </p:cNvSpPr>
          <p:nvPr/>
        </p:nvSpPr>
        <p:spPr bwMode="auto">
          <a:xfrm>
            <a:off x="3424238" y="5646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9" name="AutoShape 13"/>
          <p:cNvSpPr>
            <a:spLocks noChangeArrowheads="1"/>
          </p:cNvSpPr>
          <p:nvPr/>
        </p:nvSpPr>
        <p:spPr bwMode="auto">
          <a:xfrm>
            <a:off x="3919538" y="4675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0" name="AutoShape 14"/>
          <p:cNvSpPr>
            <a:spLocks noChangeArrowheads="1"/>
          </p:cNvSpPr>
          <p:nvPr/>
        </p:nvSpPr>
        <p:spPr bwMode="auto">
          <a:xfrm>
            <a:off x="4821238" y="4662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1" name="AutoShape 15"/>
          <p:cNvSpPr>
            <a:spLocks noChangeArrowheads="1"/>
          </p:cNvSpPr>
          <p:nvPr/>
        </p:nvSpPr>
        <p:spPr bwMode="auto">
          <a:xfrm>
            <a:off x="4681538" y="5875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2" name="AutoShape 16"/>
          <p:cNvSpPr>
            <a:spLocks noChangeArrowheads="1"/>
          </p:cNvSpPr>
          <p:nvPr/>
        </p:nvSpPr>
        <p:spPr bwMode="auto">
          <a:xfrm>
            <a:off x="2433638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3" name="AutoShape 17"/>
          <p:cNvSpPr>
            <a:spLocks noChangeArrowheads="1"/>
          </p:cNvSpPr>
          <p:nvPr/>
        </p:nvSpPr>
        <p:spPr bwMode="auto">
          <a:xfrm>
            <a:off x="3944938" y="624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4" name="AutoShape 18"/>
          <p:cNvSpPr>
            <a:spLocks noChangeArrowheads="1"/>
          </p:cNvSpPr>
          <p:nvPr/>
        </p:nvSpPr>
        <p:spPr bwMode="auto">
          <a:xfrm>
            <a:off x="4910138" y="5399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5" name="AutoShape 19"/>
          <p:cNvSpPr>
            <a:spLocks noChangeArrowheads="1"/>
          </p:cNvSpPr>
          <p:nvPr/>
        </p:nvSpPr>
        <p:spPr bwMode="auto">
          <a:xfrm>
            <a:off x="2973388" y="5938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6" name="AutoShape 20"/>
          <p:cNvSpPr>
            <a:spLocks noChangeArrowheads="1"/>
          </p:cNvSpPr>
          <p:nvPr/>
        </p:nvSpPr>
        <p:spPr bwMode="auto">
          <a:xfrm>
            <a:off x="2662238" y="5456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7" name="AutoShape 21"/>
          <p:cNvSpPr>
            <a:spLocks noChangeArrowheads="1"/>
          </p:cNvSpPr>
          <p:nvPr/>
        </p:nvSpPr>
        <p:spPr bwMode="auto">
          <a:xfrm>
            <a:off x="2719388" y="393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8" name="AutoShape 22"/>
          <p:cNvSpPr>
            <a:spLocks noChangeArrowheads="1"/>
          </p:cNvSpPr>
          <p:nvPr/>
        </p:nvSpPr>
        <p:spPr bwMode="auto">
          <a:xfrm>
            <a:off x="4214813" y="5067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9" name="AutoShape 23"/>
          <p:cNvSpPr>
            <a:spLocks noChangeArrowheads="1"/>
          </p:cNvSpPr>
          <p:nvPr/>
        </p:nvSpPr>
        <p:spPr bwMode="auto">
          <a:xfrm>
            <a:off x="3833813" y="52006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50" name="AutoShape 24"/>
          <p:cNvSpPr>
            <a:spLocks noChangeArrowheads="1"/>
          </p:cNvSpPr>
          <p:nvPr/>
        </p:nvSpPr>
        <p:spPr bwMode="auto">
          <a:xfrm>
            <a:off x="4119563" y="3962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51" name="Oval 25"/>
          <p:cNvSpPr>
            <a:spLocks noChangeArrowheads="1"/>
          </p:cNvSpPr>
          <p:nvPr/>
        </p:nvSpPr>
        <p:spPr bwMode="auto">
          <a:xfrm>
            <a:off x="2824163" y="40481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52" name="AutoShape 26"/>
          <p:cNvSpPr>
            <a:spLocks noChangeArrowheads="1"/>
          </p:cNvSpPr>
          <p:nvPr/>
        </p:nvSpPr>
        <p:spPr bwMode="auto">
          <a:xfrm>
            <a:off x="2871788" y="408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53" name="AutoShape 27"/>
          <p:cNvSpPr>
            <a:spLocks noChangeArrowheads="1"/>
          </p:cNvSpPr>
          <p:nvPr/>
        </p:nvSpPr>
        <p:spPr bwMode="auto">
          <a:xfrm>
            <a:off x="4795838" y="406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54" name="Line 28"/>
          <p:cNvSpPr>
            <a:spLocks noChangeShapeType="1"/>
          </p:cNvSpPr>
          <p:nvPr/>
        </p:nvSpPr>
        <p:spPr bwMode="auto">
          <a:xfrm flipH="1" flipV="1">
            <a:off x="7816850" y="31496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55" name="Line 29"/>
          <p:cNvSpPr>
            <a:spLocks noChangeShapeType="1"/>
          </p:cNvSpPr>
          <p:nvPr/>
        </p:nvSpPr>
        <p:spPr bwMode="auto">
          <a:xfrm>
            <a:off x="7786688" y="5237163"/>
            <a:ext cx="2347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56" name="AutoShape 30"/>
          <p:cNvSpPr>
            <a:spLocks noChangeArrowheads="1"/>
          </p:cNvSpPr>
          <p:nvPr/>
        </p:nvSpPr>
        <p:spPr bwMode="auto">
          <a:xfrm>
            <a:off x="8085138" y="4600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57" name="AutoShape 31"/>
          <p:cNvSpPr>
            <a:spLocks noChangeArrowheads="1"/>
          </p:cNvSpPr>
          <p:nvPr/>
        </p:nvSpPr>
        <p:spPr bwMode="auto">
          <a:xfrm>
            <a:off x="7510463" y="49577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58" name="AutoShape 32"/>
          <p:cNvSpPr>
            <a:spLocks noChangeArrowheads="1"/>
          </p:cNvSpPr>
          <p:nvPr/>
        </p:nvSpPr>
        <p:spPr bwMode="auto">
          <a:xfrm>
            <a:off x="7891463" y="5513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59" name="AutoShape 33"/>
          <p:cNvSpPr>
            <a:spLocks noChangeArrowheads="1"/>
          </p:cNvSpPr>
          <p:nvPr/>
        </p:nvSpPr>
        <p:spPr bwMode="auto">
          <a:xfrm>
            <a:off x="8710613" y="5513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60" name="AutoShape 34"/>
          <p:cNvSpPr>
            <a:spLocks noChangeArrowheads="1"/>
          </p:cNvSpPr>
          <p:nvPr/>
        </p:nvSpPr>
        <p:spPr bwMode="auto">
          <a:xfrm>
            <a:off x="7777163" y="46466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61" name="AutoShape 35"/>
          <p:cNvSpPr>
            <a:spLocks noChangeArrowheads="1"/>
          </p:cNvSpPr>
          <p:nvPr/>
        </p:nvSpPr>
        <p:spPr bwMode="auto">
          <a:xfrm>
            <a:off x="7986713" y="49228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62" name="AutoShape 36"/>
          <p:cNvSpPr>
            <a:spLocks noChangeArrowheads="1"/>
          </p:cNvSpPr>
          <p:nvPr/>
        </p:nvSpPr>
        <p:spPr bwMode="auto">
          <a:xfrm>
            <a:off x="8215313" y="5551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63" name="AutoShape 37"/>
          <p:cNvSpPr>
            <a:spLocks noChangeArrowheads="1"/>
          </p:cNvSpPr>
          <p:nvPr/>
        </p:nvSpPr>
        <p:spPr bwMode="auto">
          <a:xfrm>
            <a:off x="8196263" y="50466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64" name="AutoShape 38"/>
          <p:cNvSpPr>
            <a:spLocks noChangeArrowheads="1"/>
          </p:cNvSpPr>
          <p:nvPr/>
        </p:nvSpPr>
        <p:spPr bwMode="auto">
          <a:xfrm>
            <a:off x="9802813" y="46815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65" name="AutoShape 39"/>
          <p:cNvSpPr>
            <a:spLocks noChangeArrowheads="1"/>
          </p:cNvSpPr>
          <p:nvPr/>
        </p:nvSpPr>
        <p:spPr bwMode="auto">
          <a:xfrm>
            <a:off x="9663113" y="5894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66" name="AutoShape 40"/>
          <p:cNvSpPr>
            <a:spLocks noChangeArrowheads="1"/>
          </p:cNvSpPr>
          <p:nvPr/>
        </p:nvSpPr>
        <p:spPr bwMode="auto">
          <a:xfrm>
            <a:off x="9186863" y="3646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67" name="AutoShape 41"/>
          <p:cNvSpPr>
            <a:spLocks noChangeArrowheads="1"/>
          </p:cNvSpPr>
          <p:nvPr/>
        </p:nvSpPr>
        <p:spPr bwMode="auto">
          <a:xfrm>
            <a:off x="9193213" y="4910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68" name="AutoShape 42"/>
          <p:cNvSpPr>
            <a:spLocks noChangeArrowheads="1"/>
          </p:cNvSpPr>
          <p:nvPr/>
        </p:nvSpPr>
        <p:spPr bwMode="auto">
          <a:xfrm>
            <a:off x="9891713" y="5418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69" name="AutoShape 43"/>
          <p:cNvSpPr>
            <a:spLocks noChangeArrowheads="1"/>
          </p:cNvSpPr>
          <p:nvPr/>
        </p:nvSpPr>
        <p:spPr bwMode="auto">
          <a:xfrm>
            <a:off x="8716963" y="4357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0" name="AutoShape 44"/>
          <p:cNvSpPr>
            <a:spLocks noChangeArrowheads="1"/>
          </p:cNvSpPr>
          <p:nvPr/>
        </p:nvSpPr>
        <p:spPr bwMode="auto">
          <a:xfrm>
            <a:off x="9320213" y="5589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1" name="AutoShape 45"/>
          <p:cNvSpPr>
            <a:spLocks noChangeArrowheads="1"/>
          </p:cNvSpPr>
          <p:nvPr/>
        </p:nvSpPr>
        <p:spPr bwMode="auto">
          <a:xfrm>
            <a:off x="9110663" y="3856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2" name="AutoShape 46"/>
          <p:cNvSpPr>
            <a:spLocks noChangeArrowheads="1"/>
          </p:cNvSpPr>
          <p:nvPr/>
        </p:nvSpPr>
        <p:spPr bwMode="auto">
          <a:xfrm>
            <a:off x="7720013" y="5362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3" name="AutoShape 47"/>
          <p:cNvSpPr>
            <a:spLocks noChangeArrowheads="1"/>
          </p:cNvSpPr>
          <p:nvPr/>
        </p:nvSpPr>
        <p:spPr bwMode="auto">
          <a:xfrm>
            <a:off x="7339013" y="54959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4" name="AutoShape 48"/>
          <p:cNvSpPr>
            <a:spLocks noChangeArrowheads="1"/>
          </p:cNvSpPr>
          <p:nvPr/>
        </p:nvSpPr>
        <p:spPr bwMode="auto">
          <a:xfrm>
            <a:off x="9101138" y="39814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5" name="AutoShape 49"/>
          <p:cNvSpPr>
            <a:spLocks noChangeArrowheads="1"/>
          </p:cNvSpPr>
          <p:nvPr/>
        </p:nvSpPr>
        <p:spPr bwMode="auto">
          <a:xfrm>
            <a:off x="8653463" y="3513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6" name="AutoShape 50"/>
          <p:cNvSpPr>
            <a:spLocks noChangeArrowheads="1"/>
          </p:cNvSpPr>
          <p:nvPr/>
        </p:nvSpPr>
        <p:spPr bwMode="auto">
          <a:xfrm>
            <a:off x="9777413" y="408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7" name="Line 51"/>
          <p:cNvSpPr>
            <a:spLocks noChangeShapeType="1"/>
          </p:cNvSpPr>
          <p:nvPr/>
        </p:nvSpPr>
        <p:spPr bwMode="auto">
          <a:xfrm flipH="1">
            <a:off x="6569075" y="52387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8" name="Line 52"/>
          <p:cNvSpPr>
            <a:spLocks noChangeShapeType="1"/>
          </p:cNvSpPr>
          <p:nvPr/>
        </p:nvSpPr>
        <p:spPr bwMode="auto">
          <a:xfrm>
            <a:off x="7805738" y="38862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9" name="Line 53"/>
          <p:cNvSpPr>
            <a:spLocks noChangeShapeType="1"/>
          </p:cNvSpPr>
          <p:nvPr/>
        </p:nvSpPr>
        <p:spPr bwMode="auto">
          <a:xfrm flipV="1">
            <a:off x="8034338" y="52578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80" name="Line 54"/>
          <p:cNvSpPr>
            <a:spLocks noChangeShapeType="1"/>
          </p:cNvSpPr>
          <p:nvPr/>
        </p:nvSpPr>
        <p:spPr bwMode="auto">
          <a:xfrm flipV="1">
            <a:off x="6338888" y="39243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81" name="Line 55"/>
          <p:cNvSpPr>
            <a:spLocks noChangeShapeType="1"/>
          </p:cNvSpPr>
          <p:nvPr/>
        </p:nvSpPr>
        <p:spPr bwMode="auto">
          <a:xfrm>
            <a:off x="6319838" y="47625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82" name="AutoShape 56"/>
          <p:cNvSpPr>
            <a:spLocks noChangeArrowheads="1"/>
          </p:cNvSpPr>
          <p:nvPr/>
        </p:nvSpPr>
        <p:spPr bwMode="auto">
          <a:xfrm>
            <a:off x="5291138" y="32004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83" name="Text Box 57"/>
              <p:cNvSpPr txBox="1">
                <a:spLocks noChangeArrowheads="1"/>
              </p:cNvSpPr>
              <p:nvPr/>
            </p:nvSpPr>
            <p:spPr bwMode="auto">
              <a:xfrm>
                <a:off x="5143500" y="3873440"/>
                <a:ext cx="19050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Φ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 →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itchFamily="2" charset="-122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583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3500" y="3873440"/>
                <a:ext cx="1905000" cy="40011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84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SVMs</a:t>
            </a:r>
          </a:p>
        </p:txBody>
      </p:sp>
      <p:sp>
        <p:nvSpPr>
          <p:cNvPr id="22585" name="Rectangle 60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10896600" cy="193040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CN" dirty="0">
                <a:ea typeface="宋体" pitchFamily="2" charset="-122"/>
              </a:rPr>
              <a:t>General idea: map the original feature space to a higher-dimensional one where the training data is (hopefully) separable</a:t>
            </a:r>
          </a:p>
          <a:p>
            <a:pPr lvl="1"/>
            <a:r>
              <a:rPr lang="en-US" altLang="zh-CN" sz="2400" dirty="0">
                <a:ea typeface="宋体" pitchFamily="2" charset="-122"/>
              </a:rPr>
              <a:t>Because of the special properties of SVM optimization, this can be done without explicitly performing the lifting transformation</a:t>
            </a: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22586" name="Text Box 61"/>
          <p:cNvSpPr txBox="1">
            <a:spLocks noChangeArrowheads="1"/>
          </p:cNvSpPr>
          <p:nvPr/>
        </p:nvSpPr>
        <p:spPr bwMode="auto">
          <a:xfrm>
            <a:off x="9936163" y="6489718"/>
            <a:ext cx="21046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cs typeface="Arial" charset="0"/>
              </a:rPr>
              <a:t>Image credit: Andrew Moore</a:t>
            </a:r>
          </a:p>
        </p:txBody>
      </p:sp>
    </p:spTree>
    <p:extLst>
      <p:ext uri="{BB962C8B-B14F-4D97-AF65-F5344CB8AC3E}">
        <p14:creationId xmlns:p14="http://schemas.microsoft.com/office/powerpoint/2010/main" val="19053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2989-FF1B-5944-90A3-8E907C92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SVM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2C105-A0F3-DD41-BAF2-A749A78D1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0389"/>
                <a:ext cx="11887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Directly solving the SVM objective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i="1" dirty="0"/>
                  <a:t>primal</a:t>
                </a:r>
                <a:r>
                  <a:rPr lang="en-US" dirty="0"/>
                  <a:t> approach: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b="0" i="0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⁡[0,1−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br>
                  <a:rPr lang="en-US" sz="2400" dirty="0"/>
                </a:br>
                <a:endParaRPr lang="en-US" sz="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An equivalent formulation is: solve a </a:t>
                </a:r>
                <a:r>
                  <a:rPr lang="en-US" i="1" dirty="0"/>
                  <a:t>dual </a:t>
                </a:r>
                <a:r>
                  <a:rPr lang="en-US" dirty="0"/>
                  <a:t>optimization problem over </a:t>
                </a:r>
                <a:r>
                  <a:rPr lang="en-US" i="1" dirty="0"/>
                  <a:t>Lagrange multipliers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C48CD"/>
                    </a:solidFill>
                  </a:rPr>
                  <a:t> </a:t>
                </a:r>
                <a:r>
                  <a:rPr lang="en-US" dirty="0"/>
                  <a:t>associated with individual training points: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  <m:sup/>
                    </m:sSup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bSup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=0, 0≤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the optimum,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nonzero only for </a:t>
                </a:r>
                <a:r>
                  <a:rPr lang="en-US" sz="2400" i="1" dirty="0"/>
                  <a:t>support vectors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the dual optimization algorithm, training points appear only inside dot products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and this enables nonlinear SVMs via the </a:t>
                </a:r>
                <a:r>
                  <a:rPr lang="en-US" sz="2400" i="1" dirty="0"/>
                  <a:t>kernel trick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gives a classifier of the form: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</a:t>
                </a:r>
                <a:r>
                  <a:rPr lang="en-US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</m:nary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9C48CD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2C105-A0F3-DD41-BAF2-A749A78D1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0389"/>
                <a:ext cx="11887200" cy="5257800"/>
              </a:xfrm>
              <a:blipFill>
                <a:blip r:embed="rId2"/>
                <a:stretch>
                  <a:fillRect l="-961" t="-17831" b="-23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54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2989-FF1B-5944-90A3-8E907C92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SVM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2C105-A0F3-DD41-BAF2-A749A78D1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0389"/>
                <a:ext cx="11887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  <m:sup/>
                    </m:sSup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bSup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=0, 0≤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nary>
                  </m:oMath>
                </a14:m>
                <a:endParaRPr lang="en-US" b="0" dirty="0">
                  <a:solidFill>
                    <a:srgbClr val="9C48CD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i="1" dirty="0">
                  <a:solidFill>
                    <a:srgbClr val="9C48CD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  <m:sup/>
                    </m:sSup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 :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=0, 0≤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gives a classifier of the form: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9C48CD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How about we compute similarity in a different space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 </a:t>
                </a:r>
                <a:br>
                  <a:rPr lang="en-US" dirty="0">
                    <a:solidFill>
                      <a:srgbClr val="9C48CD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9C48CD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2C105-A0F3-DD41-BAF2-A749A78D1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0389"/>
                <a:ext cx="11887200" cy="5257800"/>
              </a:xfrm>
              <a:blipFill>
                <a:blip r:embed="rId2"/>
                <a:stretch>
                  <a:fillRect l="-961" t="-11084" b="-10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2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SVMs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85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914400"/>
                <a:ext cx="10591800" cy="52578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i="1" dirty="0"/>
                  <a:t>The kernel trick</a:t>
                </a:r>
                <a:r>
                  <a:rPr lang="en-US" dirty="0"/>
                  <a:t>: instead of explicitly computing the lifting transformation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</a:rPr>
                  <a:t>, </a:t>
                </a:r>
                <a:r>
                  <a:rPr lang="en-US" dirty="0"/>
                  <a:t>define a </a:t>
                </a:r>
                <a:r>
                  <a:rPr lang="en-US" i="1" dirty="0"/>
                  <a:t>kernel function</a:t>
                </a:r>
                <a:br>
                  <a:rPr lang="en-US" i="1" dirty="0"/>
                </a:br>
                <a:endParaRPr lang="en-US" sz="1400" i="1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900" dirty="0">
                  <a:solidFill>
                    <a:srgbClr val="C00000"/>
                  </a:solidFill>
                </a:endParaRPr>
              </a:p>
              <a:p>
                <a:pPr marL="0" indent="0" algn="ctr"/>
                <a:endParaRPr lang="en-US" sz="1400" dirty="0">
                  <a:solidFill>
                    <a:srgbClr val="C00000"/>
                  </a:solidFill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 be valid, the kernel function must satisfy </a:t>
                </a:r>
                <a:r>
                  <a:rPr lang="en-US" sz="2400" i="1" dirty="0"/>
                  <a:t>Mercer’s condition </a:t>
                </a:r>
                <a:r>
                  <a:rPr lang="en-US" sz="2400" dirty="0"/>
                  <a:t>(kernel matrices must be positive-definite and symmetric)</a:t>
                </a:r>
                <a:br>
                  <a:rPr lang="en-US" sz="2400" dirty="0"/>
                </a:br>
                <a:endParaRPr lang="en-US" sz="1400" dirty="0"/>
              </a:p>
              <a:p>
                <a:pPr>
                  <a:buFontTx/>
                  <a:buChar char="•"/>
                </a:pPr>
                <a:r>
                  <a:rPr lang="en-US" dirty="0"/>
                  <a:t>The learned classifier takes the form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>
                  <a:solidFill>
                    <a:srgbClr val="9C48CD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:endParaRPr lang="en-US" sz="1400" i="1" dirty="0">
                  <a:solidFill>
                    <a:srgbClr val="9C48CD"/>
                  </a:solidFill>
                  <a:latin typeface="Cambria Math" panose="02040503050406030204" pitchFamily="18" charset="0"/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gives a nonlinear decision boundary in the original feature space</a:t>
                </a:r>
              </a:p>
            </p:txBody>
          </p:sp>
        </mc:Choice>
        <mc:Fallback xmlns="">
          <p:sp>
            <p:nvSpPr>
              <p:cNvPr id="1088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591800" cy="5257800"/>
              </a:xfrm>
              <a:blipFill>
                <a:blip r:embed="rId3"/>
                <a:stretch>
                  <a:fillRect l="-1078" t="-1446" r="-479" b="-25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E0181E2-1797-E842-B4EF-7F5B4DCBFDE3}"/>
              </a:ext>
            </a:extLst>
          </p:cNvPr>
          <p:cNvSpPr/>
          <p:nvPr/>
        </p:nvSpPr>
        <p:spPr bwMode="auto">
          <a:xfrm>
            <a:off x="6934200" y="4191000"/>
            <a:ext cx="30480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uiExpand="1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38CE0-9300-9D4D-A41F-0EDFE2E9A5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Non-separable data in 1D: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Apply mapping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38CE0-9300-9D4D-A41F-0EDFE2E9A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449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5791200" y="5119688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charset="0"/>
              </a:rPr>
              <a:t>0</a:t>
            </a:r>
          </a:p>
        </p:txBody>
      </p:sp>
      <p:sp>
        <p:nvSpPr>
          <p:cNvPr id="1155077" name="Text Box 5"/>
          <p:cNvSpPr txBox="1">
            <a:spLocks noChangeArrowheads="1"/>
          </p:cNvSpPr>
          <p:nvPr/>
        </p:nvSpPr>
        <p:spPr bwMode="auto">
          <a:xfrm>
            <a:off x="7848600" y="5119688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charset="0"/>
              </a:rPr>
              <a:t>x</a:t>
            </a:r>
            <a:endParaRPr lang="en-US" altLang="zh-CN" i="1" baseline="30000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81829" y="1693069"/>
            <a:ext cx="4286250" cy="423862"/>
            <a:chOff x="1056" y="2322"/>
            <a:chExt cx="2700" cy="267"/>
          </a:xfrm>
        </p:grpSpPr>
        <p:sp>
          <p:nvSpPr>
            <p:cNvPr id="21550" name="Line 7"/>
            <p:cNvSpPr>
              <a:spLocks noChangeShapeType="1"/>
            </p:cNvSpPr>
            <p:nvPr/>
          </p:nvSpPr>
          <p:spPr bwMode="auto">
            <a:xfrm>
              <a:off x="1056" y="23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1" name="AutoShape 8"/>
            <p:cNvSpPr>
              <a:spLocks noChangeArrowheads="1"/>
            </p:cNvSpPr>
            <p:nvPr/>
          </p:nvSpPr>
          <p:spPr bwMode="auto">
            <a:xfrm>
              <a:off x="13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2" name="Line 9"/>
            <p:cNvSpPr>
              <a:spLocks noChangeShapeType="1"/>
            </p:cNvSpPr>
            <p:nvPr/>
          </p:nvSpPr>
          <p:spPr bwMode="auto">
            <a:xfrm>
              <a:off x="2196" y="23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3" name="Text Box 10"/>
            <p:cNvSpPr txBox="1">
              <a:spLocks noChangeArrowheads="1"/>
            </p:cNvSpPr>
            <p:nvPr/>
          </p:nvSpPr>
          <p:spPr bwMode="auto">
            <a:xfrm>
              <a:off x="2106" y="2358"/>
              <a:ext cx="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Arial" charset="0"/>
                </a:rPr>
                <a:t>0</a:t>
              </a:r>
            </a:p>
          </p:txBody>
        </p:sp>
        <p:sp>
          <p:nvSpPr>
            <p:cNvPr id="21554" name="AutoShape 11"/>
            <p:cNvSpPr>
              <a:spLocks noChangeArrowheads="1"/>
            </p:cNvSpPr>
            <p:nvPr/>
          </p:nvSpPr>
          <p:spPr bwMode="auto">
            <a:xfrm>
              <a:off x="1563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5" name="AutoShape 12"/>
            <p:cNvSpPr>
              <a:spLocks noChangeArrowheads="1"/>
            </p:cNvSpPr>
            <p:nvPr/>
          </p:nvSpPr>
          <p:spPr bwMode="auto">
            <a:xfrm>
              <a:off x="18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6" name="AutoShape 13"/>
            <p:cNvSpPr>
              <a:spLocks noChangeArrowheads="1"/>
            </p:cNvSpPr>
            <p:nvPr/>
          </p:nvSpPr>
          <p:spPr bwMode="auto">
            <a:xfrm>
              <a:off x="199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7" name="AutoShape 14"/>
            <p:cNvSpPr>
              <a:spLocks noChangeArrowheads="1"/>
            </p:cNvSpPr>
            <p:nvPr/>
          </p:nvSpPr>
          <p:spPr bwMode="auto">
            <a:xfrm>
              <a:off x="25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8" name="AutoShape 15"/>
            <p:cNvSpPr>
              <a:spLocks noChangeArrowheads="1"/>
            </p:cNvSpPr>
            <p:nvPr/>
          </p:nvSpPr>
          <p:spPr bwMode="auto">
            <a:xfrm>
              <a:off x="267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9" name="AutoShape 16"/>
            <p:cNvSpPr>
              <a:spLocks noChangeArrowheads="1"/>
            </p:cNvSpPr>
            <p:nvPr/>
          </p:nvSpPr>
          <p:spPr bwMode="auto">
            <a:xfrm>
              <a:off x="2451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60" name="AutoShape 17"/>
            <p:cNvSpPr>
              <a:spLocks noChangeArrowheads="1"/>
            </p:cNvSpPr>
            <p:nvPr/>
          </p:nvSpPr>
          <p:spPr bwMode="auto">
            <a:xfrm>
              <a:off x="291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61" name="AutoShape 18"/>
            <p:cNvSpPr>
              <a:spLocks noChangeArrowheads="1"/>
            </p:cNvSpPr>
            <p:nvPr/>
          </p:nvSpPr>
          <p:spPr bwMode="auto">
            <a:xfrm>
              <a:off x="30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62" name="AutoShape 19"/>
            <p:cNvSpPr>
              <a:spLocks noChangeArrowheads="1"/>
            </p:cNvSpPr>
            <p:nvPr/>
          </p:nvSpPr>
          <p:spPr bwMode="auto">
            <a:xfrm>
              <a:off x="3375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63" name="Text Box 20"/>
            <p:cNvSpPr txBox="1">
              <a:spLocks noChangeArrowheads="1"/>
            </p:cNvSpPr>
            <p:nvPr/>
          </p:nvSpPr>
          <p:spPr bwMode="auto">
            <a:xfrm>
              <a:off x="3468" y="2322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Arial" charset="0"/>
                </a:rPr>
                <a:t>x</a:t>
              </a:r>
              <a:endParaRPr lang="en-US" altLang="zh-CN" i="1" baseline="30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038601" y="3519488"/>
            <a:ext cx="4352925" cy="1827213"/>
            <a:chOff x="1122" y="2874"/>
            <a:chExt cx="2742" cy="1151"/>
          </a:xfrm>
        </p:grpSpPr>
        <p:sp>
          <p:nvSpPr>
            <p:cNvPr id="21514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15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16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17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18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19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0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1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2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3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4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5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6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7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Arial" charset="0"/>
                </a:rPr>
                <a:t>x</a:t>
              </a:r>
              <a:r>
                <a:rPr lang="en-US" altLang="zh-CN" i="1" baseline="30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Arial" charset="0"/>
                </a:rPr>
                <a:t>2</a:t>
              </a:r>
            </a:p>
          </p:txBody>
        </p:sp>
        <p:sp>
          <p:nvSpPr>
            <p:cNvPr id="21528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9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0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1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2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3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1512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</p:spTree>
    <p:extLst>
      <p:ext uri="{BB962C8B-B14F-4D97-AF65-F5344CB8AC3E}">
        <p14:creationId xmlns:p14="http://schemas.microsoft.com/office/powerpoint/2010/main" val="34947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55076" grpId="0"/>
      <p:bldP spid="11550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example 1: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Polynomial kernel with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constant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this looks like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rgbClr val="9C48CD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9C48C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9C48CD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𝑐𝑢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𝑐𝑣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C48C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9C48CD"/>
                  </a:solidFill>
                </a:endParaRPr>
              </a:p>
              <a:p>
                <a:pPr marL="0" indent="0"/>
                <a:endParaRPr lang="en-US" sz="1400" dirty="0">
                  <a:solidFill>
                    <a:srgbClr val="9C48CD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𝑢𝑣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9C48CD"/>
                  </a:solidFill>
                </a:endParaRPr>
              </a:p>
              <a:p>
                <a:pPr marL="0" indent="0"/>
                <a:endParaRPr lang="en-US" sz="1400" dirty="0">
                  <a:solidFill>
                    <a:srgbClr val="9C48CD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Thus, the explicit feature transformation consists of all polynomial combinations of individual dimensions of degree up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9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example 1: Polynomial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219201"/>
            <a:ext cx="5676899" cy="267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9" y="3886200"/>
            <a:ext cx="5638800" cy="26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45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A06A-C412-A046-BAC3-028CDA74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EDD39-B211-ED47-A5CF-1B07BF23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Feature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Nonlinear classifiers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“Shallow” approach: Kernel support vector machines (SVMs)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“Deep” approach: Multi-layer neural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Controlling classifier complexity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Hyperparameters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Bias-variance tradeoff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Overfitting and underfitting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Hyperparameter search in practice</a:t>
            </a:r>
          </a:p>
        </p:txBody>
      </p:sp>
    </p:spTree>
    <p:extLst>
      <p:ext uri="{BB962C8B-B14F-4D97-AF65-F5344CB8AC3E}">
        <p14:creationId xmlns:p14="http://schemas.microsoft.com/office/powerpoint/2010/main" val="205496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example 2: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4400"/>
                <a:ext cx="10896600" cy="5257800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Gaussian kernel with bandwidth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⁡−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9C48CD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Fun fact: the corresponding mapping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infinite-dimensional!</a:t>
                </a: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4400"/>
                <a:ext cx="10896600" cy="5257800"/>
              </a:xfrm>
              <a:blipFill>
                <a:blip r:embed="rId2"/>
                <a:stretch>
                  <a:fillRect l="-1049" t="-1449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769" t="-1" r="4930" b="15796"/>
          <a:stretch/>
        </p:blipFill>
        <p:spPr>
          <a:xfrm>
            <a:off x="5334000" y="3079623"/>
            <a:ext cx="2667000" cy="2980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1" y="6248400"/>
                <a:ext cx="1105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 dirty="0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i="1" dirty="0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’||</m:t>
                      </m:r>
                    </m:oMath>
                  </m:oMathPara>
                </a14:m>
                <a:endParaRPr lang="en-US" i="1" dirty="0">
                  <a:solidFill>
                    <a:srgbClr val="9C48CD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6248400"/>
                <a:ext cx="1105367" cy="369332"/>
              </a:xfrm>
              <a:prstGeom prst="rect">
                <a:avLst/>
              </a:prstGeom>
              <a:blipFill>
                <a:blip r:embed="rId4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9601" y="4572000"/>
                <a:ext cx="1001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dirty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9C48CD"/>
                          </a:solidFill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en-US" dirty="0">
                  <a:solidFill>
                    <a:srgbClr val="9C48CD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4572000"/>
                <a:ext cx="1001749" cy="369332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4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BD510AB-815A-FE4B-9AF5-68C2BCF3242E}"/>
              </a:ext>
            </a:extLst>
          </p:cNvPr>
          <p:cNvGrpSpPr/>
          <p:nvPr/>
        </p:nvGrpSpPr>
        <p:grpSpPr>
          <a:xfrm>
            <a:off x="3962400" y="3657600"/>
            <a:ext cx="4116407" cy="3103674"/>
            <a:chOff x="1315329" y="1096108"/>
            <a:chExt cx="6662737" cy="5360366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FD3FAB5C-136B-F140-A3FE-89A836993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329" y="1096108"/>
              <a:ext cx="6662737" cy="536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02BE27A-A5F9-D541-BEF6-469C05313E1E}"/>
                </a:ext>
              </a:extLst>
            </p:cNvPr>
            <p:cNvCxnSpPr/>
            <p:nvPr/>
          </p:nvCxnSpPr>
          <p:spPr bwMode="auto">
            <a:xfrm>
              <a:off x="2667000" y="2057400"/>
              <a:ext cx="10668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A223D09-174E-F747-AD18-789F52D21F48}"/>
                </a:ext>
              </a:extLst>
            </p:cNvPr>
            <p:cNvCxnSpPr/>
            <p:nvPr/>
          </p:nvCxnSpPr>
          <p:spPr bwMode="auto">
            <a:xfrm>
              <a:off x="2667000" y="2057400"/>
              <a:ext cx="16764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EE89E0-1D0F-724E-8682-5EAFAE6BF9FC}"/>
                </a:ext>
              </a:extLst>
            </p:cNvPr>
            <p:cNvSpPr txBox="1"/>
            <p:nvPr/>
          </p:nvSpPr>
          <p:spPr>
            <a:xfrm>
              <a:off x="1828799" y="1752601"/>
              <a:ext cx="887459" cy="49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SV’s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example 2: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4400"/>
                <a:ext cx="10896600" cy="5257800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Gaussian kernel with bandwidth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⁡−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9C48CD"/>
                  </a:solidFill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It’s also called the Radial Basis Function (RBF) kernel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predictor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is a sum of “bumps” centered on support vectors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4400"/>
                <a:ext cx="10896600" cy="5257800"/>
              </a:xfrm>
              <a:blipFill>
                <a:blip r:embed="rId3"/>
                <a:stretch>
                  <a:fillRect l="-1049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38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8C6B-E46C-C241-83D6-E9F3655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SVM: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7588E-7FBE-654F-A9A3-844484BA7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Margin maximization and kernel trick are elegant, amenable to convex optimization and theoretical analysis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Kernel SVMs are flexible, can be used with problem-specific kernels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SVM loss gives very good accuracy in practice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Perfect “off-the-shelf” classifier, many packages are available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Linear SVMs can scale to large datasets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Kernel SVM training does not scale to large datasets: memory cost is quadratic and computation cost even worse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A06A-C412-A046-BAC3-028CDA74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EDD39-B211-ED47-A5CF-1B07BF23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Feature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Nonlinear classifiers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“Shallow” approach: Kernel support vector machines (SVMs)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“Deep” approach: Multi-layer neural networks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36D8E56-07F5-4548-A0BE-AFB7E1C5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6" y="2667000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Feature transformation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4388AE-0E28-A44F-BD2B-45F1E0742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311" y="2667000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Linear</a:t>
            </a:r>
            <a:b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</a:b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classifier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A5410391-A4EF-0C4F-A62B-261ED1D95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58645"/>
            <a:ext cx="1425949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nput 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09080E38-8F33-4E44-AD98-27D03DED5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687" y="2967346"/>
            <a:ext cx="122671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0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2F19CE8-E80C-C54B-B79E-10C4545DA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04" y="3034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077A35D-E402-EB46-9636-57C828A8A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94" y="3034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74A66C4-8B00-D843-88A9-F511D6F9B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669" y="3034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E15AA6-D9AE-B84F-A9E1-9B1185D4E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800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433DAC8-A0D7-FC44-873F-36964CBD8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800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BB50D28-DD87-9245-9482-F948D3DBE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3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C610DB4-0BE3-FE45-ABCD-6E2FF30AA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5105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BDCC1685-BD03-E342-B8D5-670361F8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1" y="5029201"/>
            <a:ext cx="952485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Output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BE21D46E-E6E1-1B4C-9DDA-81637BC0A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029200"/>
            <a:ext cx="113375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Input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8FAC45D-C1F0-4F4A-BC70-80F36817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5105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15262BD-90C7-9046-A98C-7C66CDE5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5105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85F65CA-B18F-9D4C-9284-B5987A5FF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5105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082279C4-3CF6-7A46-B487-8CBA7D604B47}"/>
                  </a:ext>
                </a:extLst>
              </p:cNvPr>
              <p:cNvSpPr/>
              <p:nvPr/>
            </p:nvSpPr>
            <p:spPr>
              <a:xfrm>
                <a:off x="5276492" y="3320270"/>
                <a:ext cx="14232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082279C4-3CF6-7A46-B487-8CBA7D604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492" y="3320270"/>
                <a:ext cx="1423210" cy="461665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2CC06345-EC6B-F24F-97AF-D4AE633ECF9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C510DF3-C8E6-F442-B858-6F8EF8148FC3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C510DF3-C8E6-F442-B858-6F8EF8148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707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5B0A6702-A45C-EC4B-8640-E8D9C9338881}"/>
              </a:ext>
            </a:extLst>
          </p:cNvPr>
          <p:cNvSpPr txBox="1"/>
          <p:nvPr/>
        </p:nvSpPr>
        <p:spPr>
          <a:xfrm>
            <a:off x="2809641" y="1068354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Linear layer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65489C4-2123-DE4C-A411-1B88859BCEDF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16EEEB-EF7C-BF4C-9FFF-513D00DAAF58}"/>
                  </a:ext>
                </a:extLst>
              </p:cNvPr>
              <p:cNvSpPr/>
              <p:nvPr/>
            </p:nvSpPr>
            <p:spPr>
              <a:xfrm>
                <a:off x="5410200" y="2109759"/>
                <a:ext cx="216116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16EEEB-EF7C-BF4C-9FFF-513D00DAA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109759"/>
                <a:ext cx="2161168" cy="47699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EFD156B-11DA-894D-9AD4-A8D820DA1B54}"/>
                  </a:ext>
                </a:extLst>
              </p:cNvPr>
              <p:cNvSpPr/>
              <p:nvPr/>
            </p:nvSpPr>
            <p:spPr>
              <a:xfrm>
                <a:off x="5410200" y="2789349"/>
                <a:ext cx="2161169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EFD156B-11DA-894D-9AD4-A8D820DA1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789349"/>
                <a:ext cx="2161169" cy="476990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BB47BDB-C2CB-754D-A1C3-789457C9D72D}"/>
                  </a:ext>
                </a:extLst>
              </p:cNvPr>
              <p:cNvSpPr/>
              <p:nvPr/>
            </p:nvSpPr>
            <p:spPr>
              <a:xfrm>
                <a:off x="6019800" y="3496882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BB47BDB-C2CB-754D-A1C3-789457C9D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496882"/>
                <a:ext cx="36580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C2646A6-63BC-7F41-8C5C-C428D3739CD7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/>
              <p:nvPr/>
            </p:nvSpPr>
            <p:spPr>
              <a:xfrm>
                <a:off x="6148695" y="3353815"/>
                <a:ext cx="13350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695" y="3353815"/>
                <a:ext cx="1335044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797915B-8842-6442-A81E-CF244A4F75A2}"/>
                  </a:ext>
                </a:extLst>
              </p:cNvPr>
              <p:cNvSpPr txBox="1"/>
              <p:nvPr/>
            </p:nvSpPr>
            <p:spPr>
              <a:xfrm>
                <a:off x="5943600" y="4146997"/>
                <a:ext cx="4693964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b="0" dirty="0"/>
                  <a:t>: matrix whose rows are weights of output units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797915B-8842-6442-A81E-CF244A4F7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146997"/>
                <a:ext cx="4693964" cy="846322"/>
              </a:xfrm>
              <a:prstGeom prst="rect">
                <a:avLst/>
              </a:prstGeom>
              <a:blipFill>
                <a:blip r:embed="rId3"/>
                <a:stretch>
                  <a:fillRect l="-2162" t="-5970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5B0A6702-A45C-EC4B-8640-E8D9C9338881}"/>
              </a:ext>
            </a:extLst>
          </p:cNvPr>
          <p:cNvSpPr txBox="1"/>
          <p:nvPr/>
        </p:nvSpPr>
        <p:spPr>
          <a:xfrm>
            <a:off x="2809641" y="1068354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Linear layer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65489C4-2123-DE4C-A411-1B88859BCEDF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2BE41E7-D345-004B-80CE-9CCD33533FF7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902" y="3618408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5506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C2646A6-63BC-7F41-8C5C-C428D3739CD7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/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id="{0B09CD04-A3C6-2141-970B-2412D7DDE7E6}"/>
              </a:ext>
            </a:extLst>
          </p:cNvPr>
          <p:cNvSpPr/>
          <p:nvPr/>
        </p:nvSpPr>
        <p:spPr bwMode="auto">
          <a:xfrm>
            <a:off x="6632967" y="227427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4302E4F-B083-E349-BF93-6057D23AFAA2}"/>
              </a:ext>
            </a:extLst>
          </p:cNvPr>
          <p:cNvSpPr/>
          <p:nvPr/>
        </p:nvSpPr>
        <p:spPr bwMode="auto">
          <a:xfrm>
            <a:off x="6636431" y="284489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4113856-4EE9-8447-9FA6-6572779DEDFA}"/>
              </a:ext>
            </a:extLst>
          </p:cNvPr>
          <p:cNvSpPr/>
          <p:nvPr/>
        </p:nvSpPr>
        <p:spPr bwMode="auto">
          <a:xfrm>
            <a:off x="6632967" y="34171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4DD23FC-712F-854F-A893-171A0772C0F3}"/>
              </a:ext>
            </a:extLst>
          </p:cNvPr>
          <p:cNvSpPr/>
          <p:nvPr/>
        </p:nvSpPr>
        <p:spPr bwMode="auto">
          <a:xfrm>
            <a:off x="6641581" y="3970744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3070DF2-6F4A-C14D-BB51-34C07195683D}"/>
              </a:ext>
            </a:extLst>
          </p:cNvPr>
          <p:cNvSpPr/>
          <p:nvPr/>
        </p:nvSpPr>
        <p:spPr bwMode="auto">
          <a:xfrm>
            <a:off x="6641581" y="4523893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5B0A6702-A45C-EC4B-8640-E8D9C9338881}"/>
              </a:ext>
            </a:extLst>
          </p:cNvPr>
          <p:cNvSpPr txBox="1"/>
          <p:nvPr/>
        </p:nvSpPr>
        <p:spPr>
          <a:xfrm>
            <a:off x="2809641" y="1068354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Linear layer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4865F3D-28E6-5044-8197-D8F9D4BF37B1}"/>
              </a:ext>
            </a:extLst>
          </p:cNvPr>
          <p:cNvCxnSpPr>
            <a:cxnSpLocks/>
          </p:cNvCxnSpPr>
          <p:nvPr/>
        </p:nvCxnSpPr>
        <p:spPr bwMode="auto">
          <a:xfrm>
            <a:off x="6107866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C90E450-83AB-9944-BEF2-B94ABC03E5EF}"/>
              </a:ext>
            </a:extLst>
          </p:cNvPr>
          <p:cNvCxnSpPr>
            <a:cxnSpLocks/>
          </p:cNvCxnSpPr>
          <p:nvPr/>
        </p:nvCxnSpPr>
        <p:spPr bwMode="auto">
          <a:xfrm>
            <a:off x="6107866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2E1DFE2-5327-FB44-B43B-885AB0749999}"/>
              </a:ext>
            </a:extLst>
          </p:cNvPr>
          <p:cNvCxnSpPr>
            <a:cxnSpLocks/>
          </p:cNvCxnSpPr>
          <p:nvPr/>
        </p:nvCxnSpPr>
        <p:spPr bwMode="auto">
          <a:xfrm>
            <a:off x="6107866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6E9D8F8-80DC-0F42-83AB-6812A451723C}"/>
              </a:ext>
            </a:extLst>
          </p:cNvPr>
          <p:cNvCxnSpPr>
            <a:cxnSpLocks/>
          </p:cNvCxnSpPr>
          <p:nvPr/>
        </p:nvCxnSpPr>
        <p:spPr bwMode="auto">
          <a:xfrm>
            <a:off x="6096060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CB4981A-07A2-734A-8B12-92270354DC77}"/>
              </a:ext>
            </a:extLst>
          </p:cNvPr>
          <p:cNvCxnSpPr>
            <a:cxnSpLocks/>
          </p:cNvCxnSpPr>
          <p:nvPr/>
        </p:nvCxnSpPr>
        <p:spPr bwMode="auto">
          <a:xfrm>
            <a:off x="6103664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742537C-4831-544A-AC6D-DBEC0316CEB0}"/>
              </a:ext>
            </a:extLst>
          </p:cNvPr>
          <p:cNvCxnSpPr>
            <a:cxnSpLocks/>
          </p:cNvCxnSpPr>
          <p:nvPr/>
        </p:nvCxnSpPr>
        <p:spPr bwMode="auto">
          <a:xfrm>
            <a:off x="7022581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FA3A7E1-B99A-AD40-A2EC-6271E112D7E9}"/>
              </a:ext>
            </a:extLst>
          </p:cNvPr>
          <p:cNvCxnSpPr>
            <a:cxnSpLocks/>
          </p:cNvCxnSpPr>
          <p:nvPr/>
        </p:nvCxnSpPr>
        <p:spPr bwMode="auto">
          <a:xfrm>
            <a:off x="7022581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41C35626-5C20-FA4F-B9A7-3558B66175C0}"/>
              </a:ext>
            </a:extLst>
          </p:cNvPr>
          <p:cNvCxnSpPr>
            <a:cxnSpLocks/>
          </p:cNvCxnSpPr>
          <p:nvPr/>
        </p:nvCxnSpPr>
        <p:spPr bwMode="auto">
          <a:xfrm>
            <a:off x="7022581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16E436F-4FD1-3645-B74F-EDD70A4DE1FC}"/>
              </a:ext>
            </a:extLst>
          </p:cNvPr>
          <p:cNvCxnSpPr>
            <a:cxnSpLocks/>
          </p:cNvCxnSpPr>
          <p:nvPr/>
        </p:nvCxnSpPr>
        <p:spPr bwMode="auto">
          <a:xfrm>
            <a:off x="7010775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3C07607-20D7-4640-B299-1290B513EDAD}"/>
              </a:ext>
            </a:extLst>
          </p:cNvPr>
          <p:cNvCxnSpPr>
            <a:cxnSpLocks/>
          </p:cNvCxnSpPr>
          <p:nvPr/>
        </p:nvCxnSpPr>
        <p:spPr bwMode="auto">
          <a:xfrm>
            <a:off x="7018379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D60233F-09CE-DE4E-A576-A00676B0E4AB}"/>
              </a:ext>
            </a:extLst>
          </p:cNvPr>
          <p:cNvSpPr/>
          <p:nvPr/>
        </p:nvSpPr>
        <p:spPr bwMode="auto">
          <a:xfrm>
            <a:off x="6092713" y="1600200"/>
            <a:ext cx="1450768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02B0D00-967B-AD45-98ED-4F2B5338E07D}"/>
              </a:ext>
            </a:extLst>
          </p:cNvPr>
          <p:cNvSpPr txBox="1"/>
          <p:nvPr/>
        </p:nvSpPr>
        <p:spPr>
          <a:xfrm>
            <a:off x="5920255" y="1038897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Nonlinearity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B3CC2AD-9FFF-084F-9AE8-7F8BFC47A1B5}"/>
                  </a:ext>
                </a:extLst>
              </p:cNvPr>
              <p:cNvSpPr/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B3CC2AD-9FFF-084F-9AE8-7F8BFC47A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5EC23C0-A8DB-EC42-9E31-A1560D4A1D0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D97F86C-17E8-394B-95EB-46207234CF1D}"/>
                  </a:ext>
                </a:extLst>
              </p:cNvPr>
              <p:cNvSpPr/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D97F86C-17E8-394B-95EB-46207234C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BEA53C8-BCD3-2C49-B6DF-E7EC702EC756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902" y="3618408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1A93FE7-BBC9-A64F-AA9D-4F2804F009B5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3480" y="3601454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337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7" grpId="0" animBg="1"/>
      <p:bldP spid="101" grpId="0" animBg="1"/>
      <p:bldP spid="105" grpId="0" animBg="1"/>
      <p:bldP spid="109" grpId="0" animBg="1"/>
      <p:bldP spid="165" grpId="0" animBg="1"/>
      <p:bldP spid="166" grpId="0"/>
      <p:bldP spid="1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6980-33D2-5845-BCCF-74685AB8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nonlinearities (or </a:t>
            </a:r>
            <a:r>
              <a:rPr lang="en-US" i="1" dirty="0"/>
              <a:t>activation functions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E038B-F431-C44C-AA95-5C9F87D00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038601" y="1219200"/>
            <a:ext cx="4201402" cy="1438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33B78-4A6D-9143-948F-E81D1B2F7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0" y="4743244"/>
            <a:ext cx="4196141" cy="1428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09BFB2-0FDF-7644-B915-974942AD3457}"/>
              </a:ext>
            </a:extLst>
          </p:cNvPr>
          <p:cNvSpPr txBox="1"/>
          <p:nvPr/>
        </p:nvSpPr>
        <p:spPr>
          <a:xfrm>
            <a:off x="8677755" y="6550224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4"/>
              </a:rPr>
              <a:t>Stanford 231n</a:t>
            </a:r>
            <a:endParaRPr lang="en-US" sz="14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F30B72-8EDB-6546-A46C-7EFF4BF67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038600" y="2981222"/>
            <a:ext cx="4201402" cy="14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1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C2646A6-63BC-7F41-8C5C-C428D3739CD7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/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9CD0B3C6-34E1-E34A-A377-BB602AD54122}"/>
              </a:ext>
            </a:extLst>
          </p:cNvPr>
          <p:cNvGrpSpPr/>
          <p:nvPr/>
        </p:nvGrpSpPr>
        <p:grpSpPr>
          <a:xfrm>
            <a:off x="6632967" y="2274275"/>
            <a:ext cx="381000" cy="381000"/>
            <a:chOff x="5486400" y="2274275"/>
            <a:chExt cx="381000" cy="381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B09CD04-A3C6-2141-970B-2412D7DDE7E6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8293C4E-38E4-1C4F-A66B-B48872A5DF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9C6E3C3-C9B7-D847-B5F7-92D06F29AE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A41AEE7-B961-044D-85F7-945A1DB78066}"/>
              </a:ext>
            </a:extLst>
          </p:cNvPr>
          <p:cNvGrpSpPr/>
          <p:nvPr/>
        </p:nvGrpSpPr>
        <p:grpSpPr>
          <a:xfrm>
            <a:off x="6636431" y="2844890"/>
            <a:ext cx="381000" cy="381000"/>
            <a:chOff x="5486400" y="2274275"/>
            <a:chExt cx="381000" cy="3810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4302E4F-B083-E349-BF93-6057D23AFAA2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A51D8F-236E-C34A-B053-59CBD1036A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A348686-7937-9B45-A3D9-7124233D517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BBDFF4B-C942-EF4A-8BEB-1CDABDE58DB8}"/>
              </a:ext>
            </a:extLst>
          </p:cNvPr>
          <p:cNvGrpSpPr/>
          <p:nvPr/>
        </p:nvGrpSpPr>
        <p:grpSpPr>
          <a:xfrm>
            <a:off x="6632967" y="3417195"/>
            <a:ext cx="381000" cy="381000"/>
            <a:chOff x="5486400" y="2274275"/>
            <a:chExt cx="381000" cy="38100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4113856-4EE9-8447-9FA6-6572779DEDFA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79002AB-2B84-3249-B4B7-A1DDF1A2B9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8CA418-EC53-5D4C-BE2C-3CCBB27306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FB4591A-ECCB-C945-95FF-D7EC186CD164}"/>
              </a:ext>
            </a:extLst>
          </p:cNvPr>
          <p:cNvGrpSpPr/>
          <p:nvPr/>
        </p:nvGrpSpPr>
        <p:grpSpPr>
          <a:xfrm>
            <a:off x="6641581" y="3970744"/>
            <a:ext cx="381000" cy="381000"/>
            <a:chOff x="5486400" y="2274275"/>
            <a:chExt cx="381000" cy="38100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4DD23FC-712F-854F-A893-171A0772C0F3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AD116D3-7DDA-7243-9B37-CA9385FDBD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806A98-0482-A645-B11C-E684059F23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946D38E-50B6-4C4B-87E5-1C87A4F9F0A5}"/>
              </a:ext>
            </a:extLst>
          </p:cNvPr>
          <p:cNvGrpSpPr/>
          <p:nvPr/>
        </p:nvGrpSpPr>
        <p:grpSpPr>
          <a:xfrm>
            <a:off x="6641581" y="4523893"/>
            <a:ext cx="381000" cy="381000"/>
            <a:chOff x="5486400" y="2274275"/>
            <a:chExt cx="381000" cy="38100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3070DF2-6F4A-C14D-BB51-34C07195683D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F77AC4F-214B-C349-9B8B-B8EB67B07E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818D713-C85E-0245-8BDE-80CE6BEBB3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5B0A6702-A45C-EC4B-8640-E8D9C9338881}"/>
              </a:ext>
            </a:extLst>
          </p:cNvPr>
          <p:cNvSpPr txBox="1"/>
          <p:nvPr/>
        </p:nvSpPr>
        <p:spPr>
          <a:xfrm>
            <a:off x="2809641" y="1068354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Linear layer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4865F3D-28E6-5044-8197-D8F9D4BF37B1}"/>
              </a:ext>
            </a:extLst>
          </p:cNvPr>
          <p:cNvCxnSpPr>
            <a:cxnSpLocks/>
          </p:cNvCxnSpPr>
          <p:nvPr/>
        </p:nvCxnSpPr>
        <p:spPr bwMode="auto">
          <a:xfrm>
            <a:off x="6107866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C90E450-83AB-9944-BEF2-B94ABC03E5EF}"/>
              </a:ext>
            </a:extLst>
          </p:cNvPr>
          <p:cNvCxnSpPr>
            <a:cxnSpLocks/>
          </p:cNvCxnSpPr>
          <p:nvPr/>
        </p:nvCxnSpPr>
        <p:spPr bwMode="auto">
          <a:xfrm>
            <a:off x="6107866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2E1DFE2-5327-FB44-B43B-885AB0749999}"/>
              </a:ext>
            </a:extLst>
          </p:cNvPr>
          <p:cNvCxnSpPr>
            <a:cxnSpLocks/>
          </p:cNvCxnSpPr>
          <p:nvPr/>
        </p:nvCxnSpPr>
        <p:spPr bwMode="auto">
          <a:xfrm>
            <a:off x="6107866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6E9D8F8-80DC-0F42-83AB-6812A451723C}"/>
              </a:ext>
            </a:extLst>
          </p:cNvPr>
          <p:cNvCxnSpPr>
            <a:cxnSpLocks/>
          </p:cNvCxnSpPr>
          <p:nvPr/>
        </p:nvCxnSpPr>
        <p:spPr bwMode="auto">
          <a:xfrm>
            <a:off x="6096060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CB4981A-07A2-734A-8B12-92270354DC77}"/>
              </a:ext>
            </a:extLst>
          </p:cNvPr>
          <p:cNvCxnSpPr>
            <a:cxnSpLocks/>
          </p:cNvCxnSpPr>
          <p:nvPr/>
        </p:nvCxnSpPr>
        <p:spPr bwMode="auto">
          <a:xfrm>
            <a:off x="6103664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742537C-4831-544A-AC6D-DBEC0316CEB0}"/>
              </a:ext>
            </a:extLst>
          </p:cNvPr>
          <p:cNvCxnSpPr>
            <a:cxnSpLocks/>
          </p:cNvCxnSpPr>
          <p:nvPr/>
        </p:nvCxnSpPr>
        <p:spPr bwMode="auto">
          <a:xfrm>
            <a:off x="7022581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FA3A7E1-B99A-AD40-A2EC-6271E112D7E9}"/>
              </a:ext>
            </a:extLst>
          </p:cNvPr>
          <p:cNvCxnSpPr>
            <a:cxnSpLocks/>
          </p:cNvCxnSpPr>
          <p:nvPr/>
        </p:nvCxnSpPr>
        <p:spPr bwMode="auto">
          <a:xfrm>
            <a:off x="7022581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41C35626-5C20-FA4F-B9A7-3558B66175C0}"/>
              </a:ext>
            </a:extLst>
          </p:cNvPr>
          <p:cNvCxnSpPr>
            <a:cxnSpLocks/>
          </p:cNvCxnSpPr>
          <p:nvPr/>
        </p:nvCxnSpPr>
        <p:spPr bwMode="auto">
          <a:xfrm>
            <a:off x="7022581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16E436F-4FD1-3645-B74F-EDD70A4DE1FC}"/>
              </a:ext>
            </a:extLst>
          </p:cNvPr>
          <p:cNvCxnSpPr>
            <a:cxnSpLocks/>
          </p:cNvCxnSpPr>
          <p:nvPr/>
        </p:nvCxnSpPr>
        <p:spPr bwMode="auto">
          <a:xfrm>
            <a:off x="7010775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3C07607-20D7-4640-B299-1290B513EDAD}"/>
              </a:ext>
            </a:extLst>
          </p:cNvPr>
          <p:cNvCxnSpPr>
            <a:cxnSpLocks/>
          </p:cNvCxnSpPr>
          <p:nvPr/>
        </p:nvCxnSpPr>
        <p:spPr bwMode="auto">
          <a:xfrm>
            <a:off x="7018379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D60233F-09CE-DE4E-A576-A00676B0E4AB}"/>
              </a:ext>
            </a:extLst>
          </p:cNvPr>
          <p:cNvSpPr/>
          <p:nvPr/>
        </p:nvSpPr>
        <p:spPr bwMode="auto">
          <a:xfrm>
            <a:off x="6092713" y="1600200"/>
            <a:ext cx="1450768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02B0D00-967B-AD45-98ED-4F2B5338E07D}"/>
              </a:ext>
            </a:extLst>
          </p:cNvPr>
          <p:cNvSpPr txBox="1"/>
          <p:nvPr/>
        </p:nvSpPr>
        <p:spPr>
          <a:xfrm>
            <a:off x="5920255" y="1038897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Nonlinearity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B3CC2AD-9FFF-084F-9AE8-7F8BFC47A1B5}"/>
                  </a:ext>
                </a:extLst>
              </p:cNvPr>
              <p:cNvSpPr/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B3CC2AD-9FFF-084F-9AE8-7F8BFC47A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5EC23C0-A8DB-EC42-9E31-A1560D4A1D0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D97F86C-17E8-394B-95EB-46207234CF1D}"/>
                  </a:ext>
                </a:extLst>
              </p:cNvPr>
              <p:cNvSpPr/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D97F86C-17E8-394B-95EB-46207234C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6CD4D-73C7-DA49-B482-B059E360F209}"/>
                  </a:ext>
                </a:extLst>
              </p:cNvPr>
              <p:cNvSpPr txBox="1"/>
              <p:nvPr/>
            </p:nvSpPr>
            <p:spPr>
              <a:xfrm>
                <a:off x="5712941" y="5715000"/>
                <a:ext cx="23144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6CD4D-73C7-DA49-B482-B059E360F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41" y="5715000"/>
                <a:ext cx="231448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BEA53C8-BCD3-2C49-B6DF-E7EC702EC756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902" y="3618408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1A93FE7-BBC9-A64F-AA9D-4F2804F009B5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3480" y="3601454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FAF68F5-0AB3-0949-8535-EDF6228D9314}"/>
              </a:ext>
            </a:extLst>
          </p:cNvPr>
          <p:cNvCxnSpPr>
            <a:cxnSpLocks/>
          </p:cNvCxnSpPr>
          <p:nvPr/>
        </p:nvCxnSpPr>
        <p:spPr bwMode="auto">
          <a:xfrm flipV="1">
            <a:off x="9940943" y="3581400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F268F14-AFC7-2A47-8C13-C60209CBDC56}"/>
              </a:ext>
            </a:extLst>
          </p:cNvPr>
          <p:cNvSpPr txBox="1"/>
          <p:nvPr/>
        </p:nvSpPr>
        <p:spPr>
          <a:xfrm>
            <a:off x="10855417" y="332338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B2F738B-0542-DC4C-867F-614650D78F3B}"/>
              </a:ext>
            </a:extLst>
          </p:cNvPr>
          <p:cNvSpPr txBox="1"/>
          <p:nvPr/>
        </p:nvSpPr>
        <p:spPr>
          <a:xfrm>
            <a:off x="7515605" y="433993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Why do we need the nonlinearity?</a:t>
            </a:r>
          </a:p>
        </p:txBody>
      </p:sp>
    </p:spTree>
    <p:extLst>
      <p:ext uri="{BB962C8B-B14F-4D97-AF65-F5344CB8AC3E}">
        <p14:creationId xmlns:p14="http://schemas.microsoft.com/office/powerpoint/2010/main" val="29940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8C6B-E46C-C241-83D6-E9F3655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Hand-designing Feature Spaces using Domain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57D9D-E537-AB2B-1EE8-C954DDA74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8892665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Edges / gradients more useful than raw pixel values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Invariance to local deformations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Spatial pooling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Quantization into coarse bins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6D8B2C24-7305-B913-FB53-8A9238D8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904" y="762000"/>
            <a:ext cx="228169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374C29-D202-1AE7-7752-C69CF539D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5" y="5330926"/>
            <a:ext cx="10796645" cy="892893"/>
          </a:xfrm>
          <a:prstGeom prst="rect">
            <a:avLst/>
          </a:prstGeo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DA4C693B-0D9F-178F-C3AE-E8B161C00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87"/>
          <a:stretch/>
        </p:blipFill>
        <p:spPr bwMode="auto">
          <a:xfrm>
            <a:off x="671284" y="2957197"/>
            <a:ext cx="10849432" cy="218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85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3" name="TextBox 102"/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473BA6-899F-D04D-9697-C0BB4C7CBAED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88C65C-0F32-9B41-90B0-60465C7430F0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88C65C-0F32-9B41-90B0-60465C74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4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3D26BB-F35F-4F46-A6D4-D28B955BF083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3D26BB-F35F-4F46-A6D4-D28B955BF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1742;p100">
            <a:extLst>
              <a:ext uri="{FF2B5EF4-FFF2-40B4-BE49-F238E27FC236}">
                <a16:creationId xmlns:a16="http://schemas.microsoft.com/office/drawing/2014/main" id="{A6902984-0843-BA42-B2D8-402F06CC55A5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</p:spTree>
    <p:extLst>
      <p:ext uri="{BB962C8B-B14F-4D97-AF65-F5344CB8AC3E}">
        <p14:creationId xmlns:p14="http://schemas.microsoft.com/office/powerpoint/2010/main" val="3843668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3D40E26-CAEF-2542-BC75-2E357767744E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J. Johnson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73122A-BD80-1C4E-A9E9-44AD2A3F115F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BC24F9-8008-7D4D-93A9-93003250B241}"/>
                  </a:ext>
                </a:extLst>
              </p:cNvPr>
              <p:cNvSpPr txBox="1"/>
              <p:nvPr/>
            </p:nvSpPr>
            <p:spPr>
              <a:xfrm>
                <a:off x="5334000" y="950893"/>
                <a:ext cx="67258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Consider a linear transform: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err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𝑊𝑥</m:t>
                    </m:r>
                    <m:r>
                      <a:rPr lang="en-US" sz="28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rgbClr val="9900CC"/>
                  </a:solidFill>
                </a:endParaRPr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are 2-dimensional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BC24F9-8008-7D4D-93A9-93003250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50893"/>
                <a:ext cx="6725816" cy="954107"/>
              </a:xfrm>
              <a:prstGeom prst="rect">
                <a:avLst/>
              </a:prstGeom>
              <a:blipFill>
                <a:blip r:embed="rId3"/>
                <a:stretch>
                  <a:fillRect l="-207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3500AD3-7B61-7240-B148-BC56A672AE6E}"/>
                  </a:ext>
                </a:extLst>
              </p:cNvPr>
              <p:cNvSpPr txBox="1"/>
              <p:nvPr/>
            </p:nvSpPr>
            <p:spPr>
              <a:xfrm>
                <a:off x="4320153" y="2608247"/>
                <a:ext cx="31438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3500AD3-7B61-7240-B148-BC56A672A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153" y="2608247"/>
                <a:ext cx="3143809" cy="954107"/>
              </a:xfrm>
              <a:prstGeom prst="rect">
                <a:avLst/>
              </a:prstGeom>
              <a:blipFill>
                <a:blip r:embed="rId4"/>
                <a:stretch>
                  <a:fillRect l="-3213" t="-5195" r="-321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3741B6E-11CC-974F-B255-575F49071267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3741B6E-11CC-974F-B255-575F49071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EF47EA9-A8F9-A647-BB86-EBEF3D941885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EF47EA9-A8F9-A647-BB86-EBEF3D941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Google Shape;1742;p100">
            <a:extLst>
              <a:ext uri="{FF2B5EF4-FFF2-40B4-BE49-F238E27FC236}">
                <a16:creationId xmlns:a16="http://schemas.microsoft.com/office/drawing/2014/main" id="{744F9D08-9683-7B4F-8AE8-FF7083A451F8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</p:spTree>
    <p:extLst>
      <p:ext uri="{BB962C8B-B14F-4D97-AF65-F5344CB8AC3E}">
        <p14:creationId xmlns:p14="http://schemas.microsoft.com/office/powerpoint/2010/main" val="540442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5665936" y="5506904"/>
            <a:ext cx="262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Still not linearly separable!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8848106" y="437841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7938154" y="517903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8040329" y="440688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7467600" y="465555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8430062" y="485522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8522742" y="575639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8843684" y="53934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50192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57986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894223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8876516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7525251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8180480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8839682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7616691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8089040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8168145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7498996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52418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51626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521059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524180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587590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3D40E26-CAEF-2542-BC75-2E357767744E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J. Johnson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73122A-BD80-1C4E-A9E9-44AD2A3F115F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BC24F9-8008-7D4D-93A9-93003250B241}"/>
                  </a:ext>
                </a:extLst>
              </p:cNvPr>
              <p:cNvSpPr txBox="1"/>
              <p:nvPr/>
            </p:nvSpPr>
            <p:spPr>
              <a:xfrm>
                <a:off x="5334000" y="950893"/>
                <a:ext cx="67258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Consider a linear transform: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err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𝑊𝑥</m:t>
                    </m:r>
                    <m:r>
                      <a:rPr lang="en-US" sz="28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rgbClr val="9900CC"/>
                  </a:solidFill>
                </a:endParaRPr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are 2-dimensional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BC24F9-8008-7D4D-93A9-93003250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50893"/>
                <a:ext cx="6725816" cy="954107"/>
              </a:xfrm>
              <a:prstGeom prst="rect">
                <a:avLst/>
              </a:prstGeom>
              <a:blipFill>
                <a:blip r:embed="rId3"/>
                <a:stretch>
                  <a:fillRect l="-207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3500AD3-7B61-7240-B148-BC56A672AE6E}"/>
                  </a:ext>
                </a:extLst>
              </p:cNvPr>
              <p:cNvSpPr txBox="1"/>
              <p:nvPr/>
            </p:nvSpPr>
            <p:spPr>
              <a:xfrm>
                <a:off x="4320153" y="2608247"/>
                <a:ext cx="31438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3500AD3-7B61-7240-B148-BC56A672A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153" y="2608247"/>
                <a:ext cx="3143809" cy="954107"/>
              </a:xfrm>
              <a:prstGeom prst="rect">
                <a:avLst/>
              </a:prstGeom>
              <a:blipFill>
                <a:blip r:embed="rId4"/>
                <a:stretch>
                  <a:fillRect l="-3213" t="-5195" r="-321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3741B6E-11CC-974F-B255-575F49071267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3741B6E-11CC-974F-B255-575F49071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EF47EA9-A8F9-A647-BB86-EBEF3D941885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EF47EA9-A8F9-A647-BB86-EBEF3D941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14C4BDB-74AB-224C-9DB7-3C7A36F74D82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14C4BDB-74AB-224C-9DB7-3C7A36F74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7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75A6D3-1237-974A-8B83-66D0CC8CB5B9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75A6D3-1237-974A-8B83-66D0CC8CB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7DD7EF7-15F5-3B4B-BEEB-E1BED41F58FF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Google Shape;1742;p100">
            <a:extLst>
              <a:ext uri="{FF2B5EF4-FFF2-40B4-BE49-F238E27FC236}">
                <a16:creationId xmlns:a16="http://schemas.microsoft.com/office/drawing/2014/main" id="{744F9D08-9683-7B4F-8AE8-FF7083A451F8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2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3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Google Shape;52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CC8B00-F557-014D-BFEC-40CAF1540919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5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3E3B3F-34CB-1C43-B6B2-2B4F6EF1260D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3E3B3F-34CB-1C43-B6B2-2B4F6EF12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D529A-B436-484A-A0A1-1173D8F6576C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D529A-B436-484A-A0A1-1173D8F65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EEDABC-8E8E-7049-92AA-4B8A05D14C40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EEDABC-8E8E-7049-92AA-4B8A05D1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CF9AC7-616B-3B4C-85E5-4354E09D4E45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CF9AC7-616B-3B4C-85E5-4354E09D4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8FA67A-55D5-8542-B17B-2411A7C097CB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DF8DAB3-DD99-E042-9539-8ECAD2689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3008319-2AA7-554F-9804-50B21E5576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75946DB-5049-BA48-A157-7D3E8D9EDA3B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23861D-8C08-E543-9012-D546CD2006CD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384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48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68D76A5-02E4-9944-8938-381035DC92C2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BF8B6A-3E39-EB4E-9C77-7CB86A86285F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BF8B6A-3E39-EB4E-9C77-7CB86A862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A98757-94EE-8642-9C74-5D7DC6B15A08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A98757-94EE-8642-9C74-5D7DC6B15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01D166-258D-C644-A7C9-3B309DF2A63F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01D166-258D-C644-A7C9-3B309DF2A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4CF6CE-6B4B-8947-816A-64240F9AEDD0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4CF6CE-6B4B-8947-816A-64240F9AE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31C60F-9019-8744-8798-568CB3744CAA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AFF329A-4812-7048-97CC-79BF7431EC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BE068B6-3BD5-344F-82AE-8FC4540957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D4F7378-CC4F-0547-B4B2-A5118B3E9B91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D63FF7-0855-784B-9C90-9E71D0101641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58BDD9-5E50-8245-947A-CE60DA85F701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58BDD9-5E50-8245-947A-CE60DA85F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58EA36-DA32-D342-BD17-0E0E8F9CF949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58EA36-DA32-D342-BD17-0E0E8F9C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9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F62D05-32B0-DB4A-81EC-123FB5705C03}"/>
                  </a:ext>
                </a:extLst>
              </p:cNvPr>
              <p:cNvSpPr txBox="1"/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is 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F62D05-32B0-DB4A-81EC-123FB5705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blipFill>
                <a:blip r:embed="rId2"/>
                <a:stretch>
                  <a:fillRect l="-3356" t="-2439" r="-201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3153" y="2804403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5522" y="2639804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752888" y="2209800"/>
            <a:ext cx="264315" cy="32445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782263" y="3348003"/>
            <a:ext cx="306702" cy="2120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769591" y="2668005"/>
            <a:ext cx="319374" cy="1405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757805" y="3087825"/>
            <a:ext cx="355982" cy="1268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oogle Shape;52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8545EF5-B7BA-C446-B9EE-4DC6F710B4DA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BD96EE-1740-AC40-8FC4-9313FD2AB464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BD96EE-1740-AC40-8FC4-9313FD2A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F40359-83DA-4A41-B6F8-AF03E6C400DC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F40359-83DA-4A41-B6F8-AF03E6C40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6D2732-4D3B-FF4C-9D52-D667164543B9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6D2732-4D3B-FF4C-9D52-D6671645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40E972-4B7F-B140-AC00-C725C4562800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40E972-4B7F-B140-AC00-C725C4562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1D119C-4E8C-2445-8E6E-F38751566349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15154D9-368E-4A41-9517-968AFE7AA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F69EFA7-ED54-0E47-A3A2-E2A5C2A274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C631CBB-1968-DA4A-B7FD-B1278743C94A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7AF2332-B2EA-9F47-A64A-558A9ADF1D83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142A7BB-465D-4943-A6CB-6CF1D6A48A46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142A7BB-465D-4943-A6CB-6CF1D6A4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BDF317-2077-2F4D-B343-2C548DB09BBD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BDF317-2077-2F4D-B343-2C548DB09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0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3153" y="2804403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5522" y="2639804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121960" y="4672575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04404" y="3308402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9469116" y="4338675"/>
            <a:ext cx="430481" cy="3339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863332" y="4296279"/>
            <a:ext cx="153351" cy="2915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9943719" y="4276609"/>
            <a:ext cx="201065" cy="290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0479476" y="4237761"/>
            <a:ext cx="138669" cy="2737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 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blipFill>
                <a:blip r:embed="rId2"/>
                <a:stretch>
                  <a:fillRect l="-2564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Google Shape;52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57D2C52-B3E9-2D47-914A-9F41EC1329D5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5C53068-8D0E-0249-A10B-D70F4E84C4A7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5C53068-8D0E-0249-A10B-D70F4E84C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8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44BEC3-7D87-7745-8F9A-7ADF9EAC6830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44BEC3-7D87-7745-8F9A-7ADF9EAC6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9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457B8A-314C-744D-94A7-93285C569C46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457B8A-314C-744D-94A7-93285C569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10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4E51FD-C716-3A48-86BD-AD63E98F0099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4E51FD-C716-3A48-86BD-AD63E98F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11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8904729-B9C8-8242-A4EE-1103C7917149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CAF9E2F-80F4-B14E-B69A-DCF3C365FA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49856E2-4107-954F-AC19-F9E9B45BAE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8382938-F644-5541-9BBF-296187EDD8D3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A3E34B7-6670-8D47-9B37-10561B19D3CB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710C275-0317-4649-88F9-C1C695DC5288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710C275-0317-4649-88F9-C1C695DC5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2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5A4CE80-8F6C-BD4A-9CF8-410D059FAF1F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5A4CE80-8F6C-BD4A-9CF8-410D059FA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3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0AABC1F-6463-C54D-A8F9-C650625FB2BA}"/>
                  </a:ext>
                </a:extLst>
              </p:cNvPr>
              <p:cNvSpPr txBox="1"/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is 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0AABC1F-6463-C54D-A8F9-C650625FB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blipFill>
                <a:blip r:embed="rId14"/>
                <a:stretch>
                  <a:fillRect l="-3356" t="-2439" r="-201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E97CEF1-7FCF-F64A-8C6E-1BDA11E53786}"/>
              </a:ext>
            </a:extLst>
          </p:cNvPr>
          <p:cNvCxnSpPr/>
          <p:nvPr/>
        </p:nvCxnSpPr>
        <p:spPr>
          <a:xfrm flipV="1">
            <a:off x="8752888" y="2209800"/>
            <a:ext cx="264315" cy="32445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952B1C3-3FEA-814C-9BE4-A951BAE996C6}"/>
              </a:ext>
            </a:extLst>
          </p:cNvPr>
          <p:cNvCxnSpPr/>
          <p:nvPr/>
        </p:nvCxnSpPr>
        <p:spPr>
          <a:xfrm>
            <a:off x="8782263" y="3348003"/>
            <a:ext cx="306702" cy="2120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19080CB-FE89-2249-B35D-BC55D43C2B00}"/>
              </a:ext>
            </a:extLst>
          </p:cNvPr>
          <p:cNvCxnSpPr/>
          <p:nvPr/>
        </p:nvCxnSpPr>
        <p:spPr>
          <a:xfrm flipV="1">
            <a:off x="8769591" y="2668005"/>
            <a:ext cx="319374" cy="1405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91C45E6-6130-824A-978D-CAF5A0754472}"/>
              </a:ext>
            </a:extLst>
          </p:cNvPr>
          <p:cNvCxnSpPr/>
          <p:nvPr/>
        </p:nvCxnSpPr>
        <p:spPr>
          <a:xfrm>
            <a:off x="8757805" y="3087825"/>
            <a:ext cx="355982" cy="1268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3153" y="2804403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5522" y="2639804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121960" y="4672575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04404" y="3308402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49713" y="4752732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96922" y="4489866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8642151" y="4222941"/>
            <a:ext cx="441518" cy="23176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8987308" y="4347631"/>
            <a:ext cx="151660" cy="41537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60190" y="5196322"/>
            <a:ext cx="162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 “collapsed” </a:t>
            </a:r>
            <a:r>
              <a:rPr lang="en-US" sz="2000"/>
              <a:t>onto origin</a:t>
            </a:r>
            <a:endParaRPr lang="en-US" sz="2000" dirty="0"/>
          </a:p>
        </p:txBody>
      </p:sp>
      <p:pic>
        <p:nvPicPr>
          <p:cNvPr id="54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EEC84F8-33B6-064D-9D76-FE7E1E00EB6E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C41C61-6949-8F42-8582-0FD1AD5B0E90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C41C61-6949-8F42-8582-0FD1AD5B0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80D5991-281C-BE49-8BFE-75371E729452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80D5991-281C-BE49-8BFE-75371E72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BFF171D-F5CC-9347-A791-D9B05A6708E5}"/>
                  </a:ext>
                </a:extLst>
              </p:cNvPr>
              <p:cNvSpPr txBox="1"/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 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BFF171D-F5CC-9347-A791-D9B05A67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blipFill>
                <a:blip r:embed="rId8"/>
                <a:stretch>
                  <a:fillRect l="-2564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E1E8C2-646E-E946-AB99-5DD4E5ACD603}"/>
              </a:ext>
            </a:extLst>
          </p:cNvPr>
          <p:cNvCxnSpPr/>
          <p:nvPr/>
        </p:nvCxnSpPr>
        <p:spPr>
          <a:xfrm flipH="1" flipV="1">
            <a:off x="9469116" y="4338675"/>
            <a:ext cx="430481" cy="3339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CD68A50-ECD9-4443-AB24-1EB3A5030693}"/>
              </a:ext>
            </a:extLst>
          </p:cNvPr>
          <p:cNvCxnSpPr/>
          <p:nvPr/>
        </p:nvCxnSpPr>
        <p:spPr>
          <a:xfrm flipV="1">
            <a:off x="10863332" y="4296279"/>
            <a:ext cx="153351" cy="2915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EAD429-48F4-5A45-B0D4-7BFC1DCB6579}"/>
              </a:ext>
            </a:extLst>
          </p:cNvPr>
          <p:cNvCxnSpPr/>
          <p:nvPr/>
        </p:nvCxnSpPr>
        <p:spPr>
          <a:xfrm flipH="1" flipV="1">
            <a:off x="9943719" y="4276609"/>
            <a:ext cx="201065" cy="290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4C3FB90-81DC-8547-97E5-9C41361724F6}"/>
              </a:ext>
            </a:extLst>
          </p:cNvPr>
          <p:cNvCxnSpPr/>
          <p:nvPr/>
        </p:nvCxnSpPr>
        <p:spPr>
          <a:xfrm flipV="1">
            <a:off x="10479476" y="4237761"/>
            <a:ext cx="138669" cy="2737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6A5D861-360E-3243-ABCC-0D3686B4E7BE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6A5D861-360E-3243-ABCC-0D3686B4E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7B09A6-5228-8949-856D-5D4E3F0488B5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7B09A6-5228-8949-856D-5D4E3F048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10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B920A3B-74F3-484A-9E57-B20CC88BF5C3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C7EB3EE-95B0-3649-A47E-D814CED37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1AC0F02-D2D6-AD4D-9610-6C3FD9304A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C505556-AB85-854D-B9E3-75027F6F820B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B18AB18-5A46-E64F-BB2B-CF80DE6AED00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AC49567-80F0-BB47-A9EB-8C6980D9D70D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AC49567-80F0-BB47-A9EB-8C6980D9D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1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B6367F-3D7C-D945-B2D3-6AFE0E611535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B6367F-3D7C-D945-B2D3-6AFE0E61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2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8C4B07-3FFE-2F49-A34B-AA55D059C752}"/>
                  </a:ext>
                </a:extLst>
              </p:cNvPr>
              <p:cNvSpPr txBox="1"/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is 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8C4B07-3FFE-2F49-A34B-AA55D059C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398" y="3124200"/>
                <a:ext cx="1883002" cy="1028487"/>
              </a:xfrm>
              <a:prstGeom prst="rect">
                <a:avLst/>
              </a:prstGeom>
              <a:blipFill>
                <a:blip r:embed="rId13"/>
                <a:stretch>
                  <a:fillRect l="-3356" t="-2439" r="-201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1878D13-2A9B-C248-A2C6-69523844B3B1}"/>
              </a:ext>
            </a:extLst>
          </p:cNvPr>
          <p:cNvCxnSpPr/>
          <p:nvPr/>
        </p:nvCxnSpPr>
        <p:spPr>
          <a:xfrm flipV="1">
            <a:off x="8752888" y="2209800"/>
            <a:ext cx="264315" cy="32445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CF25BFA-8451-7643-AD0B-6EA103F3A8CD}"/>
              </a:ext>
            </a:extLst>
          </p:cNvPr>
          <p:cNvCxnSpPr/>
          <p:nvPr/>
        </p:nvCxnSpPr>
        <p:spPr>
          <a:xfrm>
            <a:off x="8782263" y="3348003"/>
            <a:ext cx="306702" cy="2120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160160F-B9FC-9E4A-9B58-893D22A10DFF}"/>
              </a:ext>
            </a:extLst>
          </p:cNvPr>
          <p:cNvCxnSpPr/>
          <p:nvPr/>
        </p:nvCxnSpPr>
        <p:spPr>
          <a:xfrm flipV="1">
            <a:off x="8769591" y="2668005"/>
            <a:ext cx="319374" cy="1405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C3BF94-9ED6-1E41-9D3F-DEDB90E35090}"/>
              </a:ext>
            </a:extLst>
          </p:cNvPr>
          <p:cNvCxnSpPr/>
          <p:nvPr/>
        </p:nvCxnSpPr>
        <p:spPr>
          <a:xfrm>
            <a:off x="8757805" y="3087825"/>
            <a:ext cx="355982" cy="1268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5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8848106" y="437841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7938154" y="517903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8040329" y="440688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7467600" y="465555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8430062" y="485522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8522742" y="575639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8843684" y="53934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50192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57986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894223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8876516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7525251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8180480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8839682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7616691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8089040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8168145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7498996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52418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51626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521059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524180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587590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3D40E26-CAEF-2542-BC75-2E357767744E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J. Johnson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73122A-BD80-1C4E-A9E9-44AD2A3F115F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FC743F3-0F96-7441-93C0-DB0B6654151A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FC743F3-0F96-7441-93C0-DB0B66541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19D829A-7E67-EB45-B59E-5BC3D5DC716E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19D829A-7E67-EB45-B59E-5BC3D5DC7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Google Shape;523;p65">
            <a:extLst>
              <a:ext uri="{FF2B5EF4-FFF2-40B4-BE49-F238E27FC236}">
                <a16:creationId xmlns:a16="http://schemas.microsoft.com/office/drawing/2014/main" id="{A916CBE7-E768-9C48-9AC7-9D2B61F8DA2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742;p100">
            <a:extLst>
              <a:ext uri="{FF2B5EF4-FFF2-40B4-BE49-F238E27FC236}">
                <a16:creationId xmlns:a16="http://schemas.microsoft.com/office/drawing/2014/main" id="{EFB463F0-9AF2-9C4D-9BEB-158E9129CDFB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707D9CC-B877-114D-883A-F6F84F789E7D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707D9CC-B877-114D-883A-F6F84F789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B88CBB2-BA33-7143-8891-2C718CF1E07A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B88CBB2-BA33-7143-8891-2C718CF1E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4A45D92-AF03-8D47-B110-BB5D4442FA52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7361022A-1551-254E-B0F8-C66B3D140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1ABEFAC-C93D-6945-8F72-5F2DA4BF2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87ED137-7811-3448-9304-308E9629C296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17975C6-01D1-414D-B231-670D21810CC5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A4D1992-615C-A440-ACB2-9A5255EC8120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A4D1992-615C-A440-ACB2-9A5255EC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34F3D9D-5A65-9A42-8D01-5169FE33489D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34F3D9D-5A65-9A42-8D01-5169FE33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02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83DA293-033F-5E4B-B0E5-97BB92821231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J. Johnson</a:t>
            </a:r>
            <a:endParaRPr lang="en-US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2C24508-6695-9349-896F-B400F26B71E2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8F1E193-FBD2-1640-9111-25317354DD64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81F8049-BD54-C444-80F5-F914FB461543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oogle Shape;1734;p100">
            <a:extLst>
              <a:ext uri="{FF2B5EF4-FFF2-40B4-BE49-F238E27FC236}">
                <a16:creationId xmlns:a16="http://schemas.microsoft.com/office/drawing/2014/main" id="{80799102-B0BE-CA4E-9066-B14B810534C5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2" name="Google Shape;1742;p100">
            <a:extLst>
              <a:ext uri="{FF2B5EF4-FFF2-40B4-BE49-F238E27FC236}">
                <a16:creationId xmlns:a16="http://schemas.microsoft.com/office/drawing/2014/main" id="{C18EA61C-3A21-854E-8C00-E21C9C390CD5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3" name="Google Shape;1742;p100">
            <a:extLst>
              <a:ext uri="{FF2B5EF4-FFF2-40B4-BE49-F238E27FC236}">
                <a16:creationId xmlns:a16="http://schemas.microsoft.com/office/drawing/2014/main" id="{29A1A860-E44F-7E43-B45C-58C181E08A2D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4" name="Google Shape;1742;p100">
            <a:extLst>
              <a:ext uri="{FF2B5EF4-FFF2-40B4-BE49-F238E27FC236}">
                <a16:creationId xmlns:a16="http://schemas.microsoft.com/office/drawing/2014/main" id="{73A11B3B-541E-DD4C-8378-072556C2F260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5" name="Google Shape;1742;p100">
            <a:extLst>
              <a:ext uri="{FF2B5EF4-FFF2-40B4-BE49-F238E27FC236}">
                <a16:creationId xmlns:a16="http://schemas.microsoft.com/office/drawing/2014/main" id="{6DC8BDBE-0492-5048-9119-611C6CDD8A38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6" name="Google Shape;1742;p100">
            <a:extLst>
              <a:ext uri="{FF2B5EF4-FFF2-40B4-BE49-F238E27FC236}">
                <a16:creationId xmlns:a16="http://schemas.microsoft.com/office/drawing/2014/main" id="{5A373F4E-FE23-FD45-AD50-04B78E89A5FA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7" name="Google Shape;1734;p100">
            <a:extLst>
              <a:ext uri="{FF2B5EF4-FFF2-40B4-BE49-F238E27FC236}">
                <a16:creationId xmlns:a16="http://schemas.microsoft.com/office/drawing/2014/main" id="{4163CBC3-CE07-DE4F-9073-A3AB7A5A6B9C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8" name="Google Shape;1734;p100">
            <a:extLst>
              <a:ext uri="{FF2B5EF4-FFF2-40B4-BE49-F238E27FC236}">
                <a16:creationId xmlns:a16="http://schemas.microsoft.com/office/drawing/2014/main" id="{60AD2C6B-32D7-F443-953B-F3BBED970F26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9" name="Google Shape;1734;p100">
            <a:extLst>
              <a:ext uri="{FF2B5EF4-FFF2-40B4-BE49-F238E27FC236}">
                <a16:creationId xmlns:a16="http://schemas.microsoft.com/office/drawing/2014/main" id="{A27F37EB-FCB3-294F-8409-71A388109C7B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0" name="Google Shape;1734;p100">
            <a:extLst>
              <a:ext uri="{FF2B5EF4-FFF2-40B4-BE49-F238E27FC236}">
                <a16:creationId xmlns:a16="http://schemas.microsoft.com/office/drawing/2014/main" id="{37AD86B9-0094-E34B-88DC-C0C933F04615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1" name="Google Shape;1734;p100">
            <a:extLst>
              <a:ext uri="{FF2B5EF4-FFF2-40B4-BE49-F238E27FC236}">
                <a16:creationId xmlns:a16="http://schemas.microsoft.com/office/drawing/2014/main" id="{C2D30396-4685-D74D-A10F-4C46215D3555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2" name="Google Shape;1734;p100">
            <a:extLst>
              <a:ext uri="{FF2B5EF4-FFF2-40B4-BE49-F238E27FC236}">
                <a16:creationId xmlns:a16="http://schemas.microsoft.com/office/drawing/2014/main" id="{5358AFE8-E941-F74D-9B2E-AD4579F7EC2A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3" name="Google Shape;1734;p100">
            <a:extLst>
              <a:ext uri="{FF2B5EF4-FFF2-40B4-BE49-F238E27FC236}">
                <a16:creationId xmlns:a16="http://schemas.microsoft.com/office/drawing/2014/main" id="{375EAB78-9805-AE40-9E26-7556A1EAA27A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4" name="Google Shape;1734;p100">
            <a:extLst>
              <a:ext uri="{FF2B5EF4-FFF2-40B4-BE49-F238E27FC236}">
                <a16:creationId xmlns:a16="http://schemas.microsoft.com/office/drawing/2014/main" id="{21480BB4-4693-3946-9313-F06F46EE0F58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5" name="Google Shape;1734;p100">
            <a:extLst>
              <a:ext uri="{FF2B5EF4-FFF2-40B4-BE49-F238E27FC236}">
                <a16:creationId xmlns:a16="http://schemas.microsoft.com/office/drawing/2014/main" id="{FCCB5FF8-B559-1F46-8D17-315CD5932ACB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6" name="Google Shape;1734;p100">
            <a:extLst>
              <a:ext uri="{FF2B5EF4-FFF2-40B4-BE49-F238E27FC236}">
                <a16:creationId xmlns:a16="http://schemas.microsoft.com/office/drawing/2014/main" id="{3E079414-4D41-1E48-9403-F45DA0B53CE9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7" name="Google Shape;1734;p100">
            <a:extLst>
              <a:ext uri="{FF2B5EF4-FFF2-40B4-BE49-F238E27FC236}">
                <a16:creationId xmlns:a16="http://schemas.microsoft.com/office/drawing/2014/main" id="{744B3D75-3EBE-AB47-8F53-5B08131CADAF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8" name="Google Shape;1734;p100">
            <a:extLst>
              <a:ext uri="{FF2B5EF4-FFF2-40B4-BE49-F238E27FC236}">
                <a16:creationId xmlns:a16="http://schemas.microsoft.com/office/drawing/2014/main" id="{2380EDA5-DE81-D54F-A916-065586038D97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9" name="Google Shape;1734;p100">
            <a:extLst>
              <a:ext uri="{FF2B5EF4-FFF2-40B4-BE49-F238E27FC236}">
                <a16:creationId xmlns:a16="http://schemas.microsoft.com/office/drawing/2014/main" id="{00698DB8-8620-164C-A8F4-BE82FD2E77BD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0" name="Google Shape;1734;p100">
            <a:extLst>
              <a:ext uri="{FF2B5EF4-FFF2-40B4-BE49-F238E27FC236}">
                <a16:creationId xmlns:a16="http://schemas.microsoft.com/office/drawing/2014/main" id="{0D7A12B4-2BFD-2F4A-A0E5-01DD79D6BD33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1" name="Google Shape;1734;p100">
            <a:extLst>
              <a:ext uri="{FF2B5EF4-FFF2-40B4-BE49-F238E27FC236}">
                <a16:creationId xmlns:a16="http://schemas.microsoft.com/office/drawing/2014/main" id="{9D8D48CE-99C8-094B-9C7E-3CDF3DF4E5B5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2" name="Google Shape;1734;p100">
            <a:extLst>
              <a:ext uri="{FF2B5EF4-FFF2-40B4-BE49-F238E27FC236}">
                <a16:creationId xmlns:a16="http://schemas.microsoft.com/office/drawing/2014/main" id="{74BDF55D-C750-2942-A9EF-A821B53E5C81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3" name="Google Shape;1734;p100">
            <a:extLst>
              <a:ext uri="{FF2B5EF4-FFF2-40B4-BE49-F238E27FC236}">
                <a16:creationId xmlns:a16="http://schemas.microsoft.com/office/drawing/2014/main" id="{E2B3402E-6F74-7548-A29C-90079B6D2CF3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4" name="Google Shape;1734;p100">
            <a:extLst>
              <a:ext uri="{FF2B5EF4-FFF2-40B4-BE49-F238E27FC236}">
                <a16:creationId xmlns:a16="http://schemas.microsoft.com/office/drawing/2014/main" id="{767DB544-C67F-7C4D-B0D6-69F3197A4079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5" name="Google Shape;1734;p100">
            <a:extLst>
              <a:ext uri="{FF2B5EF4-FFF2-40B4-BE49-F238E27FC236}">
                <a16:creationId xmlns:a16="http://schemas.microsoft.com/office/drawing/2014/main" id="{9F7628CF-A267-9842-AC4F-EF957BBFC9E6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6" name="Google Shape;1734;p100">
            <a:extLst>
              <a:ext uri="{FF2B5EF4-FFF2-40B4-BE49-F238E27FC236}">
                <a16:creationId xmlns:a16="http://schemas.microsoft.com/office/drawing/2014/main" id="{AA150F7C-C922-354B-BA3A-DEB8B7B0E08C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7" name="Google Shape;1734;p100">
            <a:extLst>
              <a:ext uri="{FF2B5EF4-FFF2-40B4-BE49-F238E27FC236}">
                <a16:creationId xmlns:a16="http://schemas.microsoft.com/office/drawing/2014/main" id="{30EAD9FA-AB7B-564B-92FD-B60E52882825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8" name="Google Shape;1734;p100">
            <a:extLst>
              <a:ext uri="{FF2B5EF4-FFF2-40B4-BE49-F238E27FC236}">
                <a16:creationId xmlns:a16="http://schemas.microsoft.com/office/drawing/2014/main" id="{DE45FBCE-95FF-6042-B38C-F64218780F34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9" name="Google Shape;1734;p100">
            <a:extLst>
              <a:ext uri="{FF2B5EF4-FFF2-40B4-BE49-F238E27FC236}">
                <a16:creationId xmlns:a16="http://schemas.microsoft.com/office/drawing/2014/main" id="{06956CF2-84AF-6445-863C-EDEA8A0C4C18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0" name="Google Shape;1734;p100">
            <a:extLst>
              <a:ext uri="{FF2B5EF4-FFF2-40B4-BE49-F238E27FC236}">
                <a16:creationId xmlns:a16="http://schemas.microsoft.com/office/drawing/2014/main" id="{52D6A826-9498-3740-9D49-E80B76F4ED9A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1B3DEA1-C3BE-8C4B-A3D5-656FA50C0168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2B7705-2BEE-5E41-8163-64859CB1D562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2B7705-2BEE-5E41-8163-64859CB1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9A31C2-68E3-A046-AC7D-D764FE8865C8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9A31C2-68E3-A046-AC7D-D764FE886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Google Shape;523;p65">
            <a:extLst>
              <a:ext uri="{FF2B5EF4-FFF2-40B4-BE49-F238E27FC236}">
                <a16:creationId xmlns:a16="http://schemas.microsoft.com/office/drawing/2014/main" id="{2CBCD8DB-6AAF-9743-9BEE-9C6C204EB64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1742;p100">
            <a:extLst>
              <a:ext uri="{FF2B5EF4-FFF2-40B4-BE49-F238E27FC236}">
                <a16:creationId xmlns:a16="http://schemas.microsoft.com/office/drawing/2014/main" id="{B2AF78DC-68F2-F34D-8DF2-C06E2136EE0D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359B727-ADA6-094B-9E82-DADADCC76176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359B727-ADA6-094B-9E82-DADADCC76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5276AA-6339-D545-BC79-7F84C81473B5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5276AA-6339-D545-BC79-7F84C8147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10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50112EB-14B2-DC43-9C63-5BDCE2100043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C729F15-FA07-424A-ABD0-A2F5389C0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4F8DED61-800F-6943-83C4-8B561FC265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AE289AC-A51C-6B43-B9B7-AD356057A1A5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A0D7F9A-7F82-CB4D-A578-BDA12EF5882F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08EB75B-CA85-1D4B-9A46-8F2EFB46E678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08EB75B-CA85-1D4B-9A46-8F2EFB46E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1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21BAD6C-D8E1-AE43-8FF1-02FB3424390E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21BAD6C-D8E1-AE43-8FF1-02FB34243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2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72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8C6B-E46C-C241-83D6-E9F3655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Hand-designing Feature Spaces using Domain Knowledge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EAC8D45-1569-6466-54D9-9AD96635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474"/>
            <a:ext cx="12192000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5DE51C8-44B9-7957-4541-13CDCF9FE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4337"/>
            <a:ext cx="12192000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CADE8-6B99-98AF-A9C1-7B708B29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8892665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E.g. Spatial pooling of raw pixels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250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8482076" y="2564389"/>
            <a:ext cx="2290716" cy="2103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843B4DCC-5F3B-804E-9027-915AB5EFC6A3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C8EDB46-9A76-9241-9D75-FB040FF0F5F1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69B9801-0DB5-AF46-8136-9918C96D2D99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0C84BE0-65CA-D944-9678-C84EC11FD7E9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oogle Shape;1734;p100">
            <a:extLst>
              <a:ext uri="{FF2B5EF4-FFF2-40B4-BE49-F238E27FC236}">
                <a16:creationId xmlns:a16="http://schemas.microsoft.com/office/drawing/2014/main" id="{809B30DB-9A97-374F-95C5-76156B5811B4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3" name="Google Shape;1742;p100">
            <a:extLst>
              <a:ext uri="{FF2B5EF4-FFF2-40B4-BE49-F238E27FC236}">
                <a16:creationId xmlns:a16="http://schemas.microsoft.com/office/drawing/2014/main" id="{565BE3E9-9A7F-2346-A439-8E74C71043E3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4" name="Google Shape;1742;p100">
            <a:extLst>
              <a:ext uri="{FF2B5EF4-FFF2-40B4-BE49-F238E27FC236}">
                <a16:creationId xmlns:a16="http://schemas.microsoft.com/office/drawing/2014/main" id="{CB1C3B5C-1BBC-6D45-97A3-04BF6E129587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5" name="Google Shape;1742;p100">
            <a:extLst>
              <a:ext uri="{FF2B5EF4-FFF2-40B4-BE49-F238E27FC236}">
                <a16:creationId xmlns:a16="http://schemas.microsoft.com/office/drawing/2014/main" id="{29BA5FF2-9FC8-4943-9745-910F1EF3A1C3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6" name="Google Shape;1742;p100">
            <a:extLst>
              <a:ext uri="{FF2B5EF4-FFF2-40B4-BE49-F238E27FC236}">
                <a16:creationId xmlns:a16="http://schemas.microsoft.com/office/drawing/2014/main" id="{22BB98CA-D34F-CF4C-BC0F-451D3F18594F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7" name="Google Shape;1742;p100">
            <a:extLst>
              <a:ext uri="{FF2B5EF4-FFF2-40B4-BE49-F238E27FC236}">
                <a16:creationId xmlns:a16="http://schemas.microsoft.com/office/drawing/2014/main" id="{D7B58DCA-D1D7-0047-9AA4-4E0E6A2BED91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8" name="Google Shape;1734;p100">
            <a:extLst>
              <a:ext uri="{FF2B5EF4-FFF2-40B4-BE49-F238E27FC236}">
                <a16:creationId xmlns:a16="http://schemas.microsoft.com/office/drawing/2014/main" id="{4AD7F834-BF27-3647-B104-1D5D0966756B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9" name="Google Shape;1734;p100">
            <a:extLst>
              <a:ext uri="{FF2B5EF4-FFF2-40B4-BE49-F238E27FC236}">
                <a16:creationId xmlns:a16="http://schemas.microsoft.com/office/drawing/2014/main" id="{3C1282CE-F1D0-FD4C-9152-AA26C2F95537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0" name="Google Shape;1734;p100">
            <a:extLst>
              <a:ext uri="{FF2B5EF4-FFF2-40B4-BE49-F238E27FC236}">
                <a16:creationId xmlns:a16="http://schemas.microsoft.com/office/drawing/2014/main" id="{4FD6E828-4EB5-C445-8428-89DDE37B9C70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1" name="Google Shape;1734;p100">
            <a:extLst>
              <a:ext uri="{FF2B5EF4-FFF2-40B4-BE49-F238E27FC236}">
                <a16:creationId xmlns:a16="http://schemas.microsoft.com/office/drawing/2014/main" id="{B6F4C5B2-2099-C240-89FE-0D2782ACE685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2" name="Google Shape;1734;p100">
            <a:extLst>
              <a:ext uri="{FF2B5EF4-FFF2-40B4-BE49-F238E27FC236}">
                <a16:creationId xmlns:a16="http://schemas.microsoft.com/office/drawing/2014/main" id="{E5F329BE-89D7-E145-959B-D8AF82C291FE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3" name="Google Shape;1734;p100">
            <a:extLst>
              <a:ext uri="{FF2B5EF4-FFF2-40B4-BE49-F238E27FC236}">
                <a16:creationId xmlns:a16="http://schemas.microsoft.com/office/drawing/2014/main" id="{41296D65-3216-F94A-9491-D3EC5703E8CC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4" name="Google Shape;1734;p100">
            <a:extLst>
              <a:ext uri="{FF2B5EF4-FFF2-40B4-BE49-F238E27FC236}">
                <a16:creationId xmlns:a16="http://schemas.microsoft.com/office/drawing/2014/main" id="{A5D0F0C4-1057-DA4C-9008-FCA0B478FEE5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5" name="Google Shape;1734;p100">
            <a:extLst>
              <a:ext uri="{FF2B5EF4-FFF2-40B4-BE49-F238E27FC236}">
                <a16:creationId xmlns:a16="http://schemas.microsoft.com/office/drawing/2014/main" id="{2E228AB8-09CE-C344-917D-0AFC6D92C4A5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6" name="Google Shape;1734;p100">
            <a:extLst>
              <a:ext uri="{FF2B5EF4-FFF2-40B4-BE49-F238E27FC236}">
                <a16:creationId xmlns:a16="http://schemas.microsoft.com/office/drawing/2014/main" id="{378308A3-EAFC-E447-A03D-26DD20B7A031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7" name="Google Shape;1734;p100">
            <a:extLst>
              <a:ext uri="{FF2B5EF4-FFF2-40B4-BE49-F238E27FC236}">
                <a16:creationId xmlns:a16="http://schemas.microsoft.com/office/drawing/2014/main" id="{EB4DF101-6BF6-E24A-B43D-CB6041C64383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8" name="Google Shape;1734;p100">
            <a:extLst>
              <a:ext uri="{FF2B5EF4-FFF2-40B4-BE49-F238E27FC236}">
                <a16:creationId xmlns:a16="http://schemas.microsoft.com/office/drawing/2014/main" id="{8F995C58-5C7F-8243-A83C-4036B34A7B8D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9" name="Google Shape;1734;p100">
            <a:extLst>
              <a:ext uri="{FF2B5EF4-FFF2-40B4-BE49-F238E27FC236}">
                <a16:creationId xmlns:a16="http://schemas.microsoft.com/office/drawing/2014/main" id="{F882B89C-E516-534F-852A-96D548173F1A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0" name="Google Shape;1734;p100">
            <a:extLst>
              <a:ext uri="{FF2B5EF4-FFF2-40B4-BE49-F238E27FC236}">
                <a16:creationId xmlns:a16="http://schemas.microsoft.com/office/drawing/2014/main" id="{D1D05898-E29A-E047-B1D9-C98A0DD6E355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1" name="Google Shape;1734;p100">
            <a:extLst>
              <a:ext uri="{FF2B5EF4-FFF2-40B4-BE49-F238E27FC236}">
                <a16:creationId xmlns:a16="http://schemas.microsoft.com/office/drawing/2014/main" id="{AA5D149F-9C95-F649-883C-62416CF33E5D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2" name="Google Shape;1734;p100">
            <a:extLst>
              <a:ext uri="{FF2B5EF4-FFF2-40B4-BE49-F238E27FC236}">
                <a16:creationId xmlns:a16="http://schemas.microsoft.com/office/drawing/2014/main" id="{3E665A70-B0C5-5346-B1B4-D9434AB3F1E3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3" name="Google Shape;1734;p100">
            <a:extLst>
              <a:ext uri="{FF2B5EF4-FFF2-40B4-BE49-F238E27FC236}">
                <a16:creationId xmlns:a16="http://schemas.microsoft.com/office/drawing/2014/main" id="{C131CD2A-839B-DE45-AE4D-B758C8BD86CD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4" name="Google Shape;1734;p100">
            <a:extLst>
              <a:ext uri="{FF2B5EF4-FFF2-40B4-BE49-F238E27FC236}">
                <a16:creationId xmlns:a16="http://schemas.microsoft.com/office/drawing/2014/main" id="{88C516F4-8FBC-6E43-A83E-61F8E37C4E99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5" name="Google Shape;1734;p100">
            <a:extLst>
              <a:ext uri="{FF2B5EF4-FFF2-40B4-BE49-F238E27FC236}">
                <a16:creationId xmlns:a16="http://schemas.microsoft.com/office/drawing/2014/main" id="{C4E9EFBE-6555-124D-9444-7A8E5C55BE18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6" name="Google Shape;1734;p100">
            <a:extLst>
              <a:ext uri="{FF2B5EF4-FFF2-40B4-BE49-F238E27FC236}">
                <a16:creationId xmlns:a16="http://schemas.microsoft.com/office/drawing/2014/main" id="{A46F3138-9D4D-3A43-BDF9-50E785585FB4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7" name="Google Shape;1734;p100">
            <a:extLst>
              <a:ext uri="{FF2B5EF4-FFF2-40B4-BE49-F238E27FC236}">
                <a16:creationId xmlns:a16="http://schemas.microsoft.com/office/drawing/2014/main" id="{22F3F5C3-776C-364C-BAD7-790E2CD60B1B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8" name="Google Shape;1734;p100">
            <a:extLst>
              <a:ext uri="{FF2B5EF4-FFF2-40B4-BE49-F238E27FC236}">
                <a16:creationId xmlns:a16="http://schemas.microsoft.com/office/drawing/2014/main" id="{F5C3B7AE-B7CF-D442-84E1-207428288C83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9" name="Google Shape;1734;p100">
            <a:extLst>
              <a:ext uri="{FF2B5EF4-FFF2-40B4-BE49-F238E27FC236}">
                <a16:creationId xmlns:a16="http://schemas.microsoft.com/office/drawing/2014/main" id="{87DF28C6-AD97-1243-AB51-60A3DE482025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0" name="Google Shape;1734;p100">
            <a:extLst>
              <a:ext uri="{FF2B5EF4-FFF2-40B4-BE49-F238E27FC236}">
                <a16:creationId xmlns:a16="http://schemas.microsoft.com/office/drawing/2014/main" id="{D7F1AE80-2C86-C74B-B732-E24644D9AAC4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1" name="Google Shape;1734;p100">
            <a:extLst>
              <a:ext uri="{FF2B5EF4-FFF2-40B4-BE49-F238E27FC236}">
                <a16:creationId xmlns:a16="http://schemas.microsoft.com/office/drawing/2014/main" id="{C4928FCC-F090-CB45-A5F7-33C769F0720E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E9EC370-3339-4247-AAE1-40B11F72A192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52D023D-1532-764F-BA97-2D32844155C9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52D023D-1532-764F-BA97-2D3284415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C3DD03E-C68B-1A40-9707-6E4B83F7D946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C3DD03E-C68B-1A40-9707-6E4B83F7D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1742;p100">
            <a:extLst>
              <a:ext uri="{FF2B5EF4-FFF2-40B4-BE49-F238E27FC236}">
                <a16:creationId xmlns:a16="http://schemas.microsoft.com/office/drawing/2014/main" id="{67A83D61-C426-9642-8EA9-A0009A65E528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B1BF16-96F8-174A-9EE1-32CD59BFC26E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B1BF16-96F8-174A-9EE1-32CD59BF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F25AC71-7FB9-CB48-B62F-7D6B5A8A71C1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F25AC71-7FB9-CB48-B62F-7D6B5A8A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E89AA6-F0F5-354C-AB26-B5149A2A2548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367D668-AD65-C24E-A2EA-A4402E504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55F93EDC-5AAE-F444-B9DB-C34D830D01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3489844-F3F1-DD4E-A997-7E25B2E49F64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F8A9C84-84DB-0347-B89F-A396917ACCE1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E87853D-32D6-304F-91F8-609DED9A41E1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E87853D-32D6-304F-91F8-609DED9A4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293E961-80D3-B345-80F2-592CCB5FF0C9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293E961-80D3-B345-80F2-592CCB5F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Box 173">
            <a:extLst>
              <a:ext uri="{FF2B5EF4-FFF2-40B4-BE49-F238E27FC236}">
                <a16:creationId xmlns:a16="http://schemas.microsoft.com/office/drawing/2014/main" id="{E990C5A4-901E-F741-8DA2-B399E074137F}"/>
              </a:ext>
            </a:extLst>
          </p:cNvPr>
          <p:cNvSpPr txBox="1"/>
          <p:nvPr/>
        </p:nvSpPr>
        <p:spPr>
          <a:xfrm>
            <a:off x="9315636" y="4795684"/>
            <a:ext cx="2789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are linearly separable in feature space!</a:t>
            </a:r>
          </a:p>
        </p:txBody>
      </p:sp>
    </p:spTree>
    <p:extLst>
      <p:ext uri="{BB962C8B-B14F-4D97-AF65-F5344CB8AC3E}">
        <p14:creationId xmlns:p14="http://schemas.microsoft.com/office/powerpoint/2010/main" val="1575970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nonlinearities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502195" y="2228827"/>
            <a:ext cx="258" cy="303074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8482076" y="2564389"/>
            <a:ext cx="2290716" cy="2103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15636" y="4795684"/>
            <a:ext cx="2789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are linearly separable in feature space!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44729" y="5147682"/>
            <a:ext cx="37049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Linear classifier in feature space gives nonlinear classifier in original space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C92A8A9-7D79-8D4B-B248-35631BB377DC}"/>
              </a:ext>
            </a:extLst>
          </p:cNvPr>
          <p:cNvSpPr txBox="1"/>
          <p:nvPr/>
        </p:nvSpPr>
        <p:spPr>
          <a:xfrm>
            <a:off x="74389" y="64517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CECD4CE-2C58-AB4B-B377-16EBA8BB4FAF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B58793C-F07E-A544-9A2F-FA3EC682DADC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B58793C-F07E-A544-9A2F-FA3EC682D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A028BDB-7F80-7741-B57F-FEF1BF8CB1B0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A028BDB-7F80-7741-B57F-FEF1BF8C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1742;p100">
            <a:extLst>
              <a:ext uri="{FF2B5EF4-FFF2-40B4-BE49-F238E27FC236}">
                <a16:creationId xmlns:a16="http://schemas.microsoft.com/office/drawing/2014/main" id="{5466FF0E-B605-DB4E-8A95-5377A1CA63D9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829EE24-1B7B-CE4A-9048-01E4D95AF5CC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829EE24-1B7B-CE4A-9048-01E4D95AF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E689E92-84DA-1E43-8B77-F9EE306ABAA4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E689E92-84DA-1E43-8B77-F9EE306AB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B6D0061-5086-CE4F-882F-00003D786C86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6FA1B88D-3783-B941-8D66-245D9912A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B7EF2DE-6522-5148-B8B8-CA4362BE7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9720129-0444-E645-B58D-50648BC9CFD0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CD400C7-FF54-714B-B1C6-90469B074033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65F3C83-9397-B74D-ADB2-009EF37C8C64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65F3C83-9397-B74D-ADB2-009EF37C8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6D31CE2-FFF5-7D47-AD62-7537797BB17D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6D31CE2-FFF5-7D47-AD62-7537797BB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/>
          <p:cNvCxnSpPr/>
          <p:nvPr/>
        </p:nvCxnSpPr>
        <p:spPr>
          <a:xfrm flipH="1">
            <a:off x="2118931" y="2903623"/>
            <a:ext cx="718712" cy="587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2789199" y="2894453"/>
            <a:ext cx="1515348" cy="8436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81599" y="2963168"/>
            <a:ext cx="1067667" cy="105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63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11D8B5-784D-1C48-9874-8A750161B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4" b="15556"/>
          <a:stretch/>
        </p:blipFill>
        <p:spPr>
          <a:xfrm>
            <a:off x="2133600" y="1295400"/>
            <a:ext cx="6436775" cy="3862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8C88B-B310-1C4A-9DD2-F0AE4A31D4F3}"/>
                  </a:ext>
                </a:extLst>
              </p:cNvPr>
              <p:cNvSpPr txBox="1"/>
              <p:nvPr/>
            </p:nvSpPr>
            <p:spPr>
              <a:xfrm>
                <a:off x="7115317" y="5231420"/>
                <a:ext cx="3010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/>
                  <a:t>Final output: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18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8C88B-B310-1C4A-9DD2-F0AE4A31D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17" y="5231420"/>
                <a:ext cx="3010952" cy="369332"/>
              </a:xfrm>
              <a:prstGeom prst="rect">
                <a:avLst/>
              </a:prstGeom>
              <a:blipFill>
                <a:blip r:embed="rId4"/>
                <a:stretch>
                  <a:fillRect l="-126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0BDDC-3D8A-5B44-AF7B-54DDD578DAEA}"/>
                  </a:ext>
                </a:extLst>
              </p:cNvPr>
              <p:cNvSpPr txBox="1"/>
              <p:nvPr/>
            </p:nvSpPr>
            <p:spPr>
              <a:xfrm rot="16200000">
                <a:off x="992936" y="3115340"/>
                <a:ext cx="2841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/>
                  <a:t>Individual dimensions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C0BDDC-3D8A-5B44-AF7B-54DDD578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92936" y="3115340"/>
                <a:ext cx="2841419" cy="369332"/>
              </a:xfrm>
              <a:prstGeom prst="rect">
                <a:avLst/>
              </a:prstGeom>
              <a:blipFill>
                <a:blip r:embed="rId8"/>
                <a:stretch>
                  <a:fillRect l="-6667" r="-23333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941B0D-80AD-E746-BD76-DD5A80D7A60A}"/>
                  </a:ext>
                </a:extLst>
              </p:cNvPr>
              <p:cNvSpPr/>
              <p:nvPr/>
            </p:nvSpPr>
            <p:spPr>
              <a:xfrm>
                <a:off x="3429000" y="5215589"/>
                <a:ext cx="34956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0" dirty="0"/>
                  <a:t>Output of </a:t>
                </a:r>
                <a:r>
                  <a:rPr lang="en-US" sz="1800" dirty="0"/>
                  <a:t>hidden layer:</a:t>
                </a:r>
                <a:r>
                  <a:rPr lang="en-US" sz="1800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800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18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C48CD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941B0D-80AD-E746-BD76-DD5A80D7A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215589"/>
                <a:ext cx="3495637" cy="369332"/>
              </a:xfrm>
              <a:prstGeom prst="rect">
                <a:avLst/>
              </a:prstGeom>
              <a:blipFill>
                <a:blip r:embed="rId9"/>
                <a:stretch>
                  <a:fillRect l="-144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C2DECFA-7362-7D47-BA6C-EA0A06830C34}"/>
              </a:ext>
            </a:extLst>
          </p:cNvPr>
          <p:cNvSpPr txBox="1"/>
          <p:nvPr/>
        </p:nvSpPr>
        <p:spPr>
          <a:xfrm>
            <a:off x="10847504" y="647700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hlinkClick r:id="rId10"/>
              </a:rPr>
              <a:t>Image source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72308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D365-3A25-5D47-98AB-572DB578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networks as combinations of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B7642-BD04-9743-85E4-F7DCF963D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449;p61">
            <a:extLst>
              <a:ext uri="{FF2B5EF4-FFF2-40B4-BE49-F238E27FC236}">
                <a16:creationId xmlns:a16="http://schemas.microsoft.com/office/drawing/2014/main" id="{45D06509-2867-344C-A788-795FDB31AD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0136"/>
          <a:stretch/>
        </p:blipFill>
        <p:spPr>
          <a:xfrm>
            <a:off x="3605295" y="2547184"/>
            <a:ext cx="4999454" cy="10605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449;p61">
            <a:extLst>
              <a:ext uri="{FF2B5EF4-FFF2-40B4-BE49-F238E27FC236}">
                <a16:creationId xmlns:a16="http://schemas.microsoft.com/office/drawing/2014/main" id="{A186F597-0560-3649-B249-40CCC7687F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899" r="-15"/>
          <a:stretch/>
        </p:blipFill>
        <p:spPr>
          <a:xfrm>
            <a:off x="3581400" y="3733800"/>
            <a:ext cx="5024724" cy="10605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DFFA78-ECC4-C84C-8DA0-41CADA82B785}"/>
              </a:ext>
            </a:extLst>
          </p:cNvPr>
          <p:cNvSpPr txBox="1"/>
          <p:nvPr/>
        </p:nvSpPr>
        <p:spPr>
          <a:xfrm>
            <a:off x="3187559" y="1933119"/>
            <a:ext cx="566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Linear classifier: One template per class</a:t>
            </a:r>
          </a:p>
        </p:txBody>
      </p:sp>
    </p:spTree>
    <p:extLst>
      <p:ext uri="{BB962C8B-B14F-4D97-AF65-F5344CB8AC3E}">
        <p14:creationId xmlns:p14="http://schemas.microsoft.com/office/powerpoint/2010/main" val="82520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D365-3A25-5D47-98AB-572DB578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networks as combinations of templates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A1BEF-E170-904D-A836-3C2EE62CCAEF}"/>
              </a:ext>
            </a:extLst>
          </p:cNvPr>
          <p:cNvSpPr txBox="1"/>
          <p:nvPr/>
        </p:nvSpPr>
        <p:spPr>
          <a:xfrm>
            <a:off x="3419312" y="1150669"/>
            <a:ext cx="5250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First layer: bank of templates</a:t>
            </a:r>
          </a:p>
          <a:p>
            <a:pPr algn="ctr"/>
            <a:r>
              <a:rPr lang="en-US" sz="2400" dirty="0"/>
              <a:t>Second layer: recombines templates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B272B-C0DF-304A-8C14-C3FED81EA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618" r="1061" b="4910"/>
          <a:stretch/>
        </p:blipFill>
        <p:spPr>
          <a:xfrm>
            <a:off x="3810000" y="1981200"/>
            <a:ext cx="4498446" cy="4489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697B90-3E98-4641-8383-11CCEAB9F6C7}"/>
              </a:ext>
            </a:extLst>
          </p:cNvPr>
          <p:cNvSpPr txBox="1"/>
          <p:nvPr/>
        </p:nvSpPr>
        <p:spPr>
          <a:xfrm>
            <a:off x="9829800" y="647031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89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D365-3A25-5D47-98AB-572DB578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networks as combinations of templates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B272B-C0DF-304A-8C14-C3FED81EA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618" r="1061" b="4910"/>
          <a:stretch/>
        </p:blipFill>
        <p:spPr>
          <a:xfrm>
            <a:off x="3810000" y="1981200"/>
            <a:ext cx="4498446" cy="4489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6CAF3B-7521-DE41-A743-4B2DECBE048B}"/>
              </a:ext>
            </a:extLst>
          </p:cNvPr>
          <p:cNvSpPr txBox="1"/>
          <p:nvPr/>
        </p:nvSpPr>
        <p:spPr>
          <a:xfrm>
            <a:off x="8350580" y="2373893"/>
            <a:ext cx="2942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use different templates to cover multiple </a:t>
            </a:r>
            <a:r>
              <a:rPr lang="en-US" sz="2400" i="1" dirty="0"/>
              <a:t>modes</a:t>
            </a:r>
            <a:r>
              <a:rPr lang="en-US" sz="2400" dirty="0"/>
              <a:t> of a class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47909-F760-EF4F-BA70-AB578CF92A1C}"/>
              </a:ext>
            </a:extLst>
          </p:cNvPr>
          <p:cNvSpPr/>
          <p:nvPr/>
        </p:nvSpPr>
        <p:spPr>
          <a:xfrm>
            <a:off x="5486400" y="2534404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2DAB1-33D1-3A4D-9019-ED09AD019D8D}"/>
              </a:ext>
            </a:extLst>
          </p:cNvPr>
          <p:cNvSpPr/>
          <p:nvPr/>
        </p:nvSpPr>
        <p:spPr>
          <a:xfrm>
            <a:off x="7166658" y="2547908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3C69A-7F04-5549-B4D8-384BE3646D75}"/>
              </a:ext>
            </a:extLst>
          </p:cNvPr>
          <p:cNvSpPr txBox="1"/>
          <p:nvPr/>
        </p:nvSpPr>
        <p:spPr>
          <a:xfrm>
            <a:off x="9829800" y="647031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D2B3A-599B-444B-AA53-A9E460705F1E}"/>
              </a:ext>
            </a:extLst>
          </p:cNvPr>
          <p:cNvSpPr txBox="1"/>
          <p:nvPr/>
        </p:nvSpPr>
        <p:spPr>
          <a:xfrm>
            <a:off x="3419312" y="1150669"/>
            <a:ext cx="5250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First layer: bank of templates</a:t>
            </a:r>
          </a:p>
          <a:p>
            <a:pPr algn="ctr"/>
            <a:r>
              <a:rPr lang="en-US" sz="2400" dirty="0"/>
              <a:t>Second layer: recombines templates</a:t>
            </a:r>
          </a:p>
        </p:txBody>
      </p:sp>
    </p:spTree>
    <p:extLst>
      <p:ext uri="{BB962C8B-B14F-4D97-AF65-F5344CB8AC3E}">
        <p14:creationId xmlns:p14="http://schemas.microsoft.com/office/powerpoint/2010/main" val="1628481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D365-3A25-5D47-98AB-572DB578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networks as combinations of templates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B272B-C0DF-304A-8C14-C3FED81EA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618" r="1061" b="4910"/>
          <a:stretch/>
        </p:blipFill>
        <p:spPr>
          <a:xfrm>
            <a:off x="3810000" y="1981200"/>
            <a:ext cx="4498446" cy="44891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14A92A-5217-1947-86C2-5C305E75526F}"/>
              </a:ext>
            </a:extLst>
          </p:cNvPr>
          <p:cNvSpPr txBox="1"/>
          <p:nvPr/>
        </p:nvSpPr>
        <p:spPr>
          <a:xfrm>
            <a:off x="8458200" y="2934319"/>
            <a:ext cx="4468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a “distributed” representation: </a:t>
            </a:r>
            <a:br>
              <a:rPr lang="en-US" sz="2400" dirty="0"/>
            </a:br>
            <a:r>
              <a:rPr lang="en-US" sz="2400" dirty="0"/>
              <a:t>Most templates are </a:t>
            </a:r>
            <a:br>
              <a:rPr lang="en-US" sz="2400" dirty="0"/>
            </a:br>
            <a:r>
              <a:rPr lang="en-US" sz="2400" dirty="0"/>
              <a:t>not interpretable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9DDD4-A5FF-974D-B14A-7EB5A99D8659}"/>
              </a:ext>
            </a:extLst>
          </p:cNvPr>
          <p:cNvSpPr/>
          <p:nvPr/>
        </p:nvSpPr>
        <p:spPr>
          <a:xfrm>
            <a:off x="5500266" y="3094074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DD8DF-47F6-4842-AC1F-121D1A36D01F}"/>
              </a:ext>
            </a:extLst>
          </p:cNvPr>
          <p:cNvSpPr/>
          <p:nvPr/>
        </p:nvSpPr>
        <p:spPr>
          <a:xfrm>
            <a:off x="7187322" y="4785796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7F95FA-A954-B547-9C1E-C22E538C61FF}"/>
              </a:ext>
            </a:extLst>
          </p:cNvPr>
          <p:cNvSpPr/>
          <p:nvPr/>
        </p:nvSpPr>
        <p:spPr>
          <a:xfrm>
            <a:off x="7741142" y="5911702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82B9F-7CCB-0E40-9514-FFEF25E51901}"/>
              </a:ext>
            </a:extLst>
          </p:cNvPr>
          <p:cNvSpPr/>
          <p:nvPr/>
        </p:nvSpPr>
        <p:spPr>
          <a:xfrm>
            <a:off x="7194386" y="1981200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CC2493-4AFA-6845-ABB7-E58FFBA6AD9B}"/>
              </a:ext>
            </a:extLst>
          </p:cNvPr>
          <p:cNvSpPr/>
          <p:nvPr/>
        </p:nvSpPr>
        <p:spPr>
          <a:xfrm>
            <a:off x="6070879" y="4217581"/>
            <a:ext cx="564658" cy="55558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C3784-24DB-4542-8B94-A0DD83C62B77}"/>
              </a:ext>
            </a:extLst>
          </p:cNvPr>
          <p:cNvSpPr txBox="1"/>
          <p:nvPr/>
        </p:nvSpPr>
        <p:spPr>
          <a:xfrm>
            <a:off x="9829800" y="647031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J. Johnson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EA3C9-FD12-1E4E-BD8B-07D7E5DADA62}"/>
              </a:ext>
            </a:extLst>
          </p:cNvPr>
          <p:cNvSpPr txBox="1"/>
          <p:nvPr/>
        </p:nvSpPr>
        <p:spPr>
          <a:xfrm>
            <a:off x="3419312" y="1150669"/>
            <a:ext cx="5250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First layer: bank of templates</a:t>
            </a:r>
          </a:p>
          <a:p>
            <a:pPr algn="ctr"/>
            <a:r>
              <a:rPr lang="en-US" sz="2400" dirty="0"/>
              <a:t>Second layer: recombines templates</a:t>
            </a:r>
          </a:p>
        </p:txBody>
      </p:sp>
    </p:spTree>
    <p:extLst>
      <p:ext uri="{BB962C8B-B14F-4D97-AF65-F5344CB8AC3E}">
        <p14:creationId xmlns:p14="http://schemas.microsoft.com/office/powerpoint/2010/main" val="3046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 of two-layer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How complex can we make the decision boundary in a two-layer network?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bigger the hidden layer, the more complex the model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 two-layer network is a </a:t>
            </a:r>
            <a:r>
              <a:rPr lang="en-US" i="1" dirty="0">
                <a:hlinkClick r:id="rId3"/>
              </a:rPr>
              <a:t>universal function approximator</a:t>
            </a:r>
            <a:endParaRPr lang="en-US" i="1" dirty="0"/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But the hidden layer may need to be huge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5ECDE-C2AA-7A47-AEE3-4E4F05BCF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218" y="3429000"/>
            <a:ext cx="8241582" cy="2925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C2E195-C64A-A24E-8ECE-B321E3F83BEA}"/>
              </a:ext>
            </a:extLst>
          </p:cNvPr>
          <p:cNvSpPr/>
          <p:nvPr/>
        </p:nvSpPr>
        <p:spPr>
          <a:xfrm>
            <a:off x="9305680" y="6474024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hlinkClick r:id="rId5"/>
              </a:rPr>
              <a:t>Figure source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7526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A1D2-61DC-8842-AB33-EB6C7C62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two-layer networks to nonlinear SVMs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94E00E-E42D-1C43-91FC-67847826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CAC604-6473-D644-878E-F9262614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6" y="1143000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Feature transformation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317CE3-7050-C24D-9013-A2B7BCCED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311" y="1143000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Linear</a:t>
            </a:r>
            <a:b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</a:b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classifier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1662E652-D66E-C946-B7DF-9DC48CF63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34645"/>
            <a:ext cx="1425949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nput 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2548EEEA-84D2-7242-B99A-B6828106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687" y="1443346"/>
            <a:ext cx="122671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0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4445DDD-1EB5-5346-839D-BA2A57C6C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04" y="1510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472215B-0350-AB4E-9286-10071C69C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94" y="1510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8DA1A3D4-FBD2-BF4F-B897-64AA2D88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669" y="1510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775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A1D2-61DC-8842-AB33-EB6C7C62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two-layer networks to nonlinear SVMs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94E00E-E42D-1C43-91FC-67847826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predictor for polynomial kernel of degree 2</a:t>
            </a:r>
            <a:endParaRPr lang="en-US" b="0" dirty="0">
              <a:solidFill>
                <a:srgbClr val="9C48C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0">
                <a:extLst>
                  <a:ext uri="{FF2B5EF4-FFF2-40B4-BE49-F238E27FC236}">
                    <a16:creationId xmlns:a16="http://schemas.microsoft.com/office/drawing/2014/main" id="{35097E76-6056-3843-BE58-B2900D9AC3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4003" y="6182390"/>
                <a:ext cx="1631966" cy="523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0" tIns="45715" rIns="91430" bIns="4571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sz="1400" b="0" dirty="0">
                    <a:solidFill>
                      <a:srgbClr val="000000"/>
                    </a:solidFill>
                    <a:latin typeface="Arial"/>
                  </a:rPr>
                  <a:t>Input: </a:t>
                </a:r>
                <a:br>
                  <a:rPr lang="en-US" sz="14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b="0" i="1" dirty="0" err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dirty="0" err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dirty="0" err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TextBox 20">
                <a:extLst>
                  <a:ext uri="{FF2B5EF4-FFF2-40B4-BE49-F238E27FC236}">
                    <a16:creationId xmlns:a16="http://schemas.microsoft.com/office/drawing/2014/main" id="{35097E76-6056-3843-BE58-B2900D9A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4003" y="6182390"/>
                <a:ext cx="1631966" cy="523210"/>
              </a:xfrm>
              <a:prstGeom prst="rect">
                <a:avLst/>
              </a:prstGeom>
              <a:blipFill>
                <a:blip r:embed="rId2"/>
                <a:stretch>
                  <a:fillRect t="-4762" b="-238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0">
                <a:extLst>
                  <a:ext uri="{FF2B5EF4-FFF2-40B4-BE49-F238E27FC236}">
                    <a16:creationId xmlns:a16="http://schemas.microsoft.com/office/drawing/2014/main" id="{C51CE1A2-B79F-7A49-B0B0-E2E642F195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1975" y="6182390"/>
                <a:ext cx="1837594" cy="523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0" tIns="45715" rIns="91430" bIns="4571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sz="1400" b="0" dirty="0">
                    <a:solidFill>
                      <a:srgbClr val="000000"/>
                    </a:solidFill>
                    <a:latin typeface="Arial"/>
                  </a:rPr>
                  <a:t>Fixed transformation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4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20">
                <a:extLst>
                  <a:ext uri="{FF2B5EF4-FFF2-40B4-BE49-F238E27FC236}">
                    <a16:creationId xmlns:a16="http://schemas.microsoft.com/office/drawing/2014/main" id="{C51CE1A2-B79F-7A49-B0B0-E2E642F1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1975" y="6182390"/>
                <a:ext cx="1837594" cy="523210"/>
              </a:xfrm>
              <a:prstGeom prst="rect">
                <a:avLst/>
              </a:prstGeom>
              <a:blipFill>
                <a:blip r:embed="rId3"/>
                <a:stretch>
                  <a:fillRect t="-2381" r="-2055" b="-238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20">
            <a:extLst>
              <a:ext uri="{FF2B5EF4-FFF2-40B4-BE49-F238E27FC236}">
                <a16:creationId xmlns:a16="http://schemas.microsoft.com/office/drawing/2014/main" id="{F08039A3-89AD-4B4A-A257-CEDA45F58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575" y="6172200"/>
            <a:ext cx="1197349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400" b="0" dirty="0">
                <a:solidFill>
                  <a:srgbClr val="000000"/>
                </a:solidFill>
                <a:latin typeface="Arial"/>
              </a:rPr>
              <a:t>Linear predictor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23FA9B-E4AE-464C-BFFA-5C4D5D6A1329}"/>
                  </a:ext>
                </a:extLst>
              </p:cNvPr>
              <p:cNvSpPr/>
              <p:nvPr/>
            </p:nvSpPr>
            <p:spPr>
              <a:xfrm>
                <a:off x="6819374" y="4248090"/>
                <a:ext cx="42296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23FA9B-E4AE-464C-BFFA-5C4D5D6A1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374" y="4248090"/>
                <a:ext cx="4229626" cy="4001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CAC604-6473-D644-878E-F9262614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6" y="1143000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Feature transformation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317CE3-7050-C24D-9013-A2B7BCCED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311" y="1143000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Linear</a:t>
            </a:r>
            <a:b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</a:b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classifier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1662E652-D66E-C946-B7DF-9DC48CF63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34645"/>
            <a:ext cx="1425949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nput 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2548EEEA-84D2-7242-B99A-B6828106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687" y="1443346"/>
            <a:ext cx="122671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0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4445DDD-1EB5-5346-839D-BA2A57C6C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04" y="1510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472215B-0350-AB4E-9286-10071C69C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94" y="1510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8DA1A3D4-FBD2-BF4F-B897-64AA2D88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669" y="1510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3AEDDD6-3AA2-7044-B4DE-FAB12BDAF250}"/>
              </a:ext>
            </a:extLst>
          </p:cNvPr>
          <p:cNvSpPr/>
          <p:nvPr/>
        </p:nvSpPr>
        <p:spPr bwMode="auto">
          <a:xfrm>
            <a:off x="3700965" y="3886200"/>
            <a:ext cx="307974" cy="307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C00E51-3409-5146-B351-12F403768377}"/>
              </a:ext>
            </a:extLst>
          </p:cNvPr>
          <p:cNvSpPr/>
          <p:nvPr/>
        </p:nvSpPr>
        <p:spPr bwMode="auto">
          <a:xfrm>
            <a:off x="3695174" y="4970370"/>
            <a:ext cx="307974" cy="307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C77C08-A605-BC42-A240-32699049BA0C}"/>
              </a:ext>
            </a:extLst>
          </p:cNvPr>
          <p:cNvSpPr/>
          <p:nvPr/>
        </p:nvSpPr>
        <p:spPr bwMode="auto">
          <a:xfrm>
            <a:off x="5473362" y="3016051"/>
            <a:ext cx="307974" cy="307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EF4778-6FC8-3D4B-B170-6240822ECDAE}"/>
              </a:ext>
            </a:extLst>
          </p:cNvPr>
          <p:cNvSpPr/>
          <p:nvPr/>
        </p:nvSpPr>
        <p:spPr bwMode="auto">
          <a:xfrm>
            <a:off x="5473362" y="3579813"/>
            <a:ext cx="307974" cy="307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ADB7AA-BF0C-ED4F-B43E-CF1838081B1A}"/>
              </a:ext>
            </a:extLst>
          </p:cNvPr>
          <p:cNvSpPr/>
          <p:nvPr/>
        </p:nvSpPr>
        <p:spPr bwMode="auto">
          <a:xfrm>
            <a:off x="5473362" y="4143575"/>
            <a:ext cx="307974" cy="307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C2FA28-D408-0F45-B0C0-25CFCA1F309D}"/>
              </a:ext>
            </a:extLst>
          </p:cNvPr>
          <p:cNvSpPr/>
          <p:nvPr/>
        </p:nvSpPr>
        <p:spPr bwMode="auto">
          <a:xfrm>
            <a:off x="5473362" y="4707337"/>
            <a:ext cx="307974" cy="307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3F59836-2CD6-6F4E-83C1-B76956E3E2CB}"/>
              </a:ext>
            </a:extLst>
          </p:cNvPr>
          <p:cNvSpPr/>
          <p:nvPr/>
        </p:nvSpPr>
        <p:spPr bwMode="auto">
          <a:xfrm>
            <a:off x="5473362" y="5261966"/>
            <a:ext cx="307974" cy="307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BC983D-359C-134F-835B-D26553B676BD}"/>
              </a:ext>
            </a:extLst>
          </p:cNvPr>
          <p:cNvSpPr/>
          <p:nvPr/>
        </p:nvSpPr>
        <p:spPr bwMode="auto">
          <a:xfrm>
            <a:off x="5473362" y="5825728"/>
            <a:ext cx="307974" cy="307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7DB43C-056F-F94D-A25D-730E54371C26}"/>
              </a:ext>
            </a:extLst>
          </p:cNvPr>
          <p:cNvSpPr/>
          <p:nvPr/>
        </p:nvSpPr>
        <p:spPr bwMode="auto">
          <a:xfrm>
            <a:off x="7338393" y="4340226"/>
            <a:ext cx="307974" cy="307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AFD375-9087-BF40-8902-4B75CFF2FCDA}"/>
              </a:ext>
            </a:extLst>
          </p:cNvPr>
          <p:cNvCxnSpPr>
            <a:stCxn id="3" idx="6"/>
            <a:endCxn id="20" idx="2"/>
          </p:cNvCxnSpPr>
          <p:nvPr/>
        </p:nvCxnSpPr>
        <p:spPr bwMode="auto">
          <a:xfrm flipV="1">
            <a:off x="4008939" y="3170038"/>
            <a:ext cx="1464423" cy="870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CF0E5A-BECF-144F-B316-EB8B00AD221B}"/>
              </a:ext>
            </a:extLst>
          </p:cNvPr>
          <p:cNvCxnSpPr>
            <a:cxnSpLocks/>
            <a:stCxn id="3" idx="6"/>
            <a:endCxn id="21" idx="2"/>
          </p:cNvCxnSpPr>
          <p:nvPr/>
        </p:nvCxnSpPr>
        <p:spPr bwMode="auto">
          <a:xfrm flipV="1">
            <a:off x="4008939" y="3733800"/>
            <a:ext cx="1464423" cy="306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A8435F-9ABB-044A-9542-EA210E32BC8D}"/>
              </a:ext>
            </a:extLst>
          </p:cNvPr>
          <p:cNvCxnSpPr>
            <a:cxnSpLocks/>
            <a:stCxn id="3" idx="6"/>
            <a:endCxn id="22" idx="2"/>
          </p:cNvCxnSpPr>
          <p:nvPr/>
        </p:nvCxnSpPr>
        <p:spPr bwMode="auto">
          <a:xfrm>
            <a:off x="4008939" y="4040187"/>
            <a:ext cx="1464423" cy="257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85CB45-4A3F-654D-9BB3-9745375532C3}"/>
              </a:ext>
            </a:extLst>
          </p:cNvPr>
          <p:cNvCxnSpPr>
            <a:cxnSpLocks/>
            <a:stCxn id="3" idx="6"/>
            <a:endCxn id="23" idx="2"/>
          </p:cNvCxnSpPr>
          <p:nvPr/>
        </p:nvCxnSpPr>
        <p:spPr bwMode="auto">
          <a:xfrm>
            <a:off x="4008939" y="4040187"/>
            <a:ext cx="1464423" cy="821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1D2E54-7CF0-154C-ACFA-3E8B5814E1B4}"/>
              </a:ext>
            </a:extLst>
          </p:cNvPr>
          <p:cNvCxnSpPr>
            <a:cxnSpLocks/>
            <a:stCxn id="3" idx="6"/>
            <a:endCxn id="24" idx="2"/>
          </p:cNvCxnSpPr>
          <p:nvPr/>
        </p:nvCxnSpPr>
        <p:spPr bwMode="auto">
          <a:xfrm>
            <a:off x="4008939" y="4040187"/>
            <a:ext cx="1464423" cy="13757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4DE801-3BFB-8B43-96A5-35327C909D66}"/>
              </a:ext>
            </a:extLst>
          </p:cNvPr>
          <p:cNvCxnSpPr>
            <a:cxnSpLocks/>
            <a:stCxn id="3" idx="6"/>
            <a:endCxn id="25" idx="2"/>
          </p:cNvCxnSpPr>
          <p:nvPr/>
        </p:nvCxnSpPr>
        <p:spPr bwMode="auto">
          <a:xfrm>
            <a:off x="4008939" y="4040187"/>
            <a:ext cx="1464423" cy="1939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E50B8EF-20B3-0F45-9458-EEBAD9088D87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 bwMode="auto">
          <a:xfrm flipV="1">
            <a:off x="4003148" y="3170038"/>
            <a:ext cx="1470214" cy="19543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3137391-2860-0442-BDFE-7C3404B190D4}"/>
              </a:ext>
            </a:extLst>
          </p:cNvPr>
          <p:cNvCxnSpPr>
            <a:cxnSpLocks/>
            <a:stCxn id="19" idx="6"/>
            <a:endCxn id="21" idx="2"/>
          </p:cNvCxnSpPr>
          <p:nvPr/>
        </p:nvCxnSpPr>
        <p:spPr bwMode="auto">
          <a:xfrm flipV="1">
            <a:off x="4003148" y="3733800"/>
            <a:ext cx="1470214" cy="1390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A49C409-420F-344D-93FF-3B04C89F369A}"/>
              </a:ext>
            </a:extLst>
          </p:cNvPr>
          <p:cNvCxnSpPr>
            <a:cxnSpLocks/>
            <a:stCxn id="19" idx="6"/>
            <a:endCxn id="22" idx="2"/>
          </p:cNvCxnSpPr>
          <p:nvPr/>
        </p:nvCxnSpPr>
        <p:spPr bwMode="auto">
          <a:xfrm flipV="1">
            <a:off x="4003148" y="4297562"/>
            <a:ext cx="1470214" cy="826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BDA8971-7A8F-174A-889B-288143DEA649}"/>
              </a:ext>
            </a:extLst>
          </p:cNvPr>
          <p:cNvCxnSpPr>
            <a:cxnSpLocks/>
            <a:stCxn id="19" idx="6"/>
            <a:endCxn id="23" idx="2"/>
          </p:cNvCxnSpPr>
          <p:nvPr/>
        </p:nvCxnSpPr>
        <p:spPr bwMode="auto">
          <a:xfrm flipV="1">
            <a:off x="4003148" y="4861324"/>
            <a:ext cx="1470214" cy="263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CE71944-1048-8C4C-8724-148012A13243}"/>
              </a:ext>
            </a:extLst>
          </p:cNvPr>
          <p:cNvCxnSpPr>
            <a:cxnSpLocks/>
            <a:stCxn id="19" idx="6"/>
            <a:endCxn id="24" idx="2"/>
          </p:cNvCxnSpPr>
          <p:nvPr/>
        </p:nvCxnSpPr>
        <p:spPr bwMode="auto">
          <a:xfrm>
            <a:off x="4003148" y="5124357"/>
            <a:ext cx="1470214" cy="291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CC3EA9C-F504-EF43-8FE9-175C893B660D}"/>
              </a:ext>
            </a:extLst>
          </p:cNvPr>
          <p:cNvCxnSpPr>
            <a:cxnSpLocks/>
            <a:stCxn id="19" idx="6"/>
            <a:endCxn id="25" idx="2"/>
          </p:cNvCxnSpPr>
          <p:nvPr/>
        </p:nvCxnSpPr>
        <p:spPr bwMode="auto">
          <a:xfrm>
            <a:off x="4003148" y="5124357"/>
            <a:ext cx="1470214" cy="8553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A8E5152-8EB7-5F4C-8F80-7CE1FC75060E}"/>
              </a:ext>
            </a:extLst>
          </p:cNvPr>
          <p:cNvCxnSpPr>
            <a:cxnSpLocks/>
            <a:stCxn id="20" idx="6"/>
            <a:endCxn id="27" idx="2"/>
          </p:cNvCxnSpPr>
          <p:nvPr/>
        </p:nvCxnSpPr>
        <p:spPr bwMode="auto">
          <a:xfrm>
            <a:off x="5781336" y="3170038"/>
            <a:ext cx="1557057" cy="1324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8500660-5388-4143-98DE-80DA20DDEC0A}"/>
              </a:ext>
            </a:extLst>
          </p:cNvPr>
          <p:cNvCxnSpPr>
            <a:cxnSpLocks/>
            <a:stCxn id="21" idx="6"/>
            <a:endCxn id="27" idx="2"/>
          </p:cNvCxnSpPr>
          <p:nvPr/>
        </p:nvCxnSpPr>
        <p:spPr bwMode="auto">
          <a:xfrm>
            <a:off x="5781336" y="3733800"/>
            <a:ext cx="1557057" cy="760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DE706C8-7BF4-A549-B384-FBA864833817}"/>
              </a:ext>
            </a:extLst>
          </p:cNvPr>
          <p:cNvCxnSpPr>
            <a:cxnSpLocks/>
            <a:stCxn id="22" idx="6"/>
            <a:endCxn id="27" idx="2"/>
          </p:cNvCxnSpPr>
          <p:nvPr/>
        </p:nvCxnSpPr>
        <p:spPr bwMode="auto">
          <a:xfrm>
            <a:off x="5781336" y="4297562"/>
            <a:ext cx="1557057" cy="1966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88EE49E-92F4-6148-A299-B80669639C9D}"/>
              </a:ext>
            </a:extLst>
          </p:cNvPr>
          <p:cNvCxnSpPr>
            <a:cxnSpLocks/>
            <a:stCxn id="23" idx="6"/>
            <a:endCxn id="27" idx="2"/>
          </p:cNvCxnSpPr>
          <p:nvPr/>
        </p:nvCxnSpPr>
        <p:spPr bwMode="auto">
          <a:xfrm flipV="1">
            <a:off x="5781336" y="4494213"/>
            <a:ext cx="1557057" cy="3671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9B2A546-C5ED-0E4A-A100-622B1088ED3E}"/>
              </a:ext>
            </a:extLst>
          </p:cNvPr>
          <p:cNvCxnSpPr>
            <a:cxnSpLocks/>
            <a:stCxn id="24" idx="6"/>
            <a:endCxn id="27" idx="2"/>
          </p:cNvCxnSpPr>
          <p:nvPr/>
        </p:nvCxnSpPr>
        <p:spPr bwMode="auto">
          <a:xfrm flipV="1">
            <a:off x="5781336" y="4494213"/>
            <a:ext cx="1557057" cy="9217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F69E298-C40F-E642-BA71-89C5159D9159}"/>
              </a:ext>
            </a:extLst>
          </p:cNvPr>
          <p:cNvCxnSpPr>
            <a:cxnSpLocks/>
            <a:stCxn id="25" idx="6"/>
            <a:endCxn id="27" idx="2"/>
          </p:cNvCxnSpPr>
          <p:nvPr/>
        </p:nvCxnSpPr>
        <p:spPr bwMode="auto">
          <a:xfrm flipV="1">
            <a:off x="5781336" y="4494213"/>
            <a:ext cx="1557057" cy="14855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B0F19A7-26BB-F04C-B1BB-CE484DF7207B}"/>
                  </a:ext>
                </a:extLst>
              </p:cNvPr>
              <p:cNvSpPr txBox="1"/>
              <p:nvPr/>
            </p:nvSpPr>
            <p:spPr>
              <a:xfrm>
                <a:off x="3159308" y="3855521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B0F19A7-26BB-F04C-B1BB-CE484DF72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08" y="3855521"/>
                <a:ext cx="3876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101A16D-B675-DB46-AE45-A5C7966730DC}"/>
                  </a:ext>
                </a:extLst>
              </p:cNvPr>
              <p:cNvSpPr txBox="1"/>
              <p:nvPr/>
            </p:nvSpPr>
            <p:spPr>
              <a:xfrm>
                <a:off x="3159308" y="4922749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101A16D-B675-DB46-AE45-A5C796673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08" y="4922749"/>
                <a:ext cx="3876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5F7DDB5-9645-0B46-9AFD-C7D3FD828539}"/>
                  </a:ext>
                </a:extLst>
              </p:cNvPr>
              <p:cNvSpPr/>
              <p:nvPr/>
            </p:nvSpPr>
            <p:spPr>
              <a:xfrm>
                <a:off x="5729494" y="2852994"/>
                <a:ext cx="495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5F7DDB5-9645-0B46-9AFD-C7D3FD828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94" y="2852994"/>
                <a:ext cx="49500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E818-501A-B142-A67A-18A7E95E9A08}"/>
                  </a:ext>
                </a:extLst>
              </p:cNvPr>
              <p:cNvSpPr/>
              <p:nvPr/>
            </p:nvSpPr>
            <p:spPr>
              <a:xfrm>
                <a:off x="5729494" y="3432977"/>
                <a:ext cx="494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5CE818-501A-B142-A67A-18A7E95E9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94" y="3432977"/>
                <a:ext cx="49462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766EA1A-0ED8-5940-A460-F6A538CF2A36}"/>
                  </a:ext>
                </a:extLst>
              </p:cNvPr>
              <p:cNvSpPr/>
              <p:nvPr/>
            </p:nvSpPr>
            <p:spPr>
              <a:xfrm>
                <a:off x="5685255" y="3942590"/>
                <a:ext cx="793422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𝑢𝑣</m:t>
                      </m:r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766EA1A-0ED8-5940-A460-F6A538CF2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55" y="3942590"/>
                <a:ext cx="793422" cy="4019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F441E23-89FA-AC4F-9AFE-EF9F85B18B1F}"/>
                  </a:ext>
                </a:extLst>
              </p:cNvPr>
              <p:cNvSpPr/>
              <p:nvPr/>
            </p:nvSpPr>
            <p:spPr>
              <a:xfrm>
                <a:off x="5686850" y="4426713"/>
                <a:ext cx="652358" cy="372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F441E23-89FA-AC4F-9AFE-EF9F85B18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850" y="4426713"/>
                <a:ext cx="652358" cy="3723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ED1D4C3-FA3D-9F46-BDCE-DB51C192275F}"/>
                  </a:ext>
                </a:extLst>
              </p:cNvPr>
              <p:cNvSpPr/>
              <p:nvPr/>
            </p:nvSpPr>
            <p:spPr>
              <a:xfrm>
                <a:off x="5676374" y="4876800"/>
                <a:ext cx="645241" cy="372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ED1D4C3-FA3D-9F46-BDCE-DB51C1922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374" y="4876800"/>
                <a:ext cx="645241" cy="3723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248373F-266E-9A4F-84A4-5C91B2A729D6}"/>
                  </a:ext>
                </a:extLst>
              </p:cNvPr>
              <p:cNvSpPr/>
              <p:nvPr/>
            </p:nvSpPr>
            <p:spPr>
              <a:xfrm>
                <a:off x="5732813" y="5486400"/>
                <a:ext cx="3618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248373F-266E-9A4F-84A4-5C91B2A72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13" y="5486400"/>
                <a:ext cx="36189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94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8C6B-E46C-C241-83D6-E9F3655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Hand-designing Feature Spaces using Domain Knowledge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2145C-E4C2-9E71-03C1-9AE0CC9D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77643"/>
            <a:ext cx="10591800" cy="555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5C286D-5597-AD9D-B8E5-9364056C2E20}"/>
              </a:ext>
            </a:extLst>
          </p:cNvPr>
          <p:cNvSpPr txBox="1"/>
          <p:nvPr/>
        </p:nvSpPr>
        <p:spPr>
          <a:xfrm rot="16200000">
            <a:off x="-643885" y="523057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 to orientation bins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A275AC-CF63-3039-18E4-3032814A7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8892665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E.g. Histogram of Oriented Gradients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1879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A1D2-61DC-8842-AB33-EB6C7C62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two-layer networks to nonlinear SVMs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94E00E-E42D-1C43-91FC-67847826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Dual view: compute kernel function value of input with every support vector, apply linear classifier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CAC604-6473-D644-878E-F9262614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6" y="1143000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Feature transformation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317CE3-7050-C24D-9013-A2B7BCCED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311" y="1143000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Linear</a:t>
            </a:r>
            <a:b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</a:b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classifier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1662E652-D66E-C946-B7DF-9DC48CF63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34645"/>
            <a:ext cx="1425949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nput 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2548EEEA-84D2-7242-B99A-B6828106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687" y="1443346"/>
            <a:ext cx="122671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0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4445DDD-1EB5-5346-839D-BA2A57C6C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04" y="1510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472215B-0350-AB4E-9286-10071C69C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94" y="1510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8DA1A3D4-FBD2-BF4F-B897-64AA2D88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669" y="15100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33488F-A606-D449-BD59-716330B58BD3}"/>
              </a:ext>
            </a:extLst>
          </p:cNvPr>
          <p:cNvGrpSpPr/>
          <p:nvPr/>
        </p:nvGrpSpPr>
        <p:grpSpPr>
          <a:xfrm>
            <a:off x="2438400" y="3733800"/>
            <a:ext cx="7619998" cy="2952999"/>
            <a:chOff x="2133602" y="2743200"/>
            <a:chExt cx="8534398" cy="330735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1927CD3-8C73-094E-A310-E98A256DF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601" t="19417" r="15199"/>
            <a:stretch/>
          </p:blipFill>
          <p:spPr>
            <a:xfrm>
              <a:off x="2514601" y="2888259"/>
              <a:ext cx="4267200" cy="3162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1CA4717-6E90-A246-8C40-E741DD6E298C}"/>
                    </a:ext>
                  </a:extLst>
                </p:cNvPr>
                <p:cNvSpPr txBox="1"/>
                <p:nvPr/>
              </p:nvSpPr>
              <p:spPr>
                <a:xfrm>
                  <a:off x="4800601" y="2743200"/>
                  <a:ext cx="11412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rgbClr val="9900CC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0382D77-187B-0249-9EC5-E9380C09B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1" y="2743200"/>
                  <a:ext cx="1141210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6098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B3F6DC4-C063-F145-BEC8-E997C9BF236A}"/>
                    </a:ext>
                  </a:extLst>
                </p:cNvPr>
                <p:cNvSpPr txBox="1"/>
                <p:nvPr/>
              </p:nvSpPr>
              <p:spPr>
                <a:xfrm>
                  <a:off x="4800601" y="3379094"/>
                  <a:ext cx="11471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rgbClr val="9900CC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6FD7818-6811-8F40-8354-2F871E7A8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1" y="3379094"/>
                  <a:ext cx="1147174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098" b="-275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13DE698-3806-2140-B99D-A82F39421B1D}"/>
                    </a:ext>
                  </a:extLst>
                </p:cNvPr>
                <p:cNvSpPr txBox="1"/>
                <p:nvPr/>
              </p:nvSpPr>
              <p:spPr>
                <a:xfrm>
                  <a:off x="4780605" y="5504644"/>
                  <a:ext cx="11632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rgbClr val="9900CC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3F1D4EF-6AF1-0944-B0D5-20100AA9B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605" y="5504644"/>
                  <a:ext cx="1163204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6024" b="-241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4169C68-DC88-5F49-90BC-C8566FBA7105}"/>
                    </a:ext>
                  </a:extLst>
                </p:cNvPr>
                <p:cNvSpPr txBox="1"/>
                <p:nvPr/>
              </p:nvSpPr>
              <p:spPr>
                <a:xfrm rot="16200000">
                  <a:off x="897558" y="4374159"/>
                  <a:ext cx="28414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0" dirty="0"/>
                    <a:t>Individual dimensions of </a:t>
                  </a:r>
                  <a14:m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1800" b="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85547A9-9971-E045-9DA9-6661291570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97558" y="4374159"/>
                  <a:ext cx="284141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692" t="-8955" r="-38462" b="-1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0ED9F68-584C-1D43-BFA6-605E2FD748BC}"/>
                    </a:ext>
                  </a:extLst>
                </p:cNvPr>
                <p:cNvSpPr/>
                <p:nvPr/>
              </p:nvSpPr>
              <p:spPr>
                <a:xfrm>
                  <a:off x="6438374" y="3974931"/>
                  <a:ext cx="4229626" cy="9326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b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sgn</m:t>
                        </m:r>
                        <m:d>
                          <m:dPr>
                            <m:ctrlPr>
                              <a:rPr lang="en-US" sz="20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200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00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2000" i="1" dirty="0">
                    <a:solidFill>
                      <a:srgbClr val="99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1BF5DF1-094F-C544-9298-7F66D71DFC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374" y="3974931"/>
                  <a:ext cx="4229626" cy="932628"/>
                </a:xfrm>
                <a:prstGeom prst="rect">
                  <a:avLst/>
                </a:prstGeom>
                <a:blipFill>
                  <a:blip r:embed="rId7"/>
                  <a:stretch>
                    <a:fillRect t="-113433" b="-1835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846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beyond two layers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B5479-15E4-204C-A436-5FC534B55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9" r="17856"/>
          <a:stretch/>
        </p:blipFill>
        <p:spPr>
          <a:xfrm>
            <a:off x="1892314" y="1227932"/>
            <a:ext cx="5715000" cy="4698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1ADA63-87BB-F244-A28B-D039C6C7924E}"/>
                  </a:ext>
                </a:extLst>
              </p:cNvPr>
              <p:cNvSpPr txBox="1"/>
              <p:nvPr/>
            </p:nvSpPr>
            <p:spPr>
              <a:xfrm>
                <a:off x="7912114" y="2522113"/>
                <a:ext cx="3517886" cy="1055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>
                    <a:latin typeface="+mn-lt"/>
                  </a:rPr>
                  <a:t>Output:</a:t>
                </a:r>
              </a:p>
              <a:p>
                <a:pPr algn="ctr"/>
                <a:endParaRPr lang="en-US" sz="2000" b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…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1ADA63-87BB-F244-A28B-D039C6C79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14" y="2522113"/>
                <a:ext cx="3517886" cy="1055289"/>
              </a:xfrm>
              <a:prstGeom prst="rect">
                <a:avLst/>
              </a:prstGeom>
              <a:blipFill>
                <a:blip r:embed="rId3"/>
                <a:stretch>
                  <a:fillRect t="-35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63F6146-8491-1349-9767-A48F54028F79}"/>
              </a:ext>
            </a:extLst>
          </p:cNvPr>
          <p:cNvSpPr txBox="1"/>
          <p:nvPr/>
        </p:nvSpPr>
        <p:spPr>
          <a:xfrm>
            <a:off x="10399059" y="631080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Image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A009CB-7962-AE4B-B50F-20844C7BE3D0}"/>
                  </a:ext>
                </a:extLst>
              </p:cNvPr>
              <p:cNvSpPr txBox="1"/>
              <p:nvPr/>
            </p:nvSpPr>
            <p:spPr>
              <a:xfrm rot="16200000">
                <a:off x="-42920" y="2897054"/>
                <a:ext cx="31371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Individual dimensions of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A009CB-7962-AE4B-B50F-20844C7BE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2920" y="2897054"/>
                <a:ext cx="3137141" cy="400110"/>
              </a:xfrm>
              <a:prstGeom prst="rect">
                <a:avLst/>
              </a:prstGeom>
              <a:blipFill>
                <a:blip r:embed="rId5"/>
                <a:stretch>
                  <a:fillRect l="-6061" r="-24242" b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3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</a:rPr>
              <a:t>“Deep” pipeline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209800" y="3352800"/>
            <a:ext cx="7772400" cy="2895600"/>
          </a:xfrm>
        </p:spPr>
        <p:txBody>
          <a:bodyPr/>
          <a:lstStyle/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Learn a </a:t>
            </a:r>
            <a:r>
              <a:rPr lang="en-US" sz="2800" i="1" dirty="0"/>
              <a:t>feature hierarchy</a:t>
            </a:r>
            <a:endParaRPr lang="en-US" sz="2800" dirty="0">
              <a:sym typeface="Wingdings" charset="0"/>
            </a:endParaRP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Each layer extracts features from the output of previous layer</a:t>
            </a: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All layers are trained jointly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33B3698-DBC4-2944-908E-799B03A6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627" y="12954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84C7E69-7373-0C48-83DF-E989C7E6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27" y="12954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24CDD1-5FF6-2E4C-85DD-F913FD434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14" y="12954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L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3EB78DE-6193-4D45-A0A2-1E03BB6E8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14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296E9530-1695-0543-BEEC-ADCCBB77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15" y="1524001"/>
            <a:ext cx="952485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Output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856C4497-1150-EA4D-8D04-E105A362B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68955"/>
            <a:ext cx="113375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nput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669FD44-EF32-794A-8F34-9EB6511C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202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70A13DCB-AE4F-184D-90B9-8F42361F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802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6AF5868-0ED9-C744-A43F-34518A71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402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0291A537-4338-F84C-BC64-394FE7E3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598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EA1CB3-3893-0747-A0BC-CE827E7ED9D2}"/>
              </a:ext>
            </a:extLst>
          </p:cNvPr>
          <p:cNvSpPr txBox="1"/>
          <p:nvPr/>
        </p:nvSpPr>
        <p:spPr>
          <a:xfrm>
            <a:off x="6781800" y="14302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74652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network demo</a:t>
            </a:r>
          </a:p>
        </p:txBody>
      </p:sp>
      <p:pic>
        <p:nvPicPr>
          <p:cNvPr id="6" name="Picture 5" descr="Screen Shot 2016-04-13 at 12.5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7856"/>
            <a:ext cx="9144000" cy="45933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6015336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http://playground.tensorflow.org/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14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A06A-C412-A046-BAC3-028CDA74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EDD39-B211-ED47-A5CF-1B07BF23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Feature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Nonlinear classifiers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“Shallow” approach: Kernel support vector machines (SVMs)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“Deep” approach: Multi-layer neural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Controlling classifier complexity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Hyperparameters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Bias-variance tradeoff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Overfitting and underfitting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Hyperparameter search in practice</a:t>
            </a:r>
          </a:p>
        </p:txBody>
      </p:sp>
    </p:spTree>
    <p:extLst>
      <p:ext uri="{BB962C8B-B14F-4D97-AF65-F5344CB8AC3E}">
        <p14:creationId xmlns:p14="http://schemas.microsoft.com/office/powerpoint/2010/main" val="20320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C339-BFEB-CC42-A515-A11AEB13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outline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8EC79-5175-5B4F-999B-631EC53A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Collect data and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9900CC"/>
                </a:solidFill>
              </a:rPr>
              <a:t>Specify model: </a:t>
            </a:r>
            <a:r>
              <a:rPr lang="en-US" dirty="0"/>
              <a:t>select model class and loss function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Train model: </a:t>
            </a:r>
            <a:r>
              <a:rPr lang="en-US" dirty="0"/>
              <a:t>find the parameters of the model that minimize the empirical loss on the training data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EB4BFF1-1EC8-E04E-B11A-57B8D30A1F09}"/>
              </a:ext>
            </a:extLst>
          </p:cNvPr>
          <p:cNvSpPr/>
          <p:nvPr/>
        </p:nvSpPr>
        <p:spPr bwMode="auto">
          <a:xfrm>
            <a:off x="2743200" y="3505200"/>
            <a:ext cx="4724400" cy="2743200"/>
          </a:xfrm>
          <a:prstGeom prst="wedgeRoundRectCallout">
            <a:avLst>
              <a:gd name="adj1" fmla="val 46464"/>
              <a:gd name="adj2" fmla="val -97601"/>
              <a:gd name="adj3" fmla="val 16667"/>
            </a:avLst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This involves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hyperparameters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that affect the generalization ability of the trained model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AA362C-51D8-F446-BE49-15EE8D83EC0D}"/>
              </a:ext>
            </a:extLst>
          </p:cNvPr>
          <p:cNvSpPr/>
          <p:nvPr/>
        </p:nvSpPr>
        <p:spPr bwMode="auto">
          <a:xfrm>
            <a:off x="5029200" y="1295400"/>
            <a:ext cx="4876800" cy="8382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22C4-CBB3-7742-B751-CB5D4AB8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ED3E6-A4B5-AE4B-8EB2-17742923FF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-nearest-neighbor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is too large?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is too small?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ED3E6-A4B5-AE4B-8EB2-17742923FF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duda_4">
            <a:extLst>
              <a:ext uri="{FF2B5EF4-FFF2-40B4-BE49-F238E27FC236}">
                <a16:creationId xmlns:a16="http://schemas.microsoft.com/office/drawing/2014/main" id="{92358D25-CD6E-F543-B5E3-162D524E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5735" r="25735" b="27457"/>
          <a:stretch>
            <a:fillRect/>
          </a:stretch>
        </p:blipFill>
        <p:spPr bwMode="auto">
          <a:xfrm>
            <a:off x="4191000" y="2413407"/>
            <a:ext cx="3962400" cy="375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1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76F7-7327-BB45-B229-168FB819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Regularization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9C48CD"/>
                  </a:solidFill>
                  <a:ea typeface="Cambria Math" panose="02040503050406030204" pitchFamily="18" charset="0"/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Recall: SVM optimization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⁡[0,1−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dirty="0">
                  <a:solidFill>
                    <a:srgbClr val="9900CC"/>
                  </a:solidFill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is too large?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is too small?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9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040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76F7-7327-BB45-B229-168FB819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Regularization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Tradeoff between margin and classification errors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535A3F-38F4-B848-B4D9-C5F3C1743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18" y="2737338"/>
            <a:ext cx="2733232" cy="3681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F5D98A-EB1E-9B48-982E-C9D5125F4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3201"/>
            <a:ext cx="3526750" cy="40778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B349D6-8905-9341-9CA7-01614FC1F110}"/>
              </a:ext>
            </a:extLst>
          </p:cNvPr>
          <p:cNvCxnSpPr>
            <a:cxnSpLocks/>
          </p:cNvCxnSpPr>
          <p:nvPr/>
        </p:nvCxnSpPr>
        <p:spPr bwMode="auto">
          <a:xfrm>
            <a:off x="4419600" y="2737338"/>
            <a:ext cx="3886200" cy="39682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A0E934-030D-4D4A-B42C-C2F0681BCAEB}"/>
              </a:ext>
            </a:extLst>
          </p:cNvPr>
          <p:cNvCxnSpPr>
            <a:cxnSpLocks/>
          </p:cNvCxnSpPr>
          <p:nvPr/>
        </p:nvCxnSpPr>
        <p:spPr bwMode="auto">
          <a:xfrm>
            <a:off x="4495800" y="2667000"/>
            <a:ext cx="3962400" cy="403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02CB9C-834B-3C46-9647-DBA70AC30D2C}"/>
              </a:ext>
            </a:extLst>
          </p:cNvPr>
          <p:cNvSpPr txBox="1"/>
          <p:nvPr/>
        </p:nvSpPr>
        <p:spPr>
          <a:xfrm>
            <a:off x="9879418" y="647402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97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76F7-7327-BB45-B229-168FB819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Regularization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Tradeoff between margin and classification errors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761C8ED-F6BC-B842-8451-A6703B77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18" y="2737338"/>
            <a:ext cx="2733232" cy="3681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557FBC-7406-F145-81CE-DDC33BA43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3201"/>
            <a:ext cx="3526750" cy="4077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A21C2-BB8D-774F-BE95-6DE7744CAC37}"/>
              </a:ext>
            </a:extLst>
          </p:cNvPr>
          <p:cNvCxnSpPr>
            <a:cxnSpLocks/>
          </p:cNvCxnSpPr>
          <p:nvPr/>
        </p:nvCxnSpPr>
        <p:spPr bwMode="auto">
          <a:xfrm>
            <a:off x="5181600" y="2432538"/>
            <a:ext cx="228600" cy="4425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F05B0D-27F7-B54A-8C83-0365AC47C503}"/>
              </a:ext>
            </a:extLst>
          </p:cNvPr>
          <p:cNvCxnSpPr>
            <a:cxnSpLocks/>
          </p:cNvCxnSpPr>
          <p:nvPr/>
        </p:nvCxnSpPr>
        <p:spPr bwMode="auto">
          <a:xfrm>
            <a:off x="7162800" y="2362200"/>
            <a:ext cx="228600" cy="4425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22C37B-F114-F44C-88CC-E84AA98E05A8}"/>
              </a:ext>
            </a:extLst>
          </p:cNvPr>
          <p:cNvSpPr txBox="1"/>
          <p:nvPr/>
        </p:nvSpPr>
        <p:spPr>
          <a:xfrm>
            <a:off x="9879418" y="647402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897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8C6B-E46C-C241-83D6-E9F3655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Hand-designing Feature Spaces using Domain Knowledge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38BA47-17F6-77B1-4038-DC0A372D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9"/>
            <a:ext cx="5257800" cy="522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3AAB094-EA7E-1162-0483-7FB1E089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5257800" cy="522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D21382-89B1-1CB4-0D1A-9AA98C939BA1}"/>
              </a:ext>
            </a:extLst>
          </p:cNvPr>
          <p:cNvSpPr txBox="1"/>
          <p:nvPr/>
        </p:nvSpPr>
        <p:spPr>
          <a:xfrm>
            <a:off x="1714056" y="1026847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Histogram of Oriented Gradients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D24AB-D8F5-0E42-6835-345A70308FE1}"/>
              </a:ext>
            </a:extLst>
          </p:cNvPr>
          <p:cNvSpPr txBox="1"/>
          <p:nvPr/>
        </p:nvSpPr>
        <p:spPr>
          <a:xfrm>
            <a:off x="6971856" y="100226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Histogram of Oriented Gradients</a:t>
            </a:r>
          </a:p>
        </p:txBody>
      </p:sp>
    </p:spTree>
    <p:extLst>
      <p:ext uri="{BB962C8B-B14F-4D97-AF65-F5344CB8AC3E}">
        <p14:creationId xmlns:p14="http://schemas.microsoft.com/office/powerpoint/2010/main" val="285303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76F7-7327-BB45-B229-168FB819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Regularization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Related: preventing the classifier from getting over-confident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4CB67-9F2E-AE41-BA03-C7953F13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>
            <a:extLst>
              <a:ext uri="{FF2B5EF4-FFF2-40B4-BE49-F238E27FC236}">
                <a16:creationId xmlns:a16="http://schemas.microsoft.com/office/drawing/2014/main" id="{AFB30D61-E9AB-DD48-9841-C4BA1C40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5" y="3002280"/>
            <a:ext cx="3644537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85B57AE-8963-B248-9393-7D708A12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68" y="3002280"/>
            <a:ext cx="3644537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1C0D826-228B-874E-A13E-4D818097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31" y="3002280"/>
            <a:ext cx="3644537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B6456B-7654-354F-84EE-68E1EA941232}"/>
              </a:ext>
            </a:extLst>
          </p:cNvPr>
          <p:cNvSpPr txBox="1"/>
          <p:nvPr/>
        </p:nvSpPr>
        <p:spPr>
          <a:xfrm>
            <a:off x="10322463" y="6474023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7"/>
              </a:rPr>
              <a:t>J. Johnson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FECDB-4EF3-DC4C-9CEF-0AD22CD1D33F}"/>
              </a:ext>
            </a:extLst>
          </p:cNvPr>
          <p:cNvSpPr txBox="1"/>
          <p:nvPr/>
        </p:nvSpPr>
        <p:spPr>
          <a:xfrm>
            <a:off x="4642948" y="6216134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Sigmoid classifier, logistic loss</a:t>
            </a:r>
          </a:p>
        </p:txBody>
      </p:sp>
    </p:spTree>
    <p:extLst>
      <p:ext uri="{BB962C8B-B14F-4D97-AF65-F5344CB8AC3E}">
        <p14:creationId xmlns:p14="http://schemas.microsoft.com/office/powerpoint/2010/main" val="1204133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E324-B82F-8449-ADB0-33EC829B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6316-65EA-FB4C-86DB-A06040216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about nonlinear SVMs?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Choice of kernel (and any associated constants)</a:t>
            </a:r>
          </a:p>
        </p:txBody>
      </p:sp>
    </p:spTree>
    <p:extLst>
      <p:ext uri="{BB962C8B-B14F-4D97-AF65-F5344CB8AC3E}">
        <p14:creationId xmlns:p14="http://schemas.microsoft.com/office/powerpoint/2010/main" val="414647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Polynomial kernel: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9800" y="76200"/>
                <a:ext cx="8077200" cy="838200"/>
              </a:xfrm>
              <a:blipFill>
                <a:blip r:embed="rId2"/>
                <a:stretch>
                  <a:fillRect l="-2041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5E08F-9834-F341-AE20-25EE72F85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219201"/>
            <a:ext cx="5676899" cy="267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9" y="3886200"/>
            <a:ext cx="5638800" cy="26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3924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Gaussian kernel with bandwidth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⁡−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9C48CD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the predictor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is a sum of “bumps” centered on support vectors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BD510AB-815A-FE4B-9AF5-68C2BCF3242E}"/>
              </a:ext>
            </a:extLst>
          </p:cNvPr>
          <p:cNvGrpSpPr/>
          <p:nvPr/>
        </p:nvGrpSpPr>
        <p:grpSpPr>
          <a:xfrm>
            <a:off x="3962400" y="3276600"/>
            <a:ext cx="4141893" cy="3332274"/>
            <a:chOff x="1315329" y="1096108"/>
            <a:chExt cx="6662737" cy="5360366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FD3FAB5C-136B-F140-A3FE-89A836993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329" y="1096108"/>
              <a:ext cx="6662737" cy="536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02BE27A-A5F9-D541-BEF6-469C05313E1E}"/>
                </a:ext>
              </a:extLst>
            </p:cNvPr>
            <p:cNvCxnSpPr/>
            <p:nvPr/>
          </p:nvCxnSpPr>
          <p:spPr bwMode="auto">
            <a:xfrm>
              <a:off x="2667000" y="2057400"/>
              <a:ext cx="10668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A223D09-174E-F747-AD18-789F52D21F48}"/>
                </a:ext>
              </a:extLst>
            </p:cNvPr>
            <p:cNvCxnSpPr/>
            <p:nvPr/>
          </p:nvCxnSpPr>
          <p:spPr bwMode="auto">
            <a:xfrm>
              <a:off x="2667000" y="2057400"/>
              <a:ext cx="16764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EE89E0-1D0F-724E-8682-5EAFAE6BF9FC}"/>
                </a:ext>
              </a:extLst>
            </p:cNvPr>
            <p:cNvSpPr txBox="1"/>
            <p:nvPr/>
          </p:nvSpPr>
          <p:spPr>
            <a:xfrm>
              <a:off x="1828799" y="1752601"/>
              <a:ext cx="887459" cy="49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SV’s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1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Gaussian kernel with bandwidth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⁡−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9C48CD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the predictor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C48CD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9C48C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9C48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is a sum of “bumps” centered on support vectors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How does the 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affect the behavior of the predictor?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is close to zero?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9C48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is very large?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7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D4FD-B097-3D47-80CE-A2E12FC9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 in multi-layer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2CBA-DF9C-A74F-B5C2-8E27057A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layers, number of units per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C04E4-F74C-3241-8B3F-1BD4EEE6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84" y="2450492"/>
            <a:ext cx="7620000" cy="3737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DC3EDD-8D27-CE46-8ADE-D5976B4EE6C3}"/>
              </a:ext>
            </a:extLst>
          </p:cNvPr>
          <p:cNvSpPr/>
          <p:nvPr/>
        </p:nvSpPr>
        <p:spPr>
          <a:xfrm>
            <a:off x="8518770" y="6400801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Stanford 231n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50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D4FD-B097-3D47-80CE-A2E12FC9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 in multi-layer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2CBA-DF9C-A74F-B5C2-8E27057A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layers, number of units per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AE02B-FE9B-8641-B2A8-3D6DE8DB0C9B}"/>
              </a:ext>
            </a:extLst>
          </p:cNvPr>
          <p:cNvSpPr/>
          <p:nvPr/>
        </p:nvSpPr>
        <p:spPr>
          <a:xfrm>
            <a:off x="8518770" y="6400801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Stanford 231n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2B7DB-339D-374C-BC92-734290993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90800"/>
            <a:ext cx="8156730" cy="289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FE790-1346-D84E-9C74-3813B8430E70}"/>
              </a:ext>
            </a:extLst>
          </p:cNvPr>
          <p:cNvSpPr txBox="1"/>
          <p:nvPr/>
        </p:nvSpPr>
        <p:spPr>
          <a:xfrm>
            <a:off x="3732342" y="5715000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hidden units in a two-layer network</a:t>
            </a:r>
          </a:p>
        </p:txBody>
      </p:sp>
    </p:spTree>
    <p:extLst>
      <p:ext uri="{BB962C8B-B14F-4D97-AF65-F5344CB8AC3E}">
        <p14:creationId xmlns:p14="http://schemas.microsoft.com/office/powerpoint/2010/main" val="8035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D4FD-B097-3D47-80CE-A2E12FC9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 in multi-layer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2CBA-DF9C-A74F-B5C2-8E27057A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layers, number of units per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of nonlinearity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of loss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Regularization constant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D336E-6691-C445-B69B-85A9B7D8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3048000"/>
            <a:ext cx="8123425" cy="297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DAA3BC-64E6-2D48-B653-41B8BB7B94F2}"/>
              </a:ext>
            </a:extLst>
          </p:cNvPr>
          <p:cNvSpPr/>
          <p:nvPr/>
        </p:nvSpPr>
        <p:spPr>
          <a:xfrm>
            <a:off x="8518770" y="6400801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Stanford 231n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0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D4FD-B097-3D47-80CE-A2E12FC9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 in multi-layer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2CBA-DF9C-A74F-B5C2-8E27057A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Number of layers, number of units per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of nonlinearity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of loss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Regularization constant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SGD settings: learning rate schedule, number of epochs, minibatch size, etc.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22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A1F2-3567-1B46-8025-CF3E47D2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Hyperparameters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5BCE4-6761-E44E-97B5-64DC3FD07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Examples of hyperparameters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K in K-NN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 SVMs: regularization constant, kernel type and constants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 neural networks: number of layers, number of units per layer, type of nonlinearity, type of loss function, regularization constant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SGD settings: learning rate schedule, number of epochs, minibatch size, etc.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can think of our hyperparameter choices as determining the “complexity” of the model and controlling its generalization ability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8209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8C6B-E46C-C241-83D6-E9F3655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Hand-designing Feature Spaces using Domain Knowledge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BC5892-9370-A882-85A0-FBF0F5837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29" y="1196170"/>
            <a:ext cx="9982200" cy="26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D941B78-26BD-E32C-FDC6-88773A52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810000"/>
            <a:ext cx="9982200" cy="25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98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A06A-C412-A046-BAC3-028CDA74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EDD39-B211-ED47-A5CF-1B07BF23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Nonlinear classifiers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Kernel support vector machines (SVMs)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Multi-layer neural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Controlling classifier complexity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Hyperparameters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Bias-variance tradeoff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Overfitting and underfitting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Hyperparameter search in practice</a:t>
            </a:r>
          </a:p>
        </p:txBody>
      </p:sp>
    </p:spTree>
    <p:extLst>
      <p:ext uri="{BB962C8B-B14F-4D97-AF65-F5344CB8AC3E}">
        <p14:creationId xmlns:p14="http://schemas.microsoft.com/office/powerpoint/2010/main" val="13475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complexity and generalization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dirty="0"/>
              <a:t>Generalization (test) error of learning algorithms can be broken down into three components (see </a:t>
            </a:r>
            <a:r>
              <a:rPr lang="en-US" dirty="0">
                <a:hlinkClick r:id="rId2"/>
              </a:rPr>
              <a:t>notes</a:t>
            </a:r>
            <a:r>
              <a:rPr lang="en-US" dirty="0"/>
              <a:t>):</a:t>
            </a:r>
            <a:endParaRPr lang="en-US" i="1" dirty="0"/>
          </a:p>
          <a:p>
            <a:pPr lvl="1" eaLnBrk="1" hangingPunct="1">
              <a:buFont typeface="Arial"/>
              <a:buChar char="•"/>
            </a:pPr>
            <a:r>
              <a:rPr lang="en-US" sz="2400" b="1" dirty="0"/>
              <a:t>Noise: </a:t>
            </a:r>
            <a:r>
              <a:rPr lang="en-US" sz="2400" dirty="0"/>
              <a:t>unavoidable error</a:t>
            </a:r>
            <a:endParaRPr lang="en-US" sz="2400" b="1" dirty="0"/>
          </a:p>
          <a:p>
            <a:pPr lvl="1" eaLnBrk="1" hangingPunct="1">
              <a:buFont typeface="Arial"/>
              <a:buChar char="•"/>
            </a:pPr>
            <a:r>
              <a:rPr lang="en-US" sz="2400" b="1" dirty="0"/>
              <a:t>Bias:</a:t>
            </a:r>
            <a:r>
              <a:rPr lang="en-US" sz="2400" dirty="0"/>
              <a:t> error due to simplifying model assumptions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/>
              <a:t>Variance:</a:t>
            </a:r>
            <a:r>
              <a:rPr lang="en-US" sz="2400" dirty="0"/>
              <a:t> error due to randomness of training set</a:t>
            </a:r>
            <a:endParaRPr lang="en-US" sz="800" dirty="0"/>
          </a:p>
          <a:p>
            <a:pPr marL="0" indent="0"/>
            <a:endParaRPr lang="en-US" dirty="0"/>
          </a:p>
        </p:txBody>
      </p:sp>
      <p:pic>
        <p:nvPicPr>
          <p:cNvPr id="8" name="Picture 2" descr="http://www.holehouse.org/mlclass/07_Regularization_files/Image%20%5b1%5d.png">
            <a:extLst>
              <a:ext uri="{FF2B5EF4-FFF2-40B4-BE49-F238E27FC236}">
                <a16:creationId xmlns:a16="http://schemas.microsoft.com/office/drawing/2014/main" id="{1FDAF901-C5E6-0341-9298-C9AFED107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919"/>
          <a:stretch/>
        </p:blipFill>
        <p:spPr bwMode="auto">
          <a:xfrm>
            <a:off x="1634982" y="4495800"/>
            <a:ext cx="8880619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9AF0F-9EAB-A146-A43A-278DA8040E5F}"/>
              </a:ext>
            </a:extLst>
          </p:cNvPr>
          <p:cNvSpPr txBox="1"/>
          <p:nvPr/>
        </p:nvSpPr>
        <p:spPr>
          <a:xfrm>
            <a:off x="2013750" y="4050268"/>
            <a:ext cx="255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bias, low variance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D955B-FB48-3A4B-AB56-6A39A6E40891}"/>
              </a:ext>
            </a:extLst>
          </p:cNvPr>
          <p:cNvSpPr txBox="1"/>
          <p:nvPr/>
        </p:nvSpPr>
        <p:spPr>
          <a:xfrm>
            <a:off x="7766178" y="4050268"/>
            <a:ext cx="259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bias, high variance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FBC27-3E43-6B4B-9E1B-907FECA52631}"/>
              </a:ext>
            </a:extLst>
          </p:cNvPr>
          <p:cNvSpPr/>
          <p:nvPr/>
        </p:nvSpPr>
        <p:spPr>
          <a:xfrm>
            <a:off x="10515601" y="6475511"/>
            <a:ext cx="1790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Figure source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20242-A572-9F47-B416-47983DE9421A}"/>
              </a:ext>
            </a:extLst>
          </p:cNvPr>
          <p:cNvSpPr txBox="1"/>
          <p:nvPr/>
        </p:nvSpPr>
        <p:spPr>
          <a:xfrm>
            <a:off x="2286000" y="362533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“Simple”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E7CEA-0D11-AF4D-B1FE-15827669A1AA}"/>
              </a:ext>
            </a:extLst>
          </p:cNvPr>
          <p:cNvSpPr txBox="1"/>
          <p:nvPr/>
        </p:nvSpPr>
        <p:spPr>
          <a:xfrm>
            <a:off x="8001000" y="362533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“Complex”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CCBD4-86DA-AF47-99ED-A354338F35AF}"/>
              </a:ext>
            </a:extLst>
          </p:cNvPr>
          <p:cNvSpPr txBox="1"/>
          <p:nvPr/>
        </p:nvSpPr>
        <p:spPr>
          <a:xfrm>
            <a:off x="4953000" y="362533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“Intermediate” model</a:t>
            </a:r>
          </a:p>
        </p:txBody>
      </p:sp>
    </p:spTree>
    <p:extLst>
      <p:ext uri="{BB962C8B-B14F-4D97-AF65-F5344CB8AC3E}">
        <p14:creationId xmlns:p14="http://schemas.microsoft.com/office/powerpoint/2010/main" val="944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dirty="0"/>
              <a:t>What if your model </a:t>
            </a:r>
            <a:r>
              <a:rPr lang="en-US" b="1" dirty="0"/>
              <a:t>bias</a:t>
            </a:r>
            <a:r>
              <a:rPr lang="en-US" dirty="0"/>
              <a:t> is too high? 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/>
              <a:t>Your model is </a:t>
            </a:r>
            <a:r>
              <a:rPr lang="en-US" sz="2400" b="1" dirty="0">
                <a:solidFill>
                  <a:srgbClr val="C00000"/>
                </a:solidFill>
              </a:rPr>
              <a:t>underfitting</a:t>
            </a:r>
            <a:r>
              <a:rPr lang="en-US" sz="2400" dirty="0"/>
              <a:t> – it is incapable of capturing the important characteristics of the training data</a:t>
            </a:r>
          </a:p>
          <a:p>
            <a:pPr eaLnBrk="1" hangingPunct="1">
              <a:buFont typeface="Arial"/>
              <a:buChar char="•"/>
            </a:pPr>
            <a:r>
              <a:rPr lang="en-US" dirty="0"/>
              <a:t>What if your model </a:t>
            </a:r>
            <a:r>
              <a:rPr lang="en-US" b="1" dirty="0"/>
              <a:t>variance</a:t>
            </a:r>
            <a:r>
              <a:rPr lang="en-US" dirty="0"/>
              <a:t> is too high?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/>
              <a:t>Your model is </a:t>
            </a:r>
            <a:r>
              <a:rPr lang="en-US" sz="2400" b="1" dirty="0">
                <a:solidFill>
                  <a:srgbClr val="C00000"/>
                </a:solidFill>
              </a:rPr>
              <a:t>overfitting</a:t>
            </a:r>
            <a:r>
              <a:rPr lang="en-US" sz="2400" dirty="0"/>
              <a:t> – it is fitting noise and unimportant characteristics of the data</a:t>
            </a:r>
          </a:p>
          <a:p>
            <a:pPr eaLnBrk="1" hangingPunct="1">
              <a:buFont typeface="Arial"/>
              <a:buChar char="•"/>
            </a:pPr>
            <a:r>
              <a:rPr lang="en-US" dirty="0"/>
              <a:t>How to recognize underfitting or overfitting?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7170" name="Picture 2" descr="http://www.holehouse.org/mlclass/07_Regularization_files/Image%20%5b1%5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919"/>
          <a:stretch/>
        </p:blipFill>
        <p:spPr bwMode="auto">
          <a:xfrm>
            <a:off x="1634982" y="4495800"/>
            <a:ext cx="8880619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41264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Underfitting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8764" y="41264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Overfitting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5601" y="6475511"/>
            <a:ext cx="1790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Figure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77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dirty="0"/>
              <a:t>What if your model </a:t>
            </a:r>
            <a:r>
              <a:rPr lang="en-US" b="1" dirty="0"/>
              <a:t>bias</a:t>
            </a:r>
            <a:r>
              <a:rPr lang="en-US" dirty="0"/>
              <a:t> is too high? 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/>
              <a:t>Your model is </a:t>
            </a:r>
            <a:r>
              <a:rPr lang="en-US" sz="2400" b="1" dirty="0">
                <a:solidFill>
                  <a:srgbClr val="C00000"/>
                </a:solidFill>
              </a:rPr>
              <a:t>underfitting</a:t>
            </a:r>
            <a:r>
              <a:rPr lang="en-US" sz="2400" dirty="0"/>
              <a:t> – it is incapable of capturing the important characteristics of the training data</a:t>
            </a:r>
          </a:p>
          <a:p>
            <a:pPr eaLnBrk="1" hangingPunct="1">
              <a:buFont typeface="Arial"/>
              <a:buChar char="•"/>
            </a:pPr>
            <a:r>
              <a:rPr lang="en-US" dirty="0"/>
              <a:t>What if your model </a:t>
            </a:r>
            <a:r>
              <a:rPr lang="en-US" b="1" dirty="0"/>
              <a:t>variance</a:t>
            </a:r>
            <a:r>
              <a:rPr lang="en-US" dirty="0"/>
              <a:t> is too high?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/>
              <a:t>Your model is </a:t>
            </a:r>
            <a:r>
              <a:rPr lang="en-US" sz="2400" b="1" dirty="0">
                <a:solidFill>
                  <a:srgbClr val="C00000"/>
                </a:solidFill>
              </a:rPr>
              <a:t>overfitting</a:t>
            </a:r>
            <a:r>
              <a:rPr lang="en-US" sz="2400" dirty="0"/>
              <a:t> – it is fitting noise and unimportant characteristics of the data</a:t>
            </a:r>
          </a:p>
          <a:p>
            <a:pPr eaLnBrk="1" hangingPunct="1">
              <a:buFont typeface="Arial"/>
              <a:buChar char="•"/>
            </a:pPr>
            <a:r>
              <a:rPr lang="en-US" dirty="0"/>
              <a:t>How to recognize underfitting or overfitting?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/>
              <a:t>Need to look at both training and test error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/>
              <a:t>Underfitting:</a:t>
            </a:r>
            <a:r>
              <a:rPr lang="en-US" sz="2400" dirty="0"/>
              <a:t> training and test error are both </a:t>
            </a:r>
            <a:r>
              <a:rPr lang="en-US" sz="2400" i="1" dirty="0"/>
              <a:t>high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/>
              <a:t>Overfitting:</a:t>
            </a:r>
            <a:r>
              <a:rPr lang="en-US" sz="2400" dirty="0"/>
              <a:t> training error is </a:t>
            </a:r>
            <a:r>
              <a:rPr lang="en-US" sz="2400" i="1" dirty="0"/>
              <a:t>low</a:t>
            </a:r>
            <a:r>
              <a:rPr lang="en-US" sz="2400" dirty="0"/>
              <a:t>, test error is </a:t>
            </a:r>
            <a:r>
              <a:rPr lang="en-US" sz="2400" i="1" dirty="0"/>
              <a:t>high</a:t>
            </a:r>
          </a:p>
          <a:p>
            <a:pPr lvl="1" eaLnBrk="1" hangingPunct="1">
              <a:buFont typeface="Arial"/>
              <a:buChar char="•"/>
            </a:pPr>
            <a:endParaRPr lang="en-US" sz="2400" dirty="0"/>
          </a:p>
          <a:p>
            <a:pPr lvl="1" eaLnBrk="1" hangingPunct="1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820400" cy="838200"/>
          </a:xfrm>
        </p:spPr>
        <p:txBody>
          <a:bodyPr/>
          <a:lstStyle/>
          <a:p>
            <a:r>
              <a:rPr lang="en-US" dirty="0"/>
              <a:t>Behavior of training and test error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4201" y="5410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0400" y="35052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Test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3340101" y="47910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52801" y="29876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40386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2514600"/>
            <a:ext cx="533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802" name="Group 12"/>
          <p:cNvGrpSpPr>
            <a:grpSpLocks/>
          </p:cNvGrpSpPr>
          <p:nvPr/>
        </p:nvGrpSpPr>
        <p:grpSpPr bwMode="auto">
          <a:xfrm>
            <a:off x="2944814" y="2771776"/>
            <a:ext cx="5329237" cy="3629025"/>
            <a:chOff x="1535668" y="2667794"/>
            <a:chExt cx="5328262" cy="3630493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5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Complexity</a:t>
              </a:r>
            </a:p>
          </p:txBody>
        </p:sp>
        <p:sp>
          <p:nvSpPr>
            <p:cNvPr id="33806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Low Bias</a:t>
              </a:r>
            </a:p>
            <a:p>
              <a:pPr eaLnBrk="1" hangingPunct="1"/>
              <a:r>
                <a:rPr lang="en-US" sz="1100"/>
                <a:t>High Variance</a:t>
              </a:r>
            </a:p>
          </p:txBody>
        </p:sp>
        <p:sp>
          <p:nvSpPr>
            <p:cNvPr id="33807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High Bias</a:t>
              </a:r>
            </a:p>
            <a:p>
              <a:pPr eaLnBrk="1" hangingPunct="1"/>
              <a:r>
                <a:rPr lang="en-US" sz="1100"/>
                <a:t>Low Variance</a:t>
              </a:r>
            </a:p>
          </p:txBody>
        </p:sp>
        <p:sp>
          <p:nvSpPr>
            <p:cNvPr id="33808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0F114BA-54DF-1249-BC0C-3833694154DB}"/>
              </a:ext>
            </a:extLst>
          </p:cNvPr>
          <p:cNvSpPr txBox="1"/>
          <p:nvPr/>
        </p:nvSpPr>
        <p:spPr>
          <a:xfrm>
            <a:off x="9069486" y="6477001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D. </a:t>
            </a:r>
            <a:r>
              <a:rPr lang="en-US" sz="1400" dirty="0" err="1">
                <a:hlinkClick r:id="rId2"/>
              </a:rPr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00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on training set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3465514" y="3957638"/>
            <a:ext cx="4359275" cy="1827212"/>
          </a:xfrm>
          <a:custGeom>
            <a:avLst/>
            <a:gdLst>
              <a:gd name="connsiteX0" fmla="*/ 0 w 4359058"/>
              <a:gd name="connsiteY0" fmla="*/ 0 h 1826490"/>
              <a:gd name="connsiteX1" fmla="*/ 413359 w 4359058"/>
              <a:gd name="connsiteY1" fmla="*/ 12526 h 1826490"/>
              <a:gd name="connsiteX2" fmla="*/ 450937 w 4359058"/>
              <a:gd name="connsiteY2" fmla="*/ 25052 h 1826490"/>
              <a:gd name="connsiteX3" fmla="*/ 488515 w 4359058"/>
              <a:gd name="connsiteY3" fmla="*/ 50104 h 1826490"/>
              <a:gd name="connsiteX4" fmla="*/ 551145 w 4359058"/>
              <a:gd name="connsiteY4" fmla="*/ 62630 h 1826490"/>
              <a:gd name="connsiteX5" fmla="*/ 601250 w 4359058"/>
              <a:gd name="connsiteY5" fmla="*/ 75156 h 1826490"/>
              <a:gd name="connsiteX6" fmla="*/ 676406 w 4359058"/>
              <a:gd name="connsiteY6" fmla="*/ 100208 h 1826490"/>
              <a:gd name="connsiteX7" fmla="*/ 713984 w 4359058"/>
              <a:gd name="connsiteY7" fmla="*/ 137786 h 1826490"/>
              <a:gd name="connsiteX8" fmla="*/ 764088 w 4359058"/>
              <a:gd name="connsiteY8" fmla="*/ 150312 h 1826490"/>
              <a:gd name="connsiteX9" fmla="*/ 876822 w 4359058"/>
              <a:gd name="connsiteY9" fmla="*/ 187890 h 1826490"/>
              <a:gd name="connsiteX10" fmla="*/ 914400 w 4359058"/>
              <a:gd name="connsiteY10" fmla="*/ 200416 h 1826490"/>
              <a:gd name="connsiteX11" fmla="*/ 977030 w 4359058"/>
              <a:gd name="connsiteY11" fmla="*/ 212942 h 1826490"/>
              <a:gd name="connsiteX12" fmla="*/ 1052187 w 4359058"/>
              <a:gd name="connsiteY12" fmla="*/ 237994 h 1826490"/>
              <a:gd name="connsiteX13" fmla="*/ 1089765 w 4359058"/>
              <a:gd name="connsiteY13" fmla="*/ 250520 h 1826490"/>
              <a:gd name="connsiteX14" fmla="*/ 1127343 w 4359058"/>
              <a:gd name="connsiteY14" fmla="*/ 288098 h 1826490"/>
              <a:gd name="connsiteX15" fmla="*/ 1164921 w 4359058"/>
              <a:gd name="connsiteY15" fmla="*/ 300624 h 1826490"/>
              <a:gd name="connsiteX16" fmla="*/ 1202499 w 4359058"/>
              <a:gd name="connsiteY16" fmla="*/ 325676 h 1826490"/>
              <a:gd name="connsiteX17" fmla="*/ 1215025 w 4359058"/>
              <a:gd name="connsiteY17" fmla="*/ 363254 h 1826490"/>
              <a:gd name="connsiteX18" fmla="*/ 1240077 w 4359058"/>
              <a:gd name="connsiteY18" fmla="*/ 388307 h 1826490"/>
              <a:gd name="connsiteX19" fmla="*/ 1277655 w 4359058"/>
              <a:gd name="connsiteY19" fmla="*/ 413359 h 1826490"/>
              <a:gd name="connsiteX20" fmla="*/ 1390389 w 4359058"/>
              <a:gd name="connsiteY20" fmla="*/ 438411 h 1826490"/>
              <a:gd name="connsiteX21" fmla="*/ 1465545 w 4359058"/>
              <a:gd name="connsiteY21" fmla="*/ 463463 h 1826490"/>
              <a:gd name="connsiteX22" fmla="*/ 1503124 w 4359058"/>
              <a:gd name="connsiteY22" fmla="*/ 475989 h 1826490"/>
              <a:gd name="connsiteX23" fmla="*/ 1590806 w 4359058"/>
              <a:gd name="connsiteY23" fmla="*/ 576197 h 1826490"/>
              <a:gd name="connsiteX24" fmla="*/ 1665962 w 4359058"/>
              <a:gd name="connsiteY24" fmla="*/ 663879 h 1826490"/>
              <a:gd name="connsiteX25" fmla="*/ 1703540 w 4359058"/>
              <a:gd name="connsiteY25" fmla="*/ 739035 h 1826490"/>
              <a:gd name="connsiteX26" fmla="*/ 1816274 w 4359058"/>
              <a:gd name="connsiteY26" fmla="*/ 801665 h 1826490"/>
              <a:gd name="connsiteX27" fmla="*/ 1891430 w 4359058"/>
              <a:gd name="connsiteY27" fmla="*/ 839243 h 1826490"/>
              <a:gd name="connsiteX28" fmla="*/ 1916482 w 4359058"/>
              <a:gd name="connsiteY28" fmla="*/ 864296 h 1826490"/>
              <a:gd name="connsiteX29" fmla="*/ 1954061 w 4359058"/>
              <a:gd name="connsiteY29" fmla="*/ 889348 h 1826490"/>
              <a:gd name="connsiteX30" fmla="*/ 1979113 w 4359058"/>
              <a:gd name="connsiteY30" fmla="*/ 926926 h 1826490"/>
              <a:gd name="connsiteX31" fmla="*/ 2016691 w 4359058"/>
              <a:gd name="connsiteY31" fmla="*/ 964504 h 1826490"/>
              <a:gd name="connsiteX32" fmla="*/ 2041743 w 4359058"/>
              <a:gd name="connsiteY32" fmla="*/ 1002082 h 1826490"/>
              <a:gd name="connsiteX33" fmla="*/ 2079321 w 4359058"/>
              <a:gd name="connsiteY33" fmla="*/ 1027134 h 1826490"/>
              <a:gd name="connsiteX34" fmla="*/ 2141951 w 4359058"/>
              <a:gd name="connsiteY34" fmla="*/ 1089764 h 1826490"/>
              <a:gd name="connsiteX35" fmla="*/ 2204581 w 4359058"/>
              <a:gd name="connsiteY35" fmla="*/ 1202498 h 1826490"/>
              <a:gd name="connsiteX36" fmla="*/ 2229633 w 4359058"/>
              <a:gd name="connsiteY36" fmla="*/ 1240076 h 1826490"/>
              <a:gd name="connsiteX37" fmla="*/ 2329841 w 4359058"/>
              <a:gd name="connsiteY37" fmla="*/ 1327759 h 1826490"/>
              <a:gd name="connsiteX38" fmla="*/ 2404998 w 4359058"/>
              <a:gd name="connsiteY38" fmla="*/ 1352811 h 1826490"/>
              <a:gd name="connsiteX39" fmla="*/ 2442576 w 4359058"/>
              <a:gd name="connsiteY39" fmla="*/ 1365337 h 1826490"/>
              <a:gd name="connsiteX40" fmla="*/ 2467628 w 4359058"/>
              <a:gd name="connsiteY40" fmla="*/ 1402915 h 1826490"/>
              <a:gd name="connsiteX41" fmla="*/ 2592888 w 4359058"/>
              <a:gd name="connsiteY41" fmla="*/ 1440493 h 1826490"/>
              <a:gd name="connsiteX42" fmla="*/ 2668044 w 4359058"/>
              <a:gd name="connsiteY42" fmla="*/ 1465545 h 1826490"/>
              <a:gd name="connsiteX43" fmla="*/ 2743200 w 4359058"/>
              <a:gd name="connsiteY43" fmla="*/ 1503123 h 1826490"/>
              <a:gd name="connsiteX44" fmla="*/ 2931091 w 4359058"/>
              <a:gd name="connsiteY44" fmla="*/ 1515649 h 1826490"/>
              <a:gd name="connsiteX45" fmla="*/ 3118981 w 4359058"/>
              <a:gd name="connsiteY45" fmla="*/ 1553227 h 1826490"/>
              <a:gd name="connsiteX46" fmla="*/ 3206663 w 4359058"/>
              <a:gd name="connsiteY46" fmla="*/ 1615857 h 1826490"/>
              <a:gd name="connsiteX47" fmla="*/ 3306871 w 4359058"/>
              <a:gd name="connsiteY47" fmla="*/ 1640909 h 1826490"/>
              <a:gd name="connsiteX48" fmla="*/ 3369502 w 4359058"/>
              <a:gd name="connsiteY48" fmla="*/ 1665961 h 1826490"/>
              <a:gd name="connsiteX49" fmla="*/ 3933173 w 4359058"/>
              <a:gd name="connsiteY49" fmla="*/ 1691013 h 1826490"/>
              <a:gd name="connsiteX50" fmla="*/ 4008329 w 4359058"/>
              <a:gd name="connsiteY50" fmla="*/ 1653435 h 1826490"/>
              <a:gd name="connsiteX51" fmla="*/ 4083485 w 4359058"/>
              <a:gd name="connsiteY51" fmla="*/ 1628383 h 1826490"/>
              <a:gd name="connsiteX52" fmla="*/ 4121063 w 4359058"/>
              <a:gd name="connsiteY52" fmla="*/ 1603331 h 1826490"/>
              <a:gd name="connsiteX53" fmla="*/ 4196219 w 4359058"/>
              <a:gd name="connsiteY53" fmla="*/ 1578279 h 1826490"/>
              <a:gd name="connsiteX54" fmla="*/ 4271376 w 4359058"/>
              <a:gd name="connsiteY54" fmla="*/ 1540701 h 1826490"/>
              <a:gd name="connsiteX55" fmla="*/ 4308954 w 4359058"/>
              <a:gd name="connsiteY55" fmla="*/ 1515649 h 1826490"/>
              <a:gd name="connsiteX56" fmla="*/ 4359058 w 4359058"/>
              <a:gd name="connsiteY56" fmla="*/ 1465545 h 18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826490">
                <a:moveTo>
                  <a:pt x="0" y="0"/>
                </a:moveTo>
                <a:cubicBezTo>
                  <a:pt x="137786" y="4175"/>
                  <a:pt x="275722" y="4879"/>
                  <a:pt x="413359" y="12526"/>
                </a:cubicBezTo>
                <a:cubicBezTo>
                  <a:pt x="426542" y="13258"/>
                  <a:pt x="439127" y="19147"/>
                  <a:pt x="450937" y="25052"/>
                </a:cubicBezTo>
                <a:cubicBezTo>
                  <a:pt x="464402" y="31785"/>
                  <a:pt x="474419" y="44818"/>
                  <a:pt x="488515" y="50104"/>
                </a:cubicBezTo>
                <a:cubicBezTo>
                  <a:pt x="508450" y="57579"/>
                  <a:pt x="530362" y="58012"/>
                  <a:pt x="551145" y="62630"/>
                </a:cubicBezTo>
                <a:cubicBezTo>
                  <a:pt x="567951" y="66365"/>
                  <a:pt x="584760" y="70209"/>
                  <a:pt x="601250" y="75156"/>
                </a:cubicBezTo>
                <a:cubicBezTo>
                  <a:pt x="626543" y="82744"/>
                  <a:pt x="676406" y="100208"/>
                  <a:pt x="676406" y="100208"/>
                </a:cubicBezTo>
                <a:cubicBezTo>
                  <a:pt x="688932" y="112734"/>
                  <a:pt x="698604" y="128997"/>
                  <a:pt x="713984" y="137786"/>
                </a:cubicBezTo>
                <a:cubicBezTo>
                  <a:pt x="728931" y="146327"/>
                  <a:pt x="747599" y="145365"/>
                  <a:pt x="764088" y="150312"/>
                </a:cubicBezTo>
                <a:lnTo>
                  <a:pt x="876822" y="187890"/>
                </a:lnTo>
                <a:cubicBezTo>
                  <a:pt x="889348" y="192065"/>
                  <a:pt x="901453" y="197827"/>
                  <a:pt x="914400" y="200416"/>
                </a:cubicBezTo>
                <a:cubicBezTo>
                  <a:pt x="935277" y="204591"/>
                  <a:pt x="956490" y="207340"/>
                  <a:pt x="977030" y="212942"/>
                </a:cubicBezTo>
                <a:cubicBezTo>
                  <a:pt x="1002507" y="219890"/>
                  <a:pt x="1027135" y="229643"/>
                  <a:pt x="1052187" y="237994"/>
                </a:cubicBezTo>
                <a:lnTo>
                  <a:pt x="1089765" y="250520"/>
                </a:lnTo>
                <a:cubicBezTo>
                  <a:pt x="1102291" y="263046"/>
                  <a:pt x="1112604" y="278272"/>
                  <a:pt x="1127343" y="288098"/>
                </a:cubicBezTo>
                <a:cubicBezTo>
                  <a:pt x="1138329" y="295422"/>
                  <a:pt x="1153111" y="294719"/>
                  <a:pt x="1164921" y="300624"/>
                </a:cubicBezTo>
                <a:cubicBezTo>
                  <a:pt x="1178386" y="307357"/>
                  <a:pt x="1189973" y="317325"/>
                  <a:pt x="1202499" y="325676"/>
                </a:cubicBezTo>
                <a:cubicBezTo>
                  <a:pt x="1206674" y="338202"/>
                  <a:pt x="1208232" y="351932"/>
                  <a:pt x="1215025" y="363254"/>
                </a:cubicBezTo>
                <a:cubicBezTo>
                  <a:pt x="1221101" y="373381"/>
                  <a:pt x="1230855" y="380929"/>
                  <a:pt x="1240077" y="388307"/>
                </a:cubicBezTo>
                <a:cubicBezTo>
                  <a:pt x="1251832" y="397712"/>
                  <a:pt x="1264190" y="406626"/>
                  <a:pt x="1277655" y="413359"/>
                </a:cubicBezTo>
                <a:cubicBezTo>
                  <a:pt x="1313493" y="431278"/>
                  <a:pt x="1351902" y="428789"/>
                  <a:pt x="1390389" y="438411"/>
                </a:cubicBezTo>
                <a:cubicBezTo>
                  <a:pt x="1416008" y="444816"/>
                  <a:pt x="1440493" y="455112"/>
                  <a:pt x="1465545" y="463463"/>
                </a:cubicBezTo>
                <a:lnTo>
                  <a:pt x="1503124" y="475989"/>
                </a:lnTo>
                <a:cubicBezTo>
                  <a:pt x="1609595" y="546970"/>
                  <a:pt x="1444669" y="430060"/>
                  <a:pt x="1590806" y="576197"/>
                </a:cubicBezTo>
                <a:cubicBezTo>
                  <a:pt x="1643146" y="628537"/>
                  <a:pt x="1617755" y="599603"/>
                  <a:pt x="1665962" y="663879"/>
                </a:cubicBezTo>
                <a:cubicBezTo>
                  <a:pt x="1674897" y="690684"/>
                  <a:pt x="1680686" y="719038"/>
                  <a:pt x="1703540" y="739035"/>
                </a:cubicBezTo>
                <a:cubicBezTo>
                  <a:pt x="1808859" y="831189"/>
                  <a:pt x="1741723" y="764389"/>
                  <a:pt x="1816274" y="801665"/>
                </a:cubicBezTo>
                <a:cubicBezTo>
                  <a:pt x="1913402" y="850229"/>
                  <a:pt x="1796977" y="807759"/>
                  <a:pt x="1891430" y="839243"/>
                </a:cubicBezTo>
                <a:cubicBezTo>
                  <a:pt x="1899781" y="847594"/>
                  <a:pt x="1907260" y="856918"/>
                  <a:pt x="1916482" y="864296"/>
                </a:cubicBezTo>
                <a:cubicBezTo>
                  <a:pt x="1928238" y="873701"/>
                  <a:pt x="1943416" y="878703"/>
                  <a:pt x="1954061" y="889348"/>
                </a:cubicBezTo>
                <a:cubicBezTo>
                  <a:pt x="1964706" y="899993"/>
                  <a:pt x="1969475" y="915361"/>
                  <a:pt x="1979113" y="926926"/>
                </a:cubicBezTo>
                <a:cubicBezTo>
                  <a:pt x="1990454" y="940535"/>
                  <a:pt x="2005350" y="950895"/>
                  <a:pt x="2016691" y="964504"/>
                </a:cubicBezTo>
                <a:cubicBezTo>
                  <a:pt x="2026329" y="976069"/>
                  <a:pt x="2031098" y="991437"/>
                  <a:pt x="2041743" y="1002082"/>
                </a:cubicBezTo>
                <a:cubicBezTo>
                  <a:pt x="2052388" y="1012727"/>
                  <a:pt x="2067991" y="1017221"/>
                  <a:pt x="2079321" y="1027134"/>
                </a:cubicBezTo>
                <a:cubicBezTo>
                  <a:pt x="2101540" y="1046576"/>
                  <a:pt x="2121074" y="1068887"/>
                  <a:pt x="2141951" y="1089764"/>
                </a:cubicBezTo>
                <a:cubicBezTo>
                  <a:pt x="2163998" y="1155906"/>
                  <a:pt x="2147153" y="1116356"/>
                  <a:pt x="2204581" y="1202498"/>
                </a:cubicBezTo>
                <a:lnTo>
                  <a:pt x="2229633" y="1240076"/>
                </a:lnTo>
                <a:cubicBezTo>
                  <a:pt x="2258860" y="1283916"/>
                  <a:pt x="2267212" y="1306883"/>
                  <a:pt x="2329841" y="1327759"/>
                </a:cubicBezTo>
                <a:lnTo>
                  <a:pt x="2404998" y="1352811"/>
                </a:lnTo>
                <a:lnTo>
                  <a:pt x="2442576" y="1365337"/>
                </a:lnTo>
                <a:cubicBezTo>
                  <a:pt x="2450927" y="1377863"/>
                  <a:pt x="2454862" y="1394936"/>
                  <a:pt x="2467628" y="1402915"/>
                </a:cubicBezTo>
                <a:cubicBezTo>
                  <a:pt x="2494881" y="1419948"/>
                  <a:pt x="2559041" y="1430339"/>
                  <a:pt x="2592888" y="1440493"/>
                </a:cubicBezTo>
                <a:cubicBezTo>
                  <a:pt x="2618181" y="1448081"/>
                  <a:pt x="2646072" y="1450897"/>
                  <a:pt x="2668044" y="1465545"/>
                </a:cubicBezTo>
                <a:cubicBezTo>
                  <a:pt x="2692956" y="1482153"/>
                  <a:pt x="2712084" y="1499666"/>
                  <a:pt x="2743200" y="1503123"/>
                </a:cubicBezTo>
                <a:cubicBezTo>
                  <a:pt x="2805585" y="1510055"/>
                  <a:pt x="2868461" y="1511474"/>
                  <a:pt x="2931091" y="1515649"/>
                </a:cubicBezTo>
                <a:cubicBezTo>
                  <a:pt x="3042116" y="1552657"/>
                  <a:pt x="2980001" y="1537785"/>
                  <a:pt x="3118981" y="1553227"/>
                </a:cubicBezTo>
                <a:cubicBezTo>
                  <a:pt x="3291986" y="1639730"/>
                  <a:pt x="3054318" y="1514294"/>
                  <a:pt x="3206663" y="1615857"/>
                </a:cubicBezTo>
                <a:cubicBezTo>
                  <a:pt x="3224698" y="1627881"/>
                  <a:pt x="3295373" y="1637460"/>
                  <a:pt x="3306871" y="1640909"/>
                </a:cubicBezTo>
                <a:cubicBezTo>
                  <a:pt x="3328408" y="1647370"/>
                  <a:pt x="3348625" y="1657610"/>
                  <a:pt x="3369502" y="1665961"/>
                </a:cubicBezTo>
                <a:cubicBezTo>
                  <a:pt x="3530031" y="1826490"/>
                  <a:pt x="3400114" y="1714704"/>
                  <a:pt x="3933173" y="1691013"/>
                </a:cubicBezTo>
                <a:cubicBezTo>
                  <a:pt x="3971242" y="1689321"/>
                  <a:pt x="3975489" y="1668030"/>
                  <a:pt x="4008329" y="1653435"/>
                </a:cubicBezTo>
                <a:cubicBezTo>
                  <a:pt x="4032460" y="1642710"/>
                  <a:pt x="4061513" y="1643031"/>
                  <a:pt x="4083485" y="1628383"/>
                </a:cubicBezTo>
                <a:cubicBezTo>
                  <a:pt x="4096011" y="1620032"/>
                  <a:pt x="4107306" y="1609445"/>
                  <a:pt x="4121063" y="1603331"/>
                </a:cubicBezTo>
                <a:cubicBezTo>
                  <a:pt x="4145194" y="1592606"/>
                  <a:pt x="4174247" y="1592927"/>
                  <a:pt x="4196219" y="1578279"/>
                </a:cubicBezTo>
                <a:cubicBezTo>
                  <a:pt x="4303921" y="1506480"/>
                  <a:pt x="4167650" y="1592564"/>
                  <a:pt x="4271376" y="1540701"/>
                </a:cubicBezTo>
                <a:cubicBezTo>
                  <a:pt x="4284841" y="1533968"/>
                  <a:pt x="4296428" y="1524000"/>
                  <a:pt x="4308954" y="1515649"/>
                </a:cubicBezTo>
                <a:cubicBezTo>
                  <a:pt x="4339185" y="1470303"/>
                  <a:pt x="4320541" y="1484804"/>
                  <a:pt x="4359058" y="146554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78214" y="2379663"/>
            <a:ext cx="4359275" cy="1257300"/>
          </a:xfrm>
          <a:custGeom>
            <a:avLst/>
            <a:gdLst>
              <a:gd name="connsiteX0" fmla="*/ 0 w 4359058"/>
              <a:gd name="connsiteY0" fmla="*/ 989556 h 1257062"/>
              <a:gd name="connsiteX1" fmla="*/ 100208 w 4359058"/>
              <a:gd name="connsiteY1" fmla="*/ 1039660 h 1257062"/>
              <a:gd name="connsiteX2" fmla="*/ 137787 w 4359058"/>
              <a:gd name="connsiteY2" fmla="*/ 1052187 h 1257062"/>
              <a:gd name="connsiteX3" fmla="*/ 338203 w 4359058"/>
              <a:gd name="connsiteY3" fmla="*/ 1077239 h 1257062"/>
              <a:gd name="connsiteX4" fmla="*/ 413359 w 4359058"/>
              <a:gd name="connsiteY4" fmla="*/ 1102291 h 1257062"/>
              <a:gd name="connsiteX5" fmla="*/ 450937 w 4359058"/>
              <a:gd name="connsiteY5" fmla="*/ 1114817 h 1257062"/>
              <a:gd name="connsiteX6" fmla="*/ 526093 w 4359058"/>
              <a:gd name="connsiteY6" fmla="*/ 1164921 h 1257062"/>
              <a:gd name="connsiteX7" fmla="*/ 739036 w 4359058"/>
              <a:gd name="connsiteY7" fmla="*/ 1215025 h 1257062"/>
              <a:gd name="connsiteX8" fmla="*/ 776614 w 4359058"/>
              <a:gd name="connsiteY8" fmla="*/ 1227551 h 1257062"/>
              <a:gd name="connsiteX9" fmla="*/ 876822 w 4359058"/>
              <a:gd name="connsiteY9" fmla="*/ 1252603 h 1257062"/>
              <a:gd name="connsiteX10" fmla="*/ 1252603 w 4359058"/>
              <a:gd name="connsiteY10" fmla="*/ 1240077 h 1257062"/>
              <a:gd name="connsiteX11" fmla="*/ 1327759 w 4359058"/>
              <a:gd name="connsiteY11" fmla="*/ 1177447 h 1257062"/>
              <a:gd name="connsiteX12" fmla="*/ 1402915 w 4359058"/>
              <a:gd name="connsiteY12" fmla="*/ 1152395 h 1257062"/>
              <a:gd name="connsiteX13" fmla="*/ 1453019 w 4359058"/>
              <a:gd name="connsiteY13" fmla="*/ 1139869 h 1257062"/>
              <a:gd name="connsiteX14" fmla="*/ 1565754 w 4359058"/>
              <a:gd name="connsiteY14" fmla="*/ 1127343 h 1257062"/>
              <a:gd name="connsiteX15" fmla="*/ 1653436 w 4359058"/>
              <a:gd name="connsiteY15" fmla="*/ 1114817 h 1257062"/>
              <a:gd name="connsiteX16" fmla="*/ 1766170 w 4359058"/>
              <a:gd name="connsiteY16" fmla="*/ 1077239 h 1257062"/>
              <a:gd name="connsiteX17" fmla="*/ 1803748 w 4359058"/>
              <a:gd name="connsiteY17" fmla="*/ 1064713 h 1257062"/>
              <a:gd name="connsiteX18" fmla="*/ 1891430 w 4359058"/>
              <a:gd name="connsiteY18" fmla="*/ 1052187 h 1257062"/>
              <a:gd name="connsiteX19" fmla="*/ 1916482 w 4359058"/>
              <a:gd name="connsiteY19" fmla="*/ 1027134 h 1257062"/>
              <a:gd name="connsiteX20" fmla="*/ 1979113 w 4359058"/>
              <a:gd name="connsiteY20" fmla="*/ 1014608 h 1257062"/>
              <a:gd name="connsiteX21" fmla="*/ 2091847 w 4359058"/>
              <a:gd name="connsiteY21" fmla="*/ 989556 h 1257062"/>
              <a:gd name="connsiteX22" fmla="*/ 2167003 w 4359058"/>
              <a:gd name="connsiteY22" fmla="*/ 939452 h 1257062"/>
              <a:gd name="connsiteX23" fmla="*/ 2204581 w 4359058"/>
              <a:gd name="connsiteY23" fmla="*/ 914400 h 1257062"/>
              <a:gd name="connsiteX24" fmla="*/ 2279737 w 4359058"/>
              <a:gd name="connsiteY24" fmla="*/ 889348 h 1257062"/>
              <a:gd name="connsiteX25" fmla="*/ 2317315 w 4359058"/>
              <a:gd name="connsiteY25" fmla="*/ 876822 h 1257062"/>
              <a:gd name="connsiteX26" fmla="*/ 2354893 w 4359058"/>
              <a:gd name="connsiteY26" fmla="*/ 851770 h 1257062"/>
              <a:gd name="connsiteX27" fmla="*/ 2480154 w 4359058"/>
              <a:gd name="connsiteY27" fmla="*/ 814192 h 1257062"/>
              <a:gd name="connsiteX28" fmla="*/ 2592888 w 4359058"/>
              <a:gd name="connsiteY28" fmla="*/ 789140 h 1257062"/>
              <a:gd name="connsiteX29" fmla="*/ 2668044 w 4359058"/>
              <a:gd name="connsiteY29" fmla="*/ 751562 h 1257062"/>
              <a:gd name="connsiteX30" fmla="*/ 2718148 w 4359058"/>
              <a:gd name="connsiteY30" fmla="*/ 739036 h 1257062"/>
              <a:gd name="connsiteX31" fmla="*/ 2768252 w 4359058"/>
              <a:gd name="connsiteY31" fmla="*/ 713984 h 1257062"/>
              <a:gd name="connsiteX32" fmla="*/ 2918565 w 4359058"/>
              <a:gd name="connsiteY32" fmla="*/ 688932 h 1257062"/>
              <a:gd name="connsiteX33" fmla="*/ 3043825 w 4359058"/>
              <a:gd name="connsiteY33" fmla="*/ 663880 h 1257062"/>
              <a:gd name="connsiteX34" fmla="*/ 3093929 w 4359058"/>
              <a:gd name="connsiteY34" fmla="*/ 651354 h 1257062"/>
              <a:gd name="connsiteX35" fmla="*/ 3169085 w 4359058"/>
              <a:gd name="connsiteY35" fmla="*/ 626302 h 1257062"/>
              <a:gd name="connsiteX36" fmla="*/ 3206663 w 4359058"/>
              <a:gd name="connsiteY36" fmla="*/ 613776 h 1257062"/>
              <a:gd name="connsiteX37" fmla="*/ 3256767 w 4359058"/>
              <a:gd name="connsiteY37" fmla="*/ 601250 h 1257062"/>
              <a:gd name="connsiteX38" fmla="*/ 3331924 w 4359058"/>
              <a:gd name="connsiteY38" fmla="*/ 576197 h 1257062"/>
              <a:gd name="connsiteX39" fmla="*/ 3369502 w 4359058"/>
              <a:gd name="connsiteY39" fmla="*/ 563671 h 1257062"/>
              <a:gd name="connsiteX40" fmla="*/ 3432132 w 4359058"/>
              <a:gd name="connsiteY40" fmla="*/ 551145 h 1257062"/>
              <a:gd name="connsiteX41" fmla="*/ 3507288 w 4359058"/>
              <a:gd name="connsiteY41" fmla="*/ 526093 h 1257062"/>
              <a:gd name="connsiteX42" fmla="*/ 3594970 w 4359058"/>
              <a:gd name="connsiteY42" fmla="*/ 501041 h 1257062"/>
              <a:gd name="connsiteX43" fmla="*/ 3645074 w 4359058"/>
              <a:gd name="connsiteY43" fmla="*/ 475989 h 1257062"/>
              <a:gd name="connsiteX44" fmla="*/ 3682652 w 4359058"/>
              <a:gd name="connsiteY44" fmla="*/ 463463 h 1257062"/>
              <a:gd name="connsiteX45" fmla="*/ 3770335 w 4359058"/>
              <a:gd name="connsiteY45" fmla="*/ 413359 h 1257062"/>
              <a:gd name="connsiteX46" fmla="*/ 3807913 w 4359058"/>
              <a:gd name="connsiteY46" fmla="*/ 400833 h 1257062"/>
              <a:gd name="connsiteX47" fmla="*/ 3983277 w 4359058"/>
              <a:gd name="connsiteY47" fmla="*/ 300625 h 1257062"/>
              <a:gd name="connsiteX48" fmla="*/ 4020855 w 4359058"/>
              <a:gd name="connsiteY48" fmla="*/ 275573 h 1257062"/>
              <a:gd name="connsiteX49" fmla="*/ 4058433 w 4359058"/>
              <a:gd name="connsiteY49" fmla="*/ 250521 h 1257062"/>
              <a:gd name="connsiteX50" fmla="*/ 4096011 w 4359058"/>
              <a:gd name="connsiteY50" fmla="*/ 237995 h 1257062"/>
              <a:gd name="connsiteX51" fmla="*/ 4133589 w 4359058"/>
              <a:gd name="connsiteY51" fmla="*/ 212943 h 1257062"/>
              <a:gd name="connsiteX52" fmla="*/ 4208745 w 4359058"/>
              <a:gd name="connsiteY52" fmla="*/ 187891 h 1257062"/>
              <a:gd name="connsiteX53" fmla="*/ 4233798 w 4359058"/>
              <a:gd name="connsiteY53" fmla="*/ 162839 h 1257062"/>
              <a:gd name="connsiteX54" fmla="*/ 4283902 w 4359058"/>
              <a:gd name="connsiteY54" fmla="*/ 87682 h 1257062"/>
              <a:gd name="connsiteX55" fmla="*/ 4321480 w 4359058"/>
              <a:gd name="connsiteY55" fmla="*/ 62630 h 1257062"/>
              <a:gd name="connsiteX56" fmla="*/ 4359058 w 4359058"/>
              <a:gd name="connsiteY56" fmla="*/ 0 h 1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257062">
                <a:moveTo>
                  <a:pt x="0" y="989556"/>
                </a:moveTo>
                <a:cubicBezTo>
                  <a:pt x="162987" y="1016720"/>
                  <a:pt x="17808" y="973740"/>
                  <a:pt x="100208" y="1039660"/>
                </a:cubicBezTo>
                <a:cubicBezTo>
                  <a:pt x="110519" y="1047908"/>
                  <a:pt x="124977" y="1048984"/>
                  <a:pt x="137787" y="1052187"/>
                </a:cubicBezTo>
                <a:cubicBezTo>
                  <a:pt x="211740" y="1070676"/>
                  <a:pt x="252648" y="1069461"/>
                  <a:pt x="338203" y="1077239"/>
                </a:cubicBezTo>
                <a:lnTo>
                  <a:pt x="413359" y="1102291"/>
                </a:lnTo>
                <a:cubicBezTo>
                  <a:pt x="425885" y="1106466"/>
                  <a:pt x="439951" y="1107493"/>
                  <a:pt x="450937" y="1114817"/>
                </a:cubicBezTo>
                <a:lnTo>
                  <a:pt x="526093" y="1164921"/>
                </a:lnTo>
                <a:cubicBezTo>
                  <a:pt x="587520" y="1257062"/>
                  <a:pt x="529631" y="1191758"/>
                  <a:pt x="739036" y="1215025"/>
                </a:cubicBezTo>
                <a:cubicBezTo>
                  <a:pt x="752159" y="1216483"/>
                  <a:pt x="763805" y="1224349"/>
                  <a:pt x="776614" y="1227551"/>
                </a:cubicBezTo>
                <a:lnTo>
                  <a:pt x="876822" y="1252603"/>
                </a:lnTo>
                <a:cubicBezTo>
                  <a:pt x="1002082" y="1248428"/>
                  <a:pt x="1127788" y="1251424"/>
                  <a:pt x="1252603" y="1240077"/>
                </a:cubicBezTo>
                <a:cubicBezTo>
                  <a:pt x="1279292" y="1237651"/>
                  <a:pt x="1309692" y="1187484"/>
                  <a:pt x="1327759" y="1177447"/>
                </a:cubicBezTo>
                <a:cubicBezTo>
                  <a:pt x="1350843" y="1164623"/>
                  <a:pt x="1377296" y="1158800"/>
                  <a:pt x="1402915" y="1152395"/>
                </a:cubicBezTo>
                <a:cubicBezTo>
                  <a:pt x="1419616" y="1148220"/>
                  <a:pt x="1436004" y="1142487"/>
                  <a:pt x="1453019" y="1139869"/>
                </a:cubicBezTo>
                <a:cubicBezTo>
                  <a:pt x="1490389" y="1134120"/>
                  <a:pt x="1528236" y="1132033"/>
                  <a:pt x="1565754" y="1127343"/>
                </a:cubicBezTo>
                <a:cubicBezTo>
                  <a:pt x="1595050" y="1123681"/>
                  <a:pt x="1624209" y="1118992"/>
                  <a:pt x="1653436" y="1114817"/>
                </a:cubicBezTo>
                <a:lnTo>
                  <a:pt x="1766170" y="1077239"/>
                </a:lnTo>
                <a:cubicBezTo>
                  <a:pt x="1778696" y="1073064"/>
                  <a:pt x="1790677" y="1066580"/>
                  <a:pt x="1803748" y="1064713"/>
                </a:cubicBezTo>
                <a:lnTo>
                  <a:pt x="1891430" y="1052187"/>
                </a:lnTo>
                <a:cubicBezTo>
                  <a:pt x="1899781" y="1043836"/>
                  <a:pt x="1905627" y="1031786"/>
                  <a:pt x="1916482" y="1027134"/>
                </a:cubicBezTo>
                <a:cubicBezTo>
                  <a:pt x="1936051" y="1018747"/>
                  <a:pt x="1958166" y="1018417"/>
                  <a:pt x="1979113" y="1014608"/>
                </a:cubicBezTo>
                <a:cubicBezTo>
                  <a:pt x="2000332" y="1010750"/>
                  <a:pt x="2064986" y="1004479"/>
                  <a:pt x="2091847" y="989556"/>
                </a:cubicBezTo>
                <a:cubicBezTo>
                  <a:pt x="2118167" y="974934"/>
                  <a:pt x="2141951" y="956153"/>
                  <a:pt x="2167003" y="939452"/>
                </a:cubicBezTo>
                <a:cubicBezTo>
                  <a:pt x="2179529" y="931101"/>
                  <a:pt x="2190299" y="919161"/>
                  <a:pt x="2204581" y="914400"/>
                </a:cubicBezTo>
                <a:lnTo>
                  <a:pt x="2279737" y="889348"/>
                </a:lnTo>
                <a:cubicBezTo>
                  <a:pt x="2292263" y="885173"/>
                  <a:pt x="2306329" y="884146"/>
                  <a:pt x="2317315" y="876822"/>
                </a:cubicBezTo>
                <a:cubicBezTo>
                  <a:pt x="2329841" y="868471"/>
                  <a:pt x="2341136" y="857884"/>
                  <a:pt x="2354893" y="851770"/>
                </a:cubicBezTo>
                <a:cubicBezTo>
                  <a:pt x="2386117" y="837893"/>
                  <a:pt x="2443719" y="822289"/>
                  <a:pt x="2480154" y="814192"/>
                </a:cubicBezTo>
                <a:cubicBezTo>
                  <a:pt x="2538271" y="801277"/>
                  <a:pt x="2539429" y="804414"/>
                  <a:pt x="2592888" y="789140"/>
                </a:cubicBezTo>
                <a:cubicBezTo>
                  <a:pt x="2698450" y="758979"/>
                  <a:pt x="2558250" y="798617"/>
                  <a:pt x="2668044" y="751562"/>
                </a:cubicBezTo>
                <a:cubicBezTo>
                  <a:pt x="2683867" y="744781"/>
                  <a:pt x="2702029" y="745081"/>
                  <a:pt x="2718148" y="739036"/>
                </a:cubicBezTo>
                <a:cubicBezTo>
                  <a:pt x="2735632" y="732480"/>
                  <a:pt x="2750768" y="720540"/>
                  <a:pt x="2768252" y="713984"/>
                </a:cubicBezTo>
                <a:cubicBezTo>
                  <a:pt x="2813354" y="697071"/>
                  <a:pt x="2874914" y="696207"/>
                  <a:pt x="2918565" y="688932"/>
                </a:cubicBezTo>
                <a:cubicBezTo>
                  <a:pt x="2960566" y="681932"/>
                  <a:pt x="3002516" y="674207"/>
                  <a:pt x="3043825" y="663880"/>
                </a:cubicBezTo>
                <a:cubicBezTo>
                  <a:pt x="3060526" y="659705"/>
                  <a:pt x="3077440" y="656301"/>
                  <a:pt x="3093929" y="651354"/>
                </a:cubicBezTo>
                <a:cubicBezTo>
                  <a:pt x="3119222" y="643766"/>
                  <a:pt x="3144033" y="634653"/>
                  <a:pt x="3169085" y="626302"/>
                </a:cubicBezTo>
                <a:cubicBezTo>
                  <a:pt x="3181611" y="622127"/>
                  <a:pt x="3193854" y="616978"/>
                  <a:pt x="3206663" y="613776"/>
                </a:cubicBezTo>
                <a:cubicBezTo>
                  <a:pt x="3223364" y="609601"/>
                  <a:pt x="3240278" y="606197"/>
                  <a:pt x="3256767" y="601250"/>
                </a:cubicBezTo>
                <a:cubicBezTo>
                  <a:pt x="3282061" y="593662"/>
                  <a:pt x="3306872" y="584548"/>
                  <a:pt x="3331924" y="576197"/>
                </a:cubicBezTo>
                <a:cubicBezTo>
                  <a:pt x="3344450" y="572022"/>
                  <a:pt x="3356555" y="566260"/>
                  <a:pt x="3369502" y="563671"/>
                </a:cubicBezTo>
                <a:cubicBezTo>
                  <a:pt x="3390379" y="559496"/>
                  <a:pt x="3411592" y="556747"/>
                  <a:pt x="3432132" y="551145"/>
                </a:cubicBezTo>
                <a:cubicBezTo>
                  <a:pt x="3457609" y="544197"/>
                  <a:pt x="3481669" y="532498"/>
                  <a:pt x="3507288" y="526093"/>
                </a:cubicBezTo>
                <a:cubicBezTo>
                  <a:pt x="3532713" y="519737"/>
                  <a:pt x="3569812" y="511823"/>
                  <a:pt x="3594970" y="501041"/>
                </a:cubicBezTo>
                <a:cubicBezTo>
                  <a:pt x="3612133" y="493685"/>
                  <a:pt x="3627911" y="483345"/>
                  <a:pt x="3645074" y="475989"/>
                </a:cubicBezTo>
                <a:cubicBezTo>
                  <a:pt x="3657210" y="470788"/>
                  <a:pt x="3670842" y="469368"/>
                  <a:pt x="3682652" y="463463"/>
                </a:cubicBezTo>
                <a:cubicBezTo>
                  <a:pt x="3808449" y="400564"/>
                  <a:pt x="3616612" y="479239"/>
                  <a:pt x="3770335" y="413359"/>
                </a:cubicBezTo>
                <a:cubicBezTo>
                  <a:pt x="3782471" y="408158"/>
                  <a:pt x="3795893" y="406297"/>
                  <a:pt x="3807913" y="400833"/>
                </a:cubicBezTo>
                <a:cubicBezTo>
                  <a:pt x="3907807" y="355427"/>
                  <a:pt x="3899013" y="356801"/>
                  <a:pt x="3983277" y="300625"/>
                </a:cubicBezTo>
                <a:lnTo>
                  <a:pt x="4020855" y="275573"/>
                </a:lnTo>
                <a:cubicBezTo>
                  <a:pt x="4033381" y="267222"/>
                  <a:pt x="4044151" y="255282"/>
                  <a:pt x="4058433" y="250521"/>
                </a:cubicBezTo>
                <a:cubicBezTo>
                  <a:pt x="4070959" y="246346"/>
                  <a:pt x="4084201" y="243900"/>
                  <a:pt x="4096011" y="237995"/>
                </a:cubicBezTo>
                <a:cubicBezTo>
                  <a:pt x="4109476" y="231262"/>
                  <a:pt x="4119832" y="219057"/>
                  <a:pt x="4133589" y="212943"/>
                </a:cubicBezTo>
                <a:cubicBezTo>
                  <a:pt x="4157720" y="202218"/>
                  <a:pt x="4208745" y="187891"/>
                  <a:pt x="4208745" y="187891"/>
                </a:cubicBezTo>
                <a:cubicBezTo>
                  <a:pt x="4217096" y="179540"/>
                  <a:pt x="4226712" y="172287"/>
                  <a:pt x="4233798" y="162839"/>
                </a:cubicBezTo>
                <a:cubicBezTo>
                  <a:pt x="4251863" y="138752"/>
                  <a:pt x="4258850" y="104383"/>
                  <a:pt x="4283902" y="87682"/>
                </a:cubicBezTo>
                <a:lnTo>
                  <a:pt x="4321480" y="62630"/>
                </a:lnTo>
                <a:cubicBezTo>
                  <a:pt x="4351711" y="17284"/>
                  <a:pt x="4339799" y="38517"/>
                  <a:pt x="4359058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0200" y="44958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Many training examples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53201" y="3048000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Few training examples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67100" y="3810000"/>
            <a:ext cx="47625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67100" y="19050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777" name="Group 12"/>
          <p:cNvGrpSpPr>
            <a:grpSpLocks/>
          </p:cNvGrpSpPr>
          <p:nvPr/>
        </p:nvGrpSpPr>
        <p:grpSpPr bwMode="auto">
          <a:xfrm>
            <a:off x="3059114" y="2668589"/>
            <a:ext cx="5329237" cy="3629025"/>
            <a:chOff x="1535703" y="2667794"/>
            <a:chExt cx="5328227" cy="3630493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674" y="4267053"/>
              <a:ext cx="3200106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05520" y="5867900"/>
              <a:ext cx="44187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1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Complexity</a:t>
              </a:r>
            </a:p>
          </p:txBody>
        </p:sp>
        <p:sp>
          <p:nvSpPr>
            <p:cNvPr id="32782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Low Bias</a:t>
              </a:r>
            </a:p>
            <a:p>
              <a:pPr eaLnBrk="1" hangingPunct="1"/>
              <a:r>
                <a:rPr lang="en-US" sz="1100"/>
                <a:t>High Variance</a:t>
              </a:r>
            </a:p>
          </p:txBody>
        </p:sp>
        <p:sp>
          <p:nvSpPr>
            <p:cNvPr id="32783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High Bias</a:t>
              </a:r>
            </a:p>
            <a:p>
              <a:pPr eaLnBrk="1" hangingPunct="1"/>
              <a:r>
                <a:rPr lang="en-US" sz="1100"/>
                <a:t>Low Variance</a:t>
              </a:r>
            </a:p>
          </p:txBody>
        </p:sp>
        <p:sp>
          <p:nvSpPr>
            <p:cNvPr id="32784" name="TextBox 10"/>
            <p:cNvSpPr txBox="1">
              <a:spLocks noChangeArrowheads="1"/>
            </p:cNvSpPr>
            <p:nvPr/>
          </p:nvSpPr>
          <p:spPr bwMode="auto">
            <a:xfrm rot="-5400000">
              <a:off x="1127593" y="4141670"/>
              <a:ext cx="1185483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Test Error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A6E0B6C-08EB-784F-B990-F53639C76A20}"/>
              </a:ext>
            </a:extLst>
          </p:cNvPr>
          <p:cNvSpPr txBox="1"/>
          <p:nvPr/>
        </p:nvSpPr>
        <p:spPr>
          <a:xfrm>
            <a:off x="9069486" y="6477001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D. 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43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on training set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3452814" y="3644901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40114" y="5308600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0" y="4354514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29401" y="5497514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Training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1700" y="5257800"/>
            <a:ext cx="62357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824" name="Group 3"/>
          <p:cNvGrpSpPr>
            <a:grpSpLocks/>
          </p:cNvGrpSpPr>
          <p:nvPr/>
        </p:nvGrpSpPr>
        <p:grpSpPr bwMode="auto">
          <a:xfrm>
            <a:off x="3059114" y="2668589"/>
            <a:ext cx="4789487" cy="3568725"/>
            <a:chOff x="1535668" y="2667794"/>
            <a:chExt cx="4788932" cy="35689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0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133828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Number of training examples</a:t>
              </a:r>
            </a:p>
          </p:txBody>
        </p:sp>
        <p:sp>
          <p:nvSpPr>
            <p:cNvPr id="34831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443288" y="3009900"/>
            <a:ext cx="62357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544094" y="4990306"/>
            <a:ext cx="12954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1" y="4800600"/>
            <a:ext cx="2121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Generalization gap</a:t>
            </a:r>
          </a:p>
        </p:txBody>
      </p:sp>
      <p:sp>
        <p:nvSpPr>
          <p:cNvPr id="34828" name="TextBox 15"/>
          <p:cNvSpPr txBox="1">
            <a:spLocks noChangeArrowheads="1"/>
          </p:cNvSpPr>
          <p:nvPr/>
        </p:nvSpPr>
        <p:spPr bwMode="auto">
          <a:xfrm>
            <a:off x="5111036" y="6237314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(fixed model)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0E8957-444F-B749-BC3B-BD4816B8BAD1}"/>
              </a:ext>
            </a:extLst>
          </p:cNvPr>
          <p:cNvSpPr txBox="1"/>
          <p:nvPr/>
        </p:nvSpPr>
        <p:spPr>
          <a:xfrm>
            <a:off x="9069486" y="6477001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D. </a:t>
            </a:r>
            <a:r>
              <a:rPr lang="en-US" sz="1400" dirty="0" err="1">
                <a:hlinkClick r:id="rId2"/>
              </a:rPr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25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7" grpId="0" animBg="1"/>
      <p:bldP spid="2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820400" cy="838200"/>
          </a:xfrm>
        </p:spPr>
        <p:txBody>
          <a:bodyPr/>
          <a:lstStyle/>
          <a:p>
            <a:r>
              <a:rPr lang="en-US" dirty="0"/>
              <a:t>Dependence on training set size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6ABAE3-E733-B015-E579-DD0EE7254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Digit classification case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E9D65-25F6-C412-E8D0-9A6F519E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18" y="1453033"/>
            <a:ext cx="4846763" cy="48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826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820400" cy="838200"/>
          </a:xfrm>
        </p:spPr>
        <p:txBody>
          <a:bodyPr/>
          <a:lstStyle/>
          <a:p>
            <a:r>
              <a:rPr lang="en-US" dirty="0"/>
              <a:t>Dependence on training set size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6ABAE3-E733-B015-E579-DD0EE7254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Digit classification case study</a:t>
            </a:r>
          </a:p>
        </p:txBody>
      </p:sp>
      <p:pic>
        <p:nvPicPr>
          <p:cNvPr id="10" name="Picture 9" descr="A graph of a number of training examples&#10;&#10;Description automatically generated">
            <a:extLst>
              <a:ext uri="{FF2B5EF4-FFF2-40B4-BE49-F238E27FC236}">
                <a16:creationId xmlns:a16="http://schemas.microsoft.com/office/drawing/2014/main" id="{99C7DA78-3068-D864-D02A-3BDDF47F2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12" y="1447800"/>
            <a:ext cx="5616575" cy="46455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DBA335-F0DD-BA5E-0537-794A9CB954E4}"/>
              </a:ext>
            </a:extLst>
          </p:cNvPr>
          <p:cNvSpPr txBox="1"/>
          <p:nvPr/>
        </p:nvSpPr>
        <p:spPr>
          <a:xfrm>
            <a:off x="3104778" y="6331320"/>
            <a:ext cx="6439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Maji and Malik. 2009 </a:t>
            </a:r>
            <a:r>
              <a:rPr lang="en-US" b="1" dirty="0">
                <a:hlinkClick r:id="rId3"/>
              </a:rPr>
              <a:t>Fast and Accurate Digit Classification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14803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820400" cy="838200"/>
          </a:xfrm>
        </p:spPr>
        <p:txBody>
          <a:bodyPr/>
          <a:lstStyle/>
          <a:p>
            <a:r>
              <a:rPr lang="en-US" dirty="0"/>
              <a:t>Looking at training and test error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4201" y="5410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99400" y="35052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Test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3340101" y="47910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52801" y="29876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802" name="Group 12"/>
          <p:cNvGrpSpPr>
            <a:grpSpLocks/>
          </p:cNvGrpSpPr>
          <p:nvPr/>
        </p:nvGrpSpPr>
        <p:grpSpPr bwMode="auto">
          <a:xfrm>
            <a:off x="2944814" y="2771776"/>
            <a:ext cx="5329237" cy="3629025"/>
            <a:chOff x="1535668" y="2667794"/>
            <a:chExt cx="5328262" cy="3630493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5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Complexity</a:t>
              </a:r>
            </a:p>
          </p:txBody>
        </p:sp>
        <p:sp>
          <p:nvSpPr>
            <p:cNvPr id="33806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Low Bias</a:t>
              </a:r>
            </a:p>
            <a:p>
              <a:pPr eaLnBrk="1" hangingPunct="1"/>
              <a:r>
                <a:rPr lang="en-US" sz="1100"/>
                <a:t>High Variance</a:t>
              </a:r>
            </a:p>
          </p:txBody>
        </p:sp>
        <p:sp>
          <p:nvSpPr>
            <p:cNvPr id="33807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High Bias</a:t>
              </a:r>
            </a:p>
            <a:p>
              <a:pPr eaLnBrk="1" hangingPunct="1"/>
              <a:r>
                <a:rPr lang="en-US" sz="1100"/>
                <a:t>Low Variance</a:t>
              </a:r>
            </a:p>
          </p:txBody>
        </p:sp>
        <p:sp>
          <p:nvSpPr>
            <p:cNvPr id="33808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0F114BA-54DF-1249-BC0C-3833694154DB}"/>
              </a:ext>
            </a:extLst>
          </p:cNvPr>
          <p:cNvSpPr txBox="1"/>
          <p:nvPr/>
        </p:nvSpPr>
        <p:spPr>
          <a:xfrm>
            <a:off x="9069486" y="6477001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D. </a:t>
            </a:r>
            <a:r>
              <a:rPr lang="en-US" sz="1400" dirty="0" err="1">
                <a:hlinkClick r:id="rId2"/>
              </a:rPr>
              <a:t>Hoiem</a:t>
            </a:r>
            <a:endParaRPr lang="en-US" sz="14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18FDD18-3D08-5A4E-9F1F-B9296A10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1704594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dirty="0"/>
              <a:t>In most practical situations, you are faced with a fixed dataset and have to find the hyperparameter settings that give you the best generalization performance</a:t>
            </a:r>
            <a:endParaRPr lang="en-US" sz="2400" dirty="0"/>
          </a:p>
          <a:p>
            <a:pPr lvl="1" eaLnBrk="1" hangingPunct="1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65B66EF-11F5-2C4D-9D92-08DBEF000EEF}"/>
              </a:ext>
            </a:extLst>
          </p:cNvPr>
          <p:cNvCxnSpPr>
            <a:cxnSpLocks/>
          </p:cNvCxnSpPr>
          <p:nvPr/>
        </p:nvCxnSpPr>
        <p:spPr bwMode="auto">
          <a:xfrm>
            <a:off x="7239000" y="2889140"/>
            <a:ext cx="0" cy="1191801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793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8C6B-E46C-C241-83D6-E9F3655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Hand-designing Feature Spaces using Domain Knowledge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90F79527-5772-B856-29B1-07EFB3D7D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677452"/>
            <a:ext cx="12192000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E46C675-D0B2-566C-7792-9D811BB4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45"/>
            <a:ext cx="1219200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630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 search in practice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914400"/>
            <a:ext cx="76962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a range of hyperparameter choices, iterate: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Learn parameters on the </a:t>
            </a:r>
            <a:r>
              <a:rPr lang="en-US" sz="2400" b="1" i="1" dirty="0">
                <a:solidFill>
                  <a:srgbClr val="3366FF"/>
                </a:solidFill>
              </a:rPr>
              <a:t>training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Measure accuracy on the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>
                <a:solidFill>
                  <a:srgbClr val="008000"/>
                </a:solidFill>
              </a:rPr>
              <a:t>held-out </a:t>
            </a:r>
            <a:r>
              <a:rPr lang="en-US" sz="2400" dirty="0"/>
              <a:t>or</a:t>
            </a:r>
            <a:r>
              <a:rPr lang="en-US" sz="2400" b="1" i="1" dirty="0">
                <a:solidFill>
                  <a:srgbClr val="008000"/>
                </a:solidFill>
              </a:rPr>
              <a:t> </a:t>
            </a:r>
            <a:br>
              <a:rPr lang="en-US" sz="2400" b="1" i="1" dirty="0">
                <a:solidFill>
                  <a:srgbClr val="008000"/>
                </a:solidFill>
              </a:rPr>
            </a:br>
            <a:r>
              <a:rPr lang="en-US" sz="2400" b="1" i="1" dirty="0">
                <a:solidFill>
                  <a:srgbClr val="008000"/>
                </a:solidFill>
              </a:rPr>
              <a:t>validation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Finally, measure accuracy on the </a:t>
            </a:r>
            <a:r>
              <a:rPr lang="en-US" b="1" i="1" dirty="0">
                <a:solidFill>
                  <a:srgbClr val="D60093"/>
                </a:solidFill>
              </a:rPr>
              <a:t>test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Crucial:</a:t>
            </a:r>
            <a:r>
              <a:rPr lang="en-US" dirty="0"/>
              <a:t> do not peek at test set during hyperparameter search!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test set needs to be used sparingly since it is supposed to represent </a:t>
            </a:r>
            <a:r>
              <a:rPr lang="en-US" sz="2400" i="1" dirty="0"/>
              <a:t>never before seen data</a:t>
            </a:r>
          </a:p>
        </p:txBody>
      </p:sp>
      <p:pic>
        <p:nvPicPr>
          <p:cNvPr id="8" name="Picture 7" descr="Screen Shot 2015-11-17 at 11.1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23" y="1090863"/>
            <a:ext cx="1809577" cy="48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4FE90-D9F0-8A4C-A6BC-B3736F6B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 search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079B5-2156-4D43-9774-4A649504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Variant: </a:t>
            </a:r>
            <a:r>
              <a:rPr lang="en-US" b="1" i="1" dirty="0"/>
              <a:t>K-fold cross-validation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Partition the entire training set into K groups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 each run (or fold), select one of the groups as the validation set and train on the other K-1 groups. At the end, average the accuracies across the K folds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Typically not used for deep learning due to computational expense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37057-31F0-4142-9360-A3346B75F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35342"/>
            <a:ext cx="9296400" cy="1870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4F18F-6AD0-3D4E-BCEC-CE5D1AE338A9}"/>
              </a:ext>
            </a:extLst>
          </p:cNvPr>
          <p:cNvSpPr txBox="1"/>
          <p:nvPr/>
        </p:nvSpPr>
        <p:spPr>
          <a:xfrm>
            <a:off x="3857625" y="3631342"/>
            <a:ext cx="10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97AE793-451C-C049-865B-AD337301DFB1}"/>
              </a:ext>
            </a:extLst>
          </p:cNvPr>
          <p:cNvSpPr/>
          <p:nvPr/>
        </p:nvSpPr>
        <p:spPr bwMode="auto">
          <a:xfrm rot="16200000">
            <a:off x="4195224" y="1402200"/>
            <a:ext cx="334438" cy="560071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BB028-0048-4E46-A5AC-DE135E305C30}"/>
              </a:ext>
            </a:extLst>
          </p:cNvPr>
          <p:cNvSpPr txBox="1"/>
          <p:nvPr/>
        </p:nvSpPr>
        <p:spPr>
          <a:xfrm>
            <a:off x="7284013" y="3966010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Validation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369BD-6C49-B44F-8D45-8F5F61330793}"/>
              </a:ext>
            </a:extLst>
          </p:cNvPr>
          <p:cNvSpPr txBox="1"/>
          <p:nvPr/>
        </p:nvSpPr>
        <p:spPr>
          <a:xfrm>
            <a:off x="10287000" y="6472204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J. Johnson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C4A57-F195-E744-97A8-C3D3AF63FF6C}"/>
              </a:ext>
            </a:extLst>
          </p:cNvPr>
          <p:cNvSpPr/>
          <p:nvPr/>
        </p:nvSpPr>
        <p:spPr bwMode="auto">
          <a:xfrm>
            <a:off x="1295400" y="4953000"/>
            <a:ext cx="9601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5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841A-331D-2C43-8743-0B40DC68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big deal?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8E0A-46C3-524A-BC30-C9AF2214C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don’t maintain proper training-validation-test hygiene, you will be fooling yourself or others (professors, reviewers, employers, customers)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may even cause a public scandal!</a:t>
            </a:r>
          </a:p>
        </p:txBody>
      </p:sp>
    </p:spTree>
    <p:extLst>
      <p:ext uri="{BB962C8B-B14F-4D97-AF65-F5344CB8AC3E}">
        <p14:creationId xmlns:p14="http://schemas.microsoft.com/office/powerpoint/2010/main" val="27897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big deal?</a:t>
            </a:r>
          </a:p>
        </p:txBody>
      </p:sp>
      <p:pic>
        <p:nvPicPr>
          <p:cNvPr id="4" name="Picture 3" descr="Screen Shot 2015-11-17 at 11.4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1"/>
            <a:ext cx="9144000" cy="2107769"/>
          </a:xfrm>
          <a:prstGeom prst="rect">
            <a:avLst/>
          </a:prstGeom>
        </p:spPr>
      </p:pic>
      <p:pic>
        <p:nvPicPr>
          <p:cNvPr id="5" name="Picture 4" descr="Screen Shot 2015-11-17 at 11.47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143000"/>
            <a:ext cx="1398494" cy="914400"/>
          </a:xfrm>
          <a:prstGeom prst="rect">
            <a:avLst/>
          </a:prstGeom>
        </p:spPr>
      </p:pic>
      <p:pic>
        <p:nvPicPr>
          <p:cNvPr id="6" name="Picture 5" descr="Screen Shot 2015-11-17 at 11.48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87946"/>
            <a:ext cx="9144000" cy="1665054"/>
          </a:xfrm>
          <a:prstGeom prst="rect">
            <a:avLst/>
          </a:prstGeom>
        </p:spPr>
      </p:pic>
      <p:pic>
        <p:nvPicPr>
          <p:cNvPr id="7" name="Picture 6" descr="Screen Shot 2015-11-17 at 11.49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287946"/>
            <a:ext cx="2501900" cy="444500"/>
          </a:xfrm>
          <a:prstGeom prst="rect">
            <a:avLst/>
          </a:prstGeom>
        </p:spPr>
      </p:pic>
      <p:pic>
        <p:nvPicPr>
          <p:cNvPr id="8" name="Picture 7" descr="Screen Shot 2015-11-17 at 11.50.1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0"/>
            <a:ext cx="5181600" cy="1197790"/>
          </a:xfrm>
          <a:prstGeom prst="rect">
            <a:avLst/>
          </a:prstGeom>
        </p:spPr>
      </p:pic>
      <p:pic>
        <p:nvPicPr>
          <p:cNvPr id="9" name="Picture 8" descr="Screen Shot 2015-11-17 at 11.51.0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62500"/>
            <a:ext cx="1600200" cy="419100"/>
          </a:xfrm>
          <a:prstGeom prst="rect">
            <a:avLst/>
          </a:prstGeom>
        </p:spPr>
      </p:pic>
      <p:pic>
        <p:nvPicPr>
          <p:cNvPr id="10" name="Picture 9" descr="Screen Shot 2015-11-17 at 11.51.4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724400"/>
            <a:ext cx="2590800" cy="17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56EC8E-49FD-7443-BC3D-6649EBE946BE}"/>
              </a:ext>
            </a:extLst>
          </p:cNvPr>
          <p:cNvSpPr/>
          <p:nvPr/>
        </p:nvSpPr>
        <p:spPr bwMode="auto">
          <a:xfrm>
            <a:off x="685800" y="685800"/>
            <a:ext cx="10896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762000"/>
            <a:ext cx="830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5-11-17 at 11.5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"/>
            <a:ext cx="7366000" cy="63074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800" y="6400801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</a:t>
            </a:r>
            <a:r>
              <a:rPr lang="en-US" sz="1400" dirty="0" err="1">
                <a:hlinkClick r:id="rId3"/>
              </a:rPr>
              <a:t>www.image-net.org</a:t>
            </a:r>
            <a:r>
              <a:rPr lang="en-US" sz="1400" dirty="0">
                <a:hlinkClick r:id="rId3"/>
              </a:rPr>
              <a:t>/challenges/LSVRC/announcement-June-2-2015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746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8C6B-E46C-C241-83D6-E9F3655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Hand-designing Feature Spaces using Domain Knowledge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90F79527-5772-B856-29B1-07EFB3D7D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677452"/>
            <a:ext cx="12192000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E46C675-D0B2-566C-7792-9D811BB4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45"/>
            <a:ext cx="1219200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28E868-E62B-F344-0BC4-742F67B57AB8}"/>
              </a:ext>
            </a:extLst>
          </p:cNvPr>
          <p:cNvSpPr txBox="1"/>
          <p:nvPr/>
        </p:nvSpPr>
        <p:spPr>
          <a:xfrm>
            <a:off x="4267200" y="2740723"/>
            <a:ext cx="7696200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Actual HOG descriptor use many more tricks: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Normalization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Histograms in overlapping regions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Histograms over varying spatial scales (pyramid-hog)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Image smoothing before computing gradients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Signed gradients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749604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19106</TotalTime>
  <Words>3112</Words>
  <Application>Microsoft Macintosh PowerPoint</Application>
  <PresentationFormat>Widescreen</PresentationFormat>
  <Paragraphs>624</Paragraphs>
  <Slides>84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Arial</vt:lpstr>
      <vt:lpstr>Calibri</vt:lpstr>
      <vt:lpstr>Cambria Math</vt:lpstr>
      <vt:lpstr>Times New Roman</vt:lpstr>
      <vt:lpstr>Blank Presentation</vt:lpstr>
      <vt:lpstr>Feature engineering, Nonlinear classifiers,  bias-variance tradeoff</vt:lpstr>
      <vt:lpstr>Overview</vt:lpstr>
      <vt:lpstr>Hand-designing Feature Spaces using Domain Knowledge</vt:lpstr>
      <vt:lpstr>Hand-designing Feature Spaces using Domain Knowledge</vt:lpstr>
      <vt:lpstr>Hand-designing Feature Spaces using Domain Knowledge</vt:lpstr>
      <vt:lpstr>Hand-designing Feature Spaces using Domain Knowledge</vt:lpstr>
      <vt:lpstr>Hand-designing Feature Spaces using Domain Knowledge</vt:lpstr>
      <vt:lpstr>Hand-designing Feature Spaces using Domain Knowledge</vt:lpstr>
      <vt:lpstr>Hand-designing Feature Spaces using Domain Knowledge</vt:lpstr>
      <vt:lpstr>Hand-designing Feature Spaces using Domain Knowledge</vt:lpstr>
      <vt:lpstr>Beyond Linear Decision Boundaries</vt:lpstr>
      <vt:lpstr>Shallow approach</vt:lpstr>
      <vt:lpstr>Nonlinear SVMs</vt:lpstr>
      <vt:lpstr>Dual SVM formulation</vt:lpstr>
      <vt:lpstr>Dual SVM formulation</vt:lpstr>
      <vt:lpstr>Kernel SVMs</vt:lpstr>
      <vt:lpstr>Toy example</vt:lpstr>
      <vt:lpstr>Kernel example 1: Polynomial</vt:lpstr>
      <vt:lpstr>Kernel example 1: Polynomial</vt:lpstr>
      <vt:lpstr>Kernel example 2: Gaussian</vt:lpstr>
      <vt:lpstr>Kernel example 2: Gaussian</vt:lpstr>
      <vt:lpstr>SVM: Pros and cons</vt:lpstr>
      <vt:lpstr>Overview</vt:lpstr>
      <vt:lpstr>From linear classifiers to multi-layer networks</vt:lpstr>
      <vt:lpstr>From linear classifiers to multi-layer networks</vt:lpstr>
      <vt:lpstr>From linear classifiers to multi-layer networks</vt:lpstr>
      <vt:lpstr>From linear classifiers to multi-layer networks</vt:lpstr>
      <vt:lpstr>Common nonlinearities (or activation functions)</vt:lpstr>
      <vt:lpstr>From linear classifiers to multi-layer networks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The power of nonlinearities</vt:lpstr>
      <vt:lpstr>Two-layer neural network</vt:lpstr>
      <vt:lpstr>Two-layer networks as combinations of templates</vt:lpstr>
      <vt:lpstr>Two-layer networks as combinations of templates</vt:lpstr>
      <vt:lpstr>Two-layer networks as combinations of templates</vt:lpstr>
      <vt:lpstr>Two-layer networks as combinations of templates</vt:lpstr>
      <vt:lpstr>Expressiveness of two-layer networks</vt:lpstr>
      <vt:lpstr>Comparing two-layer networks to nonlinear SVMs</vt:lpstr>
      <vt:lpstr>Comparing two-layer networks to nonlinear SVMs</vt:lpstr>
      <vt:lpstr>Comparing two-layer networks to nonlinear SVMs</vt:lpstr>
      <vt:lpstr>Neural networks beyond two layers</vt:lpstr>
      <vt:lpstr>“Deep” pipeline</vt:lpstr>
      <vt:lpstr>Multi-Layer network demo</vt:lpstr>
      <vt:lpstr>Overview</vt:lpstr>
      <vt:lpstr>Supervised learning outline revisited</vt:lpstr>
      <vt:lpstr>Hyperparameters</vt:lpstr>
      <vt:lpstr>Hyperparameters</vt:lpstr>
      <vt:lpstr>Hyperparameters</vt:lpstr>
      <vt:lpstr>Hyperparameters</vt:lpstr>
      <vt:lpstr>Hyperparameters</vt:lpstr>
      <vt:lpstr>Hyperparameters</vt:lpstr>
      <vt:lpstr>Polynomial kernel: 〖K(x,x^′ )=(x^T x^′+c)〗^d</vt:lpstr>
      <vt:lpstr>Gaussian kernel</vt:lpstr>
      <vt:lpstr>Gaussian kernel</vt:lpstr>
      <vt:lpstr>Hyperparameters in multi-layer networks</vt:lpstr>
      <vt:lpstr>Hyperparameters in multi-layer networks</vt:lpstr>
      <vt:lpstr>Hyperparameters in multi-layer networks</vt:lpstr>
      <vt:lpstr>Hyperparameters in multi-layer networks</vt:lpstr>
      <vt:lpstr>Summary: Hyperparameters</vt:lpstr>
      <vt:lpstr>Overview</vt:lpstr>
      <vt:lpstr>Model complexity and generalization</vt:lpstr>
      <vt:lpstr>Bias-variance tradeoff</vt:lpstr>
      <vt:lpstr>Bias-variance tradeoff</vt:lpstr>
      <vt:lpstr>Behavior of training and test error</vt:lpstr>
      <vt:lpstr>Dependence on training set size</vt:lpstr>
      <vt:lpstr>Dependence on training set size</vt:lpstr>
      <vt:lpstr>Dependence on training set size</vt:lpstr>
      <vt:lpstr>Dependence on training set size</vt:lpstr>
      <vt:lpstr>Looking at training and test error</vt:lpstr>
      <vt:lpstr>Hyperparameter search in practice</vt:lpstr>
      <vt:lpstr>Hyperparameter search in practice</vt:lpstr>
      <vt:lpstr>What’s the big deal?</vt:lpstr>
      <vt:lpstr>What’s the big deal?</vt:lpstr>
      <vt:lpstr>PowerPoint Presentation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Observations</dc:title>
  <dc:creator>Min-Yen Kan</dc:creator>
  <cp:lastModifiedBy>Gupta, Saurabh</cp:lastModifiedBy>
  <cp:revision>476</cp:revision>
  <cp:lastPrinted>2022-02-09T16:30:33Z</cp:lastPrinted>
  <dcterms:created xsi:type="dcterms:W3CDTF">2003-12-24T06:34:20Z</dcterms:created>
  <dcterms:modified xsi:type="dcterms:W3CDTF">2023-09-20T17:59:07Z</dcterms:modified>
</cp:coreProperties>
</file>