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2"/>
  </p:notesMasterIdLst>
  <p:handoutMasterIdLst>
    <p:handoutMasterId r:id="rId53"/>
  </p:handoutMasterIdLst>
  <p:sldIdLst>
    <p:sldId id="258" r:id="rId2"/>
    <p:sldId id="1080" r:id="rId3"/>
    <p:sldId id="1018" r:id="rId4"/>
    <p:sldId id="1066" r:id="rId5"/>
    <p:sldId id="1041" r:id="rId6"/>
    <p:sldId id="1098" r:id="rId7"/>
    <p:sldId id="1093" r:id="rId8"/>
    <p:sldId id="1019" r:id="rId9"/>
    <p:sldId id="1059" r:id="rId10"/>
    <p:sldId id="1095" r:id="rId11"/>
    <p:sldId id="1021" r:id="rId12"/>
    <p:sldId id="1044" r:id="rId13"/>
    <p:sldId id="1065" r:id="rId14"/>
    <p:sldId id="1081" r:id="rId15"/>
    <p:sldId id="1022" r:id="rId16"/>
    <p:sldId id="1023" r:id="rId17"/>
    <p:sldId id="1024" r:id="rId18"/>
    <p:sldId id="1025" r:id="rId19"/>
    <p:sldId id="1026" r:id="rId20"/>
    <p:sldId id="1027" r:id="rId21"/>
    <p:sldId id="1028" r:id="rId22"/>
    <p:sldId id="1029" r:id="rId23"/>
    <p:sldId id="1030" r:id="rId24"/>
    <p:sldId id="1031" r:id="rId25"/>
    <p:sldId id="1032" r:id="rId26"/>
    <p:sldId id="1033" r:id="rId27"/>
    <p:sldId id="1034" r:id="rId28"/>
    <p:sldId id="1035" r:id="rId29"/>
    <p:sldId id="1036" r:id="rId30"/>
    <p:sldId id="1037" r:id="rId31"/>
    <p:sldId id="1038" r:id="rId32"/>
    <p:sldId id="1039" r:id="rId33"/>
    <p:sldId id="1090" r:id="rId34"/>
    <p:sldId id="1096" r:id="rId35"/>
    <p:sldId id="1087" r:id="rId36"/>
    <p:sldId id="1089" r:id="rId37"/>
    <p:sldId id="1056" r:id="rId38"/>
    <p:sldId id="1061" r:id="rId39"/>
    <p:sldId id="1060" r:id="rId40"/>
    <p:sldId id="1084" r:id="rId41"/>
    <p:sldId id="1057" r:id="rId42"/>
    <p:sldId id="1062" r:id="rId43"/>
    <p:sldId id="1071" r:id="rId44"/>
    <p:sldId id="1076" r:id="rId45"/>
    <p:sldId id="1077" r:id="rId46"/>
    <p:sldId id="1078" r:id="rId47"/>
    <p:sldId id="1085" r:id="rId48"/>
    <p:sldId id="1086" r:id="rId49"/>
    <p:sldId id="1097" r:id="rId50"/>
    <p:sldId id="1063" r:id="rId51"/>
  </p:sldIdLst>
  <p:sldSz cx="12192000" cy="68580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900CC"/>
    <a:srgbClr val="CC66FF"/>
    <a:srgbClr val="0000FF"/>
    <a:srgbClr val="FF9900"/>
    <a:srgbClr val="FF0000"/>
    <a:srgbClr val="33CC33"/>
    <a:srgbClr val="FF33CC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288" autoAdjust="0"/>
    <p:restoredTop sz="78367" autoAdjust="0"/>
  </p:normalViewPr>
  <p:slideViewPr>
    <p:cSldViewPr>
      <p:cViewPr varScale="1">
        <p:scale>
          <a:sx n="99" d="100"/>
          <a:sy n="99" d="100"/>
        </p:scale>
        <p:origin x="1808" y="1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 b="0"/>
            </a:lvl1pPr>
          </a:lstStyle>
          <a:p>
            <a:pPr>
              <a:defRPr/>
            </a:pPr>
            <a:fld id="{E63CBE3B-9004-44CA-A825-B41E392F6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954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 b="0"/>
            </a:lvl1pPr>
          </a:lstStyle>
          <a:p>
            <a:pPr>
              <a:defRPr/>
            </a:pPr>
            <a:fld id="{E297EAD1-C33D-48A2-8CAB-582B6385E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8188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From Wikipedia: The chain rule may be expressed in Leibniz’s notation. If a variable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z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 depends on the variable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, which itself depends on the variable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x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 (that is,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 and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z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 are dependent variables), then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z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 depends on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x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 as well, via the intermediate variable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. In this case, the chain rule is expressed as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dz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/dx =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dz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dy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*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dy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/dx.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97EAD1-C33D-48A2-8CAB-582B6385EBD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943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97EAD1-C33D-48A2-8CAB-582B6385EBD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862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97EAD1-C33D-48A2-8CAB-582B6385EBD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7747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97EAD1-C33D-48A2-8CAB-582B6385EBD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8159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97EAD1-C33D-48A2-8CAB-582B6385EBD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037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97EAD1-C33D-48A2-8CAB-582B6385EBD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0417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97EAD1-C33D-48A2-8CAB-582B6385EBD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552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97EAD1-C33D-48A2-8CAB-582B6385EBD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1471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Jacobian: rows correspond to outputs, columns correspond to inputs. </a:t>
            </a:r>
            <a:r>
              <a:rPr lang="en-US" dirty="0" err="1"/>
              <a:t>i,jth</a:t>
            </a:r>
            <a:r>
              <a:rPr lang="en-US" dirty="0"/>
              <a:t> element of the Jacobian is the partial derivative of the </a:t>
            </a:r>
            <a:r>
              <a:rPr lang="en-US" dirty="0" err="1"/>
              <a:t>ith</a:t>
            </a:r>
            <a:r>
              <a:rPr lang="en-US" dirty="0"/>
              <a:t> output </a:t>
            </a:r>
            <a:r>
              <a:rPr lang="en-US" dirty="0" err="1"/>
              <a:t>w.r.t</a:t>
            </a:r>
            <a:r>
              <a:rPr lang="en-US" dirty="0"/>
              <a:t>. </a:t>
            </a:r>
            <a:r>
              <a:rPr lang="en-US" dirty="0" err="1"/>
              <a:t>jth</a:t>
            </a:r>
            <a:r>
              <a:rPr lang="en-US" dirty="0"/>
              <a:t> input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97EAD1-C33D-48A2-8CAB-582B6385EBDB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959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97EAD1-C33D-48A2-8CAB-582B6385EBDB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703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97EAD1-C33D-48A2-8CAB-582B6385EBDB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280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From Wikipedia: The chain rule may be expressed in Leibniz’s notation. If a variable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z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 depends on the variable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, which itself depends on the variable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x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 (that is,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 and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z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 are dependent variables), then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z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 depends on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x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 as well, via the intermediate variable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. In this case, the chain rule is expressed as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dz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/dx =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dz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dy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*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dy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/dx.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97EAD1-C33D-48A2-8CAB-582B6385EBD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60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97EAD1-C33D-48A2-8CAB-582B6385EBD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60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97EAD1-C33D-48A2-8CAB-582B6385EBD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157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97EAD1-C33D-48A2-8CAB-582B6385EBD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60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97EAD1-C33D-48A2-8CAB-582B6385EBD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008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97EAD1-C33D-48A2-8CAB-582B6385EBD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759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97EAD1-C33D-48A2-8CAB-582B6385EBD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952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97EAD1-C33D-48A2-8CAB-582B6385EBD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676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B9BE1-CC02-4630-A187-1FA3D78B1A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D7741-022D-4361-BD74-799334698C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76200"/>
            <a:ext cx="25908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"/>
            <a:ext cx="75692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C337E-79AB-43D3-B7D5-9A8EDE49D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C1639-4E2F-4550-BAEE-C5BDC1CB80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1FF34-FEDA-430E-8462-E7A209AF30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144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9BF50-AC92-44AF-92A4-620F182E3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26E91-021D-4B32-926D-DC16A89D51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56749-8CA8-49DA-A68F-85171B0F52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6D7BB-2806-4694-9201-C1DF6EA7CF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D4D2A-A0A1-4AB1-BF3F-4E3C9BF55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DC858-3513-47BE-8939-E01A91F098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914400"/>
            <a:ext cx="10363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fld id="{9D615FC6-65EA-469E-A2AC-6B14F4DC46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914400" y="838200"/>
            <a:ext cx="1036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0.png"/><Relationship Id="rId13" Type="http://schemas.openxmlformats.org/officeDocument/2006/relationships/image" Target="../media/image15.png"/><Relationship Id="rId18" Type="http://schemas.openxmlformats.org/officeDocument/2006/relationships/image" Target="../media/image48.png"/><Relationship Id="rId3" Type="http://schemas.openxmlformats.org/officeDocument/2006/relationships/image" Target="../media/image46.png"/><Relationship Id="rId21" Type="http://schemas.openxmlformats.org/officeDocument/2006/relationships/image" Target="../media/image56.png"/><Relationship Id="rId7" Type="http://schemas.openxmlformats.org/officeDocument/2006/relationships/image" Target="../media/image49.png"/><Relationship Id="rId12" Type="http://schemas.openxmlformats.org/officeDocument/2006/relationships/image" Target="../media/image51.png"/><Relationship Id="rId17" Type="http://schemas.openxmlformats.org/officeDocument/2006/relationships/image" Target="../media/image55.png"/><Relationship Id="rId2" Type="http://schemas.openxmlformats.org/officeDocument/2006/relationships/image" Target="../media/image40.png"/><Relationship Id="rId16" Type="http://schemas.openxmlformats.org/officeDocument/2006/relationships/image" Target="../media/image54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0.png"/><Relationship Id="rId11" Type="http://schemas.openxmlformats.org/officeDocument/2006/relationships/image" Target="../media/image45.png"/><Relationship Id="rId5" Type="http://schemas.openxmlformats.org/officeDocument/2006/relationships/image" Target="../media/image47.png"/><Relationship Id="rId15" Type="http://schemas.openxmlformats.org/officeDocument/2006/relationships/image" Target="../media/image53.png"/><Relationship Id="rId23" Type="http://schemas.openxmlformats.org/officeDocument/2006/relationships/image" Target="../media/image59.png"/><Relationship Id="rId10" Type="http://schemas.openxmlformats.org/officeDocument/2006/relationships/image" Target="../media/image1110.png"/><Relationship Id="rId19" Type="http://schemas.openxmlformats.org/officeDocument/2006/relationships/image" Target="../media/image57.png"/><Relationship Id="rId4" Type="http://schemas.openxmlformats.org/officeDocument/2006/relationships/image" Target="../media/image510.png"/><Relationship Id="rId9" Type="http://schemas.openxmlformats.org/officeDocument/2006/relationships/image" Target="../media/image1010.png"/><Relationship Id="rId14" Type="http://schemas.openxmlformats.org/officeDocument/2006/relationships/image" Target="../media/image52.png"/><Relationship Id="rId22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0.png"/><Relationship Id="rId7" Type="http://schemas.openxmlformats.org/officeDocument/2006/relationships/image" Target="../media/image63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250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owardsdatascience.com/an-overview-of-resnet-and-its-variants-5281e2f56035" TargetMode="External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261.png"/><Relationship Id="rId7" Type="http://schemas.openxmlformats.org/officeDocument/2006/relationships/image" Target="../media/image73.png"/><Relationship Id="rId12" Type="http://schemas.openxmlformats.org/officeDocument/2006/relationships/image" Target="../media/image482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281.png"/><Relationship Id="rId5" Type="http://schemas.openxmlformats.org/officeDocument/2006/relationships/image" Target="../media/image271.png"/><Relationship Id="rId10" Type="http://schemas.openxmlformats.org/officeDocument/2006/relationships/image" Target="../media/image76.png"/><Relationship Id="rId4" Type="http://schemas.openxmlformats.org/officeDocument/2006/relationships/image" Target="../media/image272.png"/><Relationship Id="rId9" Type="http://schemas.openxmlformats.org/officeDocument/2006/relationships/image" Target="../media/image7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s231n.stanford.edu/slides/2018/cs231n_2018_lecture04.pdf" TargetMode="External"/><Relationship Id="rId4" Type="http://schemas.openxmlformats.org/officeDocument/2006/relationships/image" Target="../media/image6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22.png"/><Relationship Id="rId7" Type="http://schemas.openxmlformats.org/officeDocument/2006/relationships/hyperlink" Target="http://cs231n.stanford.edu/slides/2018/cs231n_2018_lecture04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hyperlink" Target="http://cs231n.stanford.edu/slides/2018/cs231n_2018_lecture04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231n.stanford.edu/slides/2018/cs231n_2018_lecture04.pdf" TargetMode="External"/><Relationship Id="rId5" Type="http://schemas.openxmlformats.org/officeDocument/2006/relationships/image" Target="../media/image8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hyperlink" Target="http://cs231n.stanford.edu/slides/2018/cs231n_2018_lecture04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hyperlink" Target="http://cs231n.stanford.edu/slides/2018/cs231n_2018_lecture04.pd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hyperlink" Target="http://cs231n.stanford.edu/slides/2018/cs231n_2018_lecture04.pd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hyperlink" Target="http://cs231n.stanford.edu/slides/2018/cs231n_2018_lecture04.pdf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hyperlink" Target="http://cs231n.stanford.edu/slides/2018/cs231n_2018_lecture04.pdf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hyperlink" Target="http://cs231n.stanford.edu/slides/2018/cs231n_2018_lecture04.pdf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hyperlink" Target="http://cs231n.stanford.edu/slides/2018/cs231n_2018_lecture04.pdf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hyperlink" Target="http://cs231n.stanford.edu/slides/2018/cs231n_2018_lecture04.pdf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hyperlink" Target="http://cs231n.stanford.edu/slides/2018/cs231n_2018_lecture04.pdf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231n.stanford.edu/slides/2018/cs231n_2018_lecture04.pdf" TargetMode="External"/><Relationship Id="rId5" Type="http://schemas.openxmlformats.org/officeDocument/2006/relationships/image" Target="../media/image8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cs231n.stanford.edu/slides/2018/cs231n_2018_lecture04.pdf" TargetMode="Externa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cs231n.stanford.edu/slides/2018/cs231n_2018_lecture04.pdf" TargetMode="Externa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cs231n.stanford.edu/slides/2018/cs231n_2018_lecture04.pdf" TargetMode="Externa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cs231n.stanford.edu/slides/2018/cs231n_2018_lecture04.pdf" TargetMode="Externa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0.png"/><Relationship Id="rId13" Type="http://schemas.openxmlformats.org/officeDocument/2006/relationships/image" Target="../media/image15.png"/><Relationship Id="rId18" Type="http://schemas.openxmlformats.org/officeDocument/2006/relationships/image" Target="../media/image48.png"/><Relationship Id="rId3" Type="http://schemas.openxmlformats.org/officeDocument/2006/relationships/image" Target="../media/image46.png"/><Relationship Id="rId21" Type="http://schemas.openxmlformats.org/officeDocument/2006/relationships/image" Target="../media/image56.png"/><Relationship Id="rId7" Type="http://schemas.openxmlformats.org/officeDocument/2006/relationships/image" Target="../media/image49.png"/><Relationship Id="rId12" Type="http://schemas.openxmlformats.org/officeDocument/2006/relationships/image" Target="../media/image51.png"/><Relationship Id="rId17" Type="http://schemas.openxmlformats.org/officeDocument/2006/relationships/image" Target="../media/image55.png"/><Relationship Id="rId2" Type="http://schemas.openxmlformats.org/officeDocument/2006/relationships/image" Target="../media/image70.png"/><Relationship Id="rId16" Type="http://schemas.openxmlformats.org/officeDocument/2006/relationships/image" Target="../media/image54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0.png"/><Relationship Id="rId11" Type="http://schemas.openxmlformats.org/officeDocument/2006/relationships/image" Target="../media/image45.png"/><Relationship Id="rId5" Type="http://schemas.openxmlformats.org/officeDocument/2006/relationships/image" Target="../media/image47.png"/><Relationship Id="rId15" Type="http://schemas.openxmlformats.org/officeDocument/2006/relationships/image" Target="../media/image53.png"/><Relationship Id="rId23" Type="http://schemas.openxmlformats.org/officeDocument/2006/relationships/image" Target="../media/image59.png"/><Relationship Id="rId10" Type="http://schemas.openxmlformats.org/officeDocument/2006/relationships/image" Target="../media/image1110.png"/><Relationship Id="rId19" Type="http://schemas.openxmlformats.org/officeDocument/2006/relationships/image" Target="../media/image57.png"/><Relationship Id="rId4" Type="http://schemas.openxmlformats.org/officeDocument/2006/relationships/image" Target="../media/image510.png"/><Relationship Id="rId9" Type="http://schemas.openxmlformats.org/officeDocument/2006/relationships/image" Target="../media/image1010.png"/><Relationship Id="rId14" Type="http://schemas.openxmlformats.org/officeDocument/2006/relationships/image" Target="../media/image52.png"/><Relationship Id="rId22" Type="http://schemas.openxmlformats.org/officeDocument/2006/relationships/image" Target="../media/image5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0.png"/><Relationship Id="rId7" Type="http://schemas.openxmlformats.org/officeDocument/2006/relationships/image" Target="../media/image63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250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261.png"/><Relationship Id="rId7" Type="http://schemas.openxmlformats.org/officeDocument/2006/relationships/image" Target="../media/image73.png"/><Relationship Id="rId12" Type="http://schemas.openxmlformats.org/officeDocument/2006/relationships/image" Target="../media/image482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281.png"/><Relationship Id="rId5" Type="http://schemas.openxmlformats.org/officeDocument/2006/relationships/image" Target="../media/image271.png"/><Relationship Id="rId10" Type="http://schemas.openxmlformats.org/officeDocument/2006/relationships/image" Target="../media/image76.png"/><Relationship Id="rId4" Type="http://schemas.openxmlformats.org/officeDocument/2006/relationships/image" Target="../media/image272.png"/><Relationship Id="rId9" Type="http://schemas.openxmlformats.org/officeDocument/2006/relationships/image" Target="../media/image7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12" Type="http://schemas.openxmlformats.org/officeDocument/2006/relationships/image" Target="../media/image481.png"/><Relationship Id="rId17" Type="http://schemas.openxmlformats.org/officeDocument/2006/relationships/image" Target="../media/image71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5" Type="http://schemas.openxmlformats.org/officeDocument/2006/relationships/image" Target="../media/image98.png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Relationship Id="rId14" Type="http://schemas.openxmlformats.org/officeDocument/2006/relationships/image" Target="../media/image9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78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12" Type="http://schemas.openxmlformats.org/officeDocument/2006/relationships/image" Target="../media/image7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11" Type="http://schemas.openxmlformats.org/officeDocument/2006/relationships/image" Target="../media/image610.png"/><Relationship Id="rId5" Type="http://schemas.openxmlformats.org/officeDocument/2006/relationships/image" Target="../media/image102.png"/><Relationship Id="rId15" Type="http://schemas.openxmlformats.org/officeDocument/2006/relationships/image" Target="../media/image95.png"/><Relationship Id="rId10" Type="http://schemas.openxmlformats.org/officeDocument/2006/relationships/image" Target="../media/image106.png"/><Relationship Id="rId4" Type="http://schemas.openxmlformats.org/officeDocument/2006/relationships/image" Target="../media/image101.png"/><Relationship Id="rId9" Type="http://schemas.openxmlformats.org/officeDocument/2006/relationships/image" Target="../media/image105.png"/><Relationship Id="rId14" Type="http://schemas.openxmlformats.org/officeDocument/2006/relationships/image" Target="../media/image8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310.png"/><Relationship Id="rId7" Type="http://schemas.openxmlformats.org/officeDocument/2006/relationships/image" Target="../media/image79.png"/><Relationship Id="rId12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110.png"/><Relationship Id="rId5" Type="http://schemas.openxmlformats.org/officeDocument/2006/relationships/image" Target="../media/image510.png"/><Relationship Id="rId10" Type="http://schemas.openxmlformats.org/officeDocument/2006/relationships/image" Target="../media/image1010.png"/><Relationship Id="rId4" Type="http://schemas.openxmlformats.org/officeDocument/2006/relationships/image" Target="../media/image410.png"/><Relationship Id="rId9" Type="http://schemas.openxmlformats.org/officeDocument/2006/relationships/image" Target="../media/image910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78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12" Type="http://schemas.openxmlformats.org/officeDocument/2006/relationships/image" Target="../media/image7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11" Type="http://schemas.openxmlformats.org/officeDocument/2006/relationships/image" Target="../media/image107.png"/><Relationship Id="rId5" Type="http://schemas.openxmlformats.org/officeDocument/2006/relationships/image" Target="../media/image102.png"/><Relationship Id="rId15" Type="http://schemas.openxmlformats.org/officeDocument/2006/relationships/image" Target="../media/image95.png"/><Relationship Id="rId10" Type="http://schemas.openxmlformats.org/officeDocument/2006/relationships/image" Target="../media/image106.png"/><Relationship Id="rId4" Type="http://schemas.openxmlformats.org/officeDocument/2006/relationships/image" Target="../media/image101.png"/><Relationship Id="rId9" Type="http://schemas.openxmlformats.org/officeDocument/2006/relationships/image" Target="../media/image105.png"/><Relationship Id="rId14" Type="http://schemas.openxmlformats.org/officeDocument/2006/relationships/image" Target="../media/image8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12.png"/><Relationship Id="rId18" Type="http://schemas.openxmlformats.org/officeDocument/2006/relationships/image" Target="../media/image1070.png"/><Relationship Id="rId3" Type="http://schemas.openxmlformats.org/officeDocument/2006/relationships/image" Target="../media/image710.png"/><Relationship Id="rId7" Type="http://schemas.openxmlformats.org/officeDocument/2006/relationships/image" Target="../media/image101.png"/><Relationship Id="rId12" Type="http://schemas.openxmlformats.org/officeDocument/2006/relationships/image" Target="../media/image111.png"/><Relationship Id="rId17" Type="http://schemas.openxmlformats.org/officeDocument/2006/relationships/image" Target="../media/image104.png"/><Relationship Id="rId2" Type="http://schemas.openxmlformats.org/officeDocument/2006/relationships/image" Target="../media/image108.png"/><Relationship Id="rId16" Type="http://schemas.openxmlformats.org/officeDocument/2006/relationships/image" Target="../media/image103.png"/><Relationship Id="rId20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11" Type="http://schemas.openxmlformats.org/officeDocument/2006/relationships/image" Target="../media/image106.png"/><Relationship Id="rId5" Type="http://schemas.openxmlformats.org/officeDocument/2006/relationships/image" Target="../media/image86.png"/><Relationship Id="rId15" Type="http://schemas.openxmlformats.org/officeDocument/2006/relationships/image" Target="../media/image114.png"/><Relationship Id="rId10" Type="http://schemas.openxmlformats.org/officeDocument/2006/relationships/image" Target="../media/image105.png"/><Relationship Id="rId19" Type="http://schemas.openxmlformats.org/officeDocument/2006/relationships/image" Target="../media/image109.png"/><Relationship Id="rId4" Type="http://schemas.openxmlformats.org/officeDocument/2006/relationships/image" Target="../media/image950.png"/><Relationship Id="rId9" Type="http://schemas.openxmlformats.org/officeDocument/2006/relationships/image" Target="../media/image92.png"/><Relationship Id="rId14" Type="http://schemas.openxmlformats.org/officeDocument/2006/relationships/image" Target="../media/image11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128.png"/><Relationship Id="rId18" Type="http://schemas.openxmlformats.org/officeDocument/2006/relationships/image" Target="../media/image132.png"/><Relationship Id="rId3" Type="http://schemas.openxmlformats.org/officeDocument/2006/relationships/image" Target="../media/image118.png"/><Relationship Id="rId21" Type="http://schemas.openxmlformats.org/officeDocument/2006/relationships/image" Target="../media/image135.png"/><Relationship Id="rId7" Type="http://schemas.openxmlformats.org/officeDocument/2006/relationships/image" Target="../media/image122.png"/><Relationship Id="rId12" Type="http://schemas.openxmlformats.org/officeDocument/2006/relationships/image" Target="../media/image127.png"/><Relationship Id="rId17" Type="http://schemas.openxmlformats.org/officeDocument/2006/relationships/image" Target="../media/image131.png"/><Relationship Id="rId2" Type="http://schemas.openxmlformats.org/officeDocument/2006/relationships/image" Target="../media/image117.png"/><Relationship Id="rId16" Type="http://schemas.openxmlformats.org/officeDocument/2006/relationships/image" Target="../media/image130.png"/><Relationship Id="rId20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11" Type="http://schemas.openxmlformats.org/officeDocument/2006/relationships/image" Target="../media/image126.png"/><Relationship Id="rId5" Type="http://schemas.openxmlformats.org/officeDocument/2006/relationships/image" Target="../media/image120.png"/><Relationship Id="rId15" Type="http://schemas.openxmlformats.org/officeDocument/2006/relationships/image" Target="../media/image97.png"/><Relationship Id="rId10" Type="http://schemas.openxmlformats.org/officeDocument/2006/relationships/image" Target="../media/image125.png"/><Relationship Id="rId19" Type="http://schemas.openxmlformats.org/officeDocument/2006/relationships/image" Target="../media/image133.png"/><Relationship Id="rId4" Type="http://schemas.openxmlformats.org/officeDocument/2006/relationships/image" Target="../media/image119.png"/><Relationship Id="rId9" Type="http://schemas.openxmlformats.org/officeDocument/2006/relationships/image" Target="../media/image124.png"/><Relationship Id="rId14" Type="http://schemas.openxmlformats.org/officeDocument/2006/relationships/image" Target="../media/image129.png"/><Relationship Id="rId22" Type="http://schemas.openxmlformats.org/officeDocument/2006/relationships/image" Target="../media/image13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7" Type="http://schemas.openxmlformats.org/officeDocument/2006/relationships/image" Target="../media/image139.png"/><Relationship Id="rId2" Type="http://schemas.openxmlformats.org/officeDocument/2006/relationships/image" Target="../media/image1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1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7" Type="http://schemas.openxmlformats.org/officeDocument/2006/relationships/image" Target="../media/image139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1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7" Type="http://schemas.openxmlformats.org/officeDocument/2006/relationships/image" Target="../media/image145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5" Type="http://schemas.openxmlformats.org/officeDocument/2006/relationships/image" Target="../media/image139.png"/><Relationship Id="rId4" Type="http://schemas.openxmlformats.org/officeDocument/2006/relationships/image" Target="../media/image14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7" Type="http://schemas.openxmlformats.org/officeDocument/2006/relationships/image" Target="../media/image144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4" Type="http://schemas.openxmlformats.org/officeDocument/2006/relationships/image" Target="../media/image145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3" Type="http://schemas.openxmlformats.org/officeDocument/2006/relationships/image" Target="../media/image147.png"/><Relationship Id="rId7" Type="http://schemas.openxmlformats.org/officeDocument/2006/relationships/image" Target="../media/image1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4" Type="http://schemas.openxmlformats.org/officeDocument/2006/relationships/image" Target="../media/image13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7" Type="http://schemas.openxmlformats.org/officeDocument/2006/relationships/image" Target="../media/image1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4" Type="http://schemas.openxmlformats.org/officeDocument/2006/relationships/image" Target="../media/image139.png"/></Relationships>
</file>

<file path=ppt/slides/_rels/slide4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8.png"/><Relationship Id="rId3" Type="http://schemas.openxmlformats.org/officeDocument/2006/relationships/image" Target="../media/image118.png"/><Relationship Id="rId7" Type="http://schemas.openxmlformats.org/officeDocument/2006/relationships/image" Target="../media/image122.png"/><Relationship Id="rId12" Type="http://schemas.openxmlformats.org/officeDocument/2006/relationships/image" Target="../media/image127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11" Type="http://schemas.openxmlformats.org/officeDocument/2006/relationships/image" Target="../media/image126.png"/><Relationship Id="rId15" Type="http://schemas.openxmlformats.org/officeDocument/2006/relationships/image" Target="../media/image151.png"/><Relationship Id="rId4" Type="http://schemas.openxmlformats.org/officeDocument/2006/relationships/image" Target="../media/image119.png"/><Relationship Id="rId14" Type="http://schemas.openxmlformats.org/officeDocument/2006/relationships/image" Target="../media/image15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0.png"/><Relationship Id="rId13" Type="http://schemas.openxmlformats.org/officeDocument/2006/relationships/image" Target="../media/image14.png"/><Relationship Id="rId3" Type="http://schemas.openxmlformats.org/officeDocument/2006/relationships/image" Target="../media/image410.png"/><Relationship Id="rId7" Type="http://schemas.openxmlformats.org/officeDocument/2006/relationships/image" Target="../media/image85.png"/><Relationship Id="rId12" Type="http://schemas.openxmlformats.org/officeDocument/2006/relationships/image" Target="../media/image13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110.png"/><Relationship Id="rId4" Type="http://schemas.openxmlformats.org/officeDocument/2006/relationships/image" Target="../media/image510.png"/><Relationship Id="rId9" Type="http://schemas.openxmlformats.org/officeDocument/2006/relationships/image" Target="../media/image1010.png"/><Relationship Id="rId14" Type="http://schemas.openxmlformats.org/officeDocument/2006/relationships/image" Target="../media/image1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@karpathy/yes-you-should-understand-backprop-e2f06eab496b" TargetMode="External"/><Relationship Id="rId2" Type="http://schemas.openxmlformats.org/officeDocument/2006/relationships/hyperlink" Target="http://cs231n.stanford.edu/syllabus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hyperlink" Target="https://en.wikipedia.org/wiki/Chain_rule" TargetMode="External"/><Relationship Id="rId4" Type="http://schemas.openxmlformats.org/officeDocument/2006/relationships/image" Target="../media/image17.png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0.png"/><Relationship Id="rId13" Type="http://schemas.openxmlformats.org/officeDocument/2006/relationships/image" Target="../media/image24.png"/><Relationship Id="rId3" Type="http://schemas.openxmlformats.org/officeDocument/2006/relationships/image" Target="../media/image160.png"/><Relationship Id="rId7" Type="http://schemas.openxmlformats.org/officeDocument/2006/relationships/image" Target="../media/image190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220.png"/><Relationship Id="rId5" Type="http://schemas.openxmlformats.org/officeDocument/2006/relationships/image" Target="../media/image180.png"/><Relationship Id="rId15" Type="http://schemas.openxmlformats.org/officeDocument/2006/relationships/image" Target="../media/image26.png"/><Relationship Id="rId10" Type="http://schemas.openxmlformats.org/officeDocument/2006/relationships/image" Target="../media/image210.png"/><Relationship Id="rId4" Type="http://schemas.openxmlformats.org/officeDocument/2006/relationships/image" Target="../media/image170.png"/><Relationship Id="rId9" Type="http://schemas.openxmlformats.org/officeDocument/2006/relationships/image" Target="../media/image200.png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27.png"/><Relationship Id="rId3" Type="http://schemas.openxmlformats.org/officeDocument/2006/relationships/image" Target="../media/image270.png"/><Relationship Id="rId7" Type="http://schemas.openxmlformats.org/officeDocument/2006/relationships/image" Target="../media/image31.png"/><Relationship Id="rId1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4.png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openxmlformats.org/officeDocument/2006/relationships/image" Target="../media/image280.png"/><Relationship Id="rId9" Type="http://schemas.openxmlformats.org/officeDocument/2006/relationships/image" Target="../media/image11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270.png"/><Relationship Id="rId7" Type="http://schemas.openxmlformats.org/officeDocument/2006/relationships/image" Target="../media/image31.png"/><Relationship Id="rId12" Type="http://schemas.openxmlformats.org/officeDocument/2006/relationships/image" Target="../media/image35.png"/><Relationship Id="rId17" Type="http://schemas.openxmlformats.org/officeDocument/2006/relationships/image" Target="../media/image42.png"/><Relationship Id="rId2" Type="http://schemas.openxmlformats.org/officeDocument/2006/relationships/image" Target="../media/image28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4.png"/><Relationship Id="rId5" Type="http://schemas.openxmlformats.org/officeDocument/2006/relationships/image" Target="../media/image36.png"/><Relationship Id="rId15" Type="http://schemas.openxmlformats.org/officeDocument/2006/relationships/image" Target="../media/image39.png"/><Relationship Id="rId10" Type="http://schemas.openxmlformats.org/officeDocument/2006/relationships/image" Target="../media/image33.png"/><Relationship Id="rId19" Type="http://schemas.openxmlformats.org/officeDocument/2006/relationships/image" Target="../media/image44.png"/><Relationship Id="rId4" Type="http://schemas.openxmlformats.org/officeDocument/2006/relationships/image" Target="../media/image280.png"/><Relationship Id="rId9" Type="http://schemas.openxmlformats.org/officeDocument/2006/relationships/image" Target="../media/image1110.png"/><Relationship Id="rId14" Type="http://schemas.openxmlformats.org/officeDocument/2006/relationships/image" Target="../media/image3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85F00-8D5A-3244-A05A-DB52CA4362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76600" y="2084387"/>
            <a:ext cx="5638800" cy="147002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Backpropagation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9CBF83-2BC7-D3F7-E69A-063CD18FFF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1213" y="4113559"/>
            <a:ext cx="10089573" cy="1752600"/>
          </a:xfrm>
        </p:spPr>
        <p:txBody>
          <a:bodyPr/>
          <a:lstStyle/>
          <a:p>
            <a:r>
              <a:rPr lang="en-US" dirty="0"/>
              <a:t>CS 444: Deep Learning for Computer Vision</a:t>
            </a:r>
          </a:p>
          <a:p>
            <a:r>
              <a:rPr lang="en-US" dirty="0"/>
              <a:t>Saurabh Gupta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5F9C89-A34F-FEFA-3216-FE4B5BBFC679}"/>
              </a:ext>
            </a:extLst>
          </p:cNvPr>
          <p:cNvSpPr txBox="1"/>
          <p:nvPr/>
        </p:nvSpPr>
        <p:spPr>
          <a:xfrm>
            <a:off x="10732" y="6425306"/>
            <a:ext cx="4602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Many slides from Lana </a:t>
            </a:r>
            <a:r>
              <a:rPr lang="en-US" b="0" dirty="0" err="1"/>
              <a:t>Lazebnik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161920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FDBC7C0-25CE-1C47-A018-968666562483}"/>
              </a:ext>
            </a:extLst>
          </p:cNvPr>
          <p:cNvCxnSpPr/>
          <p:nvPr/>
        </p:nvCxnSpPr>
        <p:spPr bwMode="auto">
          <a:xfrm>
            <a:off x="3677349" y="1785152"/>
            <a:ext cx="50602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9A7B55F-6151-4948-8941-250E896CE64D}"/>
              </a:ext>
            </a:extLst>
          </p:cNvPr>
          <p:cNvCxnSpPr/>
          <p:nvPr/>
        </p:nvCxnSpPr>
        <p:spPr bwMode="auto">
          <a:xfrm>
            <a:off x="5734749" y="1785152"/>
            <a:ext cx="50602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2D0F201-AB86-1A41-B1E4-74462CD17572}"/>
              </a:ext>
            </a:extLst>
          </p:cNvPr>
          <p:cNvCxnSpPr/>
          <p:nvPr/>
        </p:nvCxnSpPr>
        <p:spPr bwMode="auto">
          <a:xfrm>
            <a:off x="6496749" y="1785152"/>
            <a:ext cx="50602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2FA737F-E216-844A-B6A5-855BE4F88DC5}"/>
              </a:ext>
            </a:extLst>
          </p:cNvPr>
          <p:cNvCxnSpPr/>
          <p:nvPr/>
        </p:nvCxnSpPr>
        <p:spPr bwMode="auto">
          <a:xfrm>
            <a:off x="8495486" y="1785152"/>
            <a:ext cx="50602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01F517D-3CC6-7B40-B96E-5C0AA2B82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rule: General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2">
                <a:extLst>
                  <a:ext uri="{FF2B5EF4-FFF2-40B4-BE49-F238E27FC236}">
                    <a16:creationId xmlns:a16="http://schemas.microsoft.com/office/drawing/2014/main" id="{C6D2C62E-31C7-0145-BE8B-7BA8849D89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33600" y="3087109"/>
                <a:ext cx="7772400" cy="1611298"/>
              </a:xfrm>
            </p:spPr>
            <p:txBody>
              <a:bodyPr/>
              <a:lstStyle/>
              <a:p>
                <a:r>
                  <a:rPr lang="en-US" b="0" dirty="0">
                    <a:solidFill>
                      <a:schemeClr val="tx1"/>
                    </a:solidFill>
                  </a:rPr>
                  <a:t>   </a:t>
                </a:r>
                <a:r>
                  <a:rPr lang="en-US" dirty="0"/>
                  <a:t> </a:t>
                </a:r>
              </a:p>
              <a:p>
                <a:endParaRPr lang="en-US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Content Placeholder 22">
                <a:extLst>
                  <a:ext uri="{FF2B5EF4-FFF2-40B4-BE49-F238E27FC236}">
                    <a16:creationId xmlns:a16="http://schemas.microsoft.com/office/drawing/2014/main" id="{C6D2C62E-31C7-0145-BE8B-7BA8849D89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33600" y="3087109"/>
                <a:ext cx="7772400" cy="1611298"/>
              </a:xfrm>
              <a:blipFill>
                <a:blip r:embed="rId2"/>
                <a:stretch>
                  <a:fillRect b="-5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AEFF2309-8B1F-074E-B825-9FFDA94819E6}"/>
                  </a:ext>
                </a:extLst>
              </p:cNvPr>
              <p:cNvSpPr/>
              <p:nvPr/>
            </p:nvSpPr>
            <p:spPr bwMode="auto">
              <a:xfrm>
                <a:off x="4176910" y="1447801"/>
                <a:ext cx="1611691" cy="674703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AEFF2309-8B1F-074E-B825-9FFDA94819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76910" y="1447801"/>
                <a:ext cx="1611691" cy="67470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66C51DE-C2EC-1A4B-BE44-F5FA846FEF47}"/>
                  </a:ext>
                </a:extLst>
              </p:cNvPr>
              <p:cNvSpPr/>
              <p:nvPr/>
            </p:nvSpPr>
            <p:spPr bwMode="auto">
              <a:xfrm>
                <a:off x="6991285" y="1458898"/>
                <a:ext cx="1611691" cy="674703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66C51DE-C2EC-1A4B-BE44-F5FA846FEF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91285" y="1458898"/>
                <a:ext cx="1611691" cy="674703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FE7F7B77-23ED-9C45-A24B-EBB29BEC1281}"/>
                  </a:ext>
                </a:extLst>
              </p:cNvPr>
              <p:cNvSpPr/>
              <p:nvPr/>
            </p:nvSpPr>
            <p:spPr bwMode="auto">
              <a:xfrm>
                <a:off x="9001513" y="1447801"/>
                <a:ext cx="1049263" cy="67470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1800" b="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800" b="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800" b="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FE7F7B77-23ED-9C45-A24B-EBB29BEC12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01513" y="1447801"/>
                <a:ext cx="1049263" cy="674703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03572AA-819F-A148-B111-47923731DA9D}"/>
              </a:ext>
            </a:extLst>
          </p:cNvPr>
          <p:cNvCxnSpPr>
            <a:cxnSpLocks/>
          </p:cNvCxnSpPr>
          <p:nvPr/>
        </p:nvCxnSpPr>
        <p:spPr bwMode="auto">
          <a:xfrm>
            <a:off x="10050775" y="1785152"/>
            <a:ext cx="304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7827947-D5C4-F84C-9FD0-F4782DA47D3B}"/>
                  </a:ext>
                </a:extLst>
              </p:cNvPr>
              <p:cNvSpPr/>
              <p:nvPr/>
            </p:nvSpPr>
            <p:spPr>
              <a:xfrm>
                <a:off x="3616459" y="1383268"/>
                <a:ext cx="7137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7827947-D5C4-F84C-9FD0-F4782DA47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6459" y="1383268"/>
                <a:ext cx="71372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B8762E0-E4C8-494F-B4D9-EFCB9A44658A}"/>
                  </a:ext>
                </a:extLst>
              </p:cNvPr>
              <p:cNvSpPr/>
              <p:nvPr/>
            </p:nvSpPr>
            <p:spPr>
              <a:xfrm>
                <a:off x="5675338" y="1307068"/>
                <a:ext cx="4941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B8762E0-E4C8-494F-B4D9-EFCB9A4465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5338" y="1307068"/>
                <a:ext cx="49411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EBB1476-9603-874A-894B-A7652BDDBAD3}"/>
                  </a:ext>
                </a:extLst>
              </p:cNvPr>
              <p:cNvSpPr/>
              <p:nvPr/>
            </p:nvSpPr>
            <p:spPr>
              <a:xfrm>
                <a:off x="6316976" y="1295400"/>
                <a:ext cx="7330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EBB1476-9603-874A-894B-A7652BDDBA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6976" y="1295400"/>
                <a:ext cx="73308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F945C52-1A78-E649-B041-F7E44C7E145C}"/>
                  </a:ext>
                </a:extLst>
              </p:cNvPr>
              <p:cNvSpPr/>
              <p:nvPr/>
            </p:nvSpPr>
            <p:spPr>
              <a:xfrm>
                <a:off x="8622901" y="1295400"/>
                <a:ext cx="5134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F945C52-1A78-E649-B041-F7E44C7E14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2901" y="1295400"/>
                <a:ext cx="51347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D6FE8CB-A3AF-5445-AABA-9795FE996382}"/>
                  </a:ext>
                </a:extLst>
              </p:cNvPr>
              <p:cNvSpPr/>
              <p:nvPr/>
            </p:nvSpPr>
            <p:spPr>
              <a:xfrm>
                <a:off x="10355576" y="1611868"/>
                <a:ext cx="3676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D6FE8CB-A3AF-5445-AABA-9795FE9963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5576" y="1611868"/>
                <a:ext cx="367665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02000B3-5D97-DF41-AFBD-E3D22CD9CE68}"/>
                  </a:ext>
                </a:extLst>
              </p:cNvPr>
              <p:cNvSpPr/>
              <p:nvPr/>
            </p:nvSpPr>
            <p:spPr>
              <a:xfrm>
                <a:off x="4050033" y="5054598"/>
                <a:ext cx="2985204" cy="13462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0" dirty="0">
                    <a:solidFill>
                      <a:srgbClr val="C00000"/>
                    </a:solidFill>
                  </a:rPr>
                  <a:t>Upstream gradient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6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36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36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36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600" b="0" dirty="0">
                    <a:solidFill>
                      <a:srgbClr val="C00000"/>
                    </a:solidFill>
                  </a:rPr>
                  <a:t> </a:t>
                </a:r>
                <a:endParaRPr lang="en-US" sz="3600" b="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02000B3-5D97-DF41-AFBD-E3D22CD9CE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0033" y="5054598"/>
                <a:ext cx="2985204" cy="1346202"/>
              </a:xfrm>
              <a:prstGeom prst="rect">
                <a:avLst/>
              </a:prstGeom>
              <a:blipFill>
                <a:blip r:embed="rId11"/>
                <a:stretch>
                  <a:fillRect t="-2804" r="-847" b="-3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14C2F4BF-9A11-4246-8DEB-A267480254B0}"/>
              </a:ext>
            </a:extLst>
          </p:cNvPr>
          <p:cNvSpPr txBox="1"/>
          <p:nvPr/>
        </p:nvSpPr>
        <p:spPr>
          <a:xfrm>
            <a:off x="6136958" y="167640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080A22E-A101-5043-820F-02AC70B2D17E}"/>
              </a:ext>
            </a:extLst>
          </p:cNvPr>
          <p:cNvSpPr/>
          <p:nvPr/>
        </p:nvSpPr>
        <p:spPr>
          <a:xfrm>
            <a:off x="7315200" y="5054599"/>
            <a:ext cx="13467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0" dirty="0">
                <a:solidFill>
                  <a:srgbClr val="9900CC"/>
                </a:solidFill>
              </a:rPr>
              <a:t>Local gradient</a:t>
            </a:r>
            <a:endParaRPr lang="en-US" dirty="0">
              <a:solidFill>
                <a:srgbClr val="99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FCA23430-67E9-5247-A0E1-0894EFD102C1}"/>
                  </a:ext>
                </a:extLst>
              </p:cNvPr>
              <p:cNvSpPr/>
              <p:nvPr/>
            </p:nvSpPr>
            <p:spPr>
              <a:xfrm>
                <a:off x="4724401" y="838200"/>
                <a:ext cx="51302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FCA23430-67E9-5247-A0E1-0894EFD102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1" y="838200"/>
                <a:ext cx="513025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5F7ACFE-192F-7E40-B154-80DC7B1B02B2}"/>
              </a:ext>
            </a:extLst>
          </p:cNvPr>
          <p:cNvCxnSpPr>
            <a:cxnSpLocks/>
            <a:stCxn id="40" idx="2"/>
          </p:cNvCxnSpPr>
          <p:nvPr/>
        </p:nvCxnSpPr>
        <p:spPr bwMode="auto">
          <a:xfrm flipH="1">
            <a:off x="4976471" y="1207533"/>
            <a:ext cx="4442" cy="228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3F22BC8-553A-4449-A434-793228A1506C}"/>
                  </a:ext>
                </a:extLst>
              </p:cNvPr>
              <p:cNvSpPr/>
              <p:nvPr/>
            </p:nvSpPr>
            <p:spPr>
              <a:xfrm>
                <a:off x="7543801" y="838200"/>
                <a:ext cx="51302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3F22BC8-553A-4449-A434-793228A150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1" y="838200"/>
                <a:ext cx="513025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19B1CA3-6238-3347-A015-6E42000C1DD5}"/>
              </a:ext>
            </a:extLst>
          </p:cNvPr>
          <p:cNvCxnSpPr>
            <a:cxnSpLocks/>
            <a:stCxn id="42" idx="2"/>
          </p:cNvCxnSpPr>
          <p:nvPr/>
        </p:nvCxnSpPr>
        <p:spPr bwMode="auto">
          <a:xfrm flipH="1">
            <a:off x="7795871" y="1207533"/>
            <a:ext cx="4442" cy="228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E90CEA3-FD4B-874B-9094-71D3496181DC}"/>
                  </a:ext>
                </a:extLst>
              </p:cNvPr>
              <p:cNvSpPr/>
              <p:nvPr/>
            </p:nvSpPr>
            <p:spPr>
              <a:xfrm>
                <a:off x="8497516" y="2066196"/>
                <a:ext cx="595676" cy="6008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6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16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E90CEA3-FD4B-874B-9094-71D3496181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7516" y="2066196"/>
                <a:ext cx="595676" cy="60080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9AB45757-9FFA-6C48-B5B0-28273BCD2B52}"/>
                  </a:ext>
                </a:extLst>
              </p:cNvPr>
              <p:cNvSpPr/>
              <p:nvPr/>
            </p:nvSpPr>
            <p:spPr>
              <a:xfrm>
                <a:off x="7173080" y="2232753"/>
                <a:ext cx="819968" cy="6008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num>
                        <m:den>
                          <m:r>
                            <a:rPr lang="en-US" sz="16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sz="16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9AB45757-9FFA-6C48-B5B0-28273BCD2B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3080" y="2232753"/>
                <a:ext cx="819968" cy="60080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B67C0BA4-EB72-D944-A70B-32A9B5A7645F}"/>
                  </a:ext>
                </a:extLst>
              </p:cNvPr>
              <p:cNvSpPr/>
              <p:nvPr/>
            </p:nvSpPr>
            <p:spPr>
              <a:xfrm>
                <a:off x="5682108" y="2085530"/>
                <a:ext cx="597151" cy="6020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6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16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B67C0BA4-EB72-D944-A70B-32A9B5A764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2108" y="2085530"/>
                <a:ext cx="597151" cy="60202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ED586F7B-A1C9-C249-AE9C-EDB786973D4D}"/>
                  </a:ext>
                </a:extLst>
              </p:cNvPr>
              <p:cNvSpPr/>
              <p:nvPr/>
            </p:nvSpPr>
            <p:spPr>
              <a:xfrm>
                <a:off x="6400800" y="2057401"/>
                <a:ext cx="819968" cy="6008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6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16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sz="16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ED586F7B-A1C9-C249-AE9C-EDB786973D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2057401"/>
                <a:ext cx="819968" cy="60080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C6C453B3-6F3E-2549-A0FA-F9A4ACCF5F54}"/>
                  </a:ext>
                </a:extLst>
              </p:cNvPr>
              <p:cNvSpPr/>
              <p:nvPr/>
            </p:nvSpPr>
            <p:spPr>
              <a:xfrm>
                <a:off x="5174910" y="885024"/>
                <a:ext cx="611128" cy="6020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en-US" sz="160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600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C6C453B3-6F3E-2549-A0FA-F9A4ACCF5F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4910" y="885024"/>
                <a:ext cx="611128" cy="60208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788DAA1-6967-B042-BE55-E21DF8B62AD0}"/>
                  </a:ext>
                </a:extLst>
              </p:cNvPr>
              <p:cNvSpPr/>
              <p:nvPr/>
            </p:nvSpPr>
            <p:spPr>
              <a:xfrm>
                <a:off x="4189473" y="867772"/>
                <a:ext cx="629211" cy="6020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6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16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788DAA1-6967-B042-BE55-E21DF8B62A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9473" y="867772"/>
                <a:ext cx="629211" cy="60202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>
            <a:extLst>
              <a:ext uri="{FF2B5EF4-FFF2-40B4-BE49-F238E27FC236}">
                <a16:creationId xmlns:a16="http://schemas.microsoft.com/office/drawing/2014/main" id="{B01ED8B4-6D16-6D4E-BD55-4D2E1078A2C3}"/>
              </a:ext>
            </a:extLst>
          </p:cNvPr>
          <p:cNvSpPr/>
          <p:nvPr/>
        </p:nvSpPr>
        <p:spPr bwMode="auto">
          <a:xfrm>
            <a:off x="3834837" y="3660434"/>
            <a:ext cx="3505200" cy="1216366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4CE353BD-924F-7245-B3DD-E83961BAF6DB}"/>
              </a:ext>
            </a:extLst>
          </p:cNvPr>
          <p:cNvSpPr/>
          <p:nvPr/>
        </p:nvSpPr>
        <p:spPr bwMode="auto">
          <a:xfrm>
            <a:off x="4724400" y="914402"/>
            <a:ext cx="444450" cy="293131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C9DC6A8-41BF-DB4A-90EE-8569658C0680}"/>
              </a:ext>
            </a:extLst>
          </p:cNvPr>
          <p:cNvSpPr txBox="1"/>
          <p:nvPr/>
        </p:nvSpPr>
        <p:spPr>
          <a:xfrm>
            <a:off x="3108604" y="166083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B895DBE-DF58-7E4D-9302-12FD43D2DBC2}"/>
              </a:ext>
            </a:extLst>
          </p:cNvPr>
          <p:cNvCxnSpPr>
            <a:cxnSpLocks/>
            <a:stCxn id="51" idx="0"/>
          </p:cNvCxnSpPr>
          <p:nvPr/>
        </p:nvCxnSpPr>
        <p:spPr bwMode="auto">
          <a:xfrm flipV="1">
            <a:off x="5587437" y="2687554"/>
            <a:ext cx="324549" cy="97288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CF82039-64AD-E844-9DAC-C6EA919B0E66}"/>
                  </a:ext>
                </a:extLst>
              </p:cNvPr>
              <p:cNvSpPr/>
              <p:nvPr/>
            </p:nvSpPr>
            <p:spPr>
              <a:xfrm>
                <a:off x="3802050" y="3777585"/>
                <a:ext cx="904286" cy="9820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CF82039-64AD-E844-9DAC-C6EA919B0E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50" y="3777585"/>
                <a:ext cx="904286" cy="982064"/>
              </a:xfrm>
              <a:prstGeom prst="rect">
                <a:avLst/>
              </a:prstGeom>
              <a:blipFill>
                <a:blip r:embed="rId20"/>
                <a:stretch>
                  <a:fillRect b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1DF17B6-A314-5C44-87D0-602AD2985A80}"/>
                  </a:ext>
                </a:extLst>
              </p:cNvPr>
              <p:cNvSpPr/>
              <p:nvPr/>
            </p:nvSpPr>
            <p:spPr>
              <a:xfrm>
                <a:off x="4664658" y="3777585"/>
                <a:ext cx="1247328" cy="9820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1DF17B6-A314-5C44-87D0-602AD2985A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658" y="3777585"/>
                <a:ext cx="1247328" cy="982064"/>
              </a:xfrm>
              <a:prstGeom prst="rect">
                <a:avLst/>
              </a:prstGeom>
              <a:blipFill>
                <a:blip r:embed="rId21"/>
                <a:stretch>
                  <a:fillRect b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64C2AA4-74D0-514B-BC1C-2264A0DF3FAA}"/>
                  </a:ext>
                </a:extLst>
              </p:cNvPr>
              <p:cNvSpPr/>
              <p:nvPr/>
            </p:nvSpPr>
            <p:spPr>
              <a:xfrm>
                <a:off x="5784650" y="3764293"/>
                <a:ext cx="1624291" cy="9843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… 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8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8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64C2AA4-74D0-514B-BC1C-2264A0DF3F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4650" y="3764293"/>
                <a:ext cx="1624291" cy="984372"/>
              </a:xfrm>
              <a:prstGeom prst="rect">
                <a:avLst/>
              </a:prstGeom>
              <a:blipFill>
                <a:blip r:embed="rId22"/>
                <a:stretch>
                  <a:fillRect b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331782E-E98C-6543-AE60-02B46B8BD247}"/>
                  </a:ext>
                </a:extLst>
              </p:cNvPr>
              <p:cNvSpPr/>
              <p:nvPr/>
            </p:nvSpPr>
            <p:spPr>
              <a:xfrm>
                <a:off x="7490981" y="3756334"/>
                <a:ext cx="927370" cy="9843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800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331782E-E98C-6543-AE60-02B46B8BD2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981" y="3756334"/>
                <a:ext cx="927370" cy="984372"/>
              </a:xfrm>
              <a:prstGeom prst="rect">
                <a:avLst/>
              </a:prstGeom>
              <a:blipFill>
                <a:blip r:embed="rId23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264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7" grpId="0"/>
      <p:bldP spid="44" grpId="0"/>
      <p:bldP spid="46" grpId="0"/>
      <p:bldP spid="47" grpId="0"/>
      <p:bldP spid="48" grpId="0"/>
      <p:bldP spid="49" grpId="0"/>
      <p:bldP spid="51" grpId="0" animBg="1"/>
      <p:bldP spid="3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F517D-3CC6-7B40-B96E-5C0AA2B82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Backpropagation summary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440BC23-EB8E-DA47-906F-0C3BC37A080A}"/>
              </a:ext>
            </a:extLst>
          </p:cNvPr>
          <p:cNvCxnSpPr>
            <a:cxnSpLocks/>
            <a:endCxn id="27" idx="3"/>
          </p:cNvCxnSpPr>
          <p:nvPr/>
        </p:nvCxnSpPr>
        <p:spPr bwMode="auto">
          <a:xfrm flipV="1">
            <a:off x="2659785" y="4839992"/>
            <a:ext cx="2642710" cy="5463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C5BFCF8-6729-AB43-BE03-D5C5C587881A}"/>
              </a:ext>
            </a:extLst>
          </p:cNvPr>
          <p:cNvCxnSpPr/>
          <p:nvPr/>
        </p:nvCxnSpPr>
        <p:spPr bwMode="auto">
          <a:xfrm>
            <a:off x="8489237" y="4016687"/>
            <a:ext cx="127157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8BD6FA7A-122F-A54F-96FF-B885E3965718}"/>
              </a:ext>
            </a:extLst>
          </p:cNvPr>
          <p:cNvSpPr/>
          <p:nvPr/>
        </p:nvSpPr>
        <p:spPr bwMode="auto">
          <a:xfrm>
            <a:off x="4709394" y="2758689"/>
            <a:ext cx="4049951" cy="243839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2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E7A5F95-191F-B442-A8BD-D175CF84E883}"/>
                  </a:ext>
                </a:extLst>
              </p:cNvPr>
              <p:cNvSpPr/>
              <p:nvPr/>
            </p:nvSpPr>
            <p:spPr>
              <a:xfrm>
                <a:off x="1812060" y="5197088"/>
                <a:ext cx="115974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b="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E7A5F95-191F-B442-A8BD-D175CF84E8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2060" y="5197088"/>
                <a:ext cx="1159741" cy="584775"/>
              </a:xfrm>
              <a:prstGeom prst="rect">
                <a:avLst/>
              </a:prstGeom>
              <a:blipFill>
                <a:blip r:embed="rId2"/>
                <a:stretch>
                  <a:fillRect l="-2174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5458C21-CC0A-F94F-976F-80CD1E4F826E}"/>
                  </a:ext>
                </a:extLst>
              </p:cNvPr>
              <p:cNvSpPr/>
              <p:nvPr/>
            </p:nvSpPr>
            <p:spPr>
              <a:xfrm>
                <a:off x="9858716" y="3733801"/>
                <a:ext cx="73308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5458C21-CC0A-F94F-976F-80CD1E4F82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8716" y="3733801"/>
                <a:ext cx="733085" cy="584775"/>
              </a:xfrm>
              <a:prstGeom prst="rect">
                <a:avLst/>
              </a:prstGeom>
              <a:blipFill>
                <a:blip r:embed="rId3"/>
                <a:stretch>
                  <a:fillRect l="-5085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02000B3-5D97-DF41-AFBD-E3D22CD9CE68}"/>
                  </a:ext>
                </a:extLst>
              </p:cNvPr>
              <p:cNvSpPr/>
              <p:nvPr/>
            </p:nvSpPr>
            <p:spPr>
              <a:xfrm>
                <a:off x="8272750" y="1993656"/>
                <a:ext cx="2242850" cy="16171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0" dirty="0">
                    <a:solidFill>
                      <a:srgbClr val="C00000"/>
                    </a:solidFill>
                  </a:rPr>
                  <a:t>Upstream gradient: 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32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32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200" b="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02000B3-5D97-DF41-AFBD-E3D22CD9CE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2750" y="1993656"/>
                <a:ext cx="2242850" cy="1617174"/>
              </a:xfrm>
              <a:prstGeom prst="rect">
                <a:avLst/>
              </a:prstGeom>
              <a:blipFill>
                <a:blip r:embed="rId4"/>
                <a:stretch>
                  <a:fillRect t="-2344" b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DC4F812-F7EB-2C44-9A66-1124083B33EA}"/>
              </a:ext>
            </a:extLst>
          </p:cNvPr>
          <p:cNvCxnSpPr>
            <a:cxnSpLocks/>
          </p:cNvCxnSpPr>
          <p:nvPr/>
        </p:nvCxnSpPr>
        <p:spPr bwMode="auto">
          <a:xfrm flipH="1">
            <a:off x="8759344" y="3733800"/>
            <a:ext cx="100146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CEF8C5B-35F2-A040-9C66-C0594ABFC4E9}"/>
                  </a:ext>
                </a:extLst>
              </p:cNvPr>
              <p:cNvSpPr/>
              <p:nvPr/>
            </p:nvSpPr>
            <p:spPr>
              <a:xfrm>
                <a:off x="3505141" y="5372924"/>
                <a:ext cx="3283271" cy="12478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b="0" dirty="0">
                    <a:solidFill>
                      <a:srgbClr val="C00000"/>
                    </a:solidFill>
                  </a:rPr>
                  <a:t>Downstream gradient: </a:t>
                </a:r>
              </a:p>
              <a:p>
                <a:pPr algn="ctr"/>
                <a:r>
                  <a:rPr lang="en-US" b="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32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32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32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den>
                    </m:f>
                    <m:r>
                      <a:rPr lang="en-US" sz="32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32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32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sz="3200" b="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3200" b="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3200" b="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r>
                          <a:rPr lang="en-US" sz="3200" b="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3200" b="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3200" b="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3200" b="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den>
                    </m:f>
                  </m:oMath>
                </a14:m>
                <a:endParaRPr lang="en-US" sz="3200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CEF8C5B-35F2-A040-9C66-C0594ABFC4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141" y="5372924"/>
                <a:ext cx="3283271" cy="1247842"/>
              </a:xfrm>
              <a:prstGeom prst="rect">
                <a:avLst/>
              </a:prstGeom>
              <a:blipFill>
                <a:blip r:embed="rId5"/>
                <a:stretch>
                  <a:fillRect l="-2703" t="-3030" r="-1931" b="-2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5AA4636-B810-394B-AC67-056366B60504}"/>
              </a:ext>
            </a:extLst>
          </p:cNvPr>
          <p:cNvCxnSpPr>
            <a:cxnSpLocks/>
            <a:endCxn id="27" idx="1"/>
          </p:cNvCxnSpPr>
          <p:nvPr/>
        </p:nvCxnSpPr>
        <p:spPr bwMode="auto">
          <a:xfrm>
            <a:off x="2659785" y="2226119"/>
            <a:ext cx="2642710" cy="88966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F629C12-F8F7-F345-BF53-1DA41E260716}"/>
                  </a:ext>
                </a:extLst>
              </p:cNvPr>
              <p:cNvSpPr/>
              <p:nvPr/>
            </p:nvSpPr>
            <p:spPr>
              <a:xfrm>
                <a:off x="6367750" y="3573960"/>
                <a:ext cx="84850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4400" b="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F629C12-F8F7-F345-BF53-1DA41E2607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750" y="3573960"/>
                <a:ext cx="848502" cy="769441"/>
              </a:xfrm>
              <a:prstGeom prst="rect">
                <a:avLst/>
              </a:prstGeom>
              <a:blipFill>
                <a:blip r:embed="rId6"/>
                <a:stretch>
                  <a:fillRect l="-8824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22F7785-ED39-784E-BBE9-F3DCDB222842}"/>
                  </a:ext>
                </a:extLst>
              </p:cNvPr>
              <p:cNvSpPr/>
              <p:nvPr/>
            </p:nvSpPr>
            <p:spPr>
              <a:xfrm>
                <a:off x="1573843" y="1684409"/>
                <a:ext cx="120788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3200" b="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22F7785-ED39-784E-BBE9-F3DCDB2228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843" y="1684409"/>
                <a:ext cx="1207882" cy="584775"/>
              </a:xfrm>
              <a:prstGeom prst="rect">
                <a:avLst/>
              </a:prstGeom>
              <a:blipFill>
                <a:blip r:embed="rId7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7413E5C-BA20-4C47-BC29-3818995F6FF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855774" y="2135592"/>
            <a:ext cx="2613757" cy="86489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06E20BE-E6E8-9344-AE9B-45EE61B93311}"/>
                  </a:ext>
                </a:extLst>
              </p:cNvPr>
              <p:cNvSpPr/>
              <p:nvPr/>
            </p:nvSpPr>
            <p:spPr>
              <a:xfrm>
                <a:off x="3505200" y="1428972"/>
                <a:ext cx="2330766" cy="8570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r>
                        <a:rPr lang="en-US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06E20BE-E6E8-9344-AE9B-45EE61B933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1428972"/>
                <a:ext cx="2330766" cy="857029"/>
              </a:xfrm>
              <a:prstGeom prst="rect">
                <a:avLst/>
              </a:prstGeom>
              <a:blipFill>
                <a:blip r:embed="rId8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C61E6887-E9AA-5C44-B523-E0717A0844E8}"/>
              </a:ext>
            </a:extLst>
          </p:cNvPr>
          <p:cNvCxnSpPr>
            <a:cxnSpLocks/>
          </p:cNvCxnSpPr>
          <p:nvPr/>
        </p:nvCxnSpPr>
        <p:spPr bwMode="auto">
          <a:xfrm flipH="1">
            <a:off x="2899878" y="4960072"/>
            <a:ext cx="2569653" cy="5263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0A50F892-8F63-904F-820F-A18BB70A64D5}"/>
                  </a:ext>
                </a:extLst>
              </p:cNvPr>
              <p:cNvSpPr/>
              <p:nvPr/>
            </p:nvSpPr>
            <p:spPr>
              <a:xfrm>
                <a:off x="5377150" y="4171038"/>
                <a:ext cx="1067856" cy="8570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0A50F892-8F63-904F-820F-A18BB70A64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7150" y="4171038"/>
                <a:ext cx="1067856" cy="857029"/>
              </a:xfrm>
              <a:prstGeom prst="rect">
                <a:avLst/>
              </a:prstGeom>
              <a:blipFill>
                <a:blip r:embed="rId9"/>
                <a:stretch>
                  <a:fillRect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00A654AC-DAAC-434F-99D0-B5ECE79B4818}"/>
                  </a:ext>
                </a:extLst>
              </p:cNvPr>
              <p:cNvSpPr/>
              <p:nvPr/>
            </p:nvSpPr>
            <p:spPr>
              <a:xfrm>
                <a:off x="5469530" y="3000487"/>
                <a:ext cx="822020" cy="8570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00A654AC-DAAC-434F-99D0-B5ECE79B48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9530" y="3000487"/>
                <a:ext cx="822020" cy="857029"/>
              </a:xfrm>
              <a:prstGeom prst="rect">
                <a:avLst/>
              </a:prstGeom>
              <a:blipFill>
                <a:blip r:embed="rId10"/>
                <a:stretch>
                  <a:fillRect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>
            <a:extLst>
              <a:ext uri="{FF2B5EF4-FFF2-40B4-BE49-F238E27FC236}">
                <a16:creationId xmlns:a16="http://schemas.microsoft.com/office/drawing/2014/main" id="{89CF5698-0FA6-874B-A940-32F6D883667E}"/>
              </a:ext>
            </a:extLst>
          </p:cNvPr>
          <p:cNvSpPr txBox="1"/>
          <p:nvPr/>
        </p:nvSpPr>
        <p:spPr>
          <a:xfrm>
            <a:off x="6270610" y="3257490"/>
            <a:ext cx="1795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9900CC"/>
                </a:solidFill>
              </a:rPr>
              <a:t>Local gradient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164415A-7C5B-8C4A-9263-B788F2977854}"/>
              </a:ext>
            </a:extLst>
          </p:cNvPr>
          <p:cNvSpPr txBox="1"/>
          <p:nvPr/>
        </p:nvSpPr>
        <p:spPr>
          <a:xfrm>
            <a:off x="6281516" y="4400490"/>
            <a:ext cx="1795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9900CC"/>
                </a:solidFill>
              </a:rPr>
              <a:t>Local gradient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6BAE55C4-4127-F647-AFF3-9727FEAC18D2}"/>
              </a:ext>
            </a:extLst>
          </p:cNvPr>
          <p:cNvSpPr/>
          <p:nvPr/>
        </p:nvSpPr>
        <p:spPr>
          <a:xfrm>
            <a:off x="3352800" y="969983"/>
            <a:ext cx="27350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0" dirty="0">
                <a:solidFill>
                  <a:srgbClr val="FF0000"/>
                </a:solidFill>
              </a:rPr>
              <a:t>Parameter update: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D542881-AE02-2645-801D-1F76337F084F}"/>
              </a:ext>
            </a:extLst>
          </p:cNvPr>
          <p:cNvCxnSpPr>
            <a:cxnSpLocks/>
          </p:cNvCxnSpPr>
          <p:nvPr/>
        </p:nvCxnSpPr>
        <p:spPr bwMode="auto">
          <a:xfrm>
            <a:off x="8123557" y="6096000"/>
            <a:ext cx="74095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0EBC94F-2D01-3B45-A311-D701BEDB6003}"/>
              </a:ext>
            </a:extLst>
          </p:cNvPr>
          <p:cNvSpPr txBox="1"/>
          <p:nvPr/>
        </p:nvSpPr>
        <p:spPr>
          <a:xfrm>
            <a:off x="8915400" y="5867400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00B050"/>
                </a:solidFill>
              </a:rPr>
              <a:t>Forward pass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7C48F40-A4FA-884C-81F4-425E790588B4}"/>
              </a:ext>
            </a:extLst>
          </p:cNvPr>
          <p:cNvCxnSpPr>
            <a:cxnSpLocks/>
          </p:cNvCxnSpPr>
          <p:nvPr/>
        </p:nvCxnSpPr>
        <p:spPr bwMode="auto">
          <a:xfrm flipH="1">
            <a:off x="8098250" y="6400800"/>
            <a:ext cx="74095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42B8295-D6E4-794A-88C3-789603742BAA}"/>
              </a:ext>
            </a:extLst>
          </p:cNvPr>
          <p:cNvSpPr txBox="1"/>
          <p:nvPr/>
        </p:nvSpPr>
        <p:spPr>
          <a:xfrm>
            <a:off x="8915401" y="6172200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FF0000"/>
                </a:solidFill>
              </a:rPr>
              <a:t>Backward pass</a:t>
            </a:r>
          </a:p>
        </p:txBody>
      </p:sp>
    </p:spTree>
    <p:extLst>
      <p:ext uri="{BB962C8B-B14F-4D97-AF65-F5344CB8AC3E}">
        <p14:creationId xmlns:p14="http://schemas.microsoft.com/office/powerpoint/2010/main" val="297748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3" grpId="0"/>
      <p:bldP spid="42" grpId="0"/>
      <p:bldP spid="64" grpId="0"/>
      <p:bldP spid="65" grpId="0"/>
      <p:bldP spid="70" grpId="0"/>
      <p:bldP spid="71" grpId="0"/>
      <p:bldP spid="72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9ED6B-9CB3-444A-872B-EFFEEEC70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76200"/>
            <a:ext cx="9220200" cy="838200"/>
          </a:xfrm>
        </p:spPr>
        <p:txBody>
          <a:bodyPr/>
          <a:lstStyle/>
          <a:p>
            <a:r>
              <a:rPr lang="en-US" dirty="0"/>
              <a:t>What about more general computation graphs?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87FD23-3877-A849-AB98-41C4AB4C2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1" y="2133600"/>
            <a:ext cx="7885953" cy="3467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A88D4D-951C-E74D-B608-31DC1C89DCF8}"/>
              </a:ext>
            </a:extLst>
          </p:cNvPr>
          <p:cNvSpPr txBox="1"/>
          <p:nvPr/>
        </p:nvSpPr>
        <p:spPr>
          <a:xfrm>
            <a:off x="2667001" y="1447801"/>
            <a:ext cx="1247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ResNet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4BEF78-4A6B-FE46-BCC7-E729D116D08C}"/>
              </a:ext>
            </a:extLst>
          </p:cNvPr>
          <p:cNvSpPr txBox="1"/>
          <p:nvPr/>
        </p:nvSpPr>
        <p:spPr>
          <a:xfrm>
            <a:off x="6705600" y="1447800"/>
            <a:ext cx="1452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ResNeXt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7A1EB1-CA41-1A4A-ABC8-4A5CCBFD91EC}"/>
              </a:ext>
            </a:extLst>
          </p:cNvPr>
          <p:cNvSpPr txBox="1"/>
          <p:nvPr/>
        </p:nvSpPr>
        <p:spPr>
          <a:xfrm>
            <a:off x="9153586" y="6443246"/>
            <a:ext cx="1438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hlinkClick r:id="rId3"/>
              </a:rPr>
              <a:t>Figure source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765104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F517D-3CC6-7B40-B96E-5C0AA2B82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260" y="76200"/>
            <a:ext cx="9313141" cy="838200"/>
          </a:xfrm>
        </p:spPr>
        <p:txBody>
          <a:bodyPr/>
          <a:lstStyle/>
          <a:p>
            <a:r>
              <a:rPr lang="en-US" dirty="0"/>
              <a:t>What about more general computation graphs?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440BC23-EB8E-DA47-906F-0C3BC37A080A}"/>
              </a:ext>
            </a:extLst>
          </p:cNvPr>
          <p:cNvCxnSpPr>
            <a:cxnSpLocks/>
            <a:endCxn id="27" idx="3"/>
          </p:cNvCxnSpPr>
          <p:nvPr/>
        </p:nvCxnSpPr>
        <p:spPr bwMode="auto">
          <a:xfrm flipV="1">
            <a:off x="2208822" y="4839993"/>
            <a:ext cx="2041880" cy="45719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C5BFCF8-6729-AB43-BE03-D5C5C587881A}"/>
              </a:ext>
            </a:extLst>
          </p:cNvPr>
          <p:cNvCxnSpPr>
            <a:cxnSpLocks/>
          </p:cNvCxnSpPr>
          <p:nvPr/>
        </p:nvCxnSpPr>
        <p:spPr bwMode="auto">
          <a:xfrm flipV="1">
            <a:off x="7456250" y="2836376"/>
            <a:ext cx="1295400" cy="5926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8BD6FA7A-122F-A54F-96FF-B885E3965718}"/>
              </a:ext>
            </a:extLst>
          </p:cNvPr>
          <p:cNvSpPr/>
          <p:nvPr/>
        </p:nvSpPr>
        <p:spPr bwMode="auto">
          <a:xfrm>
            <a:off x="3657601" y="2758689"/>
            <a:ext cx="4049951" cy="243839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2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E7A5F95-191F-B442-A8BD-D175CF84E883}"/>
                  </a:ext>
                </a:extLst>
              </p:cNvPr>
              <p:cNvSpPr/>
              <p:nvPr/>
            </p:nvSpPr>
            <p:spPr>
              <a:xfrm>
                <a:off x="1507260" y="5282626"/>
                <a:ext cx="115974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b="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E7A5F95-191F-B442-A8BD-D175CF84E8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260" y="5282626"/>
                <a:ext cx="1159741" cy="584775"/>
              </a:xfrm>
              <a:prstGeom prst="rect">
                <a:avLst/>
              </a:prstGeom>
              <a:blipFill>
                <a:blip r:embed="rId2"/>
                <a:stretch>
                  <a:fillRect l="-2174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5458C21-CC0A-F94F-976F-80CD1E4F826E}"/>
                  </a:ext>
                </a:extLst>
              </p:cNvPr>
              <p:cNvSpPr/>
              <p:nvPr/>
            </p:nvSpPr>
            <p:spPr>
              <a:xfrm>
                <a:off x="8771185" y="2200319"/>
                <a:ext cx="967124" cy="6857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  <m:sup/>
                      </m:sSubSup>
                    </m:oMath>
                  </m:oMathPara>
                </a14:m>
                <a:endParaRPr lang="en-US" sz="3200" b="0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5458C21-CC0A-F94F-976F-80CD1E4F82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1185" y="2200319"/>
                <a:ext cx="967124" cy="685701"/>
              </a:xfrm>
              <a:prstGeom prst="rect">
                <a:avLst/>
              </a:prstGeom>
              <a:blipFill>
                <a:blip r:embed="rId3"/>
                <a:stretch>
                  <a:fillRect l="-5195"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02000B3-5D97-DF41-AFBD-E3D22CD9CE68}"/>
                  </a:ext>
                </a:extLst>
              </p:cNvPr>
              <p:cNvSpPr/>
              <p:nvPr/>
            </p:nvSpPr>
            <p:spPr>
              <a:xfrm>
                <a:off x="6553200" y="1143001"/>
                <a:ext cx="2242850" cy="17332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0" dirty="0">
                    <a:solidFill>
                      <a:srgbClr val="C00000"/>
                    </a:solidFill>
                  </a:rPr>
                  <a:t>Upstream gradient: 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US" sz="32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32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  <m:sup/>
                        </m:sSubSup>
                      </m:den>
                    </m:f>
                  </m:oMath>
                </a14:m>
                <a:r>
                  <a:rPr lang="en-US" sz="3200" b="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02000B3-5D97-DF41-AFBD-E3D22CD9CE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1143001"/>
                <a:ext cx="2242850" cy="1733231"/>
              </a:xfrm>
              <a:prstGeom prst="rect">
                <a:avLst/>
              </a:prstGeom>
              <a:blipFill>
                <a:blip r:embed="rId4"/>
                <a:stretch>
                  <a:fillRect t="-2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DC4F812-F7EB-2C44-9A66-1124083B33EA}"/>
              </a:ext>
            </a:extLst>
          </p:cNvPr>
          <p:cNvCxnSpPr>
            <a:cxnSpLocks/>
          </p:cNvCxnSpPr>
          <p:nvPr/>
        </p:nvCxnSpPr>
        <p:spPr bwMode="auto">
          <a:xfrm flipH="1">
            <a:off x="7373620" y="2637673"/>
            <a:ext cx="1298903" cy="59782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CEF8C5B-35F2-A040-9C66-C0594ABFC4E9}"/>
                  </a:ext>
                </a:extLst>
              </p:cNvPr>
              <p:cNvSpPr/>
              <p:nvPr/>
            </p:nvSpPr>
            <p:spPr>
              <a:xfrm>
                <a:off x="2845698" y="5372924"/>
                <a:ext cx="3283271" cy="12478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b="0" dirty="0">
                    <a:solidFill>
                      <a:srgbClr val="C00000"/>
                    </a:solidFill>
                  </a:rPr>
                  <a:t>Downstream gradient: </a:t>
                </a:r>
              </a:p>
              <a:p>
                <a:pPr algn="ctr"/>
                <a:r>
                  <a:rPr lang="en-US" b="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32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32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32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den>
                    </m:f>
                    <m:r>
                      <a:rPr lang="en-US" sz="32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32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32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sz="3200" b="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3200" b="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3200" b="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r>
                          <a:rPr lang="en-US" sz="3200" b="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3200" b="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3200" b="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3200" b="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den>
                    </m:f>
                  </m:oMath>
                </a14:m>
                <a:endParaRPr lang="en-US" sz="3200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CEF8C5B-35F2-A040-9C66-C0594ABFC4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5698" y="5372924"/>
                <a:ext cx="3283271" cy="1247842"/>
              </a:xfrm>
              <a:prstGeom prst="rect">
                <a:avLst/>
              </a:prstGeom>
              <a:blipFill>
                <a:blip r:embed="rId5"/>
                <a:stretch>
                  <a:fillRect l="-2308" t="-3030" r="-2308" b="-2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5AA4636-B810-394B-AC67-056366B60504}"/>
              </a:ext>
            </a:extLst>
          </p:cNvPr>
          <p:cNvCxnSpPr>
            <a:cxnSpLocks/>
          </p:cNvCxnSpPr>
          <p:nvPr/>
        </p:nvCxnSpPr>
        <p:spPr bwMode="auto">
          <a:xfrm>
            <a:off x="2177519" y="2237271"/>
            <a:ext cx="2192463" cy="78461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F629C12-F8F7-F345-BF53-1DA41E260716}"/>
                  </a:ext>
                </a:extLst>
              </p:cNvPr>
              <p:cNvSpPr/>
              <p:nvPr/>
            </p:nvSpPr>
            <p:spPr>
              <a:xfrm>
                <a:off x="5315957" y="3573960"/>
                <a:ext cx="84850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4400" b="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F629C12-F8F7-F345-BF53-1DA41E2607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5957" y="3573960"/>
                <a:ext cx="848502" cy="769441"/>
              </a:xfrm>
              <a:prstGeom prst="rect">
                <a:avLst/>
              </a:prstGeom>
              <a:blipFill>
                <a:blip r:embed="rId6"/>
                <a:stretch>
                  <a:fillRect l="-10448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22F7785-ED39-784E-BBE9-F3DCDB222842}"/>
                  </a:ext>
                </a:extLst>
              </p:cNvPr>
              <p:cNvSpPr/>
              <p:nvPr/>
            </p:nvSpPr>
            <p:spPr>
              <a:xfrm>
                <a:off x="1306718" y="1600201"/>
                <a:ext cx="120788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3200" b="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22F7785-ED39-784E-BBE9-F3DCDB2228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718" y="1600201"/>
                <a:ext cx="1207882" cy="584775"/>
              </a:xfrm>
              <a:prstGeom prst="rect">
                <a:avLst/>
              </a:prstGeom>
              <a:blipFill>
                <a:blip r:embed="rId7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7413E5C-BA20-4C47-BC29-3818995F6FF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302967" y="2073080"/>
            <a:ext cx="2394852" cy="8273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06E20BE-E6E8-9344-AE9B-45EE61B93311}"/>
                  </a:ext>
                </a:extLst>
              </p:cNvPr>
              <p:cNvSpPr/>
              <p:nvPr/>
            </p:nvSpPr>
            <p:spPr>
              <a:xfrm>
                <a:off x="2845757" y="1428972"/>
                <a:ext cx="2330766" cy="8570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r>
                        <a:rPr lang="en-US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06E20BE-E6E8-9344-AE9B-45EE61B933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5757" y="1428972"/>
                <a:ext cx="2330766" cy="857029"/>
              </a:xfrm>
              <a:prstGeom prst="rect">
                <a:avLst/>
              </a:prstGeom>
              <a:blipFill>
                <a:blip r:embed="rId8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C61E6887-E9AA-5C44-B523-E0717A0844E8}"/>
              </a:ext>
            </a:extLst>
          </p:cNvPr>
          <p:cNvCxnSpPr>
            <a:cxnSpLocks/>
          </p:cNvCxnSpPr>
          <p:nvPr/>
        </p:nvCxnSpPr>
        <p:spPr bwMode="auto">
          <a:xfrm flipH="1">
            <a:off x="2240435" y="5028066"/>
            <a:ext cx="2132358" cy="4583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0A50F892-8F63-904F-820F-A18BB70A64D5}"/>
                  </a:ext>
                </a:extLst>
              </p:cNvPr>
              <p:cNvSpPr/>
              <p:nvPr/>
            </p:nvSpPr>
            <p:spPr>
              <a:xfrm>
                <a:off x="4325357" y="4171038"/>
                <a:ext cx="1067856" cy="8570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0A50F892-8F63-904F-820F-A18BB70A64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5357" y="4171038"/>
                <a:ext cx="1067856" cy="857029"/>
              </a:xfrm>
              <a:prstGeom prst="rect">
                <a:avLst/>
              </a:prstGeom>
              <a:blipFill>
                <a:blip r:embed="rId9"/>
                <a:stretch>
                  <a:fillRect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00A654AC-DAAC-434F-99D0-B5ECE79B4818}"/>
                  </a:ext>
                </a:extLst>
              </p:cNvPr>
              <p:cNvSpPr/>
              <p:nvPr/>
            </p:nvSpPr>
            <p:spPr>
              <a:xfrm>
                <a:off x="4417737" y="3000487"/>
                <a:ext cx="822020" cy="8570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00A654AC-DAAC-434F-99D0-B5ECE79B48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737" y="3000487"/>
                <a:ext cx="822020" cy="857029"/>
              </a:xfrm>
              <a:prstGeom prst="rect">
                <a:avLst/>
              </a:prstGeom>
              <a:blipFill>
                <a:blip r:embed="rId10"/>
                <a:stretch>
                  <a:fillRect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>
            <a:extLst>
              <a:ext uri="{FF2B5EF4-FFF2-40B4-BE49-F238E27FC236}">
                <a16:creationId xmlns:a16="http://schemas.microsoft.com/office/drawing/2014/main" id="{89CF5698-0FA6-874B-A940-32F6D883667E}"/>
              </a:ext>
            </a:extLst>
          </p:cNvPr>
          <p:cNvSpPr txBox="1"/>
          <p:nvPr/>
        </p:nvSpPr>
        <p:spPr>
          <a:xfrm>
            <a:off x="5218817" y="3257490"/>
            <a:ext cx="1795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9900CC"/>
                </a:solidFill>
              </a:rPr>
              <a:t>Local gradient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164415A-7C5B-8C4A-9263-B788F2977854}"/>
              </a:ext>
            </a:extLst>
          </p:cNvPr>
          <p:cNvSpPr txBox="1"/>
          <p:nvPr/>
        </p:nvSpPr>
        <p:spPr>
          <a:xfrm>
            <a:off x="5229723" y="4400490"/>
            <a:ext cx="1795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9900CC"/>
                </a:solidFill>
              </a:rPr>
              <a:t>Local gradient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6BAE55C4-4127-F647-AFF3-9727FEAC18D2}"/>
              </a:ext>
            </a:extLst>
          </p:cNvPr>
          <p:cNvSpPr/>
          <p:nvPr/>
        </p:nvSpPr>
        <p:spPr>
          <a:xfrm>
            <a:off x="2693357" y="969983"/>
            <a:ext cx="27350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0" dirty="0">
                <a:solidFill>
                  <a:srgbClr val="FF0000"/>
                </a:solidFill>
              </a:rPr>
              <a:t>Parameter update: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3ADB3D6-33ED-724A-8879-04B3FD5EA663}"/>
                  </a:ext>
                </a:extLst>
              </p:cNvPr>
              <p:cNvSpPr/>
              <p:nvPr/>
            </p:nvSpPr>
            <p:spPr>
              <a:xfrm>
                <a:off x="7391401" y="4949032"/>
                <a:ext cx="1044710" cy="9721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US" sz="32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32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,2</m:t>
                            </m:r>
                          </m:sub>
                          <m:sup/>
                        </m:sSubSup>
                      </m:den>
                    </m:f>
                  </m:oMath>
                </a14:m>
                <a:r>
                  <a:rPr lang="en-US" sz="3200" b="0" dirty="0">
                    <a:solidFill>
                      <a:srgbClr val="C00000"/>
                    </a:solidFill>
                  </a:rPr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3ADB3D6-33ED-724A-8879-04B3FD5EA6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1" y="4949032"/>
                <a:ext cx="1044710" cy="972126"/>
              </a:xfrm>
              <a:prstGeom prst="rect">
                <a:avLst/>
              </a:prstGeom>
              <a:blipFill>
                <a:blip r:embed="rId11"/>
                <a:stretch>
                  <a:fillRect l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8969988-DBB8-674B-B537-9F7305148D02}"/>
              </a:ext>
            </a:extLst>
          </p:cNvPr>
          <p:cNvCxnSpPr>
            <a:cxnSpLocks/>
          </p:cNvCxnSpPr>
          <p:nvPr/>
        </p:nvCxnSpPr>
        <p:spPr bwMode="auto">
          <a:xfrm>
            <a:off x="7380051" y="4749016"/>
            <a:ext cx="1260859" cy="2189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7F6044C-3FB5-1748-9E34-D42CBFB4B4B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518172" y="4563133"/>
            <a:ext cx="1154351" cy="1871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09F336EB-2C3B-9545-850F-22BC0024EB4C}"/>
                  </a:ext>
                </a:extLst>
              </p:cNvPr>
              <p:cNvSpPr/>
              <p:nvPr/>
            </p:nvSpPr>
            <p:spPr>
              <a:xfrm>
                <a:off x="8766111" y="4572001"/>
                <a:ext cx="967124" cy="6857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  <m:sup/>
                      </m:sSubSup>
                    </m:oMath>
                  </m:oMathPara>
                </a14:m>
                <a:endParaRPr lang="en-US" sz="3200" b="0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09F336EB-2C3B-9545-850F-22BC0024EB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6111" y="4572001"/>
                <a:ext cx="967124" cy="685701"/>
              </a:xfrm>
              <a:prstGeom prst="rect">
                <a:avLst/>
              </a:prstGeom>
              <a:blipFill>
                <a:blip r:embed="rId12"/>
                <a:stretch>
                  <a:fillRect l="-3896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2FB1A3FA-3941-E446-AC1C-E1CB7BA21111}"/>
              </a:ext>
            </a:extLst>
          </p:cNvPr>
          <p:cNvSpPr txBox="1"/>
          <p:nvPr/>
        </p:nvSpPr>
        <p:spPr>
          <a:xfrm>
            <a:off x="7755308" y="3457546"/>
            <a:ext cx="274894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 Gradients add at branches</a:t>
            </a:r>
          </a:p>
        </p:txBody>
      </p:sp>
    </p:spTree>
    <p:extLst>
      <p:ext uri="{BB962C8B-B14F-4D97-AF65-F5344CB8AC3E}">
        <p14:creationId xmlns:p14="http://schemas.microsoft.com/office/powerpoint/2010/main" val="91892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72019-48CE-884B-A11F-B7D77293C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03791-EA3A-DA4E-AC86-709815AD7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Computation graphs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Using the chain rule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General backprop algorithm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Toy examples of backward pass</a:t>
            </a:r>
          </a:p>
        </p:txBody>
      </p:sp>
    </p:spTree>
    <p:extLst>
      <p:ext uri="{BB962C8B-B14F-4D97-AF65-F5344CB8AC3E}">
        <p14:creationId xmlns:p14="http://schemas.microsoft.com/office/powerpoint/2010/main" val="3246261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8CAA3-F059-A248-9F37-51A0D6453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detailed example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ADEAE2-182F-424D-BCD8-07DBC871CF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55063"/>
            <a:ext cx="9144000" cy="33478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02C76BC-A6BA-A34F-A9F4-30F6946479EE}"/>
                  </a:ext>
                </a:extLst>
              </p:cNvPr>
              <p:cNvSpPr txBox="1"/>
              <p:nvPr/>
            </p:nvSpPr>
            <p:spPr>
              <a:xfrm>
                <a:off x="4800600" y="914401"/>
                <a:ext cx="6620146" cy="7622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US" b="0">
                              <a:latin typeface="Cambria Math" panose="02040503050406030204" pitchFamily="18" charset="0"/>
                            </a:rPr>
                            <m:t>exp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(0)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(0)</m:t>
                                      </m:r>
                                    </m:sup>
                                  </m:sSup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02C76BC-A6BA-A34F-A9F4-30F6946479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914401"/>
                <a:ext cx="6620146" cy="762260"/>
              </a:xfrm>
              <a:prstGeom prst="rect">
                <a:avLst/>
              </a:prstGeom>
              <a:blipFill>
                <a:blip r:embed="rId4"/>
                <a:stretch>
                  <a:fillRect l="-958" t="-1667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CFE69398-5386-994E-BA93-9EB2F1FF5A33}"/>
              </a:ext>
            </a:extLst>
          </p:cNvPr>
          <p:cNvSpPr/>
          <p:nvPr/>
        </p:nvSpPr>
        <p:spPr bwMode="auto">
          <a:xfrm>
            <a:off x="3048000" y="2188689"/>
            <a:ext cx="38100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2EF51E-4451-544C-B7E7-5C24A3F27D78}"/>
              </a:ext>
            </a:extLst>
          </p:cNvPr>
          <p:cNvSpPr/>
          <p:nvPr/>
        </p:nvSpPr>
        <p:spPr bwMode="auto">
          <a:xfrm>
            <a:off x="1828800" y="2091378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D53346-D739-A245-B1CE-C93A911D0C26}"/>
              </a:ext>
            </a:extLst>
          </p:cNvPr>
          <p:cNvSpPr/>
          <p:nvPr/>
        </p:nvSpPr>
        <p:spPr bwMode="auto">
          <a:xfrm>
            <a:off x="1828800" y="2777178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18C27F-349A-CA4C-9AA8-B6EB5CEBF577}"/>
              </a:ext>
            </a:extLst>
          </p:cNvPr>
          <p:cNvSpPr/>
          <p:nvPr/>
        </p:nvSpPr>
        <p:spPr bwMode="auto">
          <a:xfrm>
            <a:off x="1798320" y="3462978"/>
            <a:ext cx="429768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18A9EF-FF7A-7C44-860E-A797206BBACD}"/>
              </a:ext>
            </a:extLst>
          </p:cNvPr>
          <p:cNvSpPr/>
          <p:nvPr/>
        </p:nvSpPr>
        <p:spPr bwMode="auto">
          <a:xfrm>
            <a:off x="1874520" y="4191001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6AEC1BD-D941-8C47-BF84-27CBF646622C}"/>
              </a:ext>
            </a:extLst>
          </p:cNvPr>
          <p:cNvSpPr/>
          <p:nvPr/>
        </p:nvSpPr>
        <p:spPr bwMode="auto">
          <a:xfrm>
            <a:off x="1807464" y="4868699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CD6BA8-97E6-1B4E-B70E-B064D5F48051}"/>
              </a:ext>
            </a:extLst>
          </p:cNvPr>
          <p:cNvSpPr/>
          <p:nvPr/>
        </p:nvSpPr>
        <p:spPr bwMode="auto">
          <a:xfrm>
            <a:off x="2971800" y="2438401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1E98B39-3E36-9C40-AD80-DAAE9772B8E1}"/>
              </a:ext>
            </a:extLst>
          </p:cNvPr>
          <p:cNvSpPr/>
          <p:nvPr/>
        </p:nvSpPr>
        <p:spPr bwMode="auto">
          <a:xfrm>
            <a:off x="3003395" y="3546756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6ACA28-70AF-4F4B-A15D-DEA651208483}"/>
              </a:ext>
            </a:extLst>
          </p:cNvPr>
          <p:cNvSpPr/>
          <p:nvPr/>
        </p:nvSpPr>
        <p:spPr bwMode="auto">
          <a:xfrm>
            <a:off x="3011944" y="3805675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46A176B-4BBB-984D-A897-F4C5347A7C24}"/>
              </a:ext>
            </a:extLst>
          </p:cNvPr>
          <p:cNvSpPr/>
          <p:nvPr/>
        </p:nvSpPr>
        <p:spPr bwMode="auto">
          <a:xfrm>
            <a:off x="4236720" y="2853378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0C4560-848D-4144-BCE1-9472CB8A18B0}"/>
              </a:ext>
            </a:extLst>
          </p:cNvPr>
          <p:cNvSpPr/>
          <p:nvPr/>
        </p:nvSpPr>
        <p:spPr bwMode="auto">
          <a:xfrm>
            <a:off x="4191000" y="3124201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8A929CD-959F-014E-A151-5012039E9922}"/>
              </a:ext>
            </a:extLst>
          </p:cNvPr>
          <p:cNvSpPr/>
          <p:nvPr/>
        </p:nvSpPr>
        <p:spPr bwMode="auto">
          <a:xfrm>
            <a:off x="5410200" y="3741379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663F19A-8D22-BC4B-A60E-B7A60F7D3ECB}"/>
              </a:ext>
            </a:extLst>
          </p:cNvPr>
          <p:cNvSpPr/>
          <p:nvPr/>
        </p:nvSpPr>
        <p:spPr bwMode="auto">
          <a:xfrm>
            <a:off x="5410200" y="3996378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0CF2E4D-6C95-0C43-AA97-3AD26FDEB148}"/>
              </a:ext>
            </a:extLst>
          </p:cNvPr>
          <p:cNvSpPr/>
          <p:nvPr/>
        </p:nvSpPr>
        <p:spPr bwMode="auto">
          <a:xfrm>
            <a:off x="6625683" y="3733801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00EEF3E-E2E7-0646-BE74-896EAADF9BB8}"/>
              </a:ext>
            </a:extLst>
          </p:cNvPr>
          <p:cNvSpPr/>
          <p:nvPr/>
        </p:nvSpPr>
        <p:spPr bwMode="auto">
          <a:xfrm>
            <a:off x="6629400" y="3996378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3C9FD2-C403-6C4E-90BA-9589BD36AB0D}"/>
              </a:ext>
            </a:extLst>
          </p:cNvPr>
          <p:cNvSpPr/>
          <p:nvPr/>
        </p:nvSpPr>
        <p:spPr bwMode="auto">
          <a:xfrm>
            <a:off x="7848600" y="3996378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4599B9A-D1F0-4842-87B5-9281468E529D}"/>
              </a:ext>
            </a:extLst>
          </p:cNvPr>
          <p:cNvSpPr/>
          <p:nvPr/>
        </p:nvSpPr>
        <p:spPr bwMode="auto">
          <a:xfrm>
            <a:off x="7841166" y="3714980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5700681-1FDD-CA42-9229-2933DC4294CB}"/>
              </a:ext>
            </a:extLst>
          </p:cNvPr>
          <p:cNvSpPr/>
          <p:nvPr/>
        </p:nvSpPr>
        <p:spPr bwMode="auto">
          <a:xfrm>
            <a:off x="9048843" y="3733800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35C60B9-8CF9-0448-8470-68C0A892E7A6}"/>
              </a:ext>
            </a:extLst>
          </p:cNvPr>
          <p:cNvSpPr/>
          <p:nvPr/>
        </p:nvSpPr>
        <p:spPr bwMode="auto">
          <a:xfrm>
            <a:off x="9067800" y="3996378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D727A0F-7BD5-1945-BFB7-4572723D02B2}"/>
              </a:ext>
            </a:extLst>
          </p:cNvPr>
          <p:cNvSpPr/>
          <p:nvPr/>
        </p:nvSpPr>
        <p:spPr bwMode="auto">
          <a:xfrm>
            <a:off x="10210800" y="3714980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9E8DA48-97AE-124B-A54B-13CDDF54829C}"/>
              </a:ext>
            </a:extLst>
          </p:cNvPr>
          <p:cNvSpPr/>
          <p:nvPr/>
        </p:nvSpPr>
        <p:spPr bwMode="auto">
          <a:xfrm>
            <a:off x="10210800" y="3995567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F870E09-BA4F-CF4C-BFC1-AB4E5374CE58}"/>
              </a:ext>
            </a:extLst>
          </p:cNvPr>
          <p:cNvSpPr txBox="1"/>
          <p:nvPr/>
        </p:nvSpPr>
        <p:spPr>
          <a:xfrm>
            <a:off x="8382001" y="6443246"/>
            <a:ext cx="2238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/>
              <a:t>Source: </a:t>
            </a:r>
            <a:r>
              <a:rPr lang="en-US" sz="1600" b="0" dirty="0">
                <a:hlinkClick r:id="rId5"/>
              </a:rPr>
              <a:t>Stanford 231n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91356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8" grpId="0" animBg="1"/>
      <p:bldP spid="20" grpId="0" animBg="1"/>
      <p:bldP spid="22" grpId="0" animBg="1"/>
      <p:bldP spid="25" grpId="0" animBg="1"/>
      <p:bldP spid="26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8CAA3-F059-A248-9F37-51A0D6453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detailed example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ADEAE2-182F-424D-BCD8-07DBC871CF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55063"/>
            <a:ext cx="9144000" cy="33478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62EF51E-4451-544C-B7E7-5C24A3F27D78}"/>
              </a:ext>
            </a:extLst>
          </p:cNvPr>
          <p:cNvSpPr/>
          <p:nvPr/>
        </p:nvSpPr>
        <p:spPr bwMode="auto">
          <a:xfrm>
            <a:off x="1828800" y="2091378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D53346-D739-A245-B1CE-C93A911D0C26}"/>
              </a:ext>
            </a:extLst>
          </p:cNvPr>
          <p:cNvSpPr/>
          <p:nvPr/>
        </p:nvSpPr>
        <p:spPr bwMode="auto">
          <a:xfrm>
            <a:off x="1828800" y="2777178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18C27F-349A-CA4C-9AA8-B6EB5CEBF577}"/>
              </a:ext>
            </a:extLst>
          </p:cNvPr>
          <p:cNvSpPr/>
          <p:nvPr/>
        </p:nvSpPr>
        <p:spPr bwMode="auto">
          <a:xfrm>
            <a:off x="1798320" y="3462978"/>
            <a:ext cx="429768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18A9EF-FF7A-7C44-860E-A797206BBACD}"/>
              </a:ext>
            </a:extLst>
          </p:cNvPr>
          <p:cNvSpPr/>
          <p:nvPr/>
        </p:nvSpPr>
        <p:spPr bwMode="auto">
          <a:xfrm>
            <a:off x="1874520" y="4191001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6AEC1BD-D941-8C47-BF84-27CBF646622C}"/>
              </a:ext>
            </a:extLst>
          </p:cNvPr>
          <p:cNvSpPr/>
          <p:nvPr/>
        </p:nvSpPr>
        <p:spPr bwMode="auto">
          <a:xfrm>
            <a:off x="1807464" y="4868699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CD6BA8-97E6-1B4E-B70E-B064D5F48051}"/>
              </a:ext>
            </a:extLst>
          </p:cNvPr>
          <p:cNvSpPr/>
          <p:nvPr/>
        </p:nvSpPr>
        <p:spPr bwMode="auto">
          <a:xfrm>
            <a:off x="2971800" y="2438401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6ACA28-70AF-4F4B-A15D-DEA651208483}"/>
              </a:ext>
            </a:extLst>
          </p:cNvPr>
          <p:cNvSpPr/>
          <p:nvPr/>
        </p:nvSpPr>
        <p:spPr bwMode="auto">
          <a:xfrm>
            <a:off x="3011944" y="3805675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0C4560-848D-4144-BCE1-9472CB8A18B0}"/>
              </a:ext>
            </a:extLst>
          </p:cNvPr>
          <p:cNvSpPr/>
          <p:nvPr/>
        </p:nvSpPr>
        <p:spPr bwMode="auto">
          <a:xfrm>
            <a:off x="4191000" y="3124201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663F19A-8D22-BC4B-A60E-B7A60F7D3ECB}"/>
              </a:ext>
            </a:extLst>
          </p:cNvPr>
          <p:cNvSpPr/>
          <p:nvPr/>
        </p:nvSpPr>
        <p:spPr bwMode="auto">
          <a:xfrm>
            <a:off x="5410200" y="3996378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00EEF3E-E2E7-0646-BE74-896EAADF9BB8}"/>
              </a:ext>
            </a:extLst>
          </p:cNvPr>
          <p:cNvSpPr/>
          <p:nvPr/>
        </p:nvSpPr>
        <p:spPr bwMode="auto">
          <a:xfrm>
            <a:off x="6629400" y="3996378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3C9FD2-C403-6C4E-90BA-9589BD36AB0D}"/>
              </a:ext>
            </a:extLst>
          </p:cNvPr>
          <p:cNvSpPr/>
          <p:nvPr/>
        </p:nvSpPr>
        <p:spPr bwMode="auto">
          <a:xfrm>
            <a:off x="7848600" y="3996378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35C60B9-8CF9-0448-8470-68C0A892E7A6}"/>
              </a:ext>
            </a:extLst>
          </p:cNvPr>
          <p:cNvSpPr/>
          <p:nvPr/>
        </p:nvSpPr>
        <p:spPr bwMode="auto">
          <a:xfrm>
            <a:off x="9067800" y="3996378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9E8DA48-97AE-124B-A54B-13CDDF54829C}"/>
              </a:ext>
            </a:extLst>
          </p:cNvPr>
          <p:cNvSpPr/>
          <p:nvPr/>
        </p:nvSpPr>
        <p:spPr bwMode="auto">
          <a:xfrm>
            <a:off x="10210800" y="3995567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A1F5A2E-4184-CE45-ABA2-44F26D3435F5}"/>
                  </a:ext>
                </a:extLst>
              </p:cNvPr>
              <p:cNvSpPr txBox="1"/>
              <p:nvPr/>
            </p:nvSpPr>
            <p:spPr>
              <a:xfrm>
                <a:off x="8340596" y="5334000"/>
                <a:ext cx="202260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1/</m:t>
                              </m:r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b="0" i="1">
                          <a:latin typeface="Cambria Math" panose="02040503050406030204" pitchFamily="18" charset="0"/>
                        </a:rPr>
                        <m:t>=−1/</m:t>
                      </m:r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A1F5A2E-4184-CE45-ABA2-44F26D3435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0596" y="5334000"/>
                <a:ext cx="2022605" cy="400110"/>
              </a:xfrm>
              <a:prstGeom prst="rect">
                <a:avLst/>
              </a:prstGeom>
              <a:blipFill>
                <a:blip r:embed="rId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F26FCB5-D43C-A348-BFBD-3D394772B884}"/>
                  </a:ext>
                </a:extLst>
              </p:cNvPr>
              <p:cNvSpPr txBox="1"/>
              <p:nvPr/>
            </p:nvSpPr>
            <p:spPr>
              <a:xfrm>
                <a:off x="7924801" y="5772366"/>
                <a:ext cx="2591287" cy="670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1.37</m:t>
                              </m:r>
                            </m:e>
                            <m:sup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b="0" i="1">
                          <a:latin typeface="Cambria Math" panose="02040503050406030204" pitchFamily="18" charset="0"/>
                        </a:rPr>
                        <m:t> ∗ 1=−0.53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F26FCB5-D43C-A348-BFBD-3D394772B8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1" y="5772366"/>
                <a:ext cx="2591287" cy="670568"/>
              </a:xfrm>
              <a:prstGeom prst="rect">
                <a:avLst/>
              </a:prstGeom>
              <a:blipFill>
                <a:blip r:embed="rId6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4813C6B-20BA-214E-A75B-E8DA6BFE7207}"/>
              </a:ext>
            </a:extLst>
          </p:cNvPr>
          <p:cNvSpPr/>
          <p:nvPr/>
        </p:nvSpPr>
        <p:spPr bwMode="auto">
          <a:xfrm>
            <a:off x="8991600" y="3995567"/>
            <a:ext cx="609600" cy="178766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17F8A20-8252-DB48-9C9B-1063D8F93B8D}"/>
              </a:ext>
            </a:extLst>
          </p:cNvPr>
          <p:cNvGrpSpPr/>
          <p:nvPr/>
        </p:nvGrpSpPr>
        <p:grpSpPr>
          <a:xfrm>
            <a:off x="8839200" y="4190191"/>
            <a:ext cx="1783080" cy="1148274"/>
            <a:chOff x="7315200" y="4190191"/>
            <a:chExt cx="1783080" cy="114827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D43FA6D-BCCE-A14B-974C-199EBFF11167}"/>
                </a:ext>
              </a:extLst>
            </p:cNvPr>
            <p:cNvSpPr txBox="1"/>
            <p:nvPr/>
          </p:nvSpPr>
          <p:spPr>
            <a:xfrm>
              <a:off x="7315200" y="4794177"/>
              <a:ext cx="960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0" dirty="0"/>
                <a:t>Local gradient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D88743C-667C-1A40-AC63-1232051C6BD8}"/>
                </a:ext>
              </a:extLst>
            </p:cNvPr>
            <p:cNvSpPr txBox="1"/>
            <p:nvPr/>
          </p:nvSpPr>
          <p:spPr>
            <a:xfrm>
              <a:off x="8138160" y="4800600"/>
              <a:ext cx="960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0" dirty="0"/>
                <a:t>Upstream gradient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2CFCEBDB-A2C3-C64D-89EA-C7F0D89EC9B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955280" y="4190191"/>
              <a:ext cx="320040" cy="57215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84602DCE-8437-9544-A7C4-DEE0ECEFEFE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8583168" y="4223293"/>
              <a:ext cx="294047" cy="53905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6B860CA-34F1-704E-A0FD-A058600FCBF1}"/>
                </a:ext>
              </a:extLst>
            </p:cNvPr>
            <p:cNvSpPr txBox="1"/>
            <p:nvPr/>
          </p:nvSpPr>
          <p:spPr>
            <a:xfrm>
              <a:off x="8001000" y="4876800"/>
              <a:ext cx="3048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/>
                <a:t>*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670ED3B-DAD0-8146-A1C9-A3F3F3CABDE4}"/>
                </a:ext>
              </a:extLst>
            </p:cNvPr>
            <p:cNvSpPr/>
            <p:nvPr/>
          </p:nvSpPr>
          <p:spPr bwMode="auto">
            <a:xfrm>
              <a:off x="7434072" y="4764620"/>
              <a:ext cx="1557528" cy="557987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6ED44436-8738-9F40-8E32-E7BFE0982552}"/>
              </a:ext>
            </a:extLst>
          </p:cNvPr>
          <p:cNvSpPr txBox="1"/>
          <p:nvPr/>
        </p:nvSpPr>
        <p:spPr>
          <a:xfrm>
            <a:off x="8382001" y="6443246"/>
            <a:ext cx="2238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/>
              <a:t>Source: </a:t>
            </a:r>
            <a:r>
              <a:rPr lang="en-US" sz="1600" b="0" dirty="0">
                <a:hlinkClick r:id="rId7"/>
              </a:rPr>
              <a:t>Stanford 231n</a:t>
            </a:r>
            <a:endParaRPr lang="en-US" sz="16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10875F9-86CE-6E4E-B23E-9C6BBE9E8983}"/>
                  </a:ext>
                </a:extLst>
              </p:cNvPr>
              <p:cNvSpPr txBox="1"/>
              <p:nvPr/>
            </p:nvSpPr>
            <p:spPr>
              <a:xfrm>
                <a:off x="4800600" y="914401"/>
                <a:ext cx="6620146" cy="7622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US" b="0">
                              <a:latin typeface="Cambria Math" panose="02040503050406030204" pitchFamily="18" charset="0"/>
                            </a:rPr>
                            <m:t>exp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(0)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(0)</m:t>
                                      </m:r>
                                    </m:sup>
                                  </m:sSup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10875F9-86CE-6E4E-B23E-9C6BBE9E89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914401"/>
                <a:ext cx="6620146" cy="762260"/>
              </a:xfrm>
              <a:prstGeom prst="rect">
                <a:avLst/>
              </a:prstGeom>
              <a:blipFill>
                <a:blip r:embed="rId8"/>
                <a:stretch>
                  <a:fillRect l="-958" t="-1667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777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" grpId="0"/>
      <p:bldP spid="31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8CAA3-F059-A248-9F37-51A0D6453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detailed example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ADEAE2-182F-424D-BCD8-07DBC871CF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55063"/>
            <a:ext cx="9144000" cy="33478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62EF51E-4451-544C-B7E7-5C24A3F27D78}"/>
              </a:ext>
            </a:extLst>
          </p:cNvPr>
          <p:cNvSpPr/>
          <p:nvPr/>
        </p:nvSpPr>
        <p:spPr bwMode="auto">
          <a:xfrm>
            <a:off x="1828800" y="2091378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D53346-D739-A245-B1CE-C93A911D0C26}"/>
              </a:ext>
            </a:extLst>
          </p:cNvPr>
          <p:cNvSpPr/>
          <p:nvPr/>
        </p:nvSpPr>
        <p:spPr bwMode="auto">
          <a:xfrm>
            <a:off x="1828800" y="2777178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18C27F-349A-CA4C-9AA8-B6EB5CEBF577}"/>
              </a:ext>
            </a:extLst>
          </p:cNvPr>
          <p:cNvSpPr/>
          <p:nvPr/>
        </p:nvSpPr>
        <p:spPr bwMode="auto">
          <a:xfrm>
            <a:off x="1798320" y="3462978"/>
            <a:ext cx="429768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18A9EF-FF7A-7C44-860E-A797206BBACD}"/>
              </a:ext>
            </a:extLst>
          </p:cNvPr>
          <p:cNvSpPr/>
          <p:nvPr/>
        </p:nvSpPr>
        <p:spPr bwMode="auto">
          <a:xfrm>
            <a:off x="1874520" y="4191001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6AEC1BD-D941-8C47-BF84-27CBF646622C}"/>
              </a:ext>
            </a:extLst>
          </p:cNvPr>
          <p:cNvSpPr/>
          <p:nvPr/>
        </p:nvSpPr>
        <p:spPr bwMode="auto">
          <a:xfrm>
            <a:off x="1807464" y="4868699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CD6BA8-97E6-1B4E-B70E-B064D5F48051}"/>
              </a:ext>
            </a:extLst>
          </p:cNvPr>
          <p:cNvSpPr/>
          <p:nvPr/>
        </p:nvSpPr>
        <p:spPr bwMode="auto">
          <a:xfrm>
            <a:off x="2971800" y="2438401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6ACA28-70AF-4F4B-A15D-DEA651208483}"/>
              </a:ext>
            </a:extLst>
          </p:cNvPr>
          <p:cNvSpPr/>
          <p:nvPr/>
        </p:nvSpPr>
        <p:spPr bwMode="auto">
          <a:xfrm>
            <a:off x="3011944" y="3805675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0C4560-848D-4144-BCE1-9472CB8A18B0}"/>
              </a:ext>
            </a:extLst>
          </p:cNvPr>
          <p:cNvSpPr/>
          <p:nvPr/>
        </p:nvSpPr>
        <p:spPr bwMode="auto">
          <a:xfrm>
            <a:off x="4191000" y="3124201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663F19A-8D22-BC4B-A60E-B7A60F7D3ECB}"/>
              </a:ext>
            </a:extLst>
          </p:cNvPr>
          <p:cNvSpPr/>
          <p:nvPr/>
        </p:nvSpPr>
        <p:spPr bwMode="auto">
          <a:xfrm>
            <a:off x="5410200" y="3996378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00EEF3E-E2E7-0646-BE74-896EAADF9BB8}"/>
              </a:ext>
            </a:extLst>
          </p:cNvPr>
          <p:cNvSpPr/>
          <p:nvPr/>
        </p:nvSpPr>
        <p:spPr bwMode="auto">
          <a:xfrm>
            <a:off x="6629400" y="3996378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3C9FD2-C403-6C4E-90BA-9589BD36AB0D}"/>
              </a:ext>
            </a:extLst>
          </p:cNvPr>
          <p:cNvSpPr/>
          <p:nvPr/>
        </p:nvSpPr>
        <p:spPr bwMode="auto">
          <a:xfrm>
            <a:off x="7848600" y="3996378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813C6B-20BA-214E-A75B-E8DA6BFE7207}"/>
              </a:ext>
            </a:extLst>
          </p:cNvPr>
          <p:cNvSpPr/>
          <p:nvPr/>
        </p:nvSpPr>
        <p:spPr bwMode="auto">
          <a:xfrm>
            <a:off x="7696200" y="3995567"/>
            <a:ext cx="609600" cy="178766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17F8A20-8252-DB48-9C9B-1063D8F93B8D}"/>
              </a:ext>
            </a:extLst>
          </p:cNvPr>
          <p:cNvGrpSpPr/>
          <p:nvPr/>
        </p:nvGrpSpPr>
        <p:grpSpPr>
          <a:xfrm>
            <a:off x="7696200" y="4190191"/>
            <a:ext cx="1783080" cy="1148274"/>
            <a:chOff x="7315200" y="4190191"/>
            <a:chExt cx="1783080" cy="114827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D43FA6D-BCCE-A14B-974C-199EBFF11167}"/>
                </a:ext>
              </a:extLst>
            </p:cNvPr>
            <p:cNvSpPr txBox="1"/>
            <p:nvPr/>
          </p:nvSpPr>
          <p:spPr>
            <a:xfrm>
              <a:off x="7315200" y="4794177"/>
              <a:ext cx="960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0" dirty="0"/>
                <a:t>Local gradient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D88743C-667C-1A40-AC63-1232051C6BD8}"/>
                </a:ext>
              </a:extLst>
            </p:cNvPr>
            <p:cNvSpPr txBox="1"/>
            <p:nvPr/>
          </p:nvSpPr>
          <p:spPr>
            <a:xfrm>
              <a:off x="8138160" y="4800600"/>
              <a:ext cx="960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0" dirty="0"/>
                <a:t>Upstream gradient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2CFCEBDB-A2C3-C64D-89EA-C7F0D89EC9B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924800" y="4190191"/>
              <a:ext cx="350520" cy="57215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84602DCE-8437-9544-A7C4-DEE0ECEFEFE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8583168" y="4223293"/>
              <a:ext cx="294047" cy="53905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6B860CA-34F1-704E-A0FD-A058600FCBF1}"/>
                </a:ext>
              </a:extLst>
            </p:cNvPr>
            <p:cNvSpPr txBox="1"/>
            <p:nvPr/>
          </p:nvSpPr>
          <p:spPr>
            <a:xfrm>
              <a:off x="8001000" y="4876800"/>
              <a:ext cx="3048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/>
                <a:t>*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670ED3B-DAD0-8146-A1C9-A3F3F3CABDE4}"/>
                </a:ext>
              </a:extLst>
            </p:cNvPr>
            <p:cNvSpPr/>
            <p:nvPr/>
          </p:nvSpPr>
          <p:spPr bwMode="auto">
            <a:xfrm>
              <a:off x="7434072" y="4764620"/>
              <a:ext cx="1557528" cy="557987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B81AFB64-A5F5-B64E-A83C-A6753FD6ECEF}"/>
              </a:ext>
            </a:extLst>
          </p:cNvPr>
          <p:cNvSpPr txBox="1"/>
          <p:nvPr/>
        </p:nvSpPr>
        <p:spPr>
          <a:xfrm>
            <a:off x="8382001" y="6443246"/>
            <a:ext cx="2238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/>
              <a:t>Source: </a:t>
            </a:r>
            <a:r>
              <a:rPr lang="en-US" sz="1600" b="0" dirty="0">
                <a:hlinkClick r:id="rId4"/>
              </a:rPr>
              <a:t>Stanford 231n</a:t>
            </a:r>
            <a:endParaRPr lang="en-US" sz="16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822C084-BD43-6144-B1A8-E51C19CD44E5}"/>
                  </a:ext>
                </a:extLst>
              </p:cNvPr>
              <p:cNvSpPr txBox="1"/>
              <p:nvPr/>
            </p:nvSpPr>
            <p:spPr>
              <a:xfrm>
                <a:off x="4800600" y="914401"/>
                <a:ext cx="6620146" cy="7622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US" b="0">
                              <a:latin typeface="Cambria Math" panose="02040503050406030204" pitchFamily="18" charset="0"/>
                            </a:rPr>
                            <m:t>exp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(0)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(0)</m:t>
                                      </m:r>
                                    </m:sup>
                                  </m:sSup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822C084-BD43-6144-B1A8-E51C19CD44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914401"/>
                <a:ext cx="6620146" cy="762260"/>
              </a:xfrm>
              <a:prstGeom prst="rect">
                <a:avLst/>
              </a:prstGeom>
              <a:blipFill>
                <a:blip r:embed="rId5"/>
                <a:stretch>
                  <a:fillRect l="-958" t="-1667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946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8CAA3-F059-A248-9F37-51A0D6453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detailed example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ADEAE2-182F-424D-BCD8-07DBC871CF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55063"/>
            <a:ext cx="9144000" cy="33478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62EF51E-4451-544C-B7E7-5C24A3F27D78}"/>
              </a:ext>
            </a:extLst>
          </p:cNvPr>
          <p:cNvSpPr/>
          <p:nvPr/>
        </p:nvSpPr>
        <p:spPr bwMode="auto">
          <a:xfrm>
            <a:off x="1828800" y="2091378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D53346-D739-A245-B1CE-C93A911D0C26}"/>
              </a:ext>
            </a:extLst>
          </p:cNvPr>
          <p:cNvSpPr/>
          <p:nvPr/>
        </p:nvSpPr>
        <p:spPr bwMode="auto">
          <a:xfrm>
            <a:off x="1828800" y="2777178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18C27F-349A-CA4C-9AA8-B6EB5CEBF577}"/>
              </a:ext>
            </a:extLst>
          </p:cNvPr>
          <p:cNvSpPr/>
          <p:nvPr/>
        </p:nvSpPr>
        <p:spPr bwMode="auto">
          <a:xfrm>
            <a:off x="1798320" y="3462978"/>
            <a:ext cx="429768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18A9EF-FF7A-7C44-860E-A797206BBACD}"/>
              </a:ext>
            </a:extLst>
          </p:cNvPr>
          <p:cNvSpPr/>
          <p:nvPr/>
        </p:nvSpPr>
        <p:spPr bwMode="auto">
          <a:xfrm>
            <a:off x="1874520" y="4191001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6AEC1BD-D941-8C47-BF84-27CBF646622C}"/>
              </a:ext>
            </a:extLst>
          </p:cNvPr>
          <p:cNvSpPr/>
          <p:nvPr/>
        </p:nvSpPr>
        <p:spPr bwMode="auto">
          <a:xfrm>
            <a:off x="1807464" y="4868699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CD6BA8-97E6-1B4E-B70E-B064D5F48051}"/>
              </a:ext>
            </a:extLst>
          </p:cNvPr>
          <p:cNvSpPr/>
          <p:nvPr/>
        </p:nvSpPr>
        <p:spPr bwMode="auto">
          <a:xfrm>
            <a:off x="2971800" y="2438401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6ACA28-70AF-4F4B-A15D-DEA651208483}"/>
              </a:ext>
            </a:extLst>
          </p:cNvPr>
          <p:cNvSpPr/>
          <p:nvPr/>
        </p:nvSpPr>
        <p:spPr bwMode="auto">
          <a:xfrm>
            <a:off x="3011944" y="3805675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0C4560-848D-4144-BCE1-9472CB8A18B0}"/>
              </a:ext>
            </a:extLst>
          </p:cNvPr>
          <p:cNvSpPr/>
          <p:nvPr/>
        </p:nvSpPr>
        <p:spPr bwMode="auto">
          <a:xfrm>
            <a:off x="4191000" y="3124201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663F19A-8D22-BC4B-A60E-B7A60F7D3ECB}"/>
              </a:ext>
            </a:extLst>
          </p:cNvPr>
          <p:cNvSpPr/>
          <p:nvPr/>
        </p:nvSpPr>
        <p:spPr bwMode="auto">
          <a:xfrm>
            <a:off x="5410200" y="3996378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00EEF3E-E2E7-0646-BE74-896EAADF9BB8}"/>
              </a:ext>
            </a:extLst>
          </p:cNvPr>
          <p:cNvSpPr/>
          <p:nvPr/>
        </p:nvSpPr>
        <p:spPr bwMode="auto">
          <a:xfrm>
            <a:off x="6629400" y="3996378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813C6B-20BA-214E-A75B-E8DA6BFE7207}"/>
              </a:ext>
            </a:extLst>
          </p:cNvPr>
          <p:cNvSpPr/>
          <p:nvPr/>
        </p:nvSpPr>
        <p:spPr bwMode="auto">
          <a:xfrm>
            <a:off x="6553200" y="3995567"/>
            <a:ext cx="609600" cy="178766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17F8A20-8252-DB48-9C9B-1063D8F93B8D}"/>
              </a:ext>
            </a:extLst>
          </p:cNvPr>
          <p:cNvGrpSpPr/>
          <p:nvPr/>
        </p:nvGrpSpPr>
        <p:grpSpPr>
          <a:xfrm>
            <a:off x="6477000" y="4174333"/>
            <a:ext cx="1783080" cy="1148274"/>
            <a:chOff x="7315200" y="4190191"/>
            <a:chExt cx="1783080" cy="114827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D43FA6D-BCCE-A14B-974C-199EBFF11167}"/>
                </a:ext>
              </a:extLst>
            </p:cNvPr>
            <p:cNvSpPr txBox="1"/>
            <p:nvPr/>
          </p:nvSpPr>
          <p:spPr>
            <a:xfrm>
              <a:off x="7315200" y="4794177"/>
              <a:ext cx="960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0" dirty="0"/>
                <a:t>Local gradient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D88743C-667C-1A40-AC63-1232051C6BD8}"/>
                </a:ext>
              </a:extLst>
            </p:cNvPr>
            <p:cNvSpPr txBox="1"/>
            <p:nvPr/>
          </p:nvSpPr>
          <p:spPr>
            <a:xfrm>
              <a:off x="8138160" y="4800600"/>
              <a:ext cx="960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0" dirty="0"/>
                <a:t>Upstream gradient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2CFCEBDB-A2C3-C64D-89EA-C7F0D89EC9B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924800" y="4190191"/>
              <a:ext cx="350520" cy="57215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84602DCE-8437-9544-A7C4-DEE0ECEFEFE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8583168" y="4223293"/>
              <a:ext cx="294047" cy="53905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6B860CA-34F1-704E-A0FD-A058600FCBF1}"/>
                </a:ext>
              </a:extLst>
            </p:cNvPr>
            <p:cNvSpPr txBox="1"/>
            <p:nvPr/>
          </p:nvSpPr>
          <p:spPr>
            <a:xfrm>
              <a:off x="8001000" y="4876800"/>
              <a:ext cx="3048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/>
                <a:t>*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670ED3B-DAD0-8146-A1C9-A3F3F3CABDE4}"/>
                </a:ext>
              </a:extLst>
            </p:cNvPr>
            <p:cNvSpPr/>
            <p:nvPr/>
          </p:nvSpPr>
          <p:spPr bwMode="auto">
            <a:xfrm>
              <a:off x="7434072" y="4764620"/>
              <a:ext cx="1557528" cy="557987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21FAC52-A988-F846-98A9-8BDCB4A834AC}"/>
                  </a:ext>
                </a:extLst>
              </p:cNvPr>
              <p:cNvSpPr txBox="1"/>
              <p:nvPr/>
            </p:nvSpPr>
            <p:spPr>
              <a:xfrm>
                <a:off x="6172200" y="5334000"/>
                <a:ext cx="3322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func>
                      <m:r>
                        <a:rPr lang="en-US" sz="2000" b="0" i="1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−0.53</m:t>
                          </m:r>
                        </m:e>
                      </m:d>
                      <m:r>
                        <a:rPr lang="en-US" sz="2000" b="0" i="1">
                          <a:latin typeface="Cambria Math" panose="02040503050406030204" pitchFamily="18" charset="0"/>
                        </a:rPr>
                        <m:t>=−0.20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21FAC52-A988-F846-98A9-8BDCB4A834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5334000"/>
                <a:ext cx="3322704" cy="400110"/>
              </a:xfrm>
              <a:prstGeom prst="rect">
                <a:avLst/>
              </a:prstGeom>
              <a:blipFill>
                <a:blip r:embed="rId5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75AE6768-6440-CB49-9CAD-A18B488ACB07}"/>
              </a:ext>
            </a:extLst>
          </p:cNvPr>
          <p:cNvSpPr txBox="1"/>
          <p:nvPr/>
        </p:nvSpPr>
        <p:spPr>
          <a:xfrm>
            <a:off x="8382001" y="6443246"/>
            <a:ext cx="2238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/>
              <a:t>Source: </a:t>
            </a:r>
            <a:r>
              <a:rPr lang="en-US" sz="1600" b="0" dirty="0">
                <a:hlinkClick r:id="rId6"/>
              </a:rPr>
              <a:t>Stanford 231n</a:t>
            </a:r>
            <a:endParaRPr lang="en-US" sz="16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589EB38-9698-9B4E-9011-1E8F18758E20}"/>
                  </a:ext>
                </a:extLst>
              </p:cNvPr>
              <p:cNvSpPr txBox="1"/>
              <p:nvPr/>
            </p:nvSpPr>
            <p:spPr>
              <a:xfrm>
                <a:off x="4800600" y="914401"/>
                <a:ext cx="6620146" cy="7622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US" b="0">
                              <a:latin typeface="Cambria Math" panose="02040503050406030204" pitchFamily="18" charset="0"/>
                            </a:rPr>
                            <m:t>exp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(0)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(0)</m:t>
                                      </m:r>
                                    </m:sup>
                                  </m:sSup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589EB38-9698-9B4E-9011-1E8F18758E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914401"/>
                <a:ext cx="6620146" cy="762260"/>
              </a:xfrm>
              <a:prstGeom prst="rect">
                <a:avLst/>
              </a:prstGeom>
              <a:blipFill>
                <a:blip r:embed="rId7"/>
                <a:stretch>
                  <a:fillRect l="-958" t="-1667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376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" grpId="0" animBg="1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8CAA3-F059-A248-9F37-51A0D6453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detailed example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ADEAE2-182F-424D-BCD8-07DBC871CF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55063"/>
            <a:ext cx="9144000" cy="33478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62EF51E-4451-544C-B7E7-5C24A3F27D78}"/>
              </a:ext>
            </a:extLst>
          </p:cNvPr>
          <p:cNvSpPr/>
          <p:nvPr/>
        </p:nvSpPr>
        <p:spPr bwMode="auto">
          <a:xfrm>
            <a:off x="1828800" y="2091378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D53346-D739-A245-B1CE-C93A911D0C26}"/>
              </a:ext>
            </a:extLst>
          </p:cNvPr>
          <p:cNvSpPr/>
          <p:nvPr/>
        </p:nvSpPr>
        <p:spPr bwMode="auto">
          <a:xfrm>
            <a:off x="1828800" y="2777178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18C27F-349A-CA4C-9AA8-B6EB5CEBF577}"/>
              </a:ext>
            </a:extLst>
          </p:cNvPr>
          <p:cNvSpPr/>
          <p:nvPr/>
        </p:nvSpPr>
        <p:spPr bwMode="auto">
          <a:xfrm>
            <a:off x="1798320" y="3462978"/>
            <a:ext cx="429768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18A9EF-FF7A-7C44-860E-A797206BBACD}"/>
              </a:ext>
            </a:extLst>
          </p:cNvPr>
          <p:cNvSpPr/>
          <p:nvPr/>
        </p:nvSpPr>
        <p:spPr bwMode="auto">
          <a:xfrm>
            <a:off x="1874520" y="4191001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6AEC1BD-D941-8C47-BF84-27CBF646622C}"/>
              </a:ext>
            </a:extLst>
          </p:cNvPr>
          <p:cNvSpPr/>
          <p:nvPr/>
        </p:nvSpPr>
        <p:spPr bwMode="auto">
          <a:xfrm>
            <a:off x="1807464" y="4868699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CD6BA8-97E6-1B4E-B70E-B064D5F48051}"/>
              </a:ext>
            </a:extLst>
          </p:cNvPr>
          <p:cNvSpPr/>
          <p:nvPr/>
        </p:nvSpPr>
        <p:spPr bwMode="auto">
          <a:xfrm>
            <a:off x="2971800" y="2438401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6ACA28-70AF-4F4B-A15D-DEA651208483}"/>
              </a:ext>
            </a:extLst>
          </p:cNvPr>
          <p:cNvSpPr/>
          <p:nvPr/>
        </p:nvSpPr>
        <p:spPr bwMode="auto">
          <a:xfrm>
            <a:off x="3011944" y="3805675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0C4560-848D-4144-BCE1-9472CB8A18B0}"/>
              </a:ext>
            </a:extLst>
          </p:cNvPr>
          <p:cNvSpPr/>
          <p:nvPr/>
        </p:nvSpPr>
        <p:spPr bwMode="auto">
          <a:xfrm>
            <a:off x="4191000" y="3124201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663F19A-8D22-BC4B-A60E-B7A60F7D3ECB}"/>
              </a:ext>
            </a:extLst>
          </p:cNvPr>
          <p:cNvSpPr/>
          <p:nvPr/>
        </p:nvSpPr>
        <p:spPr bwMode="auto">
          <a:xfrm>
            <a:off x="5410200" y="3996378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813C6B-20BA-214E-A75B-E8DA6BFE7207}"/>
              </a:ext>
            </a:extLst>
          </p:cNvPr>
          <p:cNvSpPr/>
          <p:nvPr/>
        </p:nvSpPr>
        <p:spPr bwMode="auto">
          <a:xfrm>
            <a:off x="5334000" y="3995567"/>
            <a:ext cx="609600" cy="178766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17F8A20-8252-DB48-9C9B-1063D8F93B8D}"/>
              </a:ext>
            </a:extLst>
          </p:cNvPr>
          <p:cNvGrpSpPr/>
          <p:nvPr/>
        </p:nvGrpSpPr>
        <p:grpSpPr>
          <a:xfrm>
            <a:off x="5257800" y="4174333"/>
            <a:ext cx="1783080" cy="1148274"/>
            <a:chOff x="7315200" y="4190191"/>
            <a:chExt cx="1783080" cy="114827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D43FA6D-BCCE-A14B-974C-199EBFF11167}"/>
                </a:ext>
              </a:extLst>
            </p:cNvPr>
            <p:cNvSpPr txBox="1"/>
            <p:nvPr/>
          </p:nvSpPr>
          <p:spPr>
            <a:xfrm>
              <a:off x="7315200" y="4794177"/>
              <a:ext cx="960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0" dirty="0"/>
                <a:t>Local gradient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D88743C-667C-1A40-AC63-1232051C6BD8}"/>
                </a:ext>
              </a:extLst>
            </p:cNvPr>
            <p:cNvSpPr txBox="1"/>
            <p:nvPr/>
          </p:nvSpPr>
          <p:spPr>
            <a:xfrm>
              <a:off x="8138160" y="4800600"/>
              <a:ext cx="960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0" dirty="0"/>
                <a:t>Upstream gradient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2CFCEBDB-A2C3-C64D-89EA-C7F0D89EC9B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924800" y="4190191"/>
              <a:ext cx="350520" cy="57215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84602DCE-8437-9544-A7C4-DEE0ECEFEFE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8583168" y="4223293"/>
              <a:ext cx="294047" cy="53905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6B860CA-34F1-704E-A0FD-A058600FCBF1}"/>
                </a:ext>
              </a:extLst>
            </p:cNvPr>
            <p:cNvSpPr txBox="1"/>
            <p:nvPr/>
          </p:nvSpPr>
          <p:spPr>
            <a:xfrm>
              <a:off x="8001000" y="4876800"/>
              <a:ext cx="3048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/>
                <a:t>*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670ED3B-DAD0-8146-A1C9-A3F3F3CABDE4}"/>
                </a:ext>
              </a:extLst>
            </p:cNvPr>
            <p:cNvSpPr/>
            <p:nvPr/>
          </p:nvSpPr>
          <p:spPr bwMode="auto">
            <a:xfrm>
              <a:off x="7434072" y="4764620"/>
              <a:ext cx="1557528" cy="557987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36F35CF-901F-E94F-B73D-53A9C74505C4}"/>
              </a:ext>
            </a:extLst>
          </p:cNvPr>
          <p:cNvSpPr txBox="1"/>
          <p:nvPr/>
        </p:nvSpPr>
        <p:spPr>
          <a:xfrm>
            <a:off x="8382001" y="6443246"/>
            <a:ext cx="2238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/>
              <a:t>Source: </a:t>
            </a:r>
            <a:r>
              <a:rPr lang="en-US" sz="1600" b="0" dirty="0">
                <a:hlinkClick r:id="rId4"/>
              </a:rPr>
              <a:t>Stanford 231n</a:t>
            </a:r>
            <a:endParaRPr lang="en-US" sz="16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9F3E6D4-D336-AE48-B2E8-A130B3B3F9FC}"/>
                  </a:ext>
                </a:extLst>
              </p:cNvPr>
              <p:cNvSpPr txBox="1"/>
              <p:nvPr/>
            </p:nvSpPr>
            <p:spPr>
              <a:xfrm>
                <a:off x="4800600" y="914401"/>
                <a:ext cx="6620146" cy="7622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US" b="0">
                              <a:latin typeface="Cambria Math" panose="02040503050406030204" pitchFamily="18" charset="0"/>
                            </a:rPr>
                            <m:t>exp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(0)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(0)</m:t>
                                      </m:r>
                                    </m:sup>
                                  </m:sSup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9F3E6D4-D336-AE48-B2E8-A130B3B3F9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914401"/>
                <a:ext cx="6620146" cy="762260"/>
              </a:xfrm>
              <a:prstGeom prst="rect">
                <a:avLst/>
              </a:prstGeom>
              <a:blipFill>
                <a:blip r:embed="rId5"/>
                <a:stretch>
                  <a:fillRect l="-958" t="-1667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74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72019-48CE-884B-A11F-B7D77293C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03791-EA3A-DA4E-AC86-709815AD7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Computation graphs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Using the chain rule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General backpropagation algorithm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Toy examples of backward pass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Matrix-vector calculations: </a:t>
            </a:r>
            <a:r>
              <a:rPr lang="en-US" dirty="0" err="1"/>
              <a:t>ReLU</a:t>
            </a:r>
            <a:r>
              <a:rPr lang="en-US" dirty="0"/>
              <a:t>, linear layer</a:t>
            </a:r>
          </a:p>
        </p:txBody>
      </p:sp>
    </p:spTree>
    <p:extLst>
      <p:ext uri="{BB962C8B-B14F-4D97-AF65-F5344CB8AC3E}">
        <p14:creationId xmlns:p14="http://schemas.microsoft.com/office/powerpoint/2010/main" val="329776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8CAA3-F059-A248-9F37-51A0D6453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detailed example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ADEAE2-182F-424D-BCD8-07DBC871CF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55063"/>
            <a:ext cx="9144000" cy="33478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62EF51E-4451-544C-B7E7-5C24A3F27D78}"/>
              </a:ext>
            </a:extLst>
          </p:cNvPr>
          <p:cNvSpPr/>
          <p:nvPr/>
        </p:nvSpPr>
        <p:spPr bwMode="auto">
          <a:xfrm>
            <a:off x="1828800" y="2091378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D53346-D739-A245-B1CE-C93A911D0C26}"/>
              </a:ext>
            </a:extLst>
          </p:cNvPr>
          <p:cNvSpPr/>
          <p:nvPr/>
        </p:nvSpPr>
        <p:spPr bwMode="auto">
          <a:xfrm>
            <a:off x="1828800" y="2777178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18C27F-349A-CA4C-9AA8-B6EB5CEBF577}"/>
              </a:ext>
            </a:extLst>
          </p:cNvPr>
          <p:cNvSpPr/>
          <p:nvPr/>
        </p:nvSpPr>
        <p:spPr bwMode="auto">
          <a:xfrm>
            <a:off x="1798320" y="3462978"/>
            <a:ext cx="429768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18A9EF-FF7A-7C44-860E-A797206BBACD}"/>
              </a:ext>
            </a:extLst>
          </p:cNvPr>
          <p:cNvSpPr/>
          <p:nvPr/>
        </p:nvSpPr>
        <p:spPr bwMode="auto">
          <a:xfrm>
            <a:off x="1874520" y="4191001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6AEC1BD-D941-8C47-BF84-27CBF646622C}"/>
              </a:ext>
            </a:extLst>
          </p:cNvPr>
          <p:cNvSpPr/>
          <p:nvPr/>
        </p:nvSpPr>
        <p:spPr bwMode="auto">
          <a:xfrm>
            <a:off x="1807464" y="4868699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CD6BA8-97E6-1B4E-B70E-B064D5F48051}"/>
              </a:ext>
            </a:extLst>
          </p:cNvPr>
          <p:cNvSpPr/>
          <p:nvPr/>
        </p:nvSpPr>
        <p:spPr bwMode="auto">
          <a:xfrm>
            <a:off x="2971800" y="2438401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6ACA28-70AF-4F4B-A15D-DEA651208483}"/>
              </a:ext>
            </a:extLst>
          </p:cNvPr>
          <p:cNvSpPr/>
          <p:nvPr/>
        </p:nvSpPr>
        <p:spPr bwMode="auto">
          <a:xfrm>
            <a:off x="3011944" y="3805675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0C4560-848D-4144-BCE1-9472CB8A18B0}"/>
              </a:ext>
            </a:extLst>
          </p:cNvPr>
          <p:cNvSpPr/>
          <p:nvPr/>
        </p:nvSpPr>
        <p:spPr bwMode="auto">
          <a:xfrm>
            <a:off x="4191000" y="3124201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813C6B-20BA-214E-A75B-E8DA6BFE7207}"/>
              </a:ext>
            </a:extLst>
          </p:cNvPr>
          <p:cNvSpPr/>
          <p:nvPr/>
        </p:nvSpPr>
        <p:spPr bwMode="auto">
          <a:xfrm>
            <a:off x="1828801" y="4876800"/>
            <a:ext cx="424927" cy="178766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17F8A20-8252-DB48-9C9B-1063D8F93B8D}"/>
              </a:ext>
            </a:extLst>
          </p:cNvPr>
          <p:cNvGrpSpPr/>
          <p:nvPr/>
        </p:nvGrpSpPr>
        <p:grpSpPr>
          <a:xfrm>
            <a:off x="4038600" y="4185726"/>
            <a:ext cx="1783080" cy="1148274"/>
            <a:chOff x="7315200" y="4190191"/>
            <a:chExt cx="1783080" cy="114827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D43FA6D-BCCE-A14B-974C-199EBFF11167}"/>
                </a:ext>
              </a:extLst>
            </p:cNvPr>
            <p:cNvSpPr txBox="1"/>
            <p:nvPr/>
          </p:nvSpPr>
          <p:spPr>
            <a:xfrm>
              <a:off x="7315200" y="4794177"/>
              <a:ext cx="960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0" dirty="0"/>
                <a:t>Local gradient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D88743C-667C-1A40-AC63-1232051C6BD8}"/>
                </a:ext>
              </a:extLst>
            </p:cNvPr>
            <p:cNvSpPr txBox="1"/>
            <p:nvPr/>
          </p:nvSpPr>
          <p:spPr>
            <a:xfrm>
              <a:off x="8138160" y="4800600"/>
              <a:ext cx="960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0" dirty="0"/>
                <a:t>Upstream gradient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2CFCEBDB-A2C3-C64D-89EA-C7F0D89EC9B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924800" y="4190191"/>
              <a:ext cx="350520" cy="57215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84602DCE-8437-9544-A7C4-DEE0ECEFEFE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8583168" y="4223293"/>
              <a:ext cx="294047" cy="53905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6B860CA-34F1-704E-A0FD-A058600FCBF1}"/>
                </a:ext>
              </a:extLst>
            </p:cNvPr>
            <p:cNvSpPr txBox="1"/>
            <p:nvPr/>
          </p:nvSpPr>
          <p:spPr>
            <a:xfrm>
              <a:off x="8001000" y="4876800"/>
              <a:ext cx="3048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/>
                <a:t>*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670ED3B-DAD0-8146-A1C9-A3F3F3CABDE4}"/>
                </a:ext>
              </a:extLst>
            </p:cNvPr>
            <p:cNvSpPr/>
            <p:nvPr/>
          </p:nvSpPr>
          <p:spPr bwMode="auto">
            <a:xfrm>
              <a:off x="7434072" y="4764620"/>
              <a:ext cx="1557528" cy="557987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DD4A9405-591A-7842-9F99-2E9335092C6D}"/>
              </a:ext>
            </a:extLst>
          </p:cNvPr>
          <p:cNvSpPr txBox="1"/>
          <p:nvPr/>
        </p:nvSpPr>
        <p:spPr>
          <a:xfrm>
            <a:off x="8382001" y="6443246"/>
            <a:ext cx="2238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/>
              <a:t>Source: </a:t>
            </a:r>
            <a:r>
              <a:rPr lang="en-US" sz="1600" b="0" dirty="0">
                <a:hlinkClick r:id="rId4"/>
              </a:rPr>
              <a:t>Stanford 231n</a:t>
            </a:r>
            <a:endParaRPr lang="en-US" sz="16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08A8EB8-11BA-6745-A824-88DB4839563B}"/>
                  </a:ext>
                </a:extLst>
              </p:cNvPr>
              <p:cNvSpPr txBox="1"/>
              <p:nvPr/>
            </p:nvSpPr>
            <p:spPr>
              <a:xfrm>
                <a:off x="4800600" y="914401"/>
                <a:ext cx="6620146" cy="7622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US" b="0">
                              <a:latin typeface="Cambria Math" panose="02040503050406030204" pitchFamily="18" charset="0"/>
                            </a:rPr>
                            <m:t>exp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(0)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(0)</m:t>
                                      </m:r>
                                    </m:sup>
                                  </m:sSup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08A8EB8-11BA-6745-A824-88DB483956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914401"/>
                <a:ext cx="6620146" cy="762260"/>
              </a:xfrm>
              <a:prstGeom prst="rect">
                <a:avLst/>
              </a:prstGeom>
              <a:blipFill>
                <a:blip r:embed="rId5"/>
                <a:stretch>
                  <a:fillRect l="-958" t="-1667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449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8CAA3-F059-A248-9F37-51A0D6453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detailed example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ADEAE2-182F-424D-BCD8-07DBC871CF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55063"/>
            <a:ext cx="9144000" cy="33478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62EF51E-4451-544C-B7E7-5C24A3F27D78}"/>
              </a:ext>
            </a:extLst>
          </p:cNvPr>
          <p:cNvSpPr/>
          <p:nvPr/>
        </p:nvSpPr>
        <p:spPr bwMode="auto">
          <a:xfrm>
            <a:off x="1828800" y="2091378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D53346-D739-A245-B1CE-C93A911D0C26}"/>
              </a:ext>
            </a:extLst>
          </p:cNvPr>
          <p:cNvSpPr/>
          <p:nvPr/>
        </p:nvSpPr>
        <p:spPr bwMode="auto">
          <a:xfrm>
            <a:off x="1828800" y="2777178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18C27F-349A-CA4C-9AA8-B6EB5CEBF577}"/>
              </a:ext>
            </a:extLst>
          </p:cNvPr>
          <p:cNvSpPr/>
          <p:nvPr/>
        </p:nvSpPr>
        <p:spPr bwMode="auto">
          <a:xfrm>
            <a:off x="1798320" y="3462978"/>
            <a:ext cx="429768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18A9EF-FF7A-7C44-860E-A797206BBACD}"/>
              </a:ext>
            </a:extLst>
          </p:cNvPr>
          <p:cNvSpPr/>
          <p:nvPr/>
        </p:nvSpPr>
        <p:spPr bwMode="auto">
          <a:xfrm>
            <a:off x="1874520" y="4191001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CD6BA8-97E6-1B4E-B70E-B064D5F48051}"/>
              </a:ext>
            </a:extLst>
          </p:cNvPr>
          <p:cNvSpPr/>
          <p:nvPr/>
        </p:nvSpPr>
        <p:spPr bwMode="auto">
          <a:xfrm>
            <a:off x="2971800" y="2438401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6ACA28-70AF-4F4B-A15D-DEA651208483}"/>
              </a:ext>
            </a:extLst>
          </p:cNvPr>
          <p:cNvSpPr/>
          <p:nvPr/>
        </p:nvSpPr>
        <p:spPr bwMode="auto">
          <a:xfrm>
            <a:off x="3011944" y="3805675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0C4560-848D-4144-BCE1-9472CB8A18B0}"/>
              </a:ext>
            </a:extLst>
          </p:cNvPr>
          <p:cNvSpPr/>
          <p:nvPr/>
        </p:nvSpPr>
        <p:spPr bwMode="auto">
          <a:xfrm>
            <a:off x="4191000" y="3124201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813C6B-20BA-214E-A75B-E8DA6BFE7207}"/>
              </a:ext>
            </a:extLst>
          </p:cNvPr>
          <p:cNvSpPr/>
          <p:nvPr/>
        </p:nvSpPr>
        <p:spPr bwMode="auto">
          <a:xfrm>
            <a:off x="4191001" y="3124200"/>
            <a:ext cx="424927" cy="178766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17F8A20-8252-DB48-9C9B-1063D8F93B8D}"/>
              </a:ext>
            </a:extLst>
          </p:cNvPr>
          <p:cNvGrpSpPr/>
          <p:nvPr/>
        </p:nvGrpSpPr>
        <p:grpSpPr>
          <a:xfrm>
            <a:off x="4038600" y="4185726"/>
            <a:ext cx="1783080" cy="1148274"/>
            <a:chOff x="7315200" y="4190191"/>
            <a:chExt cx="1783080" cy="114827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D43FA6D-BCCE-A14B-974C-199EBFF11167}"/>
                </a:ext>
              </a:extLst>
            </p:cNvPr>
            <p:cNvSpPr txBox="1"/>
            <p:nvPr/>
          </p:nvSpPr>
          <p:spPr>
            <a:xfrm>
              <a:off x="7315200" y="4794177"/>
              <a:ext cx="960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0" dirty="0"/>
                <a:t>Local gradient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D88743C-667C-1A40-AC63-1232051C6BD8}"/>
                </a:ext>
              </a:extLst>
            </p:cNvPr>
            <p:cNvSpPr txBox="1"/>
            <p:nvPr/>
          </p:nvSpPr>
          <p:spPr>
            <a:xfrm>
              <a:off x="8138160" y="4800600"/>
              <a:ext cx="960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0" dirty="0"/>
                <a:t>Upstream gradient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2CFCEBDB-A2C3-C64D-89EA-C7F0D89EC9B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924800" y="4190191"/>
              <a:ext cx="350520" cy="57215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84602DCE-8437-9544-A7C4-DEE0ECEFEFE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8583168" y="4223293"/>
              <a:ext cx="294047" cy="53905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6B860CA-34F1-704E-A0FD-A058600FCBF1}"/>
                </a:ext>
              </a:extLst>
            </p:cNvPr>
            <p:cNvSpPr txBox="1"/>
            <p:nvPr/>
          </p:nvSpPr>
          <p:spPr>
            <a:xfrm>
              <a:off x="8001000" y="4876800"/>
              <a:ext cx="3048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/>
                <a:t>*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670ED3B-DAD0-8146-A1C9-A3F3F3CABDE4}"/>
                </a:ext>
              </a:extLst>
            </p:cNvPr>
            <p:cNvSpPr/>
            <p:nvPr/>
          </p:nvSpPr>
          <p:spPr bwMode="auto">
            <a:xfrm>
              <a:off x="7434072" y="4764620"/>
              <a:ext cx="1557528" cy="557987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0058025-A360-2C41-993C-B4C8BF435EB0}"/>
              </a:ext>
            </a:extLst>
          </p:cNvPr>
          <p:cNvSpPr txBox="1"/>
          <p:nvPr/>
        </p:nvSpPr>
        <p:spPr>
          <a:xfrm>
            <a:off x="8382001" y="6443246"/>
            <a:ext cx="2238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/>
              <a:t>Source: </a:t>
            </a:r>
            <a:r>
              <a:rPr lang="en-US" sz="1600" b="0" dirty="0">
                <a:hlinkClick r:id="rId4"/>
              </a:rPr>
              <a:t>Stanford 231n</a:t>
            </a:r>
            <a:endParaRPr lang="en-US" sz="16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1368BA5-ABFE-B848-B867-A46CED40EE6C}"/>
                  </a:ext>
                </a:extLst>
              </p:cNvPr>
              <p:cNvSpPr txBox="1"/>
              <p:nvPr/>
            </p:nvSpPr>
            <p:spPr>
              <a:xfrm>
                <a:off x="4800600" y="914401"/>
                <a:ext cx="6620146" cy="7622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US" b="0">
                              <a:latin typeface="Cambria Math" panose="02040503050406030204" pitchFamily="18" charset="0"/>
                            </a:rPr>
                            <m:t>exp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(0)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(0)</m:t>
                                      </m:r>
                                    </m:sup>
                                  </m:sSup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1368BA5-ABFE-B848-B867-A46CED40EE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914401"/>
                <a:ext cx="6620146" cy="762260"/>
              </a:xfrm>
              <a:prstGeom prst="rect">
                <a:avLst/>
              </a:prstGeom>
              <a:blipFill>
                <a:blip r:embed="rId5"/>
                <a:stretch>
                  <a:fillRect l="-958" t="-1667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237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8CAA3-F059-A248-9F37-51A0D6453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detailed example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ADEAE2-182F-424D-BCD8-07DBC871CF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55063"/>
            <a:ext cx="9144000" cy="33478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62EF51E-4451-544C-B7E7-5C24A3F27D78}"/>
              </a:ext>
            </a:extLst>
          </p:cNvPr>
          <p:cNvSpPr/>
          <p:nvPr/>
        </p:nvSpPr>
        <p:spPr bwMode="auto">
          <a:xfrm>
            <a:off x="1828800" y="2091378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D53346-D739-A245-B1CE-C93A911D0C26}"/>
              </a:ext>
            </a:extLst>
          </p:cNvPr>
          <p:cNvSpPr/>
          <p:nvPr/>
        </p:nvSpPr>
        <p:spPr bwMode="auto">
          <a:xfrm>
            <a:off x="1828800" y="2777178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18C27F-349A-CA4C-9AA8-B6EB5CEBF577}"/>
              </a:ext>
            </a:extLst>
          </p:cNvPr>
          <p:cNvSpPr/>
          <p:nvPr/>
        </p:nvSpPr>
        <p:spPr bwMode="auto">
          <a:xfrm>
            <a:off x="1798320" y="3462978"/>
            <a:ext cx="429768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18A9EF-FF7A-7C44-860E-A797206BBACD}"/>
              </a:ext>
            </a:extLst>
          </p:cNvPr>
          <p:cNvSpPr/>
          <p:nvPr/>
        </p:nvSpPr>
        <p:spPr bwMode="auto">
          <a:xfrm>
            <a:off x="1874520" y="4191001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CD6BA8-97E6-1B4E-B70E-B064D5F48051}"/>
              </a:ext>
            </a:extLst>
          </p:cNvPr>
          <p:cNvSpPr/>
          <p:nvPr/>
        </p:nvSpPr>
        <p:spPr bwMode="auto">
          <a:xfrm>
            <a:off x="2971800" y="2438401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6ACA28-70AF-4F4B-A15D-DEA651208483}"/>
              </a:ext>
            </a:extLst>
          </p:cNvPr>
          <p:cNvSpPr/>
          <p:nvPr/>
        </p:nvSpPr>
        <p:spPr bwMode="auto">
          <a:xfrm>
            <a:off x="3011944" y="3805675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813C6B-20BA-214E-A75B-E8DA6BFE7207}"/>
              </a:ext>
            </a:extLst>
          </p:cNvPr>
          <p:cNvSpPr/>
          <p:nvPr/>
        </p:nvSpPr>
        <p:spPr bwMode="auto">
          <a:xfrm>
            <a:off x="2998498" y="3810000"/>
            <a:ext cx="424927" cy="178766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D390519-3819-BF49-84BF-A3DABAE240AE}"/>
              </a:ext>
            </a:extLst>
          </p:cNvPr>
          <p:cNvSpPr txBox="1"/>
          <p:nvPr/>
        </p:nvSpPr>
        <p:spPr>
          <a:xfrm>
            <a:off x="8382001" y="6443246"/>
            <a:ext cx="2238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/>
              <a:t>Source: </a:t>
            </a:r>
            <a:r>
              <a:rPr lang="en-US" sz="1600" b="0" dirty="0">
                <a:hlinkClick r:id="rId4"/>
              </a:rPr>
              <a:t>Stanford 231n</a:t>
            </a:r>
            <a:endParaRPr lang="en-US" sz="16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F840D0F-BE2E-1749-9E55-102D29D8D46A}"/>
                  </a:ext>
                </a:extLst>
              </p:cNvPr>
              <p:cNvSpPr txBox="1"/>
              <p:nvPr/>
            </p:nvSpPr>
            <p:spPr>
              <a:xfrm>
                <a:off x="4800600" y="914401"/>
                <a:ext cx="6620146" cy="7622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US" b="0">
                              <a:latin typeface="Cambria Math" panose="02040503050406030204" pitchFamily="18" charset="0"/>
                            </a:rPr>
                            <m:t>exp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(0)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(0)</m:t>
                                      </m:r>
                                    </m:sup>
                                  </m:sSup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F840D0F-BE2E-1749-9E55-102D29D8D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914401"/>
                <a:ext cx="6620146" cy="762260"/>
              </a:xfrm>
              <a:prstGeom prst="rect">
                <a:avLst/>
              </a:prstGeom>
              <a:blipFill>
                <a:blip r:embed="rId5"/>
                <a:stretch>
                  <a:fillRect l="-958" t="-1667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331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8CAA3-F059-A248-9F37-51A0D6453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detailed example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ADEAE2-182F-424D-BCD8-07DBC871CF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55063"/>
            <a:ext cx="9144000" cy="33478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62EF51E-4451-544C-B7E7-5C24A3F27D78}"/>
              </a:ext>
            </a:extLst>
          </p:cNvPr>
          <p:cNvSpPr/>
          <p:nvPr/>
        </p:nvSpPr>
        <p:spPr bwMode="auto">
          <a:xfrm>
            <a:off x="1828800" y="2091378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D53346-D739-A245-B1CE-C93A911D0C26}"/>
              </a:ext>
            </a:extLst>
          </p:cNvPr>
          <p:cNvSpPr/>
          <p:nvPr/>
        </p:nvSpPr>
        <p:spPr bwMode="auto">
          <a:xfrm>
            <a:off x="1828800" y="2777178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18C27F-349A-CA4C-9AA8-B6EB5CEBF577}"/>
              </a:ext>
            </a:extLst>
          </p:cNvPr>
          <p:cNvSpPr/>
          <p:nvPr/>
        </p:nvSpPr>
        <p:spPr bwMode="auto">
          <a:xfrm>
            <a:off x="1798320" y="3462978"/>
            <a:ext cx="429768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18A9EF-FF7A-7C44-860E-A797206BBACD}"/>
              </a:ext>
            </a:extLst>
          </p:cNvPr>
          <p:cNvSpPr/>
          <p:nvPr/>
        </p:nvSpPr>
        <p:spPr bwMode="auto">
          <a:xfrm>
            <a:off x="1874520" y="4191001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CD6BA8-97E6-1B4E-B70E-B064D5F48051}"/>
              </a:ext>
            </a:extLst>
          </p:cNvPr>
          <p:cNvSpPr/>
          <p:nvPr/>
        </p:nvSpPr>
        <p:spPr bwMode="auto">
          <a:xfrm>
            <a:off x="2971800" y="2438401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813C6B-20BA-214E-A75B-E8DA6BFE7207}"/>
              </a:ext>
            </a:extLst>
          </p:cNvPr>
          <p:cNvSpPr/>
          <p:nvPr/>
        </p:nvSpPr>
        <p:spPr bwMode="auto">
          <a:xfrm>
            <a:off x="2997440" y="2420781"/>
            <a:ext cx="424927" cy="178766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D083A29-A5FB-6144-AAC9-61A15394AAF6}"/>
              </a:ext>
            </a:extLst>
          </p:cNvPr>
          <p:cNvSpPr txBox="1"/>
          <p:nvPr/>
        </p:nvSpPr>
        <p:spPr>
          <a:xfrm>
            <a:off x="8382001" y="6443246"/>
            <a:ext cx="2238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/>
              <a:t>Source: </a:t>
            </a:r>
            <a:r>
              <a:rPr lang="en-US" sz="1600" b="0" dirty="0">
                <a:hlinkClick r:id="rId4"/>
              </a:rPr>
              <a:t>Stanford 231n</a:t>
            </a:r>
            <a:endParaRPr lang="en-US" sz="16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DE6FD91-C0BA-1B4B-912F-5C13079B29CD}"/>
                  </a:ext>
                </a:extLst>
              </p:cNvPr>
              <p:cNvSpPr txBox="1"/>
              <p:nvPr/>
            </p:nvSpPr>
            <p:spPr>
              <a:xfrm>
                <a:off x="4800600" y="914401"/>
                <a:ext cx="6620146" cy="7622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US" b="0">
                              <a:latin typeface="Cambria Math" panose="02040503050406030204" pitchFamily="18" charset="0"/>
                            </a:rPr>
                            <m:t>exp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(0)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(0)</m:t>
                                      </m:r>
                                    </m:sup>
                                  </m:sSup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DE6FD91-C0BA-1B4B-912F-5C13079B29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914401"/>
                <a:ext cx="6620146" cy="762260"/>
              </a:xfrm>
              <a:prstGeom prst="rect">
                <a:avLst/>
              </a:prstGeom>
              <a:blipFill>
                <a:blip r:embed="rId5"/>
                <a:stretch>
                  <a:fillRect l="-958" t="-1667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775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8CAA3-F059-A248-9F37-51A0D6453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detailed example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ADEAE2-182F-424D-BCD8-07DBC871CF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55063"/>
            <a:ext cx="9144000" cy="33478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62EF51E-4451-544C-B7E7-5C24A3F27D78}"/>
              </a:ext>
            </a:extLst>
          </p:cNvPr>
          <p:cNvSpPr/>
          <p:nvPr/>
        </p:nvSpPr>
        <p:spPr bwMode="auto">
          <a:xfrm>
            <a:off x="1828800" y="2091378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D53346-D739-A245-B1CE-C93A911D0C26}"/>
              </a:ext>
            </a:extLst>
          </p:cNvPr>
          <p:cNvSpPr/>
          <p:nvPr/>
        </p:nvSpPr>
        <p:spPr bwMode="auto">
          <a:xfrm>
            <a:off x="1828800" y="2777178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18C27F-349A-CA4C-9AA8-B6EB5CEBF577}"/>
              </a:ext>
            </a:extLst>
          </p:cNvPr>
          <p:cNvSpPr/>
          <p:nvPr/>
        </p:nvSpPr>
        <p:spPr bwMode="auto">
          <a:xfrm>
            <a:off x="1798320" y="3462978"/>
            <a:ext cx="429768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18A9EF-FF7A-7C44-860E-A797206BBACD}"/>
              </a:ext>
            </a:extLst>
          </p:cNvPr>
          <p:cNvSpPr/>
          <p:nvPr/>
        </p:nvSpPr>
        <p:spPr bwMode="auto">
          <a:xfrm>
            <a:off x="1874520" y="4191001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813C6B-20BA-214E-A75B-E8DA6BFE7207}"/>
              </a:ext>
            </a:extLst>
          </p:cNvPr>
          <p:cNvSpPr/>
          <p:nvPr/>
        </p:nvSpPr>
        <p:spPr bwMode="auto">
          <a:xfrm>
            <a:off x="1861074" y="4179856"/>
            <a:ext cx="424927" cy="178766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E646EF-B18B-834F-9091-6A03ED711C14}"/>
              </a:ext>
            </a:extLst>
          </p:cNvPr>
          <p:cNvSpPr txBox="1"/>
          <p:nvPr/>
        </p:nvSpPr>
        <p:spPr>
          <a:xfrm>
            <a:off x="1807465" y="4133089"/>
            <a:ext cx="534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>
                <a:solidFill>
                  <a:srgbClr val="FF0000"/>
                </a:solidFill>
              </a:rPr>
              <a:t>-0.60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E48E2A8-F674-6A46-AFC5-C583C71E4BCC}"/>
              </a:ext>
            </a:extLst>
          </p:cNvPr>
          <p:cNvSpPr txBox="1"/>
          <p:nvPr/>
        </p:nvSpPr>
        <p:spPr>
          <a:xfrm>
            <a:off x="8382001" y="6443246"/>
            <a:ext cx="2238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/>
              <a:t>Source: </a:t>
            </a:r>
            <a:r>
              <a:rPr lang="en-US" sz="1600" b="0" dirty="0">
                <a:hlinkClick r:id="rId4"/>
              </a:rPr>
              <a:t>Stanford 231n</a:t>
            </a:r>
            <a:endParaRPr lang="en-US" sz="16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56664F3-052D-5C4A-A7A0-D020CBBABD92}"/>
                  </a:ext>
                </a:extLst>
              </p:cNvPr>
              <p:cNvSpPr txBox="1"/>
              <p:nvPr/>
            </p:nvSpPr>
            <p:spPr>
              <a:xfrm>
                <a:off x="4800600" y="914401"/>
                <a:ext cx="6620146" cy="7622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US" b="0">
                              <a:latin typeface="Cambria Math" panose="02040503050406030204" pitchFamily="18" charset="0"/>
                            </a:rPr>
                            <m:t>exp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(0)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(0)</m:t>
                                      </m:r>
                                    </m:sup>
                                  </m:sSup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56664F3-052D-5C4A-A7A0-D020CBBAB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914401"/>
                <a:ext cx="6620146" cy="762260"/>
              </a:xfrm>
              <a:prstGeom prst="rect">
                <a:avLst/>
              </a:prstGeom>
              <a:blipFill>
                <a:blip r:embed="rId5"/>
                <a:stretch>
                  <a:fillRect l="-958" t="-1667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291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8CAA3-F059-A248-9F37-51A0D6453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detailed example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ADEAE2-182F-424D-BCD8-07DBC871CF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55063"/>
            <a:ext cx="9144000" cy="33478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62EF51E-4451-544C-B7E7-5C24A3F27D78}"/>
              </a:ext>
            </a:extLst>
          </p:cNvPr>
          <p:cNvSpPr/>
          <p:nvPr/>
        </p:nvSpPr>
        <p:spPr bwMode="auto">
          <a:xfrm>
            <a:off x="1828800" y="2091378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D53346-D739-A245-B1CE-C93A911D0C26}"/>
              </a:ext>
            </a:extLst>
          </p:cNvPr>
          <p:cNvSpPr/>
          <p:nvPr/>
        </p:nvSpPr>
        <p:spPr bwMode="auto">
          <a:xfrm>
            <a:off x="1828800" y="2777178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18C27F-349A-CA4C-9AA8-B6EB5CEBF577}"/>
              </a:ext>
            </a:extLst>
          </p:cNvPr>
          <p:cNvSpPr/>
          <p:nvPr/>
        </p:nvSpPr>
        <p:spPr bwMode="auto">
          <a:xfrm>
            <a:off x="1798320" y="3462978"/>
            <a:ext cx="429768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18A9EF-FF7A-7C44-860E-A797206BBACD}"/>
              </a:ext>
            </a:extLst>
          </p:cNvPr>
          <p:cNvSpPr/>
          <p:nvPr/>
        </p:nvSpPr>
        <p:spPr bwMode="auto">
          <a:xfrm>
            <a:off x="1874520" y="4191001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813C6B-20BA-214E-A75B-E8DA6BFE7207}"/>
              </a:ext>
            </a:extLst>
          </p:cNvPr>
          <p:cNvSpPr/>
          <p:nvPr/>
        </p:nvSpPr>
        <p:spPr bwMode="auto">
          <a:xfrm>
            <a:off x="1861074" y="3478834"/>
            <a:ext cx="424927" cy="178766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E646EF-B18B-834F-9091-6A03ED711C14}"/>
              </a:ext>
            </a:extLst>
          </p:cNvPr>
          <p:cNvSpPr txBox="1"/>
          <p:nvPr/>
        </p:nvSpPr>
        <p:spPr>
          <a:xfrm>
            <a:off x="1807465" y="3438145"/>
            <a:ext cx="534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>
                <a:solidFill>
                  <a:srgbClr val="FF0000"/>
                </a:solidFill>
              </a:rPr>
              <a:t>-0.40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DAD3FB-E7C0-BC4A-930C-3C9A3CEE46C6}"/>
              </a:ext>
            </a:extLst>
          </p:cNvPr>
          <p:cNvSpPr txBox="1"/>
          <p:nvPr/>
        </p:nvSpPr>
        <p:spPr>
          <a:xfrm>
            <a:off x="1807465" y="4133089"/>
            <a:ext cx="534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>
                <a:solidFill>
                  <a:srgbClr val="FF0000"/>
                </a:solidFill>
              </a:rPr>
              <a:t>-0.60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8D646E-256F-3A49-9C92-BCC9837BC378}"/>
              </a:ext>
            </a:extLst>
          </p:cNvPr>
          <p:cNvSpPr txBox="1"/>
          <p:nvPr/>
        </p:nvSpPr>
        <p:spPr>
          <a:xfrm>
            <a:off x="8382001" y="6443246"/>
            <a:ext cx="2238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/>
              <a:t>Source: </a:t>
            </a:r>
            <a:r>
              <a:rPr lang="en-US" sz="1600" b="0" dirty="0">
                <a:hlinkClick r:id="rId4"/>
              </a:rPr>
              <a:t>Stanford 231n</a:t>
            </a:r>
            <a:endParaRPr lang="en-US" sz="16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DC3D64A-F193-5A43-8A9D-C3ADE2938AE7}"/>
                  </a:ext>
                </a:extLst>
              </p:cNvPr>
              <p:cNvSpPr txBox="1"/>
              <p:nvPr/>
            </p:nvSpPr>
            <p:spPr>
              <a:xfrm>
                <a:off x="4800600" y="914401"/>
                <a:ext cx="6620146" cy="7622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US" b="0">
                              <a:latin typeface="Cambria Math" panose="02040503050406030204" pitchFamily="18" charset="0"/>
                            </a:rPr>
                            <m:t>exp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(0)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(0)</m:t>
                                      </m:r>
                                    </m:sup>
                                  </m:sSup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DC3D64A-F193-5A43-8A9D-C3ADE2938A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914401"/>
                <a:ext cx="6620146" cy="762260"/>
              </a:xfrm>
              <a:prstGeom prst="rect">
                <a:avLst/>
              </a:prstGeom>
              <a:blipFill>
                <a:blip r:embed="rId5"/>
                <a:stretch>
                  <a:fillRect l="-958" t="-1667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508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8CAA3-F059-A248-9F37-51A0D6453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detailed example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ADEAE2-182F-424D-BCD8-07DBC871CF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55063"/>
            <a:ext cx="9144000" cy="33478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62EF51E-4451-544C-B7E7-5C24A3F27D78}"/>
              </a:ext>
            </a:extLst>
          </p:cNvPr>
          <p:cNvSpPr/>
          <p:nvPr/>
        </p:nvSpPr>
        <p:spPr bwMode="auto">
          <a:xfrm>
            <a:off x="1828800" y="2091378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D53346-D739-A245-B1CE-C93A911D0C26}"/>
              </a:ext>
            </a:extLst>
          </p:cNvPr>
          <p:cNvSpPr/>
          <p:nvPr/>
        </p:nvSpPr>
        <p:spPr bwMode="auto">
          <a:xfrm>
            <a:off x="1828800" y="2777178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18C27F-349A-CA4C-9AA8-B6EB5CEBF577}"/>
              </a:ext>
            </a:extLst>
          </p:cNvPr>
          <p:cNvSpPr/>
          <p:nvPr/>
        </p:nvSpPr>
        <p:spPr bwMode="auto">
          <a:xfrm>
            <a:off x="1798320" y="3462978"/>
            <a:ext cx="429768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18A9EF-FF7A-7C44-860E-A797206BBACD}"/>
              </a:ext>
            </a:extLst>
          </p:cNvPr>
          <p:cNvSpPr/>
          <p:nvPr/>
        </p:nvSpPr>
        <p:spPr bwMode="auto">
          <a:xfrm>
            <a:off x="1874520" y="4191001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813C6B-20BA-214E-A75B-E8DA6BFE7207}"/>
              </a:ext>
            </a:extLst>
          </p:cNvPr>
          <p:cNvSpPr/>
          <p:nvPr/>
        </p:nvSpPr>
        <p:spPr bwMode="auto">
          <a:xfrm>
            <a:off x="1861074" y="2793034"/>
            <a:ext cx="424927" cy="178766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DAD3FB-E7C0-BC4A-930C-3C9A3CEE46C6}"/>
              </a:ext>
            </a:extLst>
          </p:cNvPr>
          <p:cNvSpPr txBox="1"/>
          <p:nvPr/>
        </p:nvSpPr>
        <p:spPr>
          <a:xfrm>
            <a:off x="1807465" y="4133089"/>
            <a:ext cx="534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>
                <a:solidFill>
                  <a:srgbClr val="FF0000"/>
                </a:solidFill>
              </a:rPr>
              <a:t>-0.60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329D4B-9747-4D40-9218-B7A2FC63B3F1}"/>
              </a:ext>
            </a:extLst>
          </p:cNvPr>
          <p:cNvSpPr txBox="1"/>
          <p:nvPr/>
        </p:nvSpPr>
        <p:spPr>
          <a:xfrm>
            <a:off x="1828800" y="2743199"/>
            <a:ext cx="482824" cy="2834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>
                <a:solidFill>
                  <a:srgbClr val="FF0000"/>
                </a:solidFill>
              </a:rPr>
              <a:t>0.40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0641C0-FB74-9149-9DD6-C844847CF0F6}"/>
              </a:ext>
            </a:extLst>
          </p:cNvPr>
          <p:cNvSpPr txBox="1"/>
          <p:nvPr/>
        </p:nvSpPr>
        <p:spPr>
          <a:xfrm>
            <a:off x="1807465" y="3438145"/>
            <a:ext cx="534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>
                <a:solidFill>
                  <a:srgbClr val="FF0000"/>
                </a:solidFill>
              </a:rPr>
              <a:t>-0.40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EA4071-DB7F-C84B-B27E-88F24564E73B}"/>
              </a:ext>
            </a:extLst>
          </p:cNvPr>
          <p:cNvSpPr txBox="1"/>
          <p:nvPr/>
        </p:nvSpPr>
        <p:spPr>
          <a:xfrm>
            <a:off x="8382001" y="6443246"/>
            <a:ext cx="2238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/>
              <a:t>Source: </a:t>
            </a:r>
            <a:r>
              <a:rPr lang="en-US" sz="1600" b="0" dirty="0">
                <a:hlinkClick r:id="rId4"/>
              </a:rPr>
              <a:t>Stanford 231n</a:t>
            </a:r>
            <a:endParaRPr lang="en-US" sz="16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719627F-B899-DB47-ABDC-66A31CAEF0F6}"/>
                  </a:ext>
                </a:extLst>
              </p:cNvPr>
              <p:cNvSpPr txBox="1"/>
              <p:nvPr/>
            </p:nvSpPr>
            <p:spPr>
              <a:xfrm>
                <a:off x="4800600" y="914401"/>
                <a:ext cx="6620146" cy="7622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US" b="0">
                              <a:latin typeface="Cambria Math" panose="02040503050406030204" pitchFamily="18" charset="0"/>
                            </a:rPr>
                            <m:t>exp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(0)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(0)</m:t>
                                      </m:r>
                                    </m:sup>
                                  </m:sSup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719627F-B899-DB47-ABDC-66A31CAEF0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914401"/>
                <a:ext cx="6620146" cy="762260"/>
              </a:xfrm>
              <a:prstGeom prst="rect">
                <a:avLst/>
              </a:prstGeom>
              <a:blipFill>
                <a:blip r:embed="rId5"/>
                <a:stretch>
                  <a:fillRect l="-958" t="-1667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542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8CAA3-F059-A248-9F37-51A0D6453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detailed example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ADEAE2-182F-424D-BCD8-07DBC871CF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55063"/>
            <a:ext cx="9144000" cy="33478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62EF51E-4451-544C-B7E7-5C24A3F27D78}"/>
              </a:ext>
            </a:extLst>
          </p:cNvPr>
          <p:cNvSpPr/>
          <p:nvPr/>
        </p:nvSpPr>
        <p:spPr bwMode="auto">
          <a:xfrm>
            <a:off x="1828800" y="2084833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D53346-D739-A245-B1CE-C93A911D0C26}"/>
              </a:ext>
            </a:extLst>
          </p:cNvPr>
          <p:cNvSpPr/>
          <p:nvPr/>
        </p:nvSpPr>
        <p:spPr bwMode="auto">
          <a:xfrm>
            <a:off x="1828800" y="2777178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18C27F-349A-CA4C-9AA8-B6EB5CEBF577}"/>
              </a:ext>
            </a:extLst>
          </p:cNvPr>
          <p:cNvSpPr/>
          <p:nvPr/>
        </p:nvSpPr>
        <p:spPr bwMode="auto">
          <a:xfrm>
            <a:off x="1798320" y="3462978"/>
            <a:ext cx="429768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18A9EF-FF7A-7C44-860E-A797206BBACD}"/>
              </a:ext>
            </a:extLst>
          </p:cNvPr>
          <p:cNvSpPr/>
          <p:nvPr/>
        </p:nvSpPr>
        <p:spPr bwMode="auto">
          <a:xfrm>
            <a:off x="1874520" y="4191001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813C6B-20BA-214E-A75B-E8DA6BFE7207}"/>
              </a:ext>
            </a:extLst>
          </p:cNvPr>
          <p:cNvSpPr/>
          <p:nvPr/>
        </p:nvSpPr>
        <p:spPr bwMode="auto">
          <a:xfrm>
            <a:off x="1815354" y="2073368"/>
            <a:ext cx="424927" cy="178766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DAD3FB-E7C0-BC4A-930C-3C9A3CEE46C6}"/>
              </a:ext>
            </a:extLst>
          </p:cNvPr>
          <p:cNvSpPr txBox="1"/>
          <p:nvPr/>
        </p:nvSpPr>
        <p:spPr>
          <a:xfrm>
            <a:off x="1807465" y="4133089"/>
            <a:ext cx="534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>
                <a:solidFill>
                  <a:srgbClr val="FF0000"/>
                </a:solidFill>
              </a:rPr>
              <a:t>-0.60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0641C0-FB74-9149-9DD6-C844847CF0F6}"/>
              </a:ext>
            </a:extLst>
          </p:cNvPr>
          <p:cNvSpPr txBox="1"/>
          <p:nvPr/>
        </p:nvSpPr>
        <p:spPr>
          <a:xfrm>
            <a:off x="1807465" y="3438145"/>
            <a:ext cx="534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>
                <a:solidFill>
                  <a:srgbClr val="FF0000"/>
                </a:solidFill>
              </a:rPr>
              <a:t>-0.40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167498-D998-4F47-9AAE-695B1243D645}"/>
              </a:ext>
            </a:extLst>
          </p:cNvPr>
          <p:cNvSpPr txBox="1"/>
          <p:nvPr/>
        </p:nvSpPr>
        <p:spPr>
          <a:xfrm>
            <a:off x="1828800" y="2743199"/>
            <a:ext cx="482824" cy="2834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>
                <a:solidFill>
                  <a:srgbClr val="FF0000"/>
                </a:solidFill>
              </a:rPr>
              <a:t>0.40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3659317-403E-3045-A9DF-536AEF720226}"/>
              </a:ext>
            </a:extLst>
          </p:cNvPr>
          <p:cNvSpPr txBox="1"/>
          <p:nvPr/>
        </p:nvSpPr>
        <p:spPr>
          <a:xfrm>
            <a:off x="8382001" y="6443246"/>
            <a:ext cx="2238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/>
              <a:t>Source: </a:t>
            </a:r>
            <a:r>
              <a:rPr lang="en-US" sz="1600" b="0" dirty="0">
                <a:hlinkClick r:id="rId4"/>
              </a:rPr>
              <a:t>Stanford 231n</a:t>
            </a:r>
            <a:endParaRPr lang="en-US" sz="16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0C3BF04-9809-2E49-AB6B-F98B170CA67B}"/>
                  </a:ext>
                </a:extLst>
              </p:cNvPr>
              <p:cNvSpPr txBox="1"/>
              <p:nvPr/>
            </p:nvSpPr>
            <p:spPr>
              <a:xfrm>
                <a:off x="4800600" y="914401"/>
                <a:ext cx="6620146" cy="7622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US" b="0">
                              <a:latin typeface="Cambria Math" panose="02040503050406030204" pitchFamily="18" charset="0"/>
                            </a:rPr>
                            <m:t>exp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(0)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(0)</m:t>
                                      </m:r>
                                    </m:sup>
                                  </m:sSup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0C3BF04-9809-2E49-AB6B-F98B170CA6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914401"/>
                <a:ext cx="6620146" cy="762260"/>
              </a:xfrm>
              <a:prstGeom prst="rect">
                <a:avLst/>
              </a:prstGeom>
              <a:blipFill>
                <a:blip r:embed="rId5"/>
                <a:stretch>
                  <a:fillRect l="-958" t="-1667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197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8CAA3-F059-A248-9F37-51A0D6453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detailed example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ADEAE2-182F-424D-BCD8-07DBC871CF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55063"/>
            <a:ext cx="9144000" cy="334787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1D53346-D739-A245-B1CE-C93A911D0C26}"/>
              </a:ext>
            </a:extLst>
          </p:cNvPr>
          <p:cNvSpPr/>
          <p:nvPr/>
        </p:nvSpPr>
        <p:spPr bwMode="auto">
          <a:xfrm>
            <a:off x="1828800" y="2777178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18C27F-349A-CA4C-9AA8-B6EB5CEBF577}"/>
              </a:ext>
            </a:extLst>
          </p:cNvPr>
          <p:cNvSpPr/>
          <p:nvPr/>
        </p:nvSpPr>
        <p:spPr bwMode="auto">
          <a:xfrm>
            <a:off x="1798320" y="3462978"/>
            <a:ext cx="429768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18A9EF-FF7A-7C44-860E-A797206BBACD}"/>
              </a:ext>
            </a:extLst>
          </p:cNvPr>
          <p:cNvSpPr/>
          <p:nvPr/>
        </p:nvSpPr>
        <p:spPr bwMode="auto">
          <a:xfrm>
            <a:off x="1874520" y="4191001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DAD3FB-E7C0-BC4A-930C-3C9A3CEE46C6}"/>
              </a:ext>
            </a:extLst>
          </p:cNvPr>
          <p:cNvSpPr txBox="1"/>
          <p:nvPr/>
        </p:nvSpPr>
        <p:spPr>
          <a:xfrm>
            <a:off x="1807465" y="4133089"/>
            <a:ext cx="534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>
                <a:solidFill>
                  <a:srgbClr val="FF0000"/>
                </a:solidFill>
              </a:rPr>
              <a:t>-0.60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0641C0-FB74-9149-9DD6-C844847CF0F6}"/>
              </a:ext>
            </a:extLst>
          </p:cNvPr>
          <p:cNvSpPr txBox="1"/>
          <p:nvPr/>
        </p:nvSpPr>
        <p:spPr>
          <a:xfrm>
            <a:off x="1807465" y="3438145"/>
            <a:ext cx="534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>
                <a:solidFill>
                  <a:srgbClr val="FF0000"/>
                </a:solidFill>
              </a:rPr>
              <a:t>-0.40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167498-D998-4F47-9AAE-695B1243D645}"/>
              </a:ext>
            </a:extLst>
          </p:cNvPr>
          <p:cNvSpPr txBox="1"/>
          <p:nvPr/>
        </p:nvSpPr>
        <p:spPr>
          <a:xfrm>
            <a:off x="1828800" y="2743199"/>
            <a:ext cx="482824" cy="2834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>
                <a:solidFill>
                  <a:srgbClr val="FF0000"/>
                </a:solidFill>
              </a:rPr>
              <a:t>0.40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03C838-FA75-CB45-92CD-0A235257DF27}"/>
              </a:ext>
            </a:extLst>
          </p:cNvPr>
          <p:cNvSpPr/>
          <p:nvPr/>
        </p:nvSpPr>
        <p:spPr bwMode="auto">
          <a:xfrm>
            <a:off x="5943600" y="3276600"/>
            <a:ext cx="4191000" cy="12954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A9F93CF-D42B-454B-AA6F-0FE9A533BD74}"/>
                  </a:ext>
                </a:extLst>
              </p:cNvPr>
              <p:cNvSpPr txBox="1"/>
              <p:nvPr/>
            </p:nvSpPr>
            <p:spPr>
              <a:xfrm>
                <a:off x="5620374" y="4876801"/>
                <a:ext cx="4971426" cy="10949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0" dirty="0"/>
                  <a:t>Sigmoid gate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0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d>
                        <m:d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000" b="0" dirty="0"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=0.73∗</m:t>
                      </m:r>
                      <m:d>
                        <m:d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1−0.73</m:t>
                          </m:r>
                        </m:e>
                      </m:d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=0.20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A9F93CF-D42B-454B-AA6F-0FE9A533BD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0374" y="4876801"/>
                <a:ext cx="4971426" cy="1094915"/>
              </a:xfrm>
              <a:prstGeom prst="rect">
                <a:avLst/>
              </a:prstGeom>
              <a:blipFill>
                <a:blip r:embed="rId5"/>
                <a:stretch>
                  <a:fillRect t="-3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09E5BCF-91EE-C343-91EF-8F819D939C4E}"/>
              </a:ext>
            </a:extLst>
          </p:cNvPr>
          <p:cNvSpPr txBox="1"/>
          <p:nvPr/>
        </p:nvSpPr>
        <p:spPr>
          <a:xfrm>
            <a:off x="5863250" y="2743200"/>
            <a:ext cx="4499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</a:rPr>
              <a:t>Can simplify computation graph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A936E9-0037-4546-9580-772CF69440AF}"/>
              </a:ext>
            </a:extLst>
          </p:cNvPr>
          <p:cNvSpPr txBox="1"/>
          <p:nvPr/>
        </p:nvSpPr>
        <p:spPr>
          <a:xfrm>
            <a:off x="8382001" y="6443246"/>
            <a:ext cx="2238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/>
              <a:t>Source: </a:t>
            </a:r>
            <a:r>
              <a:rPr lang="en-US" sz="1600" b="0" dirty="0">
                <a:hlinkClick r:id="rId6"/>
              </a:rPr>
              <a:t>Stanford 231n</a:t>
            </a:r>
            <a:endParaRPr lang="en-US" sz="16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5F66937-EEB1-8542-9F20-62BD9861BFD6}"/>
                  </a:ext>
                </a:extLst>
              </p:cNvPr>
              <p:cNvSpPr txBox="1"/>
              <p:nvPr/>
            </p:nvSpPr>
            <p:spPr>
              <a:xfrm>
                <a:off x="4800600" y="914401"/>
                <a:ext cx="6620146" cy="7622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US" b="0">
                              <a:latin typeface="Cambria Math" panose="02040503050406030204" pitchFamily="18" charset="0"/>
                            </a:rPr>
                            <m:t>exp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(0)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(0)</m:t>
                                      </m:r>
                                    </m:sup>
                                  </m:sSup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5F66937-EEB1-8542-9F20-62BD9861BF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914401"/>
                <a:ext cx="6620146" cy="762260"/>
              </a:xfrm>
              <a:prstGeom prst="rect">
                <a:avLst/>
              </a:prstGeom>
              <a:blipFill>
                <a:blip r:embed="rId7"/>
                <a:stretch>
                  <a:fillRect l="-958" t="-1667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97047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BCA56-EE27-0E43-8142-7568BD838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C128CF-3DFB-084C-9A6D-0D4962038E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1" y="1219200"/>
            <a:ext cx="5801015" cy="3429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71B58FC-96A3-5E4E-ACC7-23CD90B97B56}"/>
              </a:ext>
            </a:extLst>
          </p:cNvPr>
          <p:cNvSpPr/>
          <p:nvPr/>
        </p:nvSpPr>
        <p:spPr bwMode="auto">
          <a:xfrm>
            <a:off x="5181600" y="1676400"/>
            <a:ext cx="7620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02340D-46F5-2D4F-90D4-07B3133B8BC0}"/>
              </a:ext>
            </a:extLst>
          </p:cNvPr>
          <p:cNvSpPr/>
          <p:nvPr/>
        </p:nvSpPr>
        <p:spPr bwMode="auto">
          <a:xfrm>
            <a:off x="5029200" y="3581400"/>
            <a:ext cx="6858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7FA8BF-CD2C-E441-834F-6F14EBB6D458}"/>
              </a:ext>
            </a:extLst>
          </p:cNvPr>
          <p:cNvSpPr/>
          <p:nvPr/>
        </p:nvSpPr>
        <p:spPr bwMode="auto">
          <a:xfrm>
            <a:off x="6781800" y="2667000"/>
            <a:ext cx="6858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15B30F-17B0-CC40-BB65-7106E2616455}"/>
              </a:ext>
            </a:extLst>
          </p:cNvPr>
          <p:cNvSpPr/>
          <p:nvPr/>
        </p:nvSpPr>
        <p:spPr bwMode="auto">
          <a:xfrm>
            <a:off x="8382000" y="2667000"/>
            <a:ext cx="6858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5F90A8-EF3C-FE4D-B0F2-EEE089A737CF}"/>
              </a:ext>
            </a:extLst>
          </p:cNvPr>
          <p:cNvSpPr/>
          <p:nvPr/>
        </p:nvSpPr>
        <p:spPr bwMode="auto">
          <a:xfrm>
            <a:off x="3471672" y="1600200"/>
            <a:ext cx="6858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3F00E8-2F03-C84B-8811-668DD75AFA1E}"/>
              </a:ext>
            </a:extLst>
          </p:cNvPr>
          <p:cNvSpPr/>
          <p:nvPr/>
        </p:nvSpPr>
        <p:spPr bwMode="auto">
          <a:xfrm>
            <a:off x="3505200" y="2514600"/>
            <a:ext cx="6858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45532B-8FC2-8E44-9C63-BAB03CA4C370}"/>
              </a:ext>
            </a:extLst>
          </p:cNvPr>
          <p:cNvSpPr/>
          <p:nvPr/>
        </p:nvSpPr>
        <p:spPr bwMode="auto">
          <a:xfrm>
            <a:off x="3429000" y="3429000"/>
            <a:ext cx="6858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16F739-3CC4-644D-85DA-C907F0F337F6}"/>
              </a:ext>
            </a:extLst>
          </p:cNvPr>
          <p:cNvSpPr/>
          <p:nvPr/>
        </p:nvSpPr>
        <p:spPr bwMode="auto">
          <a:xfrm>
            <a:off x="3581400" y="4386072"/>
            <a:ext cx="6858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AC34C8-C2E4-D740-A4BC-91F0CF1B2E70}"/>
              </a:ext>
            </a:extLst>
          </p:cNvPr>
          <p:cNvSpPr/>
          <p:nvPr/>
        </p:nvSpPr>
        <p:spPr bwMode="auto">
          <a:xfrm>
            <a:off x="5105400" y="2057400"/>
            <a:ext cx="6096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C85FAB-77ED-4E4F-8F3F-39DAEF8B173A}"/>
              </a:ext>
            </a:extLst>
          </p:cNvPr>
          <p:cNvSpPr/>
          <p:nvPr/>
        </p:nvSpPr>
        <p:spPr bwMode="auto">
          <a:xfrm>
            <a:off x="5105400" y="3928872"/>
            <a:ext cx="6858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1AEB8CC-B235-104A-83F0-350414CD2831}"/>
              </a:ext>
            </a:extLst>
          </p:cNvPr>
          <p:cNvSpPr/>
          <p:nvPr/>
        </p:nvSpPr>
        <p:spPr bwMode="auto">
          <a:xfrm>
            <a:off x="6629400" y="3014472"/>
            <a:ext cx="6858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A7FCA5-6E9A-E94C-9340-851052A1E0F6}"/>
              </a:ext>
            </a:extLst>
          </p:cNvPr>
          <p:cNvSpPr/>
          <p:nvPr/>
        </p:nvSpPr>
        <p:spPr bwMode="auto">
          <a:xfrm>
            <a:off x="8229600" y="2971800"/>
            <a:ext cx="6858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8900D4-FAEB-AC4C-9A24-E934B956D4F3}"/>
              </a:ext>
            </a:extLst>
          </p:cNvPr>
          <p:cNvSpPr txBox="1"/>
          <p:nvPr/>
        </p:nvSpPr>
        <p:spPr>
          <a:xfrm>
            <a:off x="8382001" y="6443246"/>
            <a:ext cx="2238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/>
              <a:t>Source: </a:t>
            </a:r>
            <a:r>
              <a:rPr lang="en-US" sz="1600" b="0" dirty="0">
                <a:hlinkClick r:id="rId3"/>
              </a:rPr>
              <a:t>Stanford 231n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207992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F84C8-8895-F64D-A682-385F818FA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Multi-layer neural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6D4C6-4966-5047-9ECF-FD601DE31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function computed by the network is a composition of the functions computed by individual layers (e.g., linear layers and nonlinearities):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/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More precisely: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8A2CFC7-CBAA-3D4C-9AE8-D672B8EAB327}"/>
              </a:ext>
            </a:extLst>
          </p:cNvPr>
          <p:cNvCxnSpPr/>
          <p:nvPr/>
        </p:nvCxnSpPr>
        <p:spPr bwMode="auto">
          <a:xfrm>
            <a:off x="4058349" y="5300531"/>
            <a:ext cx="50602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EFAA352-6C8D-7D4E-A977-6F243C3F13CF}"/>
              </a:ext>
            </a:extLst>
          </p:cNvPr>
          <p:cNvCxnSpPr/>
          <p:nvPr/>
        </p:nvCxnSpPr>
        <p:spPr bwMode="auto">
          <a:xfrm>
            <a:off x="6115749" y="5300531"/>
            <a:ext cx="50602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A40C48C-0009-E24B-A0B9-6EB563F485BB}"/>
              </a:ext>
            </a:extLst>
          </p:cNvPr>
          <p:cNvCxnSpPr/>
          <p:nvPr/>
        </p:nvCxnSpPr>
        <p:spPr bwMode="auto">
          <a:xfrm>
            <a:off x="7494974" y="5300531"/>
            <a:ext cx="50602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F0B965F-608C-CE48-8E8C-D0EBC89B67A7}"/>
              </a:ext>
            </a:extLst>
          </p:cNvPr>
          <p:cNvCxnSpPr/>
          <p:nvPr/>
        </p:nvCxnSpPr>
        <p:spPr bwMode="auto">
          <a:xfrm>
            <a:off x="9493711" y="5300531"/>
            <a:ext cx="50602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84D108A3-ADA4-3345-9836-C37E8396C8F3}"/>
                  </a:ext>
                </a:extLst>
              </p:cNvPr>
              <p:cNvSpPr/>
              <p:nvPr/>
            </p:nvSpPr>
            <p:spPr bwMode="auto">
              <a:xfrm>
                <a:off x="2514601" y="4963180"/>
                <a:ext cx="1611691" cy="674703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84D108A3-ADA4-3345-9836-C37E8396C8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4601" y="4963180"/>
                <a:ext cx="1611691" cy="674703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E9350878-2C96-8945-ADAA-D921121EF6C2}"/>
                  </a:ext>
                </a:extLst>
              </p:cNvPr>
              <p:cNvSpPr/>
              <p:nvPr/>
            </p:nvSpPr>
            <p:spPr bwMode="auto">
              <a:xfrm>
                <a:off x="4557910" y="4963180"/>
                <a:ext cx="1611691" cy="674703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E9350878-2C96-8945-ADAA-D921121EF6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57910" y="4963180"/>
                <a:ext cx="1611691" cy="67470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550D33B7-F4CB-144F-892F-590836852303}"/>
                  </a:ext>
                </a:extLst>
              </p:cNvPr>
              <p:cNvSpPr/>
              <p:nvPr/>
            </p:nvSpPr>
            <p:spPr bwMode="auto">
              <a:xfrm>
                <a:off x="7989510" y="4974277"/>
                <a:ext cx="1611691" cy="674703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550D33B7-F4CB-144F-892F-5908368523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89510" y="4974277"/>
                <a:ext cx="1611691" cy="674703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E2D4457-627E-5541-A39A-2DA0F2B25B92}"/>
                  </a:ext>
                </a:extLst>
              </p:cNvPr>
              <p:cNvSpPr/>
              <p:nvPr/>
            </p:nvSpPr>
            <p:spPr>
              <a:xfrm>
                <a:off x="4114801" y="4898647"/>
                <a:ext cx="4790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E2D4457-627E-5541-A39A-2DA0F2B25B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1" y="4898647"/>
                <a:ext cx="47904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3D87434-B020-DB40-8A09-597F10CE64C3}"/>
                  </a:ext>
                </a:extLst>
              </p:cNvPr>
              <p:cNvSpPr/>
              <p:nvPr/>
            </p:nvSpPr>
            <p:spPr>
              <a:xfrm>
                <a:off x="6061213" y="4822447"/>
                <a:ext cx="4843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3D87434-B020-DB40-8A09-597F10CE64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1213" y="4822447"/>
                <a:ext cx="48436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60FEB88-2954-174F-843B-41BE4FBECDCE}"/>
                  </a:ext>
                </a:extLst>
              </p:cNvPr>
              <p:cNvSpPr/>
              <p:nvPr/>
            </p:nvSpPr>
            <p:spPr>
              <a:xfrm>
                <a:off x="7315201" y="4810779"/>
                <a:ext cx="7330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60FEB88-2954-174F-843B-41BE4FBECD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1" y="4810779"/>
                <a:ext cx="73308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48F532B-FD6D-F546-82BF-53F743F03E29}"/>
                  </a:ext>
                </a:extLst>
              </p:cNvPr>
              <p:cNvSpPr/>
              <p:nvPr/>
            </p:nvSpPr>
            <p:spPr>
              <a:xfrm>
                <a:off x="10078326" y="5117068"/>
                <a:ext cx="5134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48F532B-FD6D-F546-82BF-53F743F03E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8326" y="5117068"/>
                <a:ext cx="51347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6FC9B89-47AC-444B-AC22-AC8620D406F6}"/>
                  </a:ext>
                </a:extLst>
              </p:cNvPr>
              <p:cNvSpPr/>
              <p:nvPr/>
            </p:nvSpPr>
            <p:spPr>
              <a:xfrm>
                <a:off x="1906794" y="5115579"/>
                <a:ext cx="3792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6FC9B89-47AC-444B-AC22-AC8620D406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794" y="5115579"/>
                <a:ext cx="37920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6973E03-8A62-7243-A103-E7B92F5D59AE}"/>
              </a:ext>
            </a:extLst>
          </p:cNvPr>
          <p:cNvCxnSpPr>
            <a:cxnSpLocks/>
          </p:cNvCxnSpPr>
          <p:nvPr/>
        </p:nvCxnSpPr>
        <p:spPr bwMode="auto">
          <a:xfrm flipV="1">
            <a:off x="2209800" y="5288863"/>
            <a:ext cx="306594" cy="1138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22737515-DFA8-DB4D-B7BD-F75156A63CFC}"/>
              </a:ext>
            </a:extLst>
          </p:cNvPr>
          <p:cNvSpPr txBox="1"/>
          <p:nvPr/>
        </p:nvSpPr>
        <p:spPr>
          <a:xfrm>
            <a:off x="6822757" y="519178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4C32164-55D3-7F4C-BE99-FE4FF308716B}"/>
              </a:ext>
            </a:extLst>
          </p:cNvPr>
          <p:cNvSpPr txBox="1"/>
          <p:nvPr/>
        </p:nvSpPr>
        <p:spPr>
          <a:xfrm>
            <a:off x="1752600" y="5725180"/>
            <a:ext cx="572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00B0F0"/>
                </a:solidFill>
              </a:rPr>
              <a:t>input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B64E757-0DCC-2040-8876-5398B7DCBCED}"/>
              </a:ext>
            </a:extLst>
          </p:cNvPr>
          <p:cNvSpPr txBox="1"/>
          <p:nvPr/>
        </p:nvSpPr>
        <p:spPr>
          <a:xfrm>
            <a:off x="8261009" y="5725179"/>
            <a:ext cx="1119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00B0F0"/>
                </a:solidFill>
              </a:rPr>
              <a:t>output layer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702A60D-2B83-ED42-B473-2A8A1A4183AE}"/>
              </a:ext>
            </a:extLst>
          </p:cNvPr>
          <p:cNvSpPr txBox="1"/>
          <p:nvPr/>
        </p:nvSpPr>
        <p:spPr>
          <a:xfrm>
            <a:off x="2514600" y="572518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solidFill>
                  <a:srgbClr val="00B0F0"/>
                </a:solidFill>
              </a:rPr>
              <a:t>first layer transformation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7E5E55B-2681-8B42-8D9D-C6CF03BA5C32}"/>
              </a:ext>
            </a:extLst>
          </p:cNvPr>
          <p:cNvSpPr txBox="1"/>
          <p:nvPr/>
        </p:nvSpPr>
        <p:spPr>
          <a:xfrm>
            <a:off x="4572000" y="5725179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solidFill>
                  <a:srgbClr val="00B0F0"/>
                </a:solidFill>
              </a:rPr>
              <a:t>second layer transformation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4EC4943-0DC2-BE44-83F8-4568BBF5B9A4}"/>
              </a:ext>
            </a:extLst>
          </p:cNvPr>
          <p:cNvSpPr txBox="1"/>
          <p:nvPr/>
        </p:nvSpPr>
        <p:spPr>
          <a:xfrm>
            <a:off x="3552279" y="4434427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solidFill>
                  <a:srgbClr val="00B0F0"/>
                </a:solidFill>
              </a:rPr>
              <a:t>hidden representation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3689743-B167-ED46-BA0D-3CB0A0823CB6}"/>
              </a:ext>
            </a:extLst>
          </p:cNvPr>
          <p:cNvSpPr txBox="1"/>
          <p:nvPr/>
        </p:nvSpPr>
        <p:spPr>
          <a:xfrm>
            <a:off x="9982200" y="5715000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00B0F0"/>
                </a:solidFill>
              </a:rPr>
              <a:t>output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37665A12-5F00-4940-80AF-8EBD6B1B1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7627" y="2514600"/>
            <a:ext cx="15240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r>
              <a:rPr lang="en-US" sz="2000" b="0" dirty="0">
                <a:latin typeface="+mn-lt"/>
                <a:cs typeface="Adobe Caslon Pro"/>
              </a:rPr>
              <a:t>Layer 1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91ABACBB-66A3-4442-8BD8-188F7ABD3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5027" y="2514600"/>
            <a:ext cx="15240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r>
              <a:rPr lang="en-US" sz="2000" b="0" dirty="0">
                <a:latin typeface="+mn-lt"/>
                <a:cs typeface="Adobe Caslon Pro"/>
              </a:rPr>
              <a:t>Layer 2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064E8349-7178-7F46-AC69-AFB766581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2914" y="2514600"/>
            <a:ext cx="15240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r>
              <a:rPr lang="en-US" sz="2000" b="0" dirty="0">
                <a:latin typeface="+mn-lt"/>
                <a:cs typeface="Adobe Caslon Pro"/>
              </a:rPr>
              <a:t>Layer K</a:t>
            </a:r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52216DC9-5C94-0248-8EE2-5C4C0D415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6914" y="2819400"/>
            <a:ext cx="533400" cy="2667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endParaRPr lang="en-US" sz="2000" b="0">
              <a:latin typeface="+mn-lt"/>
              <a:cs typeface="+mn-cs"/>
            </a:endParaRPr>
          </a:p>
        </p:txBody>
      </p:sp>
      <p:sp>
        <p:nvSpPr>
          <p:cNvPr id="42" name="TextBox 19">
            <a:extLst>
              <a:ext uri="{FF2B5EF4-FFF2-40B4-BE49-F238E27FC236}">
                <a16:creationId xmlns:a16="http://schemas.microsoft.com/office/drawing/2014/main" id="{9F6AA318-1F86-D14E-B007-CDB7D80BA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15" y="2743201"/>
            <a:ext cx="952485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0" dirty="0">
                <a:latin typeface="+mn-lt"/>
              </a:rPr>
              <a:t>Output</a:t>
            </a:r>
          </a:p>
        </p:txBody>
      </p:sp>
      <p:sp>
        <p:nvSpPr>
          <p:cNvPr id="43" name="TextBox 20">
            <a:extLst>
              <a:ext uri="{FF2B5EF4-FFF2-40B4-BE49-F238E27FC236}">
                <a16:creationId xmlns:a16="http://schemas.microsoft.com/office/drawing/2014/main" id="{87F48415-0A5A-6D49-B5DF-7A4C5F57D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743200"/>
            <a:ext cx="1133754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0" dirty="0">
                <a:latin typeface="+mn-lt"/>
              </a:rPr>
              <a:t>Input</a:t>
            </a:r>
          </a:p>
        </p:txBody>
      </p:sp>
      <p:sp>
        <p:nvSpPr>
          <p:cNvPr id="44" name="Right Arrow 43">
            <a:extLst>
              <a:ext uri="{FF2B5EF4-FFF2-40B4-BE49-F238E27FC236}">
                <a16:creationId xmlns:a16="http://schemas.microsoft.com/office/drawing/2014/main" id="{F93BD081-4C16-5A4E-A867-E2DD7780A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2202" y="2819400"/>
            <a:ext cx="533400" cy="2667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endParaRPr lang="en-US" sz="2000" b="0">
              <a:latin typeface="+mn-lt"/>
              <a:cs typeface="+mn-cs"/>
            </a:endParaRPr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21E7B81B-9C69-7D4A-8945-03CCA9C6C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4802" y="2819400"/>
            <a:ext cx="533400" cy="2667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endParaRPr lang="en-US" sz="2000" b="0">
              <a:latin typeface="+mn-lt"/>
              <a:cs typeface="+mn-cs"/>
            </a:endParaRPr>
          </a:p>
        </p:txBody>
      </p:sp>
      <p:sp>
        <p:nvSpPr>
          <p:cNvPr id="46" name="Right Arrow 45">
            <a:extLst>
              <a:ext uri="{FF2B5EF4-FFF2-40B4-BE49-F238E27FC236}">
                <a16:creationId xmlns:a16="http://schemas.microsoft.com/office/drawing/2014/main" id="{3339F400-42CD-EF41-9A23-C4F5C98FE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402" y="2819400"/>
            <a:ext cx="533400" cy="2667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endParaRPr lang="en-US" sz="2000" b="0">
              <a:latin typeface="+mn-lt"/>
              <a:cs typeface="+mn-cs"/>
            </a:endParaRPr>
          </a:p>
        </p:txBody>
      </p:sp>
      <p:sp>
        <p:nvSpPr>
          <p:cNvPr id="47" name="Right Arrow 46">
            <a:extLst>
              <a:ext uri="{FF2B5EF4-FFF2-40B4-BE49-F238E27FC236}">
                <a16:creationId xmlns:a16="http://schemas.microsoft.com/office/drawing/2014/main" id="{FE009B7E-44A9-2349-9398-A4A1988FF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0598" y="2819400"/>
            <a:ext cx="533400" cy="2667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endParaRPr lang="en-US" sz="2000" b="0">
              <a:latin typeface="+mn-lt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B3E5527-EFEB-274E-BCCD-C245B795086E}"/>
              </a:ext>
            </a:extLst>
          </p:cNvPr>
          <p:cNvSpPr txBox="1"/>
          <p:nvPr/>
        </p:nvSpPr>
        <p:spPr>
          <a:xfrm>
            <a:off x="6781800" y="264941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68849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7" grpId="0" animBg="1"/>
      <p:bldP spid="18" grpId="0" animBg="1"/>
      <p:bldP spid="19" grpId="0" animBg="1"/>
      <p:bldP spid="22" grpId="0"/>
      <p:bldP spid="23" grpId="0"/>
      <p:bldP spid="24" grpId="0"/>
      <p:bldP spid="25" grpId="0"/>
      <p:bldP spid="27" grpId="0"/>
      <p:bldP spid="29" grpId="0"/>
      <p:bldP spid="30" grpId="0"/>
      <p:bldP spid="31" grpId="0"/>
      <p:bldP spid="34" grpId="0"/>
      <p:bldP spid="35" grpId="0"/>
      <p:bldP spid="36" grpId="0"/>
      <p:bldP spid="3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BCA56-EE27-0E43-8142-7568BD838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C128CF-3DFB-084C-9A6D-0D4962038E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072" y="1219200"/>
            <a:ext cx="5801015" cy="3429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35F90A8-EF3C-FE4D-B0F2-EEE089A737CF}"/>
              </a:ext>
            </a:extLst>
          </p:cNvPr>
          <p:cNvSpPr/>
          <p:nvPr/>
        </p:nvSpPr>
        <p:spPr bwMode="auto">
          <a:xfrm>
            <a:off x="3479143" y="1600200"/>
            <a:ext cx="6858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3F00E8-2F03-C84B-8811-668DD75AFA1E}"/>
              </a:ext>
            </a:extLst>
          </p:cNvPr>
          <p:cNvSpPr/>
          <p:nvPr/>
        </p:nvSpPr>
        <p:spPr bwMode="auto">
          <a:xfrm>
            <a:off x="3512671" y="2514600"/>
            <a:ext cx="6858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45532B-8FC2-8E44-9C63-BAB03CA4C370}"/>
              </a:ext>
            </a:extLst>
          </p:cNvPr>
          <p:cNvSpPr/>
          <p:nvPr/>
        </p:nvSpPr>
        <p:spPr bwMode="auto">
          <a:xfrm>
            <a:off x="3436471" y="3429000"/>
            <a:ext cx="6858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16F739-3CC4-644D-85DA-C907F0F337F6}"/>
              </a:ext>
            </a:extLst>
          </p:cNvPr>
          <p:cNvSpPr/>
          <p:nvPr/>
        </p:nvSpPr>
        <p:spPr bwMode="auto">
          <a:xfrm>
            <a:off x="3588871" y="4386072"/>
            <a:ext cx="6858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AC34C8-C2E4-D740-A4BC-91F0CF1B2E70}"/>
              </a:ext>
            </a:extLst>
          </p:cNvPr>
          <p:cNvSpPr/>
          <p:nvPr/>
        </p:nvSpPr>
        <p:spPr bwMode="auto">
          <a:xfrm>
            <a:off x="5112871" y="2057400"/>
            <a:ext cx="6096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C85FAB-77ED-4E4F-8F3F-39DAEF8B173A}"/>
              </a:ext>
            </a:extLst>
          </p:cNvPr>
          <p:cNvSpPr/>
          <p:nvPr/>
        </p:nvSpPr>
        <p:spPr bwMode="auto">
          <a:xfrm>
            <a:off x="5112871" y="3928872"/>
            <a:ext cx="6858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1AEB8CC-B235-104A-83F0-350414CD2831}"/>
              </a:ext>
            </a:extLst>
          </p:cNvPr>
          <p:cNvSpPr/>
          <p:nvPr/>
        </p:nvSpPr>
        <p:spPr bwMode="auto">
          <a:xfrm>
            <a:off x="6636871" y="2996184"/>
            <a:ext cx="6858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E3812B-BAD8-AF47-B369-C8031984BD82}"/>
              </a:ext>
            </a:extLst>
          </p:cNvPr>
          <p:cNvSpPr txBox="1"/>
          <p:nvPr/>
        </p:nvSpPr>
        <p:spPr>
          <a:xfrm>
            <a:off x="8382001" y="6443246"/>
            <a:ext cx="2238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/>
              <a:t>Source: </a:t>
            </a:r>
            <a:r>
              <a:rPr lang="en-US" sz="1600" b="0" dirty="0">
                <a:hlinkClick r:id="rId3"/>
              </a:rPr>
              <a:t>Stanford 231n</a:t>
            </a:r>
            <a:endParaRPr lang="en-US" sz="1600" b="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5A5BF2-3BDD-6C47-960F-4E2004DF4439}"/>
              </a:ext>
            </a:extLst>
          </p:cNvPr>
          <p:cNvSpPr txBox="1"/>
          <p:nvPr/>
        </p:nvSpPr>
        <p:spPr>
          <a:xfrm>
            <a:off x="3520946" y="4872336"/>
            <a:ext cx="4344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</a:rPr>
              <a:t>Add gate: “gradient distributor”</a:t>
            </a:r>
          </a:p>
        </p:txBody>
      </p:sp>
    </p:spTree>
    <p:extLst>
      <p:ext uri="{BB962C8B-B14F-4D97-AF65-F5344CB8AC3E}">
        <p14:creationId xmlns:p14="http://schemas.microsoft.com/office/powerpoint/2010/main" val="97716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BCA56-EE27-0E43-8142-7568BD838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C128CF-3DFB-084C-9A6D-0D4962038E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072" y="1219200"/>
            <a:ext cx="5801015" cy="3429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35F90A8-EF3C-FE4D-B0F2-EEE089A737CF}"/>
              </a:ext>
            </a:extLst>
          </p:cNvPr>
          <p:cNvSpPr/>
          <p:nvPr/>
        </p:nvSpPr>
        <p:spPr bwMode="auto">
          <a:xfrm>
            <a:off x="3479143" y="1600200"/>
            <a:ext cx="6858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45532B-8FC2-8E44-9C63-BAB03CA4C370}"/>
              </a:ext>
            </a:extLst>
          </p:cNvPr>
          <p:cNvSpPr/>
          <p:nvPr/>
        </p:nvSpPr>
        <p:spPr bwMode="auto">
          <a:xfrm>
            <a:off x="3436471" y="3429000"/>
            <a:ext cx="6858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16F739-3CC4-644D-85DA-C907F0F337F6}"/>
              </a:ext>
            </a:extLst>
          </p:cNvPr>
          <p:cNvSpPr/>
          <p:nvPr/>
        </p:nvSpPr>
        <p:spPr bwMode="auto">
          <a:xfrm>
            <a:off x="4519016" y="4614672"/>
            <a:ext cx="6858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43E042-2781-A549-86A5-7BE98686600D}"/>
              </a:ext>
            </a:extLst>
          </p:cNvPr>
          <p:cNvSpPr txBox="1"/>
          <p:nvPr/>
        </p:nvSpPr>
        <p:spPr>
          <a:xfrm>
            <a:off x="3520946" y="4872336"/>
            <a:ext cx="4344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</a:rPr>
              <a:t>Add gate: “gradient distributor”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FF87A7-FD79-8B4E-BBC5-493F6383C93A}"/>
              </a:ext>
            </a:extLst>
          </p:cNvPr>
          <p:cNvSpPr txBox="1"/>
          <p:nvPr/>
        </p:nvSpPr>
        <p:spPr>
          <a:xfrm>
            <a:off x="3528416" y="5329536"/>
            <a:ext cx="4624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</a:rPr>
              <a:t>Multiply gate: “gradient switcher”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ACAE6CA-CA8E-1040-B61A-3AEF28449287}"/>
              </a:ext>
            </a:extLst>
          </p:cNvPr>
          <p:cNvSpPr txBox="1"/>
          <p:nvPr/>
        </p:nvSpPr>
        <p:spPr>
          <a:xfrm>
            <a:off x="8382001" y="6443246"/>
            <a:ext cx="2238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/>
              <a:t>Source: </a:t>
            </a:r>
            <a:r>
              <a:rPr lang="en-US" sz="1600" b="0" dirty="0">
                <a:hlinkClick r:id="rId3"/>
              </a:rPr>
              <a:t>Stanford 231n</a:t>
            </a:r>
            <a:endParaRPr lang="en-US" sz="1600" b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4A06D27-15CF-ED4D-BCE7-24C1AA8675CB}"/>
              </a:ext>
            </a:extLst>
          </p:cNvPr>
          <p:cNvSpPr/>
          <p:nvPr/>
        </p:nvSpPr>
        <p:spPr bwMode="auto">
          <a:xfrm>
            <a:off x="3588871" y="4386072"/>
            <a:ext cx="6858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2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BCA56-EE27-0E43-8142-7568BD838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C128CF-3DFB-084C-9A6D-0D4962038E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072" y="1219200"/>
            <a:ext cx="5801015" cy="3429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B45532B-8FC2-8E44-9C63-BAB03CA4C370}"/>
              </a:ext>
            </a:extLst>
          </p:cNvPr>
          <p:cNvSpPr/>
          <p:nvPr/>
        </p:nvSpPr>
        <p:spPr bwMode="auto">
          <a:xfrm>
            <a:off x="3436471" y="3429000"/>
            <a:ext cx="6858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43E042-2781-A549-86A5-7BE98686600D}"/>
              </a:ext>
            </a:extLst>
          </p:cNvPr>
          <p:cNvSpPr txBox="1"/>
          <p:nvPr/>
        </p:nvSpPr>
        <p:spPr>
          <a:xfrm>
            <a:off x="3520946" y="4872336"/>
            <a:ext cx="4344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</a:rPr>
              <a:t>Add gate: “gradient distributor”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FF87A7-FD79-8B4E-BBC5-493F6383C93A}"/>
              </a:ext>
            </a:extLst>
          </p:cNvPr>
          <p:cNvSpPr txBox="1"/>
          <p:nvPr/>
        </p:nvSpPr>
        <p:spPr>
          <a:xfrm>
            <a:off x="3528416" y="5329536"/>
            <a:ext cx="4624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</a:rPr>
              <a:t>Multiply gate: “gradient switcher”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C5EEA6-357B-0A4C-9AB6-B02B36B086C2}"/>
              </a:ext>
            </a:extLst>
          </p:cNvPr>
          <p:cNvSpPr txBox="1"/>
          <p:nvPr/>
        </p:nvSpPr>
        <p:spPr>
          <a:xfrm>
            <a:off x="3528417" y="5786736"/>
            <a:ext cx="3829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</a:rPr>
              <a:t>Max gate: “gradient router”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D86293-0F5D-1240-900D-7DBFF2AF9957}"/>
              </a:ext>
            </a:extLst>
          </p:cNvPr>
          <p:cNvSpPr txBox="1"/>
          <p:nvPr/>
        </p:nvSpPr>
        <p:spPr>
          <a:xfrm>
            <a:off x="8382001" y="6443246"/>
            <a:ext cx="2238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/>
              <a:t>Source: </a:t>
            </a:r>
            <a:r>
              <a:rPr lang="en-US" sz="1600" b="0" dirty="0">
                <a:hlinkClick r:id="rId3"/>
              </a:rPr>
              <a:t>Stanford 231n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234153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72019-48CE-884B-A11F-B7D77293C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Overview: Backpropagation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03791-EA3A-DA4E-AC86-709815AD7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Computation graphs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Using the chain rule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General backprop algorithm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Toy examples of backward pass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Matrix-vector calculations: </a:t>
            </a:r>
            <a:r>
              <a:rPr lang="en-US" dirty="0" err="1"/>
              <a:t>ReLU</a:t>
            </a:r>
            <a:r>
              <a:rPr lang="en-US" dirty="0"/>
              <a:t>, linear layer</a:t>
            </a:r>
          </a:p>
        </p:txBody>
      </p:sp>
    </p:spTree>
    <p:extLst>
      <p:ext uri="{BB962C8B-B14F-4D97-AF65-F5344CB8AC3E}">
        <p14:creationId xmlns:p14="http://schemas.microsoft.com/office/powerpoint/2010/main" val="15036305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FDBC7C0-25CE-1C47-A018-968666562483}"/>
              </a:ext>
            </a:extLst>
          </p:cNvPr>
          <p:cNvCxnSpPr/>
          <p:nvPr/>
        </p:nvCxnSpPr>
        <p:spPr bwMode="auto">
          <a:xfrm>
            <a:off x="3677349" y="1785152"/>
            <a:ext cx="50602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9A7B55F-6151-4948-8941-250E896CE64D}"/>
              </a:ext>
            </a:extLst>
          </p:cNvPr>
          <p:cNvCxnSpPr/>
          <p:nvPr/>
        </p:nvCxnSpPr>
        <p:spPr bwMode="auto">
          <a:xfrm>
            <a:off x="5734749" y="1785152"/>
            <a:ext cx="50602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2D0F201-AB86-1A41-B1E4-74462CD17572}"/>
              </a:ext>
            </a:extLst>
          </p:cNvPr>
          <p:cNvCxnSpPr/>
          <p:nvPr/>
        </p:nvCxnSpPr>
        <p:spPr bwMode="auto">
          <a:xfrm>
            <a:off x="6496749" y="1785152"/>
            <a:ext cx="50602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2FA737F-E216-844A-B6A5-855BE4F88DC5}"/>
              </a:ext>
            </a:extLst>
          </p:cNvPr>
          <p:cNvCxnSpPr/>
          <p:nvPr/>
        </p:nvCxnSpPr>
        <p:spPr bwMode="auto">
          <a:xfrm>
            <a:off x="8495486" y="1785152"/>
            <a:ext cx="50602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01F517D-3CC6-7B40-B96E-5C0AA2B82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Backpropagation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2">
                <a:extLst>
                  <a:ext uri="{FF2B5EF4-FFF2-40B4-BE49-F238E27FC236}">
                    <a16:creationId xmlns:a16="http://schemas.microsoft.com/office/drawing/2014/main" id="{C6D2C62E-31C7-0145-BE8B-7BA8849D89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33600" y="3087109"/>
                <a:ext cx="7772400" cy="1611298"/>
              </a:xfrm>
            </p:spPr>
            <p:txBody>
              <a:bodyPr/>
              <a:lstStyle/>
              <a:p>
                <a:r>
                  <a:rPr lang="en-US" b="0" dirty="0">
                    <a:solidFill>
                      <a:schemeClr val="tx1"/>
                    </a:solidFill>
                  </a:rPr>
                  <a:t>Chain rule:</a:t>
                </a:r>
                <a:r>
                  <a:rPr lang="en-US" dirty="0"/>
                  <a:t> </a:t>
                </a:r>
              </a:p>
              <a:p>
                <a:endParaRPr lang="en-US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Content Placeholder 22">
                <a:extLst>
                  <a:ext uri="{FF2B5EF4-FFF2-40B4-BE49-F238E27FC236}">
                    <a16:creationId xmlns:a16="http://schemas.microsoft.com/office/drawing/2014/main" id="{C6D2C62E-31C7-0145-BE8B-7BA8849D89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33600" y="3087109"/>
                <a:ext cx="7772400" cy="1611298"/>
              </a:xfrm>
              <a:blipFill>
                <a:blip r:embed="rId2"/>
                <a:stretch>
                  <a:fillRect l="-1797" t="-3125" b="-5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AEFF2309-8B1F-074E-B825-9FFDA94819E6}"/>
                  </a:ext>
                </a:extLst>
              </p:cNvPr>
              <p:cNvSpPr/>
              <p:nvPr/>
            </p:nvSpPr>
            <p:spPr bwMode="auto">
              <a:xfrm>
                <a:off x="4176910" y="1447801"/>
                <a:ext cx="1611691" cy="674703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AEFF2309-8B1F-074E-B825-9FFDA94819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76910" y="1447801"/>
                <a:ext cx="1611691" cy="67470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66C51DE-C2EC-1A4B-BE44-F5FA846FEF47}"/>
                  </a:ext>
                </a:extLst>
              </p:cNvPr>
              <p:cNvSpPr/>
              <p:nvPr/>
            </p:nvSpPr>
            <p:spPr bwMode="auto">
              <a:xfrm>
                <a:off x="6991285" y="1458898"/>
                <a:ext cx="1611691" cy="674703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66C51DE-C2EC-1A4B-BE44-F5FA846FEF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91285" y="1458898"/>
                <a:ext cx="1611691" cy="674703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FE7F7B77-23ED-9C45-A24B-EBB29BEC1281}"/>
                  </a:ext>
                </a:extLst>
              </p:cNvPr>
              <p:cNvSpPr/>
              <p:nvPr/>
            </p:nvSpPr>
            <p:spPr bwMode="auto">
              <a:xfrm>
                <a:off x="9001513" y="1447801"/>
                <a:ext cx="1049263" cy="67470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1800" b="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800" b="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800" b="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FE7F7B77-23ED-9C45-A24B-EBB29BEC12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01513" y="1447801"/>
                <a:ext cx="1049263" cy="674703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03572AA-819F-A148-B111-47923731DA9D}"/>
              </a:ext>
            </a:extLst>
          </p:cNvPr>
          <p:cNvCxnSpPr>
            <a:cxnSpLocks/>
          </p:cNvCxnSpPr>
          <p:nvPr/>
        </p:nvCxnSpPr>
        <p:spPr bwMode="auto">
          <a:xfrm>
            <a:off x="10050775" y="1785152"/>
            <a:ext cx="304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7827947-D5C4-F84C-9FD0-F4782DA47D3B}"/>
                  </a:ext>
                </a:extLst>
              </p:cNvPr>
              <p:cNvSpPr/>
              <p:nvPr/>
            </p:nvSpPr>
            <p:spPr>
              <a:xfrm>
                <a:off x="3616459" y="1383268"/>
                <a:ext cx="7137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7827947-D5C4-F84C-9FD0-F4782DA47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6459" y="1383268"/>
                <a:ext cx="71372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B8762E0-E4C8-494F-B4D9-EFCB9A44658A}"/>
                  </a:ext>
                </a:extLst>
              </p:cNvPr>
              <p:cNvSpPr/>
              <p:nvPr/>
            </p:nvSpPr>
            <p:spPr>
              <a:xfrm>
                <a:off x="5675338" y="1307068"/>
                <a:ext cx="4941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B8762E0-E4C8-494F-B4D9-EFCB9A4465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5338" y="1307068"/>
                <a:ext cx="49411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EBB1476-9603-874A-894B-A7652BDDBAD3}"/>
                  </a:ext>
                </a:extLst>
              </p:cNvPr>
              <p:cNvSpPr/>
              <p:nvPr/>
            </p:nvSpPr>
            <p:spPr>
              <a:xfrm>
                <a:off x="6316976" y="1295400"/>
                <a:ext cx="7330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EBB1476-9603-874A-894B-A7652BDDBA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6976" y="1295400"/>
                <a:ext cx="73308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F945C52-1A78-E649-B041-F7E44C7E145C}"/>
                  </a:ext>
                </a:extLst>
              </p:cNvPr>
              <p:cNvSpPr/>
              <p:nvPr/>
            </p:nvSpPr>
            <p:spPr>
              <a:xfrm>
                <a:off x="8622901" y="1295400"/>
                <a:ext cx="5134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F945C52-1A78-E649-B041-F7E44C7E14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2901" y="1295400"/>
                <a:ext cx="51347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D6FE8CB-A3AF-5445-AABA-9795FE996382}"/>
                  </a:ext>
                </a:extLst>
              </p:cNvPr>
              <p:cNvSpPr/>
              <p:nvPr/>
            </p:nvSpPr>
            <p:spPr>
              <a:xfrm>
                <a:off x="10355576" y="1611868"/>
                <a:ext cx="3676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D6FE8CB-A3AF-5445-AABA-9795FE9963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5576" y="1611868"/>
                <a:ext cx="367665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02000B3-5D97-DF41-AFBD-E3D22CD9CE68}"/>
                  </a:ext>
                </a:extLst>
              </p:cNvPr>
              <p:cNvSpPr/>
              <p:nvPr/>
            </p:nvSpPr>
            <p:spPr>
              <a:xfrm>
                <a:off x="4050033" y="5054598"/>
                <a:ext cx="2985204" cy="13462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0" dirty="0">
                    <a:solidFill>
                      <a:srgbClr val="C00000"/>
                    </a:solidFill>
                  </a:rPr>
                  <a:t>Upstream gradient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6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36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36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36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600" b="0" dirty="0">
                    <a:solidFill>
                      <a:srgbClr val="C00000"/>
                    </a:solidFill>
                  </a:rPr>
                  <a:t> </a:t>
                </a:r>
                <a:endParaRPr lang="en-US" sz="3600" b="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02000B3-5D97-DF41-AFBD-E3D22CD9CE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0033" y="5054598"/>
                <a:ext cx="2985204" cy="1346202"/>
              </a:xfrm>
              <a:prstGeom prst="rect">
                <a:avLst/>
              </a:prstGeom>
              <a:blipFill>
                <a:blip r:embed="rId11"/>
                <a:stretch>
                  <a:fillRect t="-2804" r="-847" b="-3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14C2F4BF-9A11-4246-8DEB-A267480254B0}"/>
              </a:ext>
            </a:extLst>
          </p:cNvPr>
          <p:cNvSpPr txBox="1"/>
          <p:nvPr/>
        </p:nvSpPr>
        <p:spPr>
          <a:xfrm>
            <a:off x="6136958" y="167640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080A22E-A101-5043-820F-02AC70B2D17E}"/>
              </a:ext>
            </a:extLst>
          </p:cNvPr>
          <p:cNvSpPr/>
          <p:nvPr/>
        </p:nvSpPr>
        <p:spPr>
          <a:xfrm>
            <a:off x="7315200" y="5054599"/>
            <a:ext cx="13467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0" dirty="0">
                <a:solidFill>
                  <a:srgbClr val="9900CC"/>
                </a:solidFill>
              </a:rPr>
              <a:t>Local gradient</a:t>
            </a:r>
            <a:endParaRPr lang="en-US" dirty="0">
              <a:solidFill>
                <a:srgbClr val="99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FCA23430-67E9-5247-A0E1-0894EFD102C1}"/>
                  </a:ext>
                </a:extLst>
              </p:cNvPr>
              <p:cNvSpPr/>
              <p:nvPr/>
            </p:nvSpPr>
            <p:spPr>
              <a:xfrm>
                <a:off x="4724401" y="838200"/>
                <a:ext cx="51302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FCA23430-67E9-5247-A0E1-0894EFD102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1" y="838200"/>
                <a:ext cx="513025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5F7ACFE-192F-7E40-B154-80DC7B1B02B2}"/>
              </a:ext>
            </a:extLst>
          </p:cNvPr>
          <p:cNvCxnSpPr>
            <a:cxnSpLocks/>
            <a:stCxn id="40" idx="2"/>
          </p:cNvCxnSpPr>
          <p:nvPr/>
        </p:nvCxnSpPr>
        <p:spPr bwMode="auto">
          <a:xfrm flipH="1">
            <a:off x="4976471" y="1207533"/>
            <a:ext cx="4442" cy="228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3F22BC8-553A-4449-A434-793228A1506C}"/>
                  </a:ext>
                </a:extLst>
              </p:cNvPr>
              <p:cNvSpPr/>
              <p:nvPr/>
            </p:nvSpPr>
            <p:spPr>
              <a:xfrm>
                <a:off x="7543801" y="838200"/>
                <a:ext cx="51302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3F22BC8-553A-4449-A434-793228A150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1" y="838200"/>
                <a:ext cx="513025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19B1CA3-6238-3347-A015-6E42000C1DD5}"/>
              </a:ext>
            </a:extLst>
          </p:cNvPr>
          <p:cNvCxnSpPr>
            <a:cxnSpLocks/>
            <a:stCxn id="42" idx="2"/>
          </p:cNvCxnSpPr>
          <p:nvPr/>
        </p:nvCxnSpPr>
        <p:spPr bwMode="auto">
          <a:xfrm flipH="1">
            <a:off x="7795871" y="1207533"/>
            <a:ext cx="4442" cy="228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E90CEA3-FD4B-874B-9094-71D3496181DC}"/>
                  </a:ext>
                </a:extLst>
              </p:cNvPr>
              <p:cNvSpPr/>
              <p:nvPr/>
            </p:nvSpPr>
            <p:spPr>
              <a:xfrm>
                <a:off x="8497516" y="2066196"/>
                <a:ext cx="595676" cy="6008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6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16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E90CEA3-FD4B-874B-9094-71D3496181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7516" y="2066196"/>
                <a:ext cx="595676" cy="60080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9AB45757-9FFA-6C48-B5B0-28273BCD2B52}"/>
                  </a:ext>
                </a:extLst>
              </p:cNvPr>
              <p:cNvSpPr/>
              <p:nvPr/>
            </p:nvSpPr>
            <p:spPr>
              <a:xfrm>
                <a:off x="7173080" y="2232753"/>
                <a:ext cx="819968" cy="6008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num>
                        <m:den>
                          <m:r>
                            <a:rPr lang="en-US" sz="16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sz="16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9AB45757-9FFA-6C48-B5B0-28273BCD2B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3080" y="2232753"/>
                <a:ext cx="819968" cy="60080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B67C0BA4-EB72-D944-A70B-32A9B5A7645F}"/>
                  </a:ext>
                </a:extLst>
              </p:cNvPr>
              <p:cNvSpPr/>
              <p:nvPr/>
            </p:nvSpPr>
            <p:spPr>
              <a:xfrm>
                <a:off x="5682108" y="2085530"/>
                <a:ext cx="597151" cy="6020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6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16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B67C0BA4-EB72-D944-A70B-32A9B5A764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2108" y="2085530"/>
                <a:ext cx="597151" cy="60202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ED586F7B-A1C9-C249-AE9C-EDB786973D4D}"/>
                  </a:ext>
                </a:extLst>
              </p:cNvPr>
              <p:cNvSpPr/>
              <p:nvPr/>
            </p:nvSpPr>
            <p:spPr>
              <a:xfrm>
                <a:off x="6400800" y="2057401"/>
                <a:ext cx="819968" cy="6008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6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16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sz="16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ED586F7B-A1C9-C249-AE9C-EDB786973D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2057401"/>
                <a:ext cx="819968" cy="60080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C6C453B3-6F3E-2549-A0FA-F9A4ACCF5F54}"/>
                  </a:ext>
                </a:extLst>
              </p:cNvPr>
              <p:cNvSpPr/>
              <p:nvPr/>
            </p:nvSpPr>
            <p:spPr>
              <a:xfrm>
                <a:off x="5174910" y="885024"/>
                <a:ext cx="611128" cy="6020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en-US" sz="160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600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C6C453B3-6F3E-2549-A0FA-F9A4ACCF5F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4910" y="885024"/>
                <a:ext cx="611128" cy="60208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788DAA1-6967-B042-BE55-E21DF8B62AD0}"/>
                  </a:ext>
                </a:extLst>
              </p:cNvPr>
              <p:cNvSpPr/>
              <p:nvPr/>
            </p:nvSpPr>
            <p:spPr>
              <a:xfrm>
                <a:off x="4189473" y="867772"/>
                <a:ext cx="629211" cy="6020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6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16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788DAA1-6967-B042-BE55-E21DF8B62A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9473" y="867772"/>
                <a:ext cx="629211" cy="60202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>
            <a:extLst>
              <a:ext uri="{FF2B5EF4-FFF2-40B4-BE49-F238E27FC236}">
                <a16:creationId xmlns:a16="http://schemas.microsoft.com/office/drawing/2014/main" id="{B01ED8B4-6D16-6D4E-BD55-4D2E1078A2C3}"/>
              </a:ext>
            </a:extLst>
          </p:cNvPr>
          <p:cNvSpPr/>
          <p:nvPr/>
        </p:nvSpPr>
        <p:spPr bwMode="auto">
          <a:xfrm>
            <a:off x="3834837" y="3660434"/>
            <a:ext cx="3505200" cy="1216366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4CE353BD-924F-7245-B3DD-E83961BAF6DB}"/>
              </a:ext>
            </a:extLst>
          </p:cNvPr>
          <p:cNvSpPr/>
          <p:nvPr/>
        </p:nvSpPr>
        <p:spPr bwMode="auto">
          <a:xfrm>
            <a:off x="4724400" y="914402"/>
            <a:ext cx="444450" cy="293131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C9DC6A8-41BF-DB4A-90EE-8569658C0680}"/>
              </a:ext>
            </a:extLst>
          </p:cNvPr>
          <p:cNvSpPr txBox="1"/>
          <p:nvPr/>
        </p:nvSpPr>
        <p:spPr>
          <a:xfrm>
            <a:off x="3108604" y="166083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B895DBE-DF58-7E4D-9302-12FD43D2DBC2}"/>
              </a:ext>
            </a:extLst>
          </p:cNvPr>
          <p:cNvCxnSpPr>
            <a:cxnSpLocks/>
            <a:stCxn id="51" idx="0"/>
          </p:cNvCxnSpPr>
          <p:nvPr/>
        </p:nvCxnSpPr>
        <p:spPr bwMode="auto">
          <a:xfrm flipV="1">
            <a:off x="5587437" y="2687554"/>
            <a:ext cx="324549" cy="97288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CF82039-64AD-E844-9DAC-C6EA919B0E66}"/>
                  </a:ext>
                </a:extLst>
              </p:cNvPr>
              <p:cNvSpPr/>
              <p:nvPr/>
            </p:nvSpPr>
            <p:spPr>
              <a:xfrm>
                <a:off x="3802050" y="3777585"/>
                <a:ext cx="904286" cy="9820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CF82039-64AD-E844-9DAC-C6EA919B0E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50" y="3777585"/>
                <a:ext cx="904286" cy="982064"/>
              </a:xfrm>
              <a:prstGeom prst="rect">
                <a:avLst/>
              </a:prstGeom>
              <a:blipFill>
                <a:blip r:embed="rId20"/>
                <a:stretch>
                  <a:fillRect b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1DF17B6-A314-5C44-87D0-602AD2985A80}"/>
                  </a:ext>
                </a:extLst>
              </p:cNvPr>
              <p:cNvSpPr/>
              <p:nvPr/>
            </p:nvSpPr>
            <p:spPr>
              <a:xfrm>
                <a:off x="4664658" y="3777585"/>
                <a:ext cx="1247328" cy="9820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1DF17B6-A314-5C44-87D0-602AD2985A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658" y="3777585"/>
                <a:ext cx="1247328" cy="982064"/>
              </a:xfrm>
              <a:prstGeom prst="rect">
                <a:avLst/>
              </a:prstGeom>
              <a:blipFill>
                <a:blip r:embed="rId21"/>
                <a:stretch>
                  <a:fillRect b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64C2AA4-74D0-514B-BC1C-2264A0DF3FAA}"/>
                  </a:ext>
                </a:extLst>
              </p:cNvPr>
              <p:cNvSpPr/>
              <p:nvPr/>
            </p:nvSpPr>
            <p:spPr>
              <a:xfrm>
                <a:off x="5784650" y="3764293"/>
                <a:ext cx="1624291" cy="9843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… 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8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8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64C2AA4-74D0-514B-BC1C-2264A0DF3F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4650" y="3764293"/>
                <a:ext cx="1624291" cy="984372"/>
              </a:xfrm>
              <a:prstGeom prst="rect">
                <a:avLst/>
              </a:prstGeom>
              <a:blipFill>
                <a:blip r:embed="rId22"/>
                <a:stretch>
                  <a:fillRect b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331782E-E98C-6543-AE60-02B46B8BD247}"/>
                  </a:ext>
                </a:extLst>
              </p:cNvPr>
              <p:cNvSpPr/>
              <p:nvPr/>
            </p:nvSpPr>
            <p:spPr>
              <a:xfrm>
                <a:off x="7490981" y="3756334"/>
                <a:ext cx="927370" cy="9843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800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331782E-E98C-6543-AE60-02B46B8BD2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981" y="3756334"/>
                <a:ext cx="927370" cy="984372"/>
              </a:xfrm>
              <a:prstGeom prst="rect">
                <a:avLst/>
              </a:prstGeom>
              <a:blipFill>
                <a:blip r:embed="rId23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111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7" grpId="0"/>
      <p:bldP spid="44" grpId="0"/>
      <p:bldP spid="46" grpId="0"/>
      <p:bldP spid="47" grpId="0"/>
      <p:bldP spid="48" grpId="0"/>
      <p:bldP spid="49" grpId="0"/>
      <p:bldP spid="51" grpId="0" animBg="1"/>
      <p:bldP spid="3" grpId="0"/>
      <p:bldP spid="5" grpId="0"/>
      <p:bldP spid="6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F517D-3CC6-7B40-B96E-5C0AA2B82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Backpropagation summary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440BC23-EB8E-DA47-906F-0C3BC37A080A}"/>
              </a:ext>
            </a:extLst>
          </p:cNvPr>
          <p:cNvCxnSpPr>
            <a:cxnSpLocks/>
            <a:endCxn id="27" idx="3"/>
          </p:cNvCxnSpPr>
          <p:nvPr/>
        </p:nvCxnSpPr>
        <p:spPr bwMode="auto">
          <a:xfrm flipV="1">
            <a:off x="2659785" y="4839992"/>
            <a:ext cx="2642710" cy="5463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C5BFCF8-6729-AB43-BE03-D5C5C587881A}"/>
              </a:ext>
            </a:extLst>
          </p:cNvPr>
          <p:cNvCxnSpPr/>
          <p:nvPr/>
        </p:nvCxnSpPr>
        <p:spPr bwMode="auto">
          <a:xfrm>
            <a:off x="8489237" y="4016687"/>
            <a:ext cx="127157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8BD6FA7A-122F-A54F-96FF-B885E3965718}"/>
              </a:ext>
            </a:extLst>
          </p:cNvPr>
          <p:cNvSpPr/>
          <p:nvPr/>
        </p:nvSpPr>
        <p:spPr bwMode="auto">
          <a:xfrm>
            <a:off x="4709394" y="2758689"/>
            <a:ext cx="4049951" cy="243839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2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E7A5F95-191F-B442-A8BD-D175CF84E883}"/>
                  </a:ext>
                </a:extLst>
              </p:cNvPr>
              <p:cNvSpPr/>
              <p:nvPr/>
            </p:nvSpPr>
            <p:spPr>
              <a:xfrm>
                <a:off x="1812060" y="5197088"/>
                <a:ext cx="115974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b="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E7A5F95-191F-B442-A8BD-D175CF84E8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2060" y="5197088"/>
                <a:ext cx="1159741" cy="584775"/>
              </a:xfrm>
              <a:prstGeom prst="rect">
                <a:avLst/>
              </a:prstGeom>
              <a:blipFill>
                <a:blip r:embed="rId2"/>
                <a:stretch>
                  <a:fillRect l="-2174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5458C21-CC0A-F94F-976F-80CD1E4F826E}"/>
                  </a:ext>
                </a:extLst>
              </p:cNvPr>
              <p:cNvSpPr/>
              <p:nvPr/>
            </p:nvSpPr>
            <p:spPr>
              <a:xfrm>
                <a:off x="9858716" y="3733801"/>
                <a:ext cx="73308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5458C21-CC0A-F94F-976F-80CD1E4F82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8716" y="3733801"/>
                <a:ext cx="733085" cy="584775"/>
              </a:xfrm>
              <a:prstGeom prst="rect">
                <a:avLst/>
              </a:prstGeom>
              <a:blipFill>
                <a:blip r:embed="rId3"/>
                <a:stretch>
                  <a:fillRect l="-5085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02000B3-5D97-DF41-AFBD-E3D22CD9CE68}"/>
                  </a:ext>
                </a:extLst>
              </p:cNvPr>
              <p:cNvSpPr/>
              <p:nvPr/>
            </p:nvSpPr>
            <p:spPr>
              <a:xfrm>
                <a:off x="8272750" y="1993656"/>
                <a:ext cx="2242850" cy="16171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0" dirty="0">
                    <a:solidFill>
                      <a:srgbClr val="C00000"/>
                    </a:solidFill>
                  </a:rPr>
                  <a:t>Upstream gradient: 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32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32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200" b="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02000B3-5D97-DF41-AFBD-E3D22CD9CE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2750" y="1993656"/>
                <a:ext cx="2242850" cy="1617174"/>
              </a:xfrm>
              <a:prstGeom prst="rect">
                <a:avLst/>
              </a:prstGeom>
              <a:blipFill>
                <a:blip r:embed="rId4"/>
                <a:stretch>
                  <a:fillRect t="-2344" b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DC4F812-F7EB-2C44-9A66-1124083B33EA}"/>
              </a:ext>
            </a:extLst>
          </p:cNvPr>
          <p:cNvCxnSpPr>
            <a:cxnSpLocks/>
          </p:cNvCxnSpPr>
          <p:nvPr/>
        </p:nvCxnSpPr>
        <p:spPr bwMode="auto">
          <a:xfrm flipH="1">
            <a:off x="8759344" y="3733800"/>
            <a:ext cx="100146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CEF8C5B-35F2-A040-9C66-C0594ABFC4E9}"/>
                  </a:ext>
                </a:extLst>
              </p:cNvPr>
              <p:cNvSpPr/>
              <p:nvPr/>
            </p:nvSpPr>
            <p:spPr>
              <a:xfrm>
                <a:off x="3505141" y="5372924"/>
                <a:ext cx="3283271" cy="12478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b="0" dirty="0">
                    <a:solidFill>
                      <a:srgbClr val="C00000"/>
                    </a:solidFill>
                  </a:rPr>
                  <a:t>Downstream gradient: </a:t>
                </a:r>
              </a:p>
              <a:p>
                <a:pPr algn="ctr"/>
                <a:r>
                  <a:rPr lang="en-US" b="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32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32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32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den>
                    </m:f>
                    <m:r>
                      <a:rPr lang="en-US" sz="32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32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32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sz="3200" b="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3200" b="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3200" b="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r>
                          <a:rPr lang="en-US" sz="3200" b="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3200" b="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3200" b="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3200" b="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den>
                    </m:f>
                  </m:oMath>
                </a14:m>
                <a:endParaRPr lang="en-US" sz="3200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CEF8C5B-35F2-A040-9C66-C0594ABFC4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141" y="5372924"/>
                <a:ext cx="3283271" cy="1247842"/>
              </a:xfrm>
              <a:prstGeom prst="rect">
                <a:avLst/>
              </a:prstGeom>
              <a:blipFill>
                <a:blip r:embed="rId5"/>
                <a:stretch>
                  <a:fillRect l="-2703" t="-3030" r="-1931" b="-2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5AA4636-B810-394B-AC67-056366B60504}"/>
              </a:ext>
            </a:extLst>
          </p:cNvPr>
          <p:cNvCxnSpPr>
            <a:cxnSpLocks/>
            <a:endCxn id="27" idx="1"/>
          </p:cNvCxnSpPr>
          <p:nvPr/>
        </p:nvCxnSpPr>
        <p:spPr bwMode="auto">
          <a:xfrm>
            <a:off x="2659785" y="2226119"/>
            <a:ext cx="2642710" cy="88966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F629C12-F8F7-F345-BF53-1DA41E260716}"/>
                  </a:ext>
                </a:extLst>
              </p:cNvPr>
              <p:cNvSpPr/>
              <p:nvPr/>
            </p:nvSpPr>
            <p:spPr>
              <a:xfrm>
                <a:off x="6367750" y="3573960"/>
                <a:ext cx="84850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4400" b="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F629C12-F8F7-F345-BF53-1DA41E2607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750" y="3573960"/>
                <a:ext cx="848502" cy="769441"/>
              </a:xfrm>
              <a:prstGeom prst="rect">
                <a:avLst/>
              </a:prstGeom>
              <a:blipFill>
                <a:blip r:embed="rId6"/>
                <a:stretch>
                  <a:fillRect l="-8824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22F7785-ED39-784E-BBE9-F3DCDB222842}"/>
                  </a:ext>
                </a:extLst>
              </p:cNvPr>
              <p:cNvSpPr/>
              <p:nvPr/>
            </p:nvSpPr>
            <p:spPr>
              <a:xfrm>
                <a:off x="1573843" y="1684409"/>
                <a:ext cx="120788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3200" b="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22F7785-ED39-784E-BBE9-F3DCDB2228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843" y="1684409"/>
                <a:ext cx="1207882" cy="584775"/>
              </a:xfrm>
              <a:prstGeom prst="rect">
                <a:avLst/>
              </a:prstGeom>
              <a:blipFill>
                <a:blip r:embed="rId7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7413E5C-BA20-4C47-BC29-3818995F6FF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855774" y="2135592"/>
            <a:ext cx="2613757" cy="86489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06E20BE-E6E8-9344-AE9B-45EE61B93311}"/>
                  </a:ext>
                </a:extLst>
              </p:cNvPr>
              <p:cNvSpPr/>
              <p:nvPr/>
            </p:nvSpPr>
            <p:spPr>
              <a:xfrm>
                <a:off x="3505200" y="1428972"/>
                <a:ext cx="2330766" cy="8570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r>
                        <a:rPr lang="en-US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06E20BE-E6E8-9344-AE9B-45EE61B933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1428972"/>
                <a:ext cx="2330766" cy="857029"/>
              </a:xfrm>
              <a:prstGeom prst="rect">
                <a:avLst/>
              </a:prstGeom>
              <a:blipFill>
                <a:blip r:embed="rId8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C61E6887-E9AA-5C44-B523-E0717A0844E8}"/>
              </a:ext>
            </a:extLst>
          </p:cNvPr>
          <p:cNvCxnSpPr>
            <a:cxnSpLocks/>
          </p:cNvCxnSpPr>
          <p:nvPr/>
        </p:nvCxnSpPr>
        <p:spPr bwMode="auto">
          <a:xfrm flipH="1">
            <a:off x="2899878" y="4960072"/>
            <a:ext cx="2569653" cy="5263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0A50F892-8F63-904F-820F-A18BB70A64D5}"/>
                  </a:ext>
                </a:extLst>
              </p:cNvPr>
              <p:cNvSpPr/>
              <p:nvPr/>
            </p:nvSpPr>
            <p:spPr>
              <a:xfrm>
                <a:off x="5377150" y="4171038"/>
                <a:ext cx="1067856" cy="8570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0A50F892-8F63-904F-820F-A18BB70A64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7150" y="4171038"/>
                <a:ext cx="1067856" cy="857029"/>
              </a:xfrm>
              <a:prstGeom prst="rect">
                <a:avLst/>
              </a:prstGeom>
              <a:blipFill>
                <a:blip r:embed="rId9"/>
                <a:stretch>
                  <a:fillRect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00A654AC-DAAC-434F-99D0-B5ECE79B4818}"/>
                  </a:ext>
                </a:extLst>
              </p:cNvPr>
              <p:cNvSpPr/>
              <p:nvPr/>
            </p:nvSpPr>
            <p:spPr>
              <a:xfrm>
                <a:off x="5469530" y="3000487"/>
                <a:ext cx="822020" cy="8570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00A654AC-DAAC-434F-99D0-B5ECE79B48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9530" y="3000487"/>
                <a:ext cx="822020" cy="857029"/>
              </a:xfrm>
              <a:prstGeom prst="rect">
                <a:avLst/>
              </a:prstGeom>
              <a:blipFill>
                <a:blip r:embed="rId10"/>
                <a:stretch>
                  <a:fillRect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>
            <a:extLst>
              <a:ext uri="{FF2B5EF4-FFF2-40B4-BE49-F238E27FC236}">
                <a16:creationId xmlns:a16="http://schemas.microsoft.com/office/drawing/2014/main" id="{89CF5698-0FA6-874B-A940-32F6D883667E}"/>
              </a:ext>
            </a:extLst>
          </p:cNvPr>
          <p:cNvSpPr txBox="1"/>
          <p:nvPr/>
        </p:nvSpPr>
        <p:spPr>
          <a:xfrm>
            <a:off x="6270610" y="3257490"/>
            <a:ext cx="1795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9900CC"/>
                </a:solidFill>
              </a:rPr>
              <a:t>Local gradient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164415A-7C5B-8C4A-9263-B788F2977854}"/>
              </a:ext>
            </a:extLst>
          </p:cNvPr>
          <p:cNvSpPr txBox="1"/>
          <p:nvPr/>
        </p:nvSpPr>
        <p:spPr>
          <a:xfrm>
            <a:off x="6281516" y="4400490"/>
            <a:ext cx="1795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9900CC"/>
                </a:solidFill>
              </a:rPr>
              <a:t>Local gradient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6BAE55C4-4127-F647-AFF3-9727FEAC18D2}"/>
              </a:ext>
            </a:extLst>
          </p:cNvPr>
          <p:cNvSpPr/>
          <p:nvPr/>
        </p:nvSpPr>
        <p:spPr>
          <a:xfrm>
            <a:off x="3352800" y="969983"/>
            <a:ext cx="27350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0" dirty="0">
                <a:solidFill>
                  <a:srgbClr val="FF0000"/>
                </a:solidFill>
              </a:rPr>
              <a:t>Parameter update: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D542881-AE02-2645-801D-1F76337F084F}"/>
              </a:ext>
            </a:extLst>
          </p:cNvPr>
          <p:cNvCxnSpPr>
            <a:cxnSpLocks/>
          </p:cNvCxnSpPr>
          <p:nvPr/>
        </p:nvCxnSpPr>
        <p:spPr bwMode="auto">
          <a:xfrm>
            <a:off x="8123557" y="6096000"/>
            <a:ext cx="74095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0EBC94F-2D01-3B45-A311-D701BEDB6003}"/>
              </a:ext>
            </a:extLst>
          </p:cNvPr>
          <p:cNvSpPr txBox="1"/>
          <p:nvPr/>
        </p:nvSpPr>
        <p:spPr>
          <a:xfrm>
            <a:off x="8915400" y="5867400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00B050"/>
                </a:solidFill>
              </a:rPr>
              <a:t>Forward pass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7C48F40-A4FA-884C-81F4-425E790588B4}"/>
              </a:ext>
            </a:extLst>
          </p:cNvPr>
          <p:cNvCxnSpPr>
            <a:cxnSpLocks/>
          </p:cNvCxnSpPr>
          <p:nvPr/>
        </p:nvCxnSpPr>
        <p:spPr bwMode="auto">
          <a:xfrm flipH="1">
            <a:off x="8098250" y="6400800"/>
            <a:ext cx="74095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42B8295-D6E4-794A-88C3-789603742BAA}"/>
              </a:ext>
            </a:extLst>
          </p:cNvPr>
          <p:cNvSpPr txBox="1"/>
          <p:nvPr/>
        </p:nvSpPr>
        <p:spPr>
          <a:xfrm>
            <a:off x="8915401" y="6172200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FF0000"/>
                </a:solidFill>
              </a:rPr>
              <a:t>Backward pass</a:t>
            </a:r>
          </a:p>
        </p:txBody>
      </p:sp>
    </p:spTree>
    <p:extLst>
      <p:ext uri="{BB962C8B-B14F-4D97-AF65-F5344CB8AC3E}">
        <p14:creationId xmlns:p14="http://schemas.microsoft.com/office/powerpoint/2010/main" val="394107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3" grpId="0"/>
      <p:bldP spid="42" grpId="0"/>
      <p:bldP spid="64" grpId="0"/>
      <p:bldP spid="65" grpId="0"/>
      <p:bldP spid="70" grpId="0"/>
      <p:bldP spid="71" grpId="0"/>
      <p:bldP spid="72" grpId="0"/>
      <p:bldP spid="3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F517D-3CC6-7B40-B96E-5C0AA2B82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260" y="76200"/>
            <a:ext cx="9313141" cy="838200"/>
          </a:xfrm>
        </p:spPr>
        <p:txBody>
          <a:bodyPr/>
          <a:lstStyle/>
          <a:p>
            <a:r>
              <a:rPr lang="en-US" dirty="0"/>
              <a:t>What about more general computation graphs?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440BC23-EB8E-DA47-906F-0C3BC37A080A}"/>
              </a:ext>
            </a:extLst>
          </p:cNvPr>
          <p:cNvCxnSpPr>
            <a:cxnSpLocks/>
            <a:endCxn id="27" idx="3"/>
          </p:cNvCxnSpPr>
          <p:nvPr/>
        </p:nvCxnSpPr>
        <p:spPr bwMode="auto">
          <a:xfrm flipV="1">
            <a:off x="2208822" y="4839993"/>
            <a:ext cx="2041880" cy="45719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C5BFCF8-6729-AB43-BE03-D5C5C587881A}"/>
              </a:ext>
            </a:extLst>
          </p:cNvPr>
          <p:cNvCxnSpPr>
            <a:cxnSpLocks/>
          </p:cNvCxnSpPr>
          <p:nvPr/>
        </p:nvCxnSpPr>
        <p:spPr bwMode="auto">
          <a:xfrm flipV="1">
            <a:off x="7456250" y="2836376"/>
            <a:ext cx="1295400" cy="5926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8BD6FA7A-122F-A54F-96FF-B885E3965718}"/>
              </a:ext>
            </a:extLst>
          </p:cNvPr>
          <p:cNvSpPr/>
          <p:nvPr/>
        </p:nvSpPr>
        <p:spPr bwMode="auto">
          <a:xfrm>
            <a:off x="3657601" y="2758689"/>
            <a:ext cx="4049951" cy="243839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2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E7A5F95-191F-B442-A8BD-D175CF84E883}"/>
                  </a:ext>
                </a:extLst>
              </p:cNvPr>
              <p:cNvSpPr/>
              <p:nvPr/>
            </p:nvSpPr>
            <p:spPr>
              <a:xfrm>
                <a:off x="1507260" y="5282626"/>
                <a:ext cx="115974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b="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E7A5F95-191F-B442-A8BD-D175CF84E8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260" y="5282626"/>
                <a:ext cx="1159741" cy="584775"/>
              </a:xfrm>
              <a:prstGeom prst="rect">
                <a:avLst/>
              </a:prstGeom>
              <a:blipFill>
                <a:blip r:embed="rId2"/>
                <a:stretch>
                  <a:fillRect l="-2174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5458C21-CC0A-F94F-976F-80CD1E4F826E}"/>
                  </a:ext>
                </a:extLst>
              </p:cNvPr>
              <p:cNvSpPr/>
              <p:nvPr/>
            </p:nvSpPr>
            <p:spPr>
              <a:xfrm>
                <a:off x="8771185" y="2200319"/>
                <a:ext cx="967124" cy="6857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  <m:sup/>
                      </m:sSubSup>
                    </m:oMath>
                  </m:oMathPara>
                </a14:m>
                <a:endParaRPr lang="en-US" sz="3200" b="0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5458C21-CC0A-F94F-976F-80CD1E4F82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1185" y="2200319"/>
                <a:ext cx="967124" cy="685701"/>
              </a:xfrm>
              <a:prstGeom prst="rect">
                <a:avLst/>
              </a:prstGeom>
              <a:blipFill>
                <a:blip r:embed="rId3"/>
                <a:stretch>
                  <a:fillRect l="-5195"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02000B3-5D97-DF41-AFBD-E3D22CD9CE68}"/>
                  </a:ext>
                </a:extLst>
              </p:cNvPr>
              <p:cNvSpPr/>
              <p:nvPr/>
            </p:nvSpPr>
            <p:spPr>
              <a:xfrm>
                <a:off x="6553200" y="1143001"/>
                <a:ext cx="2242850" cy="17332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0" dirty="0">
                    <a:solidFill>
                      <a:srgbClr val="C00000"/>
                    </a:solidFill>
                  </a:rPr>
                  <a:t>Upstream gradient: 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US" sz="32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32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  <m:sup/>
                        </m:sSubSup>
                      </m:den>
                    </m:f>
                  </m:oMath>
                </a14:m>
                <a:r>
                  <a:rPr lang="en-US" sz="3200" b="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02000B3-5D97-DF41-AFBD-E3D22CD9CE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1143001"/>
                <a:ext cx="2242850" cy="1733231"/>
              </a:xfrm>
              <a:prstGeom prst="rect">
                <a:avLst/>
              </a:prstGeom>
              <a:blipFill>
                <a:blip r:embed="rId4"/>
                <a:stretch>
                  <a:fillRect t="-2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DC4F812-F7EB-2C44-9A66-1124083B33EA}"/>
              </a:ext>
            </a:extLst>
          </p:cNvPr>
          <p:cNvCxnSpPr>
            <a:cxnSpLocks/>
          </p:cNvCxnSpPr>
          <p:nvPr/>
        </p:nvCxnSpPr>
        <p:spPr bwMode="auto">
          <a:xfrm flipH="1">
            <a:off x="7373620" y="2637673"/>
            <a:ext cx="1298903" cy="59782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CEF8C5B-35F2-A040-9C66-C0594ABFC4E9}"/>
                  </a:ext>
                </a:extLst>
              </p:cNvPr>
              <p:cNvSpPr/>
              <p:nvPr/>
            </p:nvSpPr>
            <p:spPr>
              <a:xfrm>
                <a:off x="2845698" y="5372924"/>
                <a:ext cx="3283271" cy="12478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b="0" dirty="0">
                    <a:solidFill>
                      <a:srgbClr val="C00000"/>
                    </a:solidFill>
                  </a:rPr>
                  <a:t>Downstream gradient: </a:t>
                </a:r>
              </a:p>
              <a:p>
                <a:pPr algn="ctr"/>
                <a:r>
                  <a:rPr lang="en-US" b="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32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32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32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den>
                    </m:f>
                    <m:r>
                      <a:rPr lang="en-US" sz="32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32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32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sz="3200" b="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3200" b="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3200" b="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r>
                          <a:rPr lang="en-US" sz="3200" b="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3200" b="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3200" b="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3200" b="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den>
                    </m:f>
                  </m:oMath>
                </a14:m>
                <a:endParaRPr lang="en-US" sz="3200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CEF8C5B-35F2-A040-9C66-C0594ABFC4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5698" y="5372924"/>
                <a:ext cx="3283271" cy="1247842"/>
              </a:xfrm>
              <a:prstGeom prst="rect">
                <a:avLst/>
              </a:prstGeom>
              <a:blipFill>
                <a:blip r:embed="rId5"/>
                <a:stretch>
                  <a:fillRect l="-2308" t="-3030" r="-2308" b="-2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5AA4636-B810-394B-AC67-056366B60504}"/>
              </a:ext>
            </a:extLst>
          </p:cNvPr>
          <p:cNvCxnSpPr>
            <a:cxnSpLocks/>
          </p:cNvCxnSpPr>
          <p:nvPr/>
        </p:nvCxnSpPr>
        <p:spPr bwMode="auto">
          <a:xfrm>
            <a:off x="2177519" y="2237271"/>
            <a:ext cx="2192463" cy="78461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F629C12-F8F7-F345-BF53-1DA41E260716}"/>
                  </a:ext>
                </a:extLst>
              </p:cNvPr>
              <p:cNvSpPr/>
              <p:nvPr/>
            </p:nvSpPr>
            <p:spPr>
              <a:xfrm>
                <a:off x="5315957" y="3573960"/>
                <a:ext cx="84850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4400" b="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F629C12-F8F7-F345-BF53-1DA41E2607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5957" y="3573960"/>
                <a:ext cx="848502" cy="769441"/>
              </a:xfrm>
              <a:prstGeom prst="rect">
                <a:avLst/>
              </a:prstGeom>
              <a:blipFill>
                <a:blip r:embed="rId6"/>
                <a:stretch>
                  <a:fillRect l="-10448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22F7785-ED39-784E-BBE9-F3DCDB222842}"/>
                  </a:ext>
                </a:extLst>
              </p:cNvPr>
              <p:cNvSpPr/>
              <p:nvPr/>
            </p:nvSpPr>
            <p:spPr>
              <a:xfrm>
                <a:off x="1306718" y="1600201"/>
                <a:ext cx="120788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3200" b="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22F7785-ED39-784E-BBE9-F3DCDB2228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718" y="1600201"/>
                <a:ext cx="1207882" cy="584775"/>
              </a:xfrm>
              <a:prstGeom prst="rect">
                <a:avLst/>
              </a:prstGeom>
              <a:blipFill>
                <a:blip r:embed="rId7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7413E5C-BA20-4C47-BC29-3818995F6FF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302967" y="2073080"/>
            <a:ext cx="2394852" cy="8273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06E20BE-E6E8-9344-AE9B-45EE61B93311}"/>
                  </a:ext>
                </a:extLst>
              </p:cNvPr>
              <p:cNvSpPr/>
              <p:nvPr/>
            </p:nvSpPr>
            <p:spPr>
              <a:xfrm>
                <a:off x="2845757" y="1428972"/>
                <a:ext cx="2330766" cy="8570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r>
                        <a:rPr lang="en-US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06E20BE-E6E8-9344-AE9B-45EE61B933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5757" y="1428972"/>
                <a:ext cx="2330766" cy="857029"/>
              </a:xfrm>
              <a:prstGeom prst="rect">
                <a:avLst/>
              </a:prstGeom>
              <a:blipFill>
                <a:blip r:embed="rId8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C61E6887-E9AA-5C44-B523-E0717A0844E8}"/>
              </a:ext>
            </a:extLst>
          </p:cNvPr>
          <p:cNvCxnSpPr>
            <a:cxnSpLocks/>
          </p:cNvCxnSpPr>
          <p:nvPr/>
        </p:nvCxnSpPr>
        <p:spPr bwMode="auto">
          <a:xfrm flipH="1">
            <a:off x="2240435" y="5028066"/>
            <a:ext cx="2132358" cy="4583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0A50F892-8F63-904F-820F-A18BB70A64D5}"/>
                  </a:ext>
                </a:extLst>
              </p:cNvPr>
              <p:cNvSpPr/>
              <p:nvPr/>
            </p:nvSpPr>
            <p:spPr>
              <a:xfrm>
                <a:off x="4325357" y="4171038"/>
                <a:ext cx="1067856" cy="8570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0A50F892-8F63-904F-820F-A18BB70A64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5357" y="4171038"/>
                <a:ext cx="1067856" cy="857029"/>
              </a:xfrm>
              <a:prstGeom prst="rect">
                <a:avLst/>
              </a:prstGeom>
              <a:blipFill>
                <a:blip r:embed="rId9"/>
                <a:stretch>
                  <a:fillRect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00A654AC-DAAC-434F-99D0-B5ECE79B4818}"/>
                  </a:ext>
                </a:extLst>
              </p:cNvPr>
              <p:cNvSpPr/>
              <p:nvPr/>
            </p:nvSpPr>
            <p:spPr>
              <a:xfrm>
                <a:off x="4417737" y="3000487"/>
                <a:ext cx="822020" cy="8570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00A654AC-DAAC-434F-99D0-B5ECE79B48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737" y="3000487"/>
                <a:ext cx="822020" cy="857029"/>
              </a:xfrm>
              <a:prstGeom prst="rect">
                <a:avLst/>
              </a:prstGeom>
              <a:blipFill>
                <a:blip r:embed="rId10"/>
                <a:stretch>
                  <a:fillRect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>
            <a:extLst>
              <a:ext uri="{FF2B5EF4-FFF2-40B4-BE49-F238E27FC236}">
                <a16:creationId xmlns:a16="http://schemas.microsoft.com/office/drawing/2014/main" id="{89CF5698-0FA6-874B-A940-32F6D883667E}"/>
              </a:ext>
            </a:extLst>
          </p:cNvPr>
          <p:cNvSpPr txBox="1"/>
          <p:nvPr/>
        </p:nvSpPr>
        <p:spPr>
          <a:xfrm>
            <a:off x="5218817" y="3257490"/>
            <a:ext cx="1795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9900CC"/>
                </a:solidFill>
              </a:rPr>
              <a:t>Local gradient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164415A-7C5B-8C4A-9263-B788F2977854}"/>
              </a:ext>
            </a:extLst>
          </p:cNvPr>
          <p:cNvSpPr txBox="1"/>
          <p:nvPr/>
        </p:nvSpPr>
        <p:spPr>
          <a:xfrm>
            <a:off x="5229723" y="4400490"/>
            <a:ext cx="1795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9900CC"/>
                </a:solidFill>
              </a:rPr>
              <a:t>Local gradient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6BAE55C4-4127-F647-AFF3-9727FEAC18D2}"/>
              </a:ext>
            </a:extLst>
          </p:cNvPr>
          <p:cNvSpPr/>
          <p:nvPr/>
        </p:nvSpPr>
        <p:spPr>
          <a:xfrm>
            <a:off x="2693357" y="969983"/>
            <a:ext cx="27350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0" dirty="0">
                <a:solidFill>
                  <a:srgbClr val="FF0000"/>
                </a:solidFill>
              </a:rPr>
              <a:t>Parameter update: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3ADB3D6-33ED-724A-8879-04B3FD5EA663}"/>
                  </a:ext>
                </a:extLst>
              </p:cNvPr>
              <p:cNvSpPr/>
              <p:nvPr/>
            </p:nvSpPr>
            <p:spPr>
              <a:xfrm>
                <a:off x="7391401" y="4949032"/>
                <a:ext cx="1044710" cy="9721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US" sz="32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32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,2</m:t>
                            </m:r>
                          </m:sub>
                          <m:sup/>
                        </m:sSubSup>
                      </m:den>
                    </m:f>
                  </m:oMath>
                </a14:m>
                <a:r>
                  <a:rPr lang="en-US" sz="3200" b="0" dirty="0">
                    <a:solidFill>
                      <a:srgbClr val="C00000"/>
                    </a:solidFill>
                  </a:rPr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3ADB3D6-33ED-724A-8879-04B3FD5EA6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1" y="4949032"/>
                <a:ext cx="1044710" cy="972126"/>
              </a:xfrm>
              <a:prstGeom prst="rect">
                <a:avLst/>
              </a:prstGeom>
              <a:blipFill>
                <a:blip r:embed="rId11"/>
                <a:stretch>
                  <a:fillRect l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8969988-DBB8-674B-B537-9F7305148D02}"/>
              </a:ext>
            </a:extLst>
          </p:cNvPr>
          <p:cNvCxnSpPr>
            <a:cxnSpLocks/>
          </p:cNvCxnSpPr>
          <p:nvPr/>
        </p:nvCxnSpPr>
        <p:spPr bwMode="auto">
          <a:xfrm>
            <a:off x="7380051" y="4749016"/>
            <a:ext cx="1260859" cy="2189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7F6044C-3FB5-1748-9E34-D42CBFB4B4B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518172" y="4563133"/>
            <a:ext cx="1154351" cy="1871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09F336EB-2C3B-9545-850F-22BC0024EB4C}"/>
                  </a:ext>
                </a:extLst>
              </p:cNvPr>
              <p:cNvSpPr/>
              <p:nvPr/>
            </p:nvSpPr>
            <p:spPr>
              <a:xfrm>
                <a:off x="8766111" y="4572001"/>
                <a:ext cx="967124" cy="6857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  <m:sup/>
                      </m:sSubSup>
                    </m:oMath>
                  </m:oMathPara>
                </a14:m>
                <a:endParaRPr lang="en-US" sz="3200" b="0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09F336EB-2C3B-9545-850F-22BC0024EB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6111" y="4572001"/>
                <a:ext cx="967124" cy="685701"/>
              </a:xfrm>
              <a:prstGeom prst="rect">
                <a:avLst/>
              </a:prstGeom>
              <a:blipFill>
                <a:blip r:embed="rId12"/>
                <a:stretch>
                  <a:fillRect l="-3896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2FB1A3FA-3941-E446-AC1C-E1CB7BA21111}"/>
              </a:ext>
            </a:extLst>
          </p:cNvPr>
          <p:cNvSpPr txBox="1"/>
          <p:nvPr/>
        </p:nvSpPr>
        <p:spPr>
          <a:xfrm>
            <a:off x="7755308" y="3457546"/>
            <a:ext cx="274894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 Gradients add at branches</a:t>
            </a:r>
          </a:p>
        </p:txBody>
      </p:sp>
    </p:spTree>
    <p:extLst>
      <p:ext uri="{BB962C8B-B14F-4D97-AF65-F5344CB8AC3E}">
        <p14:creationId xmlns:p14="http://schemas.microsoft.com/office/powerpoint/2010/main" val="219537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Oval 54">
            <a:extLst>
              <a:ext uri="{FF2B5EF4-FFF2-40B4-BE49-F238E27FC236}">
                <a16:creationId xmlns:a16="http://schemas.microsoft.com/office/drawing/2014/main" id="{82B35E5D-25A8-E34C-9BCC-8BBE37C8BF2D}"/>
              </a:ext>
            </a:extLst>
          </p:cNvPr>
          <p:cNvSpPr/>
          <p:nvPr/>
        </p:nvSpPr>
        <p:spPr bwMode="auto">
          <a:xfrm>
            <a:off x="4258413" y="3457350"/>
            <a:ext cx="3581788" cy="138137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200" b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1F517D-3CC6-7B40-B96E-5C0AA2B82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A2C5D04-5AB9-4349-B752-28C2812FF73A}"/>
                  </a:ext>
                </a:extLst>
              </p:cNvPr>
              <p:cNvSpPr/>
              <p:nvPr/>
            </p:nvSpPr>
            <p:spPr>
              <a:xfrm>
                <a:off x="1905001" y="3796748"/>
                <a:ext cx="52892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A2C5D04-5AB9-4349-B752-28C2812FF7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1" y="3796748"/>
                <a:ext cx="52892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9087AF4-8256-1943-9421-F8B49D67CA50}"/>
                  </a:ext>
                </a:extLst>
              </p:cNvPr>
              <p:cNvSpPr/>
              <p:nvPr/>
            </p:nvSpPr>
            <p:spPr>
              <a:xfrm>
                <a:off x="9668858" y="3796748"/>
                <a:ext cx="50424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9087AF4-8256-1943-9421-F8B49D67CA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8858" y="3796748"/>
                <a:ext cx="504241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286DBE57-37F1-C04B-BC55-E67B80611FB7}"/>
                  </a:ext>
                </a:extLst>
              </p:cNvPr>
              <p:cNvSpPr/>
              <p:nvPr/>
            </p:nvSpPr>
            <p:spPr>
              <a:xfrm>
                <a:off x="8374026" y="4375672"/>
                <a:ext cx="706387" cy="8163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</m:oMath>
                </a14:m>
                <a:r>
                  <a:rPr lang="en-US" sz="3200" b="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286DBE57-37F1-C04B-BC55-E67B80611F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4026" y="4375672"/>
                <a:ext cx="706387" cy="816377"/>
              </a:xfrm>
              <a:prstGeom prst="rect">
                <a:avLst/>
              </a:prstGeom>
              <a:blipFill>
                <a:blip r:embed="rId5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1871CE76-EDF9-F048-A96D-C8FB223E4219}"/>
                  </a:ext>
                </a:extLst>
              </p:cNvPr>
              <p:cNvSpPr/>
              <p:nvPr/>
            </p:nvSpPr>
            <p:spPr>
              <a:xfrm>
                <a:off x="5478001" y="3771923"/>
                <a:ext cx="122366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600" b="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600" b="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1871CE76-EDF9-F048-A96D-C8FB223E42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8001" y="3771923"/>
                <a:ext cx="1223668" cy="646331"/>
              </a:xfrm>
              <a:prstGeom prst="rect">
                <a:avLst/>
              </a:prstGeom>
              <a:blipFill>
                <a:blip r:embed="rId6"/>
                <a:stretch>
                  <a:fillRect l="-3061" r="-3061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A1D7391-0C67-3943-88B7-383CE52C06DB}"/>
                  </a:ext>
                </a:extLst>
              </p:cNvPr>
              <p:cNvSpPr/>
              <p:nvPr/>
            </p:nvSpPr>
            <p:spPr>
              <a:xfrm>
                <a:off x="4411274" y="1929449"/>
                <a:ext cx="617926" cy="7946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A1D7391-0C67-3943-88B7-383CE52C06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1274" y="1929449"/>
                <a:ext cx="617926" cy="794641"/>
              </a:xfrm>
              <a:prstGeom prst="rect">
                <a:avLst/>
              </a:prstGeom>
              <a:blipFill>
                <a:blip r:embed="rId7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C9659358-286D-EA47-ADA6-EB7FD33F90DA}"/>
                  </a:ext>
                </a:extLst>
              </p:cNvPr>
              <p:cNvSpPr/>
              <p:nvPr/>
            </p:nvSpPr>
            <p:spPr>
              <a:xfrm>
                <a:off x="3962401" y="2759236"/>
                <a:ext cx="1523999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b="0" dirty="0">
                    <a:solidFill>
                      <a:srgbClr val="9900CC"/>
                    </a:solidFill>
                  </a:rPr>
                  <a:t> Jacobian</a:t>
                </a: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C9659358-286D-EA47-ADA6-EB7FD33F90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1" y="2759236"/>
                <a:ext cx="1523999" cy="707886"/>
              </a:xfrm>
              <a:prstGeom prst="rect">
                <a:avLst/>
              </a:prstGeom>
              <a:blipFill>
                <a:blip r:embed="rId8"/>
                <a:stretch>
                  <a:fillRect b="-14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19879898-B7B3-CE4D-9217-0AE0B231DC4B}"/>
                  </a:ext>
                </a:extLst>
              </p:cNvPr>
              <p:cNvSpPr/>
              <p:nvPr/>
            </p:nvSpPr>
            <p:spPr>
              <a:xfrm>
                <a:off x="1752600" y="4362412"/>
                <a:ext cx="80490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b="0" dirty="0">
                    <a:solidFill>
                      <a:srgbClr val="9900CC"/>
                    </a:solidFill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19879898-B7B3-CE4D-9217-0AE0B231DC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4362412"/>
                <a:ext cx="804900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3E3AFE89-3E7B-094B-95E6-05C71E9C86E8}"/>
                  </a:ext>
                </a:extLst>
              </p:cNvPr>
              <p:cNvSpPr/>
              <p:nvPr/>
            </p:nvSpPr>
            <p:spPr>
              <a:xfrm>
                <a:off x="9512558" y="4375671"/>
                <a:ext cx="7744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000" b="0" dirty="0">
                    <a:solidFill>
                      <a:srgbClr val="9900CC"/>
                    </a:solidFill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3E3AFE89-3E7B-094B-95E6-05C71E9C86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2558" y="4375671"/>
                <a:ext cx="774443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6DFA41E9-880F-E940-9381-E7CB130D6E05}"/>
                  </a:ext>
                </a:extLst>
              </p:cNvPr>
              <p:cNvSpPr/>
              <p:nvPr/>
            </p:nvSpPr>
            <p:spPr>
              <a:xfrm>
                <a:off x="8374026" y="5247063"/>
                <a:ext cx="7744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000" b="0" dirty="0">
                    <a:solidFill>
                      <a:srgbClr val="C00000"/>
                    </a:solidFill>
                  </a:rPr>
                  <a:t> </a:t>
                </a:r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6DFA41E9-880F-E940-9381-E7CB130D6E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4026" y="5247063"/>
                <a:ext cx="774443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73633F6-5DE9-3D47-AB45-66D2D15D9346}"/>
              </a:ext>
            </a:extLst>
          </p:cNvPr>
          <p:cNvCxnSpPr>
            <a:cxnSpLocks/>
          </p:cNvCxnSpPr>
          <p:nvPr/>
        </p:nvCxnSpPr>
        <p:spPr bwMode="auto">
          <a:xfrm flipH="1">
            <a:off x="2642537" y="4229122"/>
            <a:ext cx="161626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3D081D8-F321-4640-B226-B20DCEECF98D}"/>
                  </a:ext>
                </a:extLst>
              </p:cNvPr>
              <p:cNvSpPr/>
              <p:nvPr/>
            </p:nvSpPr>
            <p:spPr>
              <a:xfrm>
                <a:off x="4901884" y="1409722"/>
                <a:ext cx="3346685" cy="20076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b="0" i="1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b="0" i="1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(1)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b="0" i="1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p>
                                      <m:sSupPr>
                                        <m:ctrlP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(1)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  <m:e>
                                <m:r>
                                  <a:rPr lang="en-US" b="0" i="1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b="0" i="1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b="0" i="1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p>
                                      <m:sSupPr>
                                        <m:ctrlP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(1)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b="0" i="1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  <m:r>
                                          <a:rPr lang="en-US" b="0" i="1" smtClean="0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b="0" i="1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b="0" i="1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b="0" i="1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b="0" i="1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b="0" i="1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  <m:r>
                                          <a:rPr lang="en-US" b="0" i="1" smtClean="0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b="0" i="1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p>
                                      <m:sSupPr>
                                        <m:ctrlP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(1)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  <m:e>
                                <m:r>
                                  <a:rPr lang="en-US" b="0" i="1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b="0" i="1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b="0" i="1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p>
                                      <m:sSupPr>
                                        <m:ctrlP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  <m: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b="0" i="1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p>
                                      <m:sSupPr>
                                        <m:ctrlP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  <m: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3D081D8-F321-4640-B226-B20DCEECF9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1884" y="1409722"/>
                <a:ext cx="3346685" cy="200760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C39F4B2-5F80-A64C-9CC5-2D036F1E06D9}"/>
              </a:ext>
            </a:extLst>
          </p:cNvPr>
          <p:cNvCxnSpPr>
            <a:cxnSpLocks/>
          </p:cNvCxnSpPr>
          <p:nvPr/>
        </p:nvCxnSpPr>
        <p:spPr bwMode="auto">
          <a:xfrm flipV="1">
            <a:off x="2642537" y="4076724"/>
            <a:ext cx="1615877" cy="124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984069C-F5E0-DA4B-A957-314C1F0987FA}"/>
              </a:ext>
            </a:extLst>
          </p:cNvPr>
          <p:cNvCxnSpPr>
            <a:cxnSpLocks/>
          </p:cNvCxnSpPr>
          <p:nvPr/>
        </p:nvCxnSpPr>
        <p:spPr bwMode="auto">
          <a:xfrm flipH="1">
            <a:off x="7840202" y="4229121"/>
            <a:ext cx="161626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03111C0-A1BD-CC49-9F23-30BAC53A29D3}"/>
              </a:ext>
            </a:extLst>
          </p:cNvPr>
          <p:cNvCxnSpPr>
            <a:cxnSpLocks/>
          </p:cNvCxnSpPr>
          <p:nvPr/>
        </p:nvCxnSpPr>
        <p:spPr bwMode="auto">
          <a:xfrm flipV="1">
            <a:off x="7840202" y="4076724"/>
            <a:ext cx="1616265" cy="124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D04CE5B-CF67-7A4F-916C-878BA432DBAB}"/>
                  </a:ext>
                </a:extLst>
              </p:cNvPr>
              <p:cNvSpPr/>
              <p:nvPr/>
            </p:nvSpPr>
            <p:spPr>
              <a:xfrm>
                <a:off x="2286001" y="4438188"/>
                <a:ext cx="2544837" cy="7946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f>
                        <m:fPr>
                          <m:ctrlP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D04CE5B-CF67-7A4F-916C-878BA432DB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1" y="4438188"/>
                <a:ext cx="2544837" cy="794641"/>
              </a:xfrm>
              <a:prstGeom prst="rect">
                <a:avLst/>
              </a:prstGeom>
              <a:blipFill>
                <a:blip r:embed="rId13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6C3F1010-8B72-D749-A97F-A3C03C2B1FB0}"/>
                  </a:ext>
                </a:extLst>
              </p:cNvPr>
              <p:cNvSpPr/>
              <p:nvPr/>
            </p:nvSpPr>
            <p:spPr>
              <a:xfrm>
                <a:off x="3944532" y="5314890"/>
                <a:ext cx="85606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b="0" dirty="0">
                    <a:solidFill>
                      <a:srgbClr val="9900CC"/>
                    </a:solidFill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6C3F1010-8B72-D749-A97F-A3C03C2B1F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532" y="5314890"/>
                <a:ext cx="856068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412B340-661C-6C45-BD76-E7D33570B7F5}"/>
                  </a:ext>
                </a:extLst>
              </p:cNvPr>
              <p:cNvSpPr/>
              <p:nvPr/>
            </p:nvSpPr>
            <p:spPr>
              <a:xfrm>
                <a:off x="3340358" y="5314890"/>
                <a:ext cx="7744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000" b="0" dirty="0">
                    <a:solidFill>
                      <a:srgbClr val="C00000"/>
                    </a:solidFill>
                  </a:rPr>
                  <a:t> </a:t>
                </a:r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412B340-661C-6C45-BD76-E7D33570B7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0358" y="5314890"/>
                <a:ext cx="774443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8A655F9-E737-9049-BF59-3057766D125F}"/>
                  </a:ext>
                </a:extLst>
              </p:cNvPr>
              <p:cNvSpPr/>
              <p:nvPr/>
            </p:nvSpPr>
            <p:spPr>
              <a:xfrm>
                <a:off x="2438400" y="5314890"/>
                <a:ext cx="80490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b="0" dirty="0">
                    <a:solidFill>
                      <a:srgbClr val="C00000"/>
                    </a:solidFill>
                  </a:rPr>
                  <a:t> </a:t>
                </a:r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8A655F9-E737-9049-BF59-3057766D12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5314890"/>
                <a:ext cx="804900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04838FB-A622-3540-AD35-1F4DE6BD219D}"/>
                  </a:ext>
                </a:extLst>
              </p:cNvPr>
              <p:cNvSpPr txBox="1"/>
              <p:nvPr/>
            </p:nvSpPr>
            <p:spPr>
              <a:xfrm>
                <a:off x="8444086" y="1278172"/>
                <a:ext cx="3458026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Jacobian: </a:t>
                </a:r>
                <a:r>
                  <a:rPr lang="en-US" sz="2000" b="0" dirty="0"/>
                  <a:t>row indices correspond to outputs, column indices correspond to inputs. The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dirty="0" err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000" b="0" dirty="0" err="1"/>
                  <a:t>th</a:t>
                </a:r>
                <a:r>
                  <a:rPr lang="en-US" sz="2000" b="0" dirty="0"/>
                  <a:t> element of the Jacobian is the partial derivative of the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b="0" dirty="0" err="1"/>
                  <a:t>th</a:t>
                </a:r>
                <a:r>
                  <a:rPr lang="en-US" sz="2000" b="0" dirty="0"/>
                  <a:t> output </a:t>
                </a:r>
                <a:r>
                  <a:rPr lang="en-US" sz="2000" b="0" dirty="0" err="1"/>
                  <a:t>w.r.t</a:t>
                </a:r>
                <a:r>
                  <a:rPr lang="en-US" sz="2000" b="0" dirty="0"/>
                  <a:t>.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000" b="0" dirty="0" err="1"/>
                  <a:t>th</a:t>
                </a:r>
                <a:r>
                  <a:rPr lang="en-US" sz="2000" b="0" dirty="0"/>
                  <a:t> input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04838FB-A622-3540-AD35-1F4DE6BD21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4086" y="1278172"/>
                <a:ext cx="3458026" cy="2554545"/>
              </a:xfrm>
              <a:prstGeom prst="rect">
                <a:avLst/>
              </a:prstGeom>
              <a:blipFill>
                <a:blip r:embed="rId17"/>
                <a:stretch>
                  <a:fillRect l="-1465" t="-1485" r="-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902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6" grpId="0"/>
      <p:bldP spid="57" grpId="0"/>
      <p:bldP spid="60" grpId="0"/>
      <p:bldP spid="31" grpId="0"/>
      <p:bldP spid="38" grpId="0"/>
      <p:bldP spid="40" grpId="0"/>
      <p:bldP spid="41" grpId="0"/>
      <p:bldP spid="42" grpId="0"/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7977A-5486-934A-AD9C-52431F0B4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case: Elementwise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DA60D-202D-0C4C-8517-76412F93F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7192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Oval 54">
            <a:extLst>
              <a:ext uri="{FF2B5EF4-FFF2-40B4-BE49-F238E27FC236}">
                <a16:creationId xmlns:a16="http://schemas.microsoft.com/office/drawing/2014/main" id="{82B35E5D-25A8-E34C-9BCC-8BBE37C8BF2D}"/>
              </a:ext>
            </a:extLst>
          </p:cNvPr>
          <p:cNvSpPr/>
          <p:nvPr/>
        </p:nvSpPr>
        <p:spPr bwMode="auto">
          <a:xfrm>
            <a:off x="3962013" y="2885828"/>
            <a:ext cx="4768029" cy="138137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200" b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1F517D-3CC6-7B40-B96E-5C0AA2B82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case: Elementwise operation (</a:t>
            </a:r>
            <a:r>
              <a:rPr lang="en-US" dirty="0" err="1"/>
              <a:t>ReLU</a:t>
            </a:r>
            <a:r>
              <a:rPr lang="en-US" dirty="0"/>
              <a:t> layer)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8E42C52-FF2B-3649-845A-E93FE1FD94BE}"/>
              </a:ext>
            </a:extLst>
          </p:cNvPr>
          <p:cNvCxnSpPr>
            <a:cxnSpLocks/>
          </p:cNvCxnSpPr>
          <p:nvPr/>
        </p:nvCxnSpPr>
        <p:spPr bwMode="auto">
          <a:xfrm>
            <a:off x="8760875" y="3505200"/>
            <a:ext cx="100146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A2C5D04-5AB9-4349-B752-28C2812FF73A}"/>
                  </a:ext>
                </a:extLst>
              </p:cNvPr>
              <p:cNvSpPr/>
              <p:nvPr/>
            </p:nvSpPr>
            <p:spPr>
              <a:xfrm>
                <a:off x="1905001" y="3225226"/>
                <a:ext cx="52892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A2C5D04-5AB9-4349-B752-28C2812FF7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1" y="3225226"/>
                <a:ext cx="528927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9087AF4-8256-1943-9421-F8B49D67CA50}"/>
                  </a:ext>
                </a:extLst>
              </p:cNvPr>
              <p:cNvSpPr/>
              <p:nvPr/>
            </p:nvSpPr>
            <p:spPr>
              <a:xfrm>
                <a:off x="9905857" y="3225226"/>
                <a:ext cx="50424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9087AF4-8256-1943-9421-F8B49D67CA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5857" y="3225226"/>
                <a:ext cx="504241" cy="584775"/>
              </a:xfrm>
              <a:prstGeom prst="rect">
                <a:avLst/>
              </a:prstGeom>
              <a:blipFill>
                <a:blip r:embed="rId3"/>
                <a:stretch>
                  <a:fillRect l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286DBE57-37F1-C04B-BC55-E67B80611FB7}"/>
                  </a:ext>
                </a:extLst>
              </p:cNvPr>
              <p:cNvSpPr/>
              <p:nvPr/>
            </p:nvSpPr>
            <p:spPr>
              <a:xfrm>
                <a:off x="8879368" y="3849611"/>
                <a:ext cx="706387" cy="8163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</m:oMath>
                </a14:m>
                <a:r>
                  <a:rPr lang="en-US" sz="3200" b="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286DBE57-37F1-C04B-BC55-E67B80611F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9368" y="3849611"/>
                <a:ext cx="706387" cy="816377"/>
              </a:xfrm>
              <a:prstGeom prst="rect">
                <a:avLst/>
              </a:prstGeom>
              <a:blipFill>
                <a:blip r:embed="rId4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41757783-3341-6F43-8204-33A7E94CA800}"/>
              </a:ext>
            </a:extLst>
          </p:cNvPr>
          <p:cNvCxnSpPr>
            <a:cxnSpLocks/>
          </p:cNvCxnSpPr>
          <p:nvPr/>
        </p:nvCxnSpPr>
        <p:spPr bwMode="auto">
          <a:xfrm flipH="1">
            <a:off x="8730042" y="3657600"/>
            <a:ext cx="100146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1871CE76-EDF9-F048-A96D-C8FB223E4219}"/>
                  </a:ext>
                </a:extLst>
              </p:cNvPr>
              <p:cNvSpPr/>
              <p:nvPr/>
            </p:nvSpPr>
            <p:spPr>
              <a:xfrm>
                <a:off x="4618898" y="3200401"/>
                <a:ext cx="372871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600" b="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600" b="0" i="1">
                          <a:latin typeface="Cambria Math" panose="02040503050406030204" pitchFamily="18" charset="0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 sz="3600" b="0"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lang="en-US" sz="3600" b="0" i="1">
                          <a:latin typeface="Cambria Math" panose="02040503050406030204" pitchFamily="18" charset="0"/>
                        </a:rPr>
                        <m:t>⁡(0,</m:t>
                      </m:r>
                      <m:r>
                        <a:rPr lang="en-US" sz="3600" b="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600" b="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1871CE76-EDF9-F048-A96D-C8FB223E42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898" y="3200401"/>
                <a:ext cx="3728713" cy="646331"/>
              </a:xfrm>
              <a:prstGeom prst="rect">
                <a:avLst/>
              </a:prstGeom>
              <a:blipFill>
                <a:blip r:embed="rId5"/>
                <a:stretch>
                  <a:fillRect l="-1020" r="-1020" b="-25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A1D7391-0C67-3943-88B7-383CE52C06DB}"/>
                  </a:ext>
                </a:extLst>
              </p:cNvPr>
              <p:cNvSpPr/>
              <p:nvPr/>
            </p:nvSpPr>
            <p:spPr>
              <a:xfrm>
                <a:off x="4786835" y="1357927"/>
                <a:ext cx="617926" cy="7946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A1D7391-0C67-3943-88B7-383CE52C06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835" y="1357927"/>
                <a:ext cx="617926" cy="794641"/>
              </a:xfrm>
              <a:prstGeom prst="rect">
                <a:avLst/>
              </a:prstGeom>
              <a:blipFill>
                <a:blip r:embed="rId6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C9659358-286D-EA47-ADA6-EB7FD33F90DA}"/>
                  </a:ext>
                </a:extLst>
              </p:cNvPr>
              <p:cNvSpPr/>
              <p:nvPr/>
            </p:nvSpPr>
            <p:spPr>
              <a:xfrm>
                <a:off x="4337962" y="2187714"/>
                <a:ext cx="1523999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b="0" dirty="0">
                    <a:solidFill>
                      <a:srgbClr val="9900CC"/>
                    </a:solidFill>
                  </a:rPr>
                  <a:t> Jacobian</a:t>
                </a: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C9659358-286D-EA47-ADA6-EB7FD33F90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962" y="2187714"/>
                <a:ext cx="1523999" cy="707886"/>
              </a:xfrm>
              <a:prstGeom prst="rect">
                <a:avLst/>
              </a:prstGeom>
              <a:blipFill>
                <a:blip r:embed="rId7"/>
                <a:stretch>
                  <a:fillRect b="-14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19879898-B7B3-CE4D-9217-0AE0B231DC4B}"/>
                  </a:ext>
                </a:extLst>
              </p:cNvPr>
              <p:cNvSpPr/>
              <p:nvPr/>
            </p:nvSpPr>
            <p:spPr>
              <a:xfrm>
                <a:off x="1752600" y="3790890"/>
                <a:ext cx="80490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b="0" dirty="0">
                    <a:solidFill>
                      <a:srgbClr val="9900CC"/>
                    </a:solidFill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19879898-B7B3-CE4D-9217-0AE0B231DC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790890"/>
                <a:ext cx="804900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3E3AFE89-3E7B-094B-95E6-05C71E9C86E8}"/>
                  </a:ext>
                </a:extLst>
              </p:cNvPr>
              <p:cNvSpPr/>
              <p:nvPr/>
            </p:nvSpPr>
            <p:spPr>
              <a:xfrm>
                <a:off x="9749556" y="3804149"/>
                <a:ext cx="80490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b="0" dirty="0">
                    <a:solidFill>
                      <a:srgbClr val="9900CC"/>
                    </a:solidFill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3E3AFE89-3E7B-094B-95E6-05C71E9C86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9556" y="3804149"/>
                <a:ext cx="804900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6DFA41E9-880F-E940-9381-E7CB130D6E05}"/>
                  </a:ext>
                </a:extLst>
              </p:cNvPr>
              <p:cNvSpPr/>
              <p:nvPr/>
            </p:nvSpPr>
            <p:spPr>
              <a:xfrm>
                <a:off x="8879367" y="4629090"/>
                <a:ext cx="80490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b="0" dirty="0">
                    <a:solidFill>
                      <a:srgbClr val="9900CC"/>
                    </a:solidFill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6DFA41E9-880F-E940-9381-E7CB130D6E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9367" y="4629090"/>
                <a:ext cx="804900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73633F6-5DE9-3D47-AB45-66D2D15D9346}"/>
              </a:ext>
            </a:extLst>
          </p:cNvPr>
          <p:cNvCxnSpPr>
            <a:cxnSpLocks/>
          </p:cNvCxnSpPr>
          <p:nvPr/>
        </p:nvCxnSpPr>
        <p:spPr bwMode="auto">
          <a:xfrm flipH="1">
            <a:off x="2362201" y="3657600"/>
            <a:ext cx="161626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C39F4B2-5F80-A64C-9CC5-2D036F1E06D9}"/>
              </a:ext>
            </a:extLst>
          </p:cNvPr>
          <p:cNvCxnSpPr>
            <a:cxnSpLocks/>
          </p:cNvCxnSpPr>
          <p:nvPr/>
        </p:nvCxnSpPr>
        <p:spPr bwMode="auto">
          <a:xfrm flipV="1">
            <a:off x="2433927" y="3505201"/>
            <a:ext cx="1507356" cy="124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6471F3E-2919-8345-87D5-B560A8FE103A}"/>
                  </a:ext>
                </a:extLst>
              </p:cNvPr>
              <p:cNvSpPr/>
              <p:nvPr/>
            </p:nvSpPr>
            <p:spPr>
              <a:xfrm>
                <a:off x="5346867" y="849822"/>
                <a:ext cx="3403239" cy="19695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b="0" i="1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b="0" i="1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(1)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b="0" i="1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p>
                                      <m:sSupPr>
                                        <m:ctrlP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(1)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  <m:e>
                                <m:r>
                                  <a:rPr lang="en-US" b="0" i="1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b="0" i="1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b="0" i="1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p>
                                      <m:sSupPr>
                                        <m:ctrlP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(1)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b="0" i="1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  <m:r>
                                          <a:rPr lang="en-US" b="0" i="1" smtClean="0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b="0" i="1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b="0" i="1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b="0" i="1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b="0" i="1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b="0" i="1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b="0" i="1" smtClean="0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  <m:r>
                                          <a:rPr lang="en-US" b="0" i="1" smtClean="0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b="0" i="1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p>
                                      <m:sSupPr>
                                        <m:ctrlP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(1)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  <m:e>
                                <m:r>
                                  <a:rPr lang="en-US" b="0" i="1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b="0" i="1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b="0" i="1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p>
                                      <m:sSupPr>
                                        <m:ctrlP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b="0" i="1" smtClean="0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  <m: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b="0" i="1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p>
                                      <m:sSupPr>
                                        <m:ctrlP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  <m: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6471F3E-2919-8345-87D5-B560A8FE10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867" y="849822"/>
                <a:ext cx="3403239" cy="1969578"/>
              </a:xfrm>
              <a:prstGeom prst="rect">
                <a:avLst/>
              </a:prstGeom>
              <a:blipFill>
                <a:blip r:embed="rId11"/>
                <a:stretch>
                  <a:fillRect b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1542200-9BA2-C24F-8C2D-7E3F16E1B022}"/>
                  </a:ext>
                </a:extLst>
              </p:cNvPr>
              <p:cNvSpPr/>
              <p:nvPr/>
            </p:nvSpPr>
            <p:spPr>
              <a:xfrm>
                <a:off x="2339947" y="3962401"/>
                <a:ext cx="2076915" cy="7946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f>
                        <m:fPr>
                          <m:ctrlP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1542200-9BA2-C24F-8C2D-7E3F16E1B0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947" y="3962401"/>
                <a:ext cx="2076915" cy="794641"/>
              </a:xfrm>
              <a:prstGeom prst="rect">
                <a:avLst/>
              </a:prstGeom>
              <a:blipFill>
                <a:blip r:embed="rId12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F26E9E4-FAF1-A249-B7A0-FE852AB964BC}"/>
                  </a:ext>
                </a:extLst>
              </p:cNvPr>
              <p:cNvSpPr/>
              <p:nvPr/>
            </p:nvSpPr>
            <p:spPr>
              <a:xfrm>
                <a:off x="2284486" y="4707381"/>
                <a:ext cx="80490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b="0" dirty="0">
                    <a:solidFill>
                      <a:srgbClr val="9900CC"/>
                    </a:solidFill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F26E9E4-FAF1-A249-B7A0-FE852AB964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486" y="4707381"/>
                <a:ext cx="804900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96032D6-5ACA-4D47-92E4-8C80AFEDFFEB}"/>
                  </a:ext>
                </a:extLst>
              </p:cNvPr>
              <p:cNvSpPr/>
              <p:nvPr/>
            </p:nvSpPr>
            <p:spPr>
              <a:xfrm>
                <a:off x="3118642" y="4705237"/>
                <a:ext cx="80490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b="0" dirty="0">
                    <a:solidFill>
                      <a:srgbClr val="9900CC"/>
                    </a:solidFill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96032D6-5ACA-4D47-92E4-8C80AFEDFF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8642" y="4705237"/>
                <a:ext cx="804900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62CECA3-9148-DD4C-B4C3-11EC504D00AA}"/>
                  </a:ext>
                </a:extLst>
              </p:cNvPr>
              <p:cNvSpPr/>
              <p:nvPr/>
            </p:nvSpPr>
            <p:spPr>
              <a:xfrm>
                <a:off x="3761676" y="4710059"/>
                <a:ext cx="88652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b="0" dirty="0">
                    <a:solidFill>
                      <a:srgbClr val="9900CC"/>
                    </a:solidFill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62CECA3-9148-DD4C-B4C3-11EC504D00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676" y="4710059"/>
                <a:ext cx="886525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AEF282B7-B5E3-3F4B-B9BB-1C370BD3EA40}"/>
              </a:ext>
            </a:extLst>
          </p:cNvPr>
          <p:cNvSpPr txBox="1"/>
          <p:nvPr/>
        </p:nvSpPr>
        <p:spPr>
          <a:xfrm>
            <a:off x="9083098" y="1087715"/>
            <a:ext cx="30809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What does the Jacobian for an elementwise </a:t>
            </a:r>
            <a:br>
              <a:rPr lang="en-US" b="0" dirty="0"/>
            </a:br>
            <a:r>
              <a:rPr lang="en-US" b="0" dirty="0"/>
              <a:t>function look like?</a:t>
            </a:r>
          </a:p>
        </p:txBody>
      </p:sp>
    </p:spTree>
    <p:extLst>
      <p:ext uri="{BB962C8B-B14F-4D97-AF65-F5344CB8AC3E}">
        <p14:creationId xmlns:p14="http://schemas.microsoft.com/office/powerpoint/2010/main" val="255335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6" grpId="0"/>
      <p:bldP spid="57" grpId="0"/>
      <p:bldP spid="60" grpId="0"/>
      <p:bldP spid="18" grpId="0"/>
      <p:bldP spid="19" grpId="0"/>
      <p:bldP spid="20" grpId="0"/>
      <p:bldP spid="21" grpId="0"/>
      <p:bldP spid="2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FDBC7C0-25CE-1C47-A018-968666562483}"/>
              </a:ext>
            </a:extLst>
          </p:cNvPr>
          <p:cNvCxnSpPr/>
          <p:nvPr/>
        </p:nvCxnSpPr>
        <p:spPr bwMode="auto">
          <a:xfrm>
            <a:off x="3677349" y="1785152"/>
            <a:ext cx="50602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9A7B55F-6151-4948-8941-250E896CE64D}"/>
              </a:ext>
            </a:extLst>
          </p:cNvPr>
          <p:cNvCxnSpPr/>
          <p:nvPr/>
        </p:nvCxnSpPr>
        <p:spPr bwMode="auto">
          <a:xfrm>
            <a:off x="5734749" y="1785152"/>
            <a:ext cx="50602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2D0F201-AB86-1A41-B1E4-74462CD17572}"/>
              </a:ext>
            </a:extLst>
          </p:cNvPr>
          <p:cNvCxnSpPr/>
          <p:nvPr/>
        </p:nvCxnSpPr>
        <p:spPr bwMode="auto">
          <a:xfrm>
            <a:off x="6496749" y="1785152"/>
            <a:ext cx="50602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2FA737F-E216-844A-B6A5-855BE4F88DC5}"/>
              </a:ext>
            </a:extLst>
          </p:cNvPr>
          <p:cNvCxnSpPr/>
          <p:nvPr/>
        </p:nvCxnSpPr>
        <p:spPr bwMode="auto">
          <a:xfrm>
            <a:off x="8495486" y="1785152"/>
            <a:ext cx="50602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01F517D-3CC6-7B40-B96E-5C0AA2B82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a multi-layer network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2">
                <a:extLst>
                  <a:ext uri="{FF2B5EF4-FFF2-40B4-BE49-F238E27FC236}">
                    <a16:creationId xmlns:a16="http://schemas.microsoft.com/office/drawing/2014/main" id="{C6D2C62E-31C7-0145-BE8B-7BA8849D89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0" y="3157668"/>
                <a:ext cx="10744200" cy="3014532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b="0" dirty="0">
                    <a:solidFill>
                      <a:schemeClr val="tx1"/>
                    </a:solidFill>
                  </a:rPr>
                  <a:t>What is the SGD update for the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of the kth layer?</a:t>
                </a:r>
                <a:br>
                  <a:rPr lang="en-US" b="0" dirty="0">
                    <a:solidFill>
                      <a:schemeClr val="tx1"/>
                    </a:solidFill>
                  </a:rPr>
                </a:br>
                <a:endParaRPr lang="en-US" sz="800" b="0" dirty="0">
                  <a:solidFill>
                    <a:schemeClr val="tx1"/>
                  </a:solidFill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800" b="0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b="0" dirty="0">
                    <a:solidFill>
                      <a:schemeClr val="tx1"/>
                    </a:solidFill>
                  </a:rPr>
                  <a:t>To train the network, we need to find the </a:t>
                </a:r>
                <a:r>
                  <a:rPr lang="en-US" b="0" dirty="0">
                    <a:solidFill>
                      <a:srgbClr val="C00000"/>
                    </a:solidFill>
                  </a:rPr>
                  <a:t>gradient of the error </a:t>
                </a:r>
                <a:r>
                  <a:rPr lang="en-US" b="0" dirty="0" err="1">
                    <a:solidFill>
                      <a:srgbClr val="C00000"/>
                    </a:solidFill>
                  </a:rPr>
                  <a:t>w.r.t</a:t>
                </a:r>
                <a:r>
                  <a:rPr lang="en-US" b="0" dirty="0">
                    <a:solidFill>
                      <a:srgbClr val="C00000"/>
                    </a:solidFill>
                  </a:rPr>
                  <a:t>. the parameters of each layer,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3" name="Content Placeholder 22">
                <a:extLst>
                  <a:ext uri="{FF2B5EF4-FFF2-40B4-BE49-F238E27FC236}">
                    <a16:creationId xmlns:a16="http://schemas.microsoft.com/office/drawing/2014/main" id="{C6D2C62E-31C7-0145-BE8B-7BA8849D89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3157668"/>
                <a:ext cx="10744200" cy="3014532"/>
              </a:xfrm>
              <a:blipFill>
                <a:blip r:embed="rId2"/>
                <a:stretch>
                  <a:fillRect l="-1064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616688F9-E301-5A47-A5A4-FD09A6365F45}"/>
                  </a:ext>
                </a:extLst>
              </p:cNvPr>
              <p:cNvSpPr/>
              <p:nvPr/>
            </p:nvSpPr>
            <p:spPr bwMode="auto">
              <a:xfrm>
                <a:off x="2133601" y="1447801"/>
                <a:ext cx="1611691" cy="674703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616688F9-E301-5A47-A5A4-FD09A6365F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33601" y="1447801"/>
                <a:ext cx="1611691" cy="67470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AEFF2309-8B1F-074E-B825-9FFDA94819E6}"/>
                  </a:ext>
                </a:extLst>
              </p:cNvPr>
              <p:cNvSpPr/>
              <p:nvPr/>
            </p:nvSpPr>
            <p:spPr bwMode="auto">
              <a:xfrm>
                <a:off x="4176910" y="1447801"/>
                <a:ext cx="1611691" cy="674703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AEFF2309-8B1F-074E-B825-9FFDA94819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76910" y="1447801"/>
                <a:ext cx="1611691" cy="674703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66C51DE-C2EC-1A4B-BE44-F5FA846FEF47}"/>
                  </a:ext>
                </a:extLst>
              </p:cNvPr>
              <p:cNvSpPr/>
              <p:nvPr/>
            </p:nvSpPr>
            <p:spPr bwMode="auto">
              <a:xfrm>
                <a:off x="6991285" y="1458898"/>
                <a:ext cx="1611691" cy="674703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66C51DE-C2EC-1A4B-BE44-F5FA846FEF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91285" y="1458898"/>
                <a:ext cx="1611691" cy="674703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FE7F7B77-23ED-9C45-A24B-EBB29BEC1281}"/>
                  </a:ext>
                </a:extLst>
              </p:cNvPr>
              <p:cNvSpPr/>
              <p:nvPr/>
            </p:nvSpPr>
            <p:spPr bwMode="auto">
              <a:xfrm>
                <a:off x="9001513" y="1447801"/>
                <a:ext cx="1049263" cy="67470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800" b="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800" b="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FE7F7B77-23ED-9C45-A24B-EBB29BEC12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01513" y="1447801"/>
                <a:ext cx="1049263" cy="674703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03572AA-819F-A148-B111-47923731DA9D}"/>
              </a:ext>
            </a:extLst>
          </p:cNvPr>
          <p:cNvCxnSpPr>
            <a:cxnSpLocks/>
          </p:cNvCxnSpPr>
          <p:nvPr/>
        </p:nvCxnSpPr>
        <p:spPr bwMode="auto">
          <a:xfrm>
            <a:off x="10050775" y="1785152"/>
            <a:ext cx="304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7827947-D5C4-F84C-9FD0-F4782DA47D3B}"/>
                  </a:ext>
                </a:extLst>
              </p:cNvPr>
              <p:cNvSpPr/>
              <p:nvPr/>
            </p:nvSpPr>
            <p:spPr>
              <a:xfrm>
                <a:off x="3733801" y="1383268"/>
                <a:ext cx="4790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7827947-D5C4-F84C-9FD0-F4782DA47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1" y="1383268"/>
                <a:ext cx="47904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B8762E0-E4C8-494F-B4D9-EFCB9A44658A}"/>
                  </a:ext>
                </a:extLst>
              </p:cNvPr>
              <p:cNvSpPr/>
              <p:nvPr/>
            </p:nvSpPr>
            <p:spPr>
              <a:xfrm>
                <a:off x="5680213" y="1307068"/>
                <a:ext cx="4843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B8762E0-E4C8-494F-B4D9-EFCB9A4465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0213" y="1307068"/>
                <a:ext cx="484363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EBB1476-9603-874A-894B-A7652BDDBAD3}"/>
                  </a:ext>
                </a:extLst>
              </p:cNvPr>
              <p:cNvSpPr/>
              <p:nvPr/>
            </p:nvSpPr>
            <p:spPr>
              <a:xfrm>
                <a:off x="6316976" y="1295400"/>
                <a:ext cx="7330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EBB1476-9603-874A-894B-A7652BDDBA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6976" y="1295400"/>
                <a:ext cx="73308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F945C52-1A78-E649-B041-F7E44C7E145C}"/>
                  </a:ext>
                </a:extLst>
              </p:cNvPr>
              <p:cNvSpPr/>
              <p:nvPr/>
            </p:nvSpPr>
            <p:spPr>
              <a:xfrm>
                <a:off x="8622901" y="1295400"/>
                <a:ext cx="5134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F945C52-1A78-E649-B041-F7E44C7E14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2901" y="1295400"/>
                <a:ext cx="51347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D6FE8CB-A3AF-5445-AABA-9795FE996382}"/>
                  </a:ext>
                </a:extLst>
              </p:cNvPr>
              <p:cNvSpPr/>
              <p:nvPr/>
            </p:nvSpPr>
            <p:spPr>
              <a:xfrm>
                <a:off x="10355576" y="1611868"/>
                <a:ext cx="3676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D6FE8CB-A3AF-5445-AABA-9795FE9963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5576" y="1611868"/>
                <a:ext cx="36766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51E6FF0-0DDC-A946-BE83-DD745CC7D628}"/>
                  </a:ext>
                </a:extLst>
              </p:cNvPr>
              <p:cNvSpPr/>
              <p:nvPr/>
            </p:nvSpPr>
            <p:spPr>
              <a:xfrm>
                <a:off x="1525794" y="1600200"/>
                <a:ext cx="3792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51E6FF0-0DDC-A946-BE83-DD745CC7D6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794" y="1600200"/>
                <a:ext cx="379206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E0B5935-F400-E542-877C-2E1A9939E249}"/>
              </a:ext>
            </a:extLst>
          </p:cNvPr>
          <p:cNvCxnSpPr>
            <a:cxnSpLocks/>
          </p:cNvCxnSpPr>
          <p:nvPr/>
        </p:nvCxnSpPr>
        <p:spPr bwMode="auto">
          <a:xfrm flipV="1">
            <a:off x="1828800" y="1773484"/>
            <a:ext cx="306594" cy="1138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4903375-A30F-2D46-926D-C644D8D99B3B}"/>
              </a:ext>
            </a:extLst>
          </p:cNvPr>
          <p:cNvSpPr txBox="1"/>
          <p:nvPr/>
        </p:nvSpPr>
        <p:spPr>
          <a:xfrm>
            <a:off x="6136958" y="167640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FDB089-2C3B-C54D-922F-AAA11AB00AD6}"/>
              </a:ext>
            </a:extLst>
          </p:cNvPr>
          <p:cNvSpPr txBox="1"/>
          <p:nvPr/>
        </p:nvSpPr>
        <p:spPr>
          <a:xfrm>
            <a:off x="1408607" y="2209801"/>
            <a:ext cx="572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00B0F0"/>
                </a:solidFill>
              </a:rPr>
              <a:t>input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8B7EBC7-ADFE-A443-8D41-A39D8D1F3443}"/>
              </a:ext>
            </a:extLst>
          </p:cNvPr>
          <p:cNvSpPr txBox="1"/>
          <p:nvPr/>
        </p:nvSpPr>
        <p:spPr>
          <a:xfrm>
            <a:off x="7262784" y="2209800"/>
            <a:ext cx="1119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00B0F0"/>
                </a:solidFill>
              </a:rPr>
              <a:t>output layer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CC1684E-BECC-1142-B0E5-58FD60D0B88E}"/>
              </a:ext>
            </a:extLst>
          </p:cNvPr>
          <p:cNvSpPr txBox="1"/>
          <p:nvPr/>
        </p:nvSpPr>
        <p:spPr>
          <a:xfrm>
            <a:off x="8939184" y="2209801"/>
            <a:ext cx="1180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accent1"/>
                </a:solidFill>
              </a:rPr>
              <a:t>loss function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A4E3D26-AC99-6449-A1A3-E3A52548EEC3}"/>
              </a:ext>
            </a:extLst>
          </p:cNvPr>
          <p:cNvSpPr txBox="1"/>
          <p:nvPr/>
        </p:nvSpPr>
        <p:spPr>
          <a:xfrm>
            <a:off x="10259028" y="2209801"/>
            <a:ext cx="561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accent1"/>
                </a:solidFill>
              </a:rPr>
              <a:t>error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80B092A-FE03-C645-9109-D80748BB0B5F}"/>
              </a:ext>
            </a:extLst>
          </p:cNvPr>
          <p:cNvSpPr txBox="1"/>
          <p:nvPr/>
        </p:nvSpPr>
        <p:spPr>
          <a:xfrm>
            <a:off x="2133600" y="2209801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solidFill>
                  <a:srgbClr val="00B0F0"/>
                </a:solidFill>
              </a:rPr>
              <a:t>first layer transformation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0B810E2-CCA9-4442-A740-CA7BEAD40886}"/>
              </a:ext>
            </a:extLst>
          </p:cNvPr>
          <p:cNvSpPr txBox="1"/>
          <p:nvPr/>
        </p:nvSpPr>
        <p:spPr>
          <a:xfrm>
            <a:off x="4191000" y="22098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solidFill>
                  <a:srgbClr val="00B0F0"/>
                </a:solidFill>
              </a:rPr>
              <a:t>second layer transformation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1C388B1-454C-6844-8D09-DD90F9CA329D}"/>
              </a:ext>
            </a:extLst>
          </p:cNvPr>
          <p:cNvSpPr txBox="1"/>
          <p:nvPr/>
        </p:nvSpPr>
        <p:spPr>
          <a:xfrm>
            <a:off x="3171279" y="919048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solidFill>
                  <a:srgbClr val="00B0F0"/>
                </a:solidFill>
              </a:rPr>
              <a:t>hidden representation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10643E4-CDEC-C84B-B3F0-F07F00D78185}"/>
              </a:ext>
            </a:extLst>
          </p:cNvPr>
          <p:cNvSpPr txBox="1"/>
          <p:nvPr/>
        </p:nvSpPr>
        <p:spPr>
          <a:xfrm>
            <a:off x="8462403" y="945465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00B0F0"/>
                </a:solidFill>
              </a:rPr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213163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15" grpId="0" animBg="1"/>
      <p:bldP spid="21" grpId="0"/>
      <p:bldP spid="35" grpId="0"/>
      <p:bldP spid="3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Oval 54">
            <a:extLst>
              <a:ext uri="{FF2B5EF4-FFF2-40B4-BE49-F238E27FC236}">
                <a16:creationId xmlns:a16="http://schemas.microsoft.com/office/drawing/2014/main" id="{82B35E5D-25A8-E34C-9BCC-8BBE37C8BF2D}"/>
              </a:ext>
            </a:extLst>
          </p:cNvPr>
          <p:cNvSpPr/>
          <p:nvPr/>
        </p:nvSpPr>
        <p:spPr bwMode="auto">
          <a:xfrm>
            <a:off x="3962013" y="2885828"/>
            <a:ext cx="4768029" cy="138137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200" b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1F517D-3CC6-7B40-B96E-5C0AA2B82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case: Elementwise operation (</a:t>
            </a:r>
            <a:r>
              <a:rPr lang="en-US" dirty="0" err="1"/>
              <a:t>ReLU</a:t>
            </a:r>
            <a:r>
              <a:rPr lang="en-US" dirty="0"/>
              <a:t> layer)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8E42C52-FF2B-3649-845A-E93FE1FD94BE}"/>
              </a:ext>
            </a:extLst>
          </p:cNvPr>
          <p:cNvCxnSpPr>
            <a:cxnSpLocks/>
          </p:cNvCxnSpPr>
          <p:nvPr/>
        </p:nvCxnSpPr>
        <p:spPr bwMode="auto">
          <a:xfrm>
            <a:off x="8760875" y="3505200"/>
            <a:ext cx="100146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A2C5D04-5AB9-4349-B752-28C2812FF73A}"/>
                  </a:ext>
                </a:extLst>
              </p:cNvPr>
              <p:cNvSpPr/>
              <p:nvPr/>
            </p:nvSpPr>
            <p:spPr>
              <a:xfrm>
                <a:off x="1905001" y="3225226"/>
                <a:ext cx="52892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A2C5D04-5AB9-4349-B752-28C2812FF7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1" y="3225226"/>
                <a:ext cx="528927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9087AF4-8256-1943-9421-F8B49D67CA50}"/>
                  </a:ext>
                </a:extLst>
              </p:cNvPr>
              <p:cNvSpPr/>
              <p:nvPr/>
            </p:nvSpPr>
            <p:spPr>
              <a:xfrm>
                <a:off x="9905857" y="3225226"/>
                <a:ext cx="50424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9087AF4-8256-1943-9421-F8B49D67CA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5857" y="3225226"/>
                <a:ext cx="504241" cy="584775"/>
              </a:xfrm>
              <a:prstGeom prst="rect">
                <a:avLst/>
              </a:prstGeom>
              <a:blipFill>
                <a:blip r:embed="rId3"/>
                <a:stretch>
                  <a:fillRect l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286DBE57-37F1-C04B-BC55-E67B80611FB7}"/>
                  </a:ext>
                </a:extLst>
              </p:cNvPr>
              <p:cNvSpPr/>
              <p:nvPr/>
            </p:nvSpPr>
            <p:spPr>
              <a:xfrm>
                <a:off x="8879368" y="3849611"/>
                <a:ext cx="706387" cy="8163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</m:oMath>
                </a14:m>
                <a:r>
                  <a:rPr lang="en-US" sz="3200" b="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286DBE57-37F1-C04B-BC55-E67B80611F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9368" y="3849611"/>
                <a:ext cx="706387" cy="816377"/>
              </a:xfrm>
              <a:prstGeom prst="rect">
                <a:avLst/>
              </a:prstGeom>
              <a:blipFill>
                <a:blip r:embed="rId4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41757783-3341-6F43-8204-33A7E94CA800}"/>
              </a:ext>
            </a:extLst>
          </p:cNvPr>
          <p:cNvCxnSpPr>
            <a:cxnSpLocks/>
          </p:cNvCxnSpPr>
          <p:nvPr/>
        </p:nvCxnSpPr>
        <p:spPr bwMode="auto">
          <a:xfrm flipH="1">
            <a:off x="8730042" y="3657600"/>
            <a:ext cx="100146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1871CE76-EDF9-F048-A96D-C8FB223E4219}"/>
                  </a:ext>
                </a:extLst>
              </p:cNvPr>
              <p:cNvSpPr/>
              <p:nvPr/>
            </p:nvSpPr>
            <p:spPr>
              <a:xfrm>
                <a:off x="4618898" y="3200401"/>
                <a:ext cx="372871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600" b="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600" b="0" i="1">
                          <a:latin typeface="Cambria Math" panose="02040503050406030204" pitchFamily="18" charset="0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 sz="3600" b="0"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lang="en-US" sz="3600" b="0" i="1">
                          <a:latin typeface="Cambria Math" panose="02040503050406030204" pitchFamily="18" charset="0"/>
                        </a:rPr>
                        <m:t>⁡(0,</m:t>
                      </m:r>
                      <m:r>
                        <a:rPr lang="en-US" sz="3600" b="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600" b="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1871CE76-EDF9-F048-A96D-C8FB223E42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898" y="3200401"/>
                <a:ext cx="3728713" cy="646331"/>
              </a:xfrm>
              <a:prstGeom prst="rect">
                <a:avLst/>
              </a:prstGeom>
              <a:blipFill>
                <a:blip r:embed="rId5"/>
                <a:stretch>
                  <a:fillRect l="-1020" r="-1020" b="-25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A1D7391-0C67-3943-88B7-383CE52C06DB}"/>
                  </a:ext>
                </a:extLst>
              </p:cNvPr>
              <p:cNvSpPr/>
              <p:nvPr/>
            </p:nvSpPr>
            <p:spPr>
              <a:xfrm>
                <a:off x="4786835" y="1357927"/>
                <a:ext cx="617926" cy="7946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A1D7391-0C67-3943-88B7-383CE52C06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835" y="1357927"/>
                <a:ext cx="617926" cy="794641"/>
              </a:xfrm>
              <a:prstGeom prst="rect">
                <a:avLst/>
              </a:prstGeom>
              <a:blipFill>
                <a:blip r:embed="rId6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C9659358-286D-EA47-ADA6-EB7FD33F90DA}"/>
                  </a:ext>
                </a:extLst>
              </p:cNvPr>
              <p:cNvSpPr/>
              <p:nvPr/>
            </p:nvSpPr>
            <p:spPr>
              <a:xfrm>
                <a:off x="4337962" y="2187714"/>
                <a:ext cx="1523999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b="0" dirty="0">
                    <a:solidFill>
                      <a:srgbClr val="9900CC"/>
                    </a:solidFill>
                  </a:rPr>
                  <a:t> Jacobian</a:t>
                </a: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C9659358-286D-EA47-ADA6-EB7FD33F90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962" y="2187714"/>
                <a:ext cx="1523999" cy="707886"/>
              </a:xfrm>
              <a:prstGeom prst="rect">
                <a:avLst/>
              </a:prstGeom>
              <a:blipFill>
                <a:blip r:embed="rId7"/>
                <a:stretch>
                  <a:fillRect b="-14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19879898-B7B3-CE4D-9217-0AE0B231DC4B}"/>
                  </a:ext>
                </a:extLst>
              </p:cNvPr>
              <p:cNvSpPr/>
              <p:nvPr/>
            </p:nvSpPr>
            <p:spPr>
              <a:xfrm>
                <a:off x="1752600" y="3790890"/>
                <a:ext cx="80490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b="0" dirty="0">
                    <a:solidFill>
                      <a:srgbClr val="9900CC"/>
                    </a:solidFill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19879898-B7B3-CE4D-9217-0AE0B231DC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790890"/>
                <a:ext cx="804900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3E3AFE89-3E7B-094B-95E6-05C71E9C86E8}"/>
                  </a:ext>
                </a:extLst>
              </p:cNvPr>
              <p:cNvSpPr/>
              <p:nvPr/>
            </p:nvSpPr>
            <p:spPr>
              <a:xfrm>
                <a:off x="9749556" y="3804149"/>
                <a:ext cx="80490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b="0" dirty="0">
                    <a:solidFill>
                      <a:srgbClr val="9900CC"/>
                    </a:solidFill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3E3AFE89-3E7B-094B-95E6-05C71E9C86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9556" y="3804149"/>
                <a:ext cx="804900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6DFA41E9-880F-E940-9381-E7CB130D6E05}"/>
                  </a:ext>
                </a:extLst>
              </p:cNvPr>
              <p:cNvSpPr/>
              <p:nvPr/>
            </p:nvSpPr>
            <p:spPr>
              <a:xfrm>
                <a:off x="8879367" y="4629090"/>
                <a:ext cx="80490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b="0" dirty="0">
                    <a:solidFill>
                      <a:srgbClr val="9900CC"/>
                    </a:solidFill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6DFA41E9-880F-E940-9381-E7CB130D6E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9367" y="4629090"/>
                <a:ext cx="804900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73633F6-5DE9-3D47-AB45-66D2D15D9346}"/>
              </a:ext>
            </a:extLst>
          </p:cNvPr>
          <p:cNvCxnSpPr>
            <a:cxnSpLocks/>
          </p:cNvCxnSpPr>
          <p:nvPr/>
        </p:nvCxnSpPr>
        <p:spPr bwMode="auto">
          <a:xfrm flipH="1">
            <a:off x="2362201" y="3657600"/>
            <a:ext cx="161626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C39F4B2-5F80-A64C-9CC5-2D036F1E06D9}"/>
              </a:ext>
            </a:extLst>
          </p:cNvPr>
          <p:cNvCxnSpPr>
            <a:cxnSpLocks/>
          </p:cNvCxnSpPr>
          <p:nvPr/>
        </p:nvCxnSpPr>
        <p:spPr bwMode="auto">
          <a:xfrm flipV="1">
            <a:off x="2433927" y="3505201"/>
            <a:ext cx="1507356" cy="124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6471F3E-2919-8345-87D5-B560A8FE103A}"/>
                  </a:ext>
                </a:extLst>
              </p:cNvPr>
              <p:cNvSpPr/>
              <p:nvPr/>
            </p:nvSpPr>
            <p:spPr>
              <a:xfrm>
                <a:off x="5346867" y="849822"/>
                <a:ext cx="3403239" cy="19695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b="0" i="1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b="0" i="1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(1)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b="0" i="1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p>
                                      <m:sSupPr>
                                        <m:ctrlP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(1)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  <m:e>
                                <m:r>
                                  <a:rPr lang="en-US" b="0" i="1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b="0" i="1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b="0" i="1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b="0" i="1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b="0" i="1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p>
                                      <m:sSupPr>
                                        <m:ctrlP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b="0" i="1" smtClean="0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  <m: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b="0" i="1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p>
                                      <m:sSupPr>
                                        <m:ctrlP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  <m: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6471F3E-2919-8345-87D5-B560A8FE10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867" y="849822"/>
                <a:ext cx="3403239" cy="1969578"/>
              </a:xfrm>
              <a:prstGeom prst="rect">
                <a:avLst/>
              </a:prstGeom>
              <a:blipFill>
                <a:blip r:embed="rId11"/>
                <a:stretch>
                  <a:fillRect b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1542200-9BA2-C24F-8C2D-7E3F16E1B022}"/>
                  </a:ext>
                </a:extLst>
              </p:cNvPr>
              <p:cNvSpPr/>
              <p:nvPr/>
            </p:nvSpPr>
            <p:spPr>
              <a:xfrm>
                <a:off x="2339947" y="3962401"/>
                <a:ext cx="2076915" cy="7946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f>
                        <m:fPr>
                          <m:ctrlP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1542200-9BA2-C24F-8C2D-7E3F16E1B0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947" y="3962401"/>
                <a:ext cx="2076915" cy="794641"/>
              </a:xfrm>
              <a:prstGeom prst="rect">
                <a:avLst/>
              </a:prstGeom>
              <a:blipFill>
                <a:blip r:embed="rId12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F26E9E4-FAF1-A249-B7A0-FE852AB964BC}"/>
                  </a:ext>
                </a:extLst>
              </p:cNvPr>
              <p:cNvSpPr/>
              <p:nvPr/>
            </p:nvSpPr>
            <p:spPr>
              <a:xfrm>
                <a:off x="2284486" y="4707381"/>
                <a:ext cx="80490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b="0" dirty="0">
                    <a:solidFill>
                      <a:srgbClr val="9900CC"/>
                    </a:solidFill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F26E9E4-FAF1-A249-B7A0-FE852AB964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486" y="4707381"/>
                <a:ext cx="804900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96032D6-5ACA-4D47-92E4-8C80AFEDFFEB}"/>
                  </a:ext>
                </a:extLst>
              </p:cNvPr>
              <p:cNvSpPr/>
              <p:nvPr/>
            </p:nvSpPr>
            <p:spPr>
              <a:xfrm>
                <a:off x="3118642" y="4705237"/>
                <a:ext cx="80490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b="0" dirty="0">
                    <a:solidFill>
                      <a:srgbClr val="9900CC"/>
                    </a:solidFill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96032D6-5ACA-4D47-92E4-8C80AFEDFF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8642" y="4705237"/>
                <a:ext cx="804900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62CECA3-9148-DD4C-B4C3-11EC504D00AA}"/>
                  </a:ext>
                </a:extLst>
              </p:cNvPr>
              <p:cNvSpPr/>
              <p:nvPr/>
            </p:nvSpPr>
            <p:spPr>
              <a:xfrm>
                <a:off x="3761676" y="4710059"/>
                <a:ext cx="88652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b="0" dirty="0">
                    <a:solidFill>
                      <a:srgbClr val="9900CC"/>
                    </a:solidFill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62CECA3-9148-DD4C-B4C3-11EC504D00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676" y="4710059"/>
                <a:ext cx="886525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AEF282B7-B5E3-3F4B-B9BB-1C370BD3EA40}"/>
              </a:ext>
            </a:extLst>
          </p:cNvPr>
          <p:cNvSpPr txBox="1"/>
          <p:nvPr/>
        </p:nvSpPr>
        <p:spPr>
          <a:xfrm>
            <a:off x="9083098" y="1087715"/>
            <a:ext cx="30809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What does the Jacobian for </a:t>
            </a:r>
            <a:r>
              <a:rPr lang="en-US" b="0"/>
              <a:t>an elementwise </a:t>
            </a:r>
            <a:br>
              <a:rPr lang="en-US" b="0"/>
            </a:br>
            <a:r>
              <a:rPr lang="en-US" b="0"/>
              <a:t>function </a:t>
            </a:r>
            <a:r>
              <a:rPr lang="en-US" b="0" dirty="0"/>
              <a:t>look like?</a:t>
            </a:r>
          </a:p>
        </p:txBody>
      </p:sp>
    </p:spTree>
    <p:extLst>
      <p:ext uri="{BB962C8B-B14F-4D97-AF65-F5344CB8AC3E}">
        <p14:creationId xmlns:p14="http://schemas.microsoft.com/office/powerpoint/2010/main" val="24817597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Oval 54">
            <a:extLst>
              <a:ext uri="{FF2B5EF4-FFF2-40B4-BE49-F238E27FC236}">
                <a16:creationId xmlns:a16="http://schemas.microsoft.com/office/drawing/2014/main" id="{82B35E5D-25A8-E34C-9BCC-8BBE37C8BF2D}"/>
              </a:ext>
            </a:extLst>
          </p:cNvPr>
          <p:cNvSpPr/>
          <p:nvPr/>
        </p:nvSpPr>
        <p:spPr bwMode="auto">
          <a:xfrm>
            <a:off x="3962013" y="2885828"/>
            <a:ext cx="4768029" cy="138137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200" b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1F517D-3CC6-7B40-B96E-5C0AA2B82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case: Elementwise operation (</a:t>
            </a:r>
            <a:r>
              <a:rPr lang="en-US" dirty="0" err="1"/>
              <a:t>ReLU</a:t>
            </a:r>
            <a:r>
              <a:rPr lang="en-US" dirty="0"/>
              <a:t> layer)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CEF8C5B-35F2-A040-9C66-C0594ABFC4E9}"/>
                  </a:ext>
                </a:extLst>
              </p:cNvPr>
              <p:cNvSpPr/>
              <p:nvPr/>
            </p:nvSpPr>
            <p:spPr>
              <a:xfrm>
                <a:off x="2339947" y="3962401"/>
                <a:ext cx="2076915" cy="7946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f>
                        <m:fPr>
                          <m:ctrlP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CEF8C5B-35F2-A040-9C66-C0594ABFC4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947" y="3962401"/>
                <a:ext cx="2076915" cy="794641"/>
              </a:xfrm>
              <a:prstGeom prst="rect">
                <a:avLst/>
              </a:prstGeom>
              <a:blipFill>
                <a:blip r:embed="rId2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441161A-C4CF-AF48-85C8-111553DAE7DB}"/>
                  </a:ext>
                </a:extLst>
              </p:cNvPr>
              <p:cNvSpPr/>
              <p:nvPr/>
            </p:nvSpPr>
            <p:spPr>
              <a:xfrm>
                <a:off x="5304698" y="1219201"/>
                <a:ext cx="4773486" cy="1281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𝕀</m:t>
                                </m:r>
                                <m:r>
                                  <a:rPr lang="en-US" b="0" i="1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[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(1)</m:t>
                                    </m:r>
                                  </m:sup>
                                </m:sSup>
                                <m:r>
                                  <a:rPr lang="en-US" b="0" i="1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&gt;0]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b="0" i="1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𝕀</m:t>
                                </m:r>
                                <m:r>
                                  <a:rPr lang="en-US" i="1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[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en-US" b="0" i="1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  <m:r>
                                  <a:rPr lang="en-US" i="1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&gt;0]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441161A-C4CF-AF48-85C8-111553DAE7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698" y="1219201"/>
                <a:ext cx="4773486" cy="1281376"/>
              </a:xfrm>
              <a:prstGeom prst="rect">
                <a:avLst/>
              </a:prstGeom>
              <a:blipFill>
                <a:blip r:embed="rId3"/>
                <a:stretch>
                  <a:fillRect b="-4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1BE6306E-ACEF-514B-AC94-FE6532AA2597}"/>
                  </a:ext>
                </a:extLst>
              </p:cNvPr>
              <p:cNvSpPr/>
              <p:nvPr/>
            </p:nvSpPr>
            <p:spPr>
              <a:xfrm>
                <a:off x="1819074" y="5105401"/>
                <a:ext cx="1228926" cy="8007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  <m:r>
                        <a:rPr lang="en-US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1BE6306E-ACEF-514B-AC94-FE6532AA25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9074" y="5105401"/>
                <a:ext cx="1228926" cy="800797"/>
              </a:xfrm>
              <a:prstGeom prst="rect">
                <a:avLst/>
              </a:prstGeom>
              <a:blipFill>
                <a:blip r:embed="rId4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8E42C52-FF2B-3649-845A-E93FE1FD94BE}"/>
              </a:ext>
            </a:extLst>
          </p:cNvPr>
          <p:cNvCxnSpPr>
            <a:cxnSpLocks/>
          </p:cNvCxnSpPr>
          <p:nvPr/>
        </p:nvCxnSpPr>
        <p:spPr bwMode="auto">
          <a:xfrm>
            <a:off x="8760875" y="3505200"/>
            <a:ext cx="100146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A2C5D04-5AB9-4349-B752-28C2812FF73A}"/>
                  </a:ext>
                </a:extLst>
              </p:cNvPr>
              <p:cNvSpPr/>
              <p:nvPr/>
            </p:nvSpPr>
            <p:spPr>
              <a:xfrm>
                <a:off x="1905001" y="3225226"/>
                <a:ext cx="52892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A2C5D04-5AB9-4349-B752-28C2812FF7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1" y="3225226"/>
                <a:ext cx="52892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9087AF4-8256-1943-9421-F8B49D67CA50}"/>
                  </a:ext>
                </a:extLst>
              </p:cNvPr>
              <p:cNvSpPr/>
              <p:nvPr/>
            </p:nvSpPr>
            <p:spPr>
              <a:xfrm>
                <a:off x="9905857" y="3225226"/>
                <a:ext cx="50424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9087AF4-8256-1943-9421-F8B49D67CA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5857" y="3225226"/>
                <a:ext cx="504241" cy="584775"/>
              </a:xfrm>
              <a:prstGeom prst="rect">
                <a:avLst/>
              </a:prstGeom>
              <a:blipFill>
                <a:blip r:embed="rId6"/>
                <a:stretch>
                  <a:fillRect l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286DBE57-37F1-C04B-BC55-E67B80611FB7}"/>
                  </a:ext>
                </a:extLst>
              </p:cNvPr>
              <p:cNvSpPr/>
              <p:nvPr/>
            </p:nvSpPr>
            <p:spPr>
              <a:xfrm>
                <a:off x="8879368" y="3849611"/>
                <a:ext cx="706387" cy="8163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</m:oMath>
                </a14:m>
                <a:r>
                  <a:rPr lang="en-US" sz="3200" b="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286DBE57-37F1-C04B-BC55-E67B80611F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9368" y="3849611"/>
                <a:ext cx="706387" cy="816377"/>
              </a:xfrm>
              <a:prstGeom prst="rect">
                <a:avLst/>
              </a:prstGeom>
              <a:blipFill>
                <a:blip r:embed="rId7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41757783-3341-6F43-8204-33A7E94CA800}"/>
              </a:ext>
            </a:extLst>
          </p:cNvPr>
          <p:cNvCxnSpPr>
            <a:cxnSpLocks/>
          </p:cNvCxnSpPr>
          <p:nvPr/>
        </p:nvCxnSpPr>
        <p:spPr bwMode="auto">
          <a:xfrm flipH="1">
            <a:off x="8730042" y="3657600"/>
            <a:ext cx="100146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1871CE76-EDF9-F048-A96D-C8FB223E4219}"/>
                  </a:ext>
                </a:extLst>
              </p:cNvPr>
              <p:cNvSpPr/>
              <p:nvPr/>
            </p:nvSpPr>
            <p:spPr>
              <a:xfrm>
                <a:off x="4618898" y="3200401"/>
                <a:ext cx="372871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600" b="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600" b="0" i="1">
                          <a:latin typeface="Cambria Math" panose="02040503050406030204" pitchFamily="18" charset="0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 sz="3600" b="0"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lang="en-US" sz="3600" b="0" i="1">
                          <a:latin typeface="Cambria Math" panose="02040503050406030204" pitchFamily="18" charset="0"/>
                        </a:rPr>
                        <m:t>⁡(0,</m:t>
                      </m:r>
                      <m:r>
                        <a:rPr lang="en-US" sz="3600" b="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600" b="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1871CE76-EDF9-F048-A96D-C8FB223E42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898" y="3200401"/>
                <a:ext cx="3728713" cy="646331"/>
              </a:xfrm>
              <a:prstGeom prst="rect">
                <a:avLst/>
              </a:prstGeom>
              <a:blipFill>
                <a:blip r:embed="rId8"/>
                <a:stretch>
                  <a:fillRect l="-1020" r="-1020" b="-25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19879898-B7B3-CE4D-9217-0AE0B231DC4B}"/>
                  </a:ext>
                </a:extLst>
              </p:cNvPr>
              <p:cNvSpPr/>
              <p:nvPr/>
            </p:nvSpPr>
            <p:spPr>
              <a:xfrm>
                <a:off x="1752600" y="3790890"/>
                <a:ext cx="80490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b="0" dirty="0">
                    <a:solidFill>
                      <a:srgbClr val="9900CC"/>
                    </a:solidFill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19879898-B7B3-CE4D-9217-0AE0B231DC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790890"/>
                <a:ext cx="804900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3E3AFE89-3E7B-094B-95E6-05C71E9C86E8}"/>
                  </a:ext>
                </a:extLst>
              </p:cNvPr>
              <p:cNvSpPr/>
              <p:nvPr/>
            </p:nvSpPr>
            <p:spPr>
              <a:xfrm>
                <a:off x="9749556" y="3804149"/>
                <a:ext cx="80490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b="0" dirty="0">
                    <a:solidFill>
                      <a:srgbClr val="9900CC"/>
                    </a:solidFill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3E3AFE89-3E7B-094B-95E6-05C71E9C86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9556" y="3804149"/>
                <a:ext cx="804900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6DFA41E9-880F-E940-9381-E7CB130D6E05}"/>
                  </a:ext>
                </a:extLst>
              </p:cNvPr>
              <p:cNvSpPr/>
              <p:nvPr/>
            </p:nvSpPr>
            <p:spPr>
              <a:xfrm>
                <a:off x="8879367" y="4629090"/>
                <a:ext cx="80490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b="0" dirty="0">
                    <a:solidFill>
                      <a:srgbClr val="9900CC"/>
                    </a:solidFill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6DFA41E9-880F-E940-9381-E7CB130D6E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9367" y="4629090"/>
                <a:ext cx="804900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E029D139-A441-F04F-8FB9-ED418F025F3D}"/>
                  </a:ext>
                </a:extLst>
              </p:cNvPr>
              <p:cNvSpPr/>
              <p:nvPr/>
            </p:nvSpPr>
            <p:spPr>
              <a:xfrm>
                <a:off x="2284486" y="4707381"/>
                <a:ext cx="80490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b="0" dirty="0">
                    <a:solidFill>
                      <a:srgbClr val="9900CC"/>
                    </a:solidFill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E029D139-A441-F04F-8FB9-ED418F025F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486" y="4707381"/>
                <a:ext cx="804900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9ED6A066-B7EB-964E-A5DE-4523A1C5F424}"/>
                  </a:ext>
                </a:extLst>
              </p:cNvPr>
              <p:cNvSpPr/>
              <p:nvPr/>
            </p:nvSpPr>
            <p:spPr>
              <a:xfrm>
                <a:off x="3118642" y="4705237"/>
                <a:ext cx="80490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b="0" dirty="0">
                    <a:solidFill>
                      <a:srgbClr val="9900CC"/>
                    </a:solidFill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9ED6A066-B7EB-964E-A5DE-4523A1C5F4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8642" y="4705237"/>
                <a:ext cx="804900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AD501A8D-C418-0249-8648-AF026A6B1F6A}"/>
                  </a:ext>
                </a:extLst>
              </p:cNvPr>
              <p:cNvSpPr/>
              <p:nvPr/>
            </p:nvSpPr>
            <p:spPr>
              <a:xfrm>
                <a:off x="3761676" y="4710059"/>
                <a:ext cx="88652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b="0" dirty="0">
                    <a:solidFill>
                      <a:srgbClr val="9900CC"/>
                    </a:solidFill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AD501A8D-C418-0249-8648-AF026A6B1F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676" y="4710059"/>
                <a:ext cx="886525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104CF7C-B104-A84D-81B7-3DFE031E9AE9}"/>
              </a:ext>
            </a:extLst>
          </p:cNvPr>
          <p:cNvCxnSpPr>
            <a:cxnSpLocks/>
            <a:stCxn id="46" idx="3"/>
          </p:cNvCxnSpPr>
          <p:nvPr/>
        </p:nvCxnSpPr>
        <p:spPr bwMode="auto">
          <a:xfrm flipV="1">
            <a:off x="2433927" y="3505201"/>
            <a:ext cx="1507356" cy="124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73633F6-5DE9-3D47-AB45-66D2D15D9346}"/>
              </a:ext>
            </a:extLst>
          </p:cNvPr>
          <p:cNvCxnSpPr>
            <a:cxnSpLocks/>
          </p:cNvCxnSpPr>
          <p:nvPr/>
        </p:nvCxnSpPr>
        <p:spPr bwMode="auto">
          <a:xfrm flipH="1">
            <a:off x="2362201" y="3657600"/>
            <a:ext cx="161626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7AFD32F-AD4E-7B40-95DD-F128E5C3FBBD}"/>
                  </a:ext>
                </a:extLst>
              </p:cNvPr>
              <p:cNvSpPr/>
              <p:nvPr/>
            </p:nvSpPr>
            <p:spPr>
              <a:xfrm>
                <a:off x="2086255" y="5972287"/>
                <a:ext cx="928652" cy="7946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7AFD32F-AD4E-7B40-95DD-F128E5C3FB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255" y="5972287"/>
                <a:ext cx="928652" cy="794641"/>
              </a:xfrm>
              <a:prstGeom prst="rect">
                <a:avLst/>
              </a:prstGeom>
              <a:blipFill>
                <a:blip r:embed="rId15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490383E-5F1A-4647-8A0C-6DAD877A037C}"/>
                  </a:ext>
                </a:extLst>
              </p:cNvPr>
              <p:cNvSpPr/>
              <p:nvPr/>
            </p:nvSpPr>
            <p:spPr>
              <a:xfrm>
                <a:off x="4786835" y="1357927"/>
                <a:ext cx="617926" cy="7946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490383E-5F1A-4647-8A0C-6DAD877A03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835" y="1357927"/>
                <a:ext cx="617926" cy="794641"/>
              </a:xfrm>
              <a:prstGeom prst="rect">
                <a:avLst/>
              </a:prstGeom>
              <a:blipFill>
                <a:blip r:embed="rId16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1EB8916-370A-3F4E-BB74-3F6A7D80B6A9}"/>
                  </a:ext>
                </a:extLst>
              </p:cNvPr>
              <p:cNvSpPr/>
              <p:nvPr/>
            </p:nvSpPr>
            <p:spPr>
              <a:xfrm>
                <a:off x="4337962" y="2187714"/>
                <a:ext cx="1523999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b="0" dirty="0">
                    <a:solidFill>
                      <a:srgbClr val="9900CC"/>
                    </a:solidFill>
                  </a:rPr>
                  <a:t> Jacobian</a:t>
                </a: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1EB8916-370A-3F4E-BB74-3F6A7D80B6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962" y="2187714"/>
                <a:ext cx="1523999" cy="707886"/>
              </a:xfrm>
              <a:prstGeom prst="rect">
                <a:avLst/>
              </a:prstGeom>
              <a:blipFill>
                <a:blip r:embed="rId17"/>
                <a:stretch>
                  <a:fillRect b="-14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1B37F9C-75F0-334C-BF49-81813C5768D1}"/>
                  </a:ext>
                </a:extLst>
              </p:cNvPr>
              <p:cNvSpPr/>
              <p:nvPr/>
            </p:nvSpPr>
            <p:spPr>
              <a:xfrm>
                <a:off x="2819400" y="5098327"/>
                <a:ext cx="2335255" cy="800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𝕀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&gt;0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1B37F9C-75F0-334C-BF49-81813C5768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5098327"/>
                <a:ext cx="2335255" cy="800732"/>
              </a:xfrm>
              <a:prstGeom prst="rect">
                <a:avLst/>
              </a:prstGeom>
              <a:blipFill>
                <a:blip r:embed="rId18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36E4BAD-ECAC-BA49-B1F9-4B0F9862ED90}"/>
                  </a:ext>
                </a:extLst>
              </p:cNvPr>
              <p:cNvSpPr/>
              <p:nvPr/>
            </p:nvSpPr>
            <p:spPr>
              <a:xfrm>
                <a:off x="2819400" y="5987224"/>
                <a:ext cx="2021259" cy="7945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⨀</m:t>
                      </m:r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𝕀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&gt;0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36E4BAD-ECAC-BA49-B1F9-4B0F9862ED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5987224"/>
                <a:ext cx="2021259" cy="794576"/>
              </a:xfrm>
              <a:prstGeom prst="rect">
                <a:avLst/>
              </a:prstGeom>
              <a:blipFill>
                <a:blip r:embed="rId19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1E80CDE-3848-6548-8969-E62588B2EF8C}"/>
                  </a:ext>
                </a:extLst>
              </p:cNvPr>
              <p:cNvSpPr txBox="1"/>
              <p:nvPr/>
            </p:nvSpPr>
            <p:spPr>
              <a:xfrm>
                <a:off x="5281087" y="5296474"/>
                <a:ext cx="6555384" cy="4769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/>
                  <a:t>What happens if some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b="0" dirty="0"/>
                  <a:t> is always negative?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1E80CDE-3848-6548-8969-E62588B2EF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087" y="5296474"/>
                <a:ext cx="6555384" cy="476990"/>
              </a:xfrm>
              <a:prstGeom prst="rect">
                <a:avLst/>
              </a:prstGeom>
              <a:blipFill>
                <a:blip r:embed="rId20"/>
                <a:stretch>
                  <a:fillRect l="-1354" t="-2564" r="-387" b="-25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7B4C1A44-C019-0246-AD57-517BB4BBEFDB}"/>
              </a:ext>
            </a:extLst>
          </p:cNvPr>
          <p:cNvSpPr txBox="1"/>
          <p:nvPr/>
        </p:nvSpPr>
        <p:spPr>
          <a:xfrm>
            <a:off x="5286910" y="5899059"/>
            <a:ext cx="6022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This is known as the “dead </a:t>
            </a:r>
            <a:r>
              <a:rPr lang="en-US" b="0" dirty="0" err="1"/>
              <a:t>ReLU</a:t>
            </a:r>
            <a:r>
              <a:rPr lang="en-US" b="0" dirty="0"/>
              <a:t>” problem</a:t>
            </a:r>
          </a:p>
        </p:txBody>
      </p:sp>
    </p:spTree>
    <p:extLst>
      <p:ext uri="{BB962C8B-B14F-4D97-AF65-F5344CB8AC3E}">
        <p14:creationId xmlns:p14="http://schemas.microsoft.com/office/powerpoint/2010/main" val="276710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6" grpId="0"/>
      <p:bldP spid="30" grpId="0"/>
      <p:bldP spid="4" grpId="0"/>
      <p:bldP spid="5" grpId="0"/>
      <p:bldP spid="3" grpId="0"/>
      <p:bldP spid="2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F517D-3CC6-7B40-B96E-5C0AA2B82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Matrix-vector multiplication (linear layer)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440BC23-EB8E-DA47-906F-0C3BC37A080A}"/>
              </a:ext>
            </a:extLst>
          </p:cNvPr>
          <p:cNvCxnSpPr>
            <a:cxnSpLocks/>
            <a:stCxn id="29" idx="3"/>
            <a:endCxn id="27" idx="3"/>
          </p:cNvCxnSpPr>
          <p:nvPr/>
        </p:nvCxnSpPr>
        <p:spPr bwMode="auto">
          <a:xfrm flipV="1">
            <a:off x="2656393" y="4517567"/>
            <a:ext cx="2646102" cy="97190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C5BFCF8-6729-AB43-BE03-D5C5C587881A}"/>
              </a:ext>
            </a:extLst>
          </p:cNvPr>
          <p:cNvCxnSpPr/>
          <p:nvPr/>
        </p:nvCxnSpPr>
        <p:spPr bwMode="auto">
          <a:xfrm>
            <a:off x="8489237" y="3940487"/>
            <a:ext cx="127157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8BD6FA7A-122F-A54F-96FF-B885E3965718}"/>
              </a:ext>
            </a:extLst>
          </p:cNvPr>
          <p:cNvSpPr/>
          <p:nvPr/>
        </p:nvSpPr>
        <p:spPr bwMode="auto">
          <a:xfrm>
            <a:off x="4709394" y="3312052"/>
            <a:ext cx="4049951" cy="141234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2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E7A5F95-191F-B442-A8BD-D175CF84E883}"/>
                  </a:ext>
                </a:extLst>
              </p:cNvPr>
              <p:cNvSpPr/>
              <p:nvPr/>
            </p:nvSpPr>
            <p:spPr>
              <a:xfrm>
                <a:off x="2127467" y="5197088"/>
                <a:ext cx="52892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E7A5F95-191F-B442-A8BD-D175CF84E8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7467" y="5197088"/>
                <a:ext cx="528927" cy="584775"/>
              </a:xfrm>
              <a:prstGeom prst="rect">
                <a:avLst/>
              </a:prstGeom>
              <a:blipFill>
                <a:blip r:embed="rId2"/>
                <a:stretch>
                  <a:fillRect l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5458C21-CC0A-F94F-976F-80CD1E4F826E}"/>
                  </a:ext>
                </a:extLst>
              </p:cNvPr>
              <p:cNvSpPr/>
              <p:nvPr/>
            </p:nvSpPr>
            <p:spPr>
              <a:xfrm>
                <a:off x="9973138" y="3657601"/>
                <a:ext cx="50424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5458C21-CC0A-F94F-976F-80CD1E4F82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3138" y="3657601"/>
                <a:ext cx="504241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02000B3-5D97-DF41-AFBD-E3D22CD9CE68}"/>
                  </a:ext>
                </a:extLst>
              </p:cNvPr>
              <p:cNvSpPr/>
              <p:nvPr/>
            </p:nvSpPr>
            <p:spPr>
              <a:xfrm>
                <a:off x="8890647" y="4172596"/>
                <a:ext cx="795050" cy="8163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</m:oMath>
                </a14:m>
                <a:r>
                  <a:rPr lang="en-US" sz="3200" b="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02000B3-5D97-DF41-AFBD-E3D22CD9CE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0647" y="4172596"/>
                <a:ext cx="795050" cy="816377"/>
              </a:xfrm>
              <a:prstGeom prst="rect">
                <a:avLst/>
              </a:prstGeom>
              <a:blipFill>
                <a:blip r:embed="rId4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DC4F812-F7EB-2C44-9A66-1124083B33EA}"/>
              </a:ext>
            </a:extLst>
          </p:cNvPr>
          <p:cNvCxnSpPr>
            <a:cxnSpLocks/>
          </p:cNvCxnSpPr>
          <p:nvPr/>
        </p:nvCxnSpPr>
        <p:spPr bwMode="auto">
          <a:xfrm flipH="1">
            <a:off x="8759344" y="4038600"/>
            <a:ext cx="95605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CEF8C5B-35F2-A040-9C66-C0594ABFC4E9}"/>
                  </a:ext>
                </a:extLst>
              </p:cNvPr>
              <p:cNvSpPr/>
              <p:nvPr/>
            </p:nvSpPr>
            <p:spPr>
              <a:xfrm>
                <a:off x="3453828" y="5384542"/>
                <a:ext cx="1942262" cy="7946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CEF8C5B-35F2-A040-9C66-C0594ABFC4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3828" y="5384542"/>
                <a:ext cx="1942262" cy="794641"/>
              </a:xfrm>
              <a:prstGeom prst="rect">
                <a:avLst/>
              </a:prstGeom>
              <a:blipFill>
                <a:blip r:embed="rId5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5AA4636-B810-394B-AC67-056366B60504}"/>
              </a:ext>
            </a:extLst>
          </p:cNvPr>
          <p:cNvCxnSpPr>
            <a:cxnSpLocks/>
            <a:endCxn id="27" idx="1"/>
          </p:cNvCxnSpPr>
          <p:nvPr/>
        </p:nvCxnSpPr>
        <p:spPr bwMode="auto">
          <a:xfrm>
            <a:off x="2659785" y="2779481"/>
            <a:ext cx="2642710" cy="7394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F629C12-F8F7-F345-BF53-1DA41E260716}"/>
                  </a:ext>
                </a:extLst>
              </p:cNvPr>
              <p:cNvSpPr/>
              <p:nvPr/>
            </p:nvSpPr>
            <p:spPr>
              <a:xfrm>
                <a:off x="4876800" y="3573960"/>
                <a:ext cx="381335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4400" b="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b="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 b="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400" b="0" i="1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4400" b="0" i="1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4400" b="0" i="1">
                          <a:latin typeface="Cambria Math" panose="02040503050406030204" pitchFamily="18" charset="0"/>
                        </a:rPr>
                        <m:t>𝑥𝑊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F629C12-F8F7-F345-BF53-1DA41E2607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3573960"/>
                <a:ext cx="3813352" cy="769441"/>
              </a:xfrm>
              <a:prstGeom prst="rect">
                <a:avLst/>
              </a:prstGeom>
              <a:blipFill>
                <a:blip r:embed="rId6"/>
                <a:stretch>
                  <a:fillRect l="-2333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22F7785-ED39-784E-BBE9-F3DCDB222842}"/>
                  </a:ext>
                </a:extLst>
              </p:cNvPr>
              <p:cNvSpPr/>
              <p:nvPr/>
            </p:nvSpPr>
            <p:spPr>
              <a:xfrm>
                <a:off x="1573843" y="2362201"/>
                <a:ext cx="120788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22F7785-ED39-784E-BBE9-F3DCDB2228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843" y="2362201"/>
                <a:ext cx="1207882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7413E5C-BA20-4C47-BC29-3818995F6FF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590594" y="2933177"/>
            <a:ext cx="2473157" cy="6540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06E20BE-E6E8-9344-AE9B-45EE61B93311}"/>
                  </a:ext>
                </a:extLst>
              </p:cNvPr>
              <p:cNvSpPr/>
              <p:nvPr/>
            </p:nvSpPr>
            <p:spPr>
              <a:xfrm>
                <a:off x="2910018" y="1371600"/>
                <a:ext cx="2271583" cy="7945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den>
                      </m:f>
                      <m:r>
                        <a:rPr lang="en-US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06E20BE-E6E8-9344-AE9B-45EE61B933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0018" y="1371600"/>
                <a:ext cx="2271583" cy="794576"/>
              </a:xfrm>
              <a:prstGeom prst="rect">
                <a:avLst/>
              </a:prstGeom>
              <a:blipFill>
                <a:blip r:embed="rId8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C61E6887-E9AA-5C44-B523-E0717A0844E8}"/>
              </a:ext>
            </a:extLst>
          </p:cNvPr>
          <p:cNvCxnSpPr>
            <a:cxnSpLocks/>
          </p:cNvCxnSpPr>
          <p:nvPr/>
        </p:nvCxnSpPr>
        <p:spPr bwMode="auto">
          <a:xfrm flipH="1">
            <a:off x="2557408" y="4569549"/>
            <a:ext cx="2924078" cy="11047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0A50F892-8F63-904F-820F-A18BB70A64D5}"/>
                  </a:ext>
                </a:extLst>
              </p:cNvPr>
              <p:cNvSpPr/>
              <p:nvPr/>
            </p:nvSpPr>
            <p:spPr>
              <a:xfrm>
                <a:off x="6234072" y="4810811"/>
                <a:ext cx="613950" cy="7946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0A50F892-8F63-904F-820F-A18BB70A64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072" y="4810811"/>
                <a:ext cx="613950" cy="794641"/>
              </a:xfrm>
              <a:prstGeom prst="rect">
                <a:avLst/>
              </a:prstGeom>
              <a:blipFill>
                <a:blip r:embed="rId9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00A654AC-DAAC-434F-99D0-B5ECE79B4818}"/>
                  </a:ext>
                </a:extLst>
              </p:cNvPr>
              <p:cNvSpPr/>
              <p:nvPr/>
            </p:nvSpPr>
            <p:spPr>
              <a:xfrm>
                <a:off x="6093825" y="1990003"/>
                <a:ext cx="744948" cy="7945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00A654AC-DAAC-434F-99D0-B5ECE79B48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3825" y="1990003"/>
                <a:ext cx="744948" cy="794576"/>
              </a:xfrm>
              <a:prstGeom prst="rect">
                <a:avLst/>
              </a:prstGeom>
              <a:blipFill>
                <a:blip r:embed="rId10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3C6599F-34A1-EF40-83B4-9C6470590B79}"/>
                  </a:ext>
                </a:extLst>
              </p:cNvPr>
              <p:cNvSpPr/>
              <p:nvPr/>
            </p:nvSpPr>
            <p:spPr>
              <a:xfrm>
                <a:off x="1707554" y="2946911"/>
                <a:ext cx="85606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0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0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3C6599F-34A1-EF40-83B4-9C6470590B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7554" y="2946911"/>
                <a:ext cx="856067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04D87AC-22E8-464A-B148-84046F717E3E}"/>
                  </a:ext>
                </a:extLst>
              </p:cNvPr>
              <p:cNvSpPr/>
              <p:nvPr/>
            </p:nvSpPr>
            <p:spPr>
              <a:xfrm>
                <a:off x="1826882" y="5743391"/>
                <a:ext cx="80490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0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04D87AC-22E8-464A-B148-84046F717E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6882" y="5743391"/>
                <a:ext cx="804900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79980E9-F63C-8D42-AB44-E61512DE4B9A}"/>
                  </a:ext>
                </a:extLst>
              </p:cNvPr>
              <p:cNvSpPr/>
              <p:nvPr/>
            </p:nvSpPr>
            <p:spPr>
              <a:xfrm>
                <a:off x="9715395" y="4152986"/>
                <a:ext cx="7744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0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79980E9-F63C-8D42-AB44-E61512DE4B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395" y="4152986"/>
                <a:ext cx="774443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4A2AF1F-A7E9-8142-A73C-5DA94E319781}"/>
                  </a:ext>
                </a:extLst>
              </p:cNvPr>
              <p:cNvSpPr/>
              <p:nvPr/>
            </p:nvSpPr>
            <p:spPr>
              <a:xfrm>
                <a:off x="8890648" y="5027809"/>
                <a:ext cx="7744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0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4A2AF1F-A7E9-8142-A73C-5DA94E3197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0648" y="5027809"/>
                <a:ext cx="774443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E14B6A10-DA78-5848-B8D3-5CB1D686DCC9}"/>
                  </a:ext>
                </a:extLst>
              </p:cNvPr>
              <p:cNvSpPr/>
              <p:nvPr/>
            </p:nvSpPr>
            <p:spPr>
              <a:xfrm>
                <a:off x="6154332" y="5619690"/>
                <a:ext cx="85606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b="0" dirty="0">
                    <a:solidFill>
                      <a:srgbClr val="9900CC"/>
                    </a:solidFill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E14B6A10-DA78-5848-B8D3-5CB1D686DC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4332" y="5619690"/>
                <a:ext cx="856068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498B23CC-39A3-BA42-B880-AC38C83B1012}"/>
                  </a:ext>
                </a:extLst>
              </p:cNvPr>
              <p:cNvSpPr/>
              <p:nvPr/>
            </p:nvSpPr>
            <p:spPr>
              <a:xfrm>
                <a:off x="5794758" y="2800290"/>
                <a:ext cx="144424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sz="20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×(</m:t>
                      </m:r>
                      <m:r>
                        <a:rPr lang="en-US" sz="20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0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0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sz="20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498B23CC-39A3-BA42-B880-AC38C83B10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758" y="2800290"/>
                <a:ext cx="1444242" cy="400110"/>
              </a:xfrm>
              <a:prstGeom prst="rect">
                <a:avLst/>
              </a:prstGeom>
              <a:blipFill>
                <a:blip r:embed="rId16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B513EFE-9A38-1840-A2D0-62517609CBCE}"/>
                  </a:ext>
                </a:extLst>
              </p:cNvPr>
              <p:cNvSpPr/>
              <p:nvPr/>
            </p:nvSpPr>
            <p:spPr>
              <a:xfrm>
                <a:off x="3276600" y="6229819"/>
                <a:ext cx="80490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b="0" dirty="0">
                    <a:solidFill>
                      <a:srgbClr val="C00000"/>
                    </a:solidFill>
                  </a:rPr>
                  <a:t> </a:t>
                </a:r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B513EFE-9A38-1840-A2D0-62517609CB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6229819"/>
                <a:ext cx="804900" cy="4001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697C33CB-5FDD-5344-BB5D-57442E1BD143}"/>
                  </a:ext>
                </a:extLst>
              </p:cNvPr>
              <p:cNvSpPr/>
              <p:nvPr/>
            </p:nvSpPr>
            <p:spPr>
              <a:xfrm>
                <a:off x="4110757" y="6227675"/>
                <a:ext cx="7744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000" b="0" dirty="0">
                    <a:solidFill>
                      <a:srgbClr val="C00000"/>
                    </a:solidFill>
                  </a:rPr>
                  <a:t> </a:t>
                </a:r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697C33CB-5FDD-5344-BB5D-57442E1BD1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757" y="6227675"/>
                <a:ext cx="774443" cy="4001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392770E-7401-444E-879D-78FA31C72491}"/>
                  </a:ext>
                </a:extLst>
              </p:cNvPr>
              <p:cNvSpPr/>
              <p:nvPr/>
            </p:nvSpPr>
            <p:spPr>
              <a:xfrm>
                <a:off x="4753789" y="6232497"/>
                <a:ext cx="85606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b="0" dirty="0">
                    <a:solidFill>
                      <a:srgbClr val="9900CC"/>
                    </a:solidFill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392770E-7401-444E-879D-78FA31C724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789" y="6232497"/>
                <a:ext cx="856068" cy="40011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264C508-9DDC-C042-8BBE-DDE530E680FE}"/>
                  </a:ext>
                </a:extLst>
              </p:cNvPr>
              <p:cNvSpPr/>
              <p:nvPr/>
            </p:nvSpPr>
            <p:spPr>
              <a:xfrm>
                <a:off x="4412933" y="2190690"/>
                <a:ext cx="144424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sz="20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×(</m:t>
                      </m:r>
                      <m:r>
                        <a:rPr lang="en-US" sz="20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0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0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sz="20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264C508-9DDC-C042-8BBE-DDE530E680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2933" y="2190690"/>
                <a:ext cx="1444242" cy="400110"/>
              </a:xfrm>
              <a:prstGeom prst="rect">
                <a:avLst/>
              </a:prstGeom>
              <a:blipFill>
                <a:blip r:embed="rId20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73CE3A9-87D2-284B-85EF-CB3484847197}"/>
                  </a:ext>
                </a:extLst>
              </p:cNvPr>
              <p:cNvSpPr/>
              <p:nvPr/>
            </p:nvSpPr>
            <p:spPr>
              <a:xfrm>
                <a:off x="3810001" y="2190690"/>
                <a:ext cx="7744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000" b="0" dirty="0">
                    <a:solidFill>
                      <a:srgbClr val="C00000"/>
                    </a:solidFill>
                  </a:rPr>
                  <a:t> </a:t>
                </a:r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73CE3A9-87D2-284B-85EF-CB34848471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1" y="2190690"/>
                <a:ext cx="774443" cy="40011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6774048-98E7-3043-93BC-9804F6223932}"/>
                  </a:ext>
                </a:extLst>
              </p:cNvPr>
              <p:cNvSpPr/>
              <p:nvPr/>
            </p:nvSpPr>
            <p:spPr>
              <a:xfrm>
                <a:off x="2801534" y="2190690"/>
                <a:ext cx="85606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0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0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6774048-98E7-3043-93BC-9804F62239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1534" y="2190690"/>
                <a:ext cx="856067" cy="40011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502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3" grpId="0"/>
      <p:bldP spid="42" grpId="0"/>
      <p:bldP spid="64" grpId="0"/>
      <p:bldP spid="65" grpId="0"/>
      <p:bldP spid="35" grpId="0"/>
      <p:bldP spid="36" grpId="0"/>
      <p:bldP spid="39" grpId="0"/>
      <p:bldP spid="40" grpId="0"/>
      <p:bldP spid="41" grpId="0"/>
      <p:bldP spid="43" grpId="0"/>
      <p:bldP spid="44" grpId="0"/>
      <p:bldP spid="45" grpId="0"/>
      <p:bldP spid="4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F517D-3CC6-7B40-B96E-5C0AA2B82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Matrix-vector multiplication (linear layer)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D733B8-ABE3-A142-88B1-4EE9618FD0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0" y="914400"/>
                <a:ext cx="8839200" cy="5257800"/>
              </a:xfrm>
            </p:spPr>
            <p:txBody>
              <a:bodyPr/>
              <a:lstStyle/>
              <a:p>
                <a:r>
                  <a:rPr lang="en-US" sz="2000" dirty="0">
                    <a:solidFill>
                      <a:srgbClr val="9900CC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200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(1)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00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  <m:r>
                      <a:rPr lang="en-US" sz="2000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200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(1)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00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sz="20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200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(11)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(1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1)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𝑀𝑁</m:t>
                                  </m:r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endParaRPr lang="en-US" b="0" dirty="0">
                  <a:solidFill>
                    <a:srgbClr val="9900CC"/>
                  </a:solidFill>
                </a:endParaRPr>
              </a:p>
              <a:p>
                <a:r>
                  <a:rPr lang="en-US" dirty="0"/>
                  <a:t>Want:  </a:t>
                </a:r>
                <a:r>
                  <a:rPr lang="en-US" dirty="0">
                    <a:solidFill>
                      <a:srgbClr val="9900CC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3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  <m:r>
                      <a:rPr lang="en-US" sz="3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6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6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sz="3600" dirty="0">
                  <a:solidFill>
                    <a:srgbClr val="9900CC"/>
                  </a:solidFill>
                </a:endParaRPr>
              </a:p>
              <a:p>
                <a:endParaRPr lang="en-US" sz="3600" dirty="0">
                  <a:solidFill>
                    <a:srgbClr val="9900CC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num>
                        <m:den>
                          <m:r>
                            <a:rPr lang="en-US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9900CC"/>
                  </a:solidFill>
                </a:endParaRPr>
              </a:p>
              <a:p>
                <a:endParaRPr lang="en-US" sz="1400" dirty="0">
                  <a:solidFill>
                    <a:srgbClr val="9900CC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D733B8-ABE3-A142-88B1-4EE9618FD0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914400"/>
                <a:ext cx="8839200" cy="5257800"/>
              </a:xfrm>
              <a:blipFill>
                <a:blip r:embed="rId2"/>
                <a:stretch>
                  <a:fillRect l="-1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725D242-F737-6E48-A6D1-290A7C8FACF4}"/>
                  </a:ext>
                </a:extLst>
              </p:cNvPr>
              <p:cNvSpPr txBox="1"/>
              <p:nvPr/>
            </p:nvSpPr>
            <p:spPr>
              <a:xfrm>
                <a:off x="6934200" y="3664804"/>
                <a:ext cx="28194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b="0" dirty="0" err="1"/>
                  <a:t>th</a:t>
                </a:r>
                <a:r>
                  <a:rPr lang="en-US" b="0" dirty="0"/>
                  <a:t> row, </a:t>
                </a:r>
                <a14:m>
                  <m:oMath xmlns:m="http://schemas.openxmlformats.org/officeDocument/2006/math">
                    <m:r>
                      <a:rPr lang="en-US" b="0" i="1" dirty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b="0" dirty="0" err="1"/>
                  <a:t>th</a:t>
                </a:r>
                <a:r>
                  <a:rPr lang="en-US" b="0" dirty="0"/>
                  <a:t> column of Jacobian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725D242-F737-6E48-A6D1-290A7C8FAC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3664804"/>
                <a:ext cx="2819400" cy="830997"/>
              </a:xfrm>
              <a:prstGeom prst="rect">
                <a:avLst/>
              </a:prstGeom>
              <a:blipFill>
                <a:blip r:embed="rId3"/>
                <a:stretch>
                  <a:fillRect t="-6061" r="-4036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3469C11-3742-4A49-AF6E-E1878ADB353C}"/>
                  </a:ext>
                </a:extLst>
              </p:cNvPr>
              <p:cNvSpPr/>
              <p:nvPr/>
            </p:nvSpPr>
            <p:spPr>
              <a:xfrm>
                <a:off x="2057400" y="2895600"/>
                <a:ext cx="7449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8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18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1800" b="0" dirty="0">
                    <a:solidFill>
                      <a:srgbClr val="C00000"/>
                    </a:solidFill>
                  </a:rPr>
                  <a:t> </a:t>
                </a:r>
                <a:endParaRPr lang="en-US" sz="1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3469C11-3742-4A49-AF6E-E1878ADB35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2895600"/>
                <a:ext cx="74494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FE362E1-E23E-EA4A-BF0D-45130D424424}"/>
                  </a:ext>
                </a:extLst>
              </p:cNvPr>
              <p:cNvSpPr/>
              <p:nvPr/>
            </p:nvSpPr>
            <p:spPr>
              <a:xfrm>
                <a:off x="3009614" y="2895600"/>
                <a:ext cx="7160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8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8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FE362E1-E23E-EA4A-BF0D-45130D4244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614" y="2895600"/>
                <a:ext cx="71609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7B90FAB-6EEE-6643-98C0-085F3088A826}"/>
                  </a:ext>
                </a:extLst>
              </p:cNvPr>
              <p:cNvSpPr/>
              <p:nvPr/>
            </p:nvSpPr>
            <p:spPr>
              <a:xfrm>
                <a:off x="3651068" y="2895600"/>
                <a:ext cx="7906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8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18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1800" b="0" dirty="0">
                    <a:solidFill>
                      <a:srgbClr val="9900CC"/>
                    </a:solidFill>
                  </a:rPr>
                  <a:t> </a:t>
                </a:r>
                <a:endParaRPr lang="en-US" sz="18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7B90FAB-6EEE-6643-98C0-085F3088A8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068" y="2895600"/>
                <a:ext cx="79066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20567AC-EF56-D446-9216-4B1C020F1D0B}"/>
                  </a:ext>
                </a:extLst>
              </p:cNvPr>
              <p:cNvSpPr/>
              <p:nvPr/>
            </p:nvSpPr>
            <p:spPr>
              <a:xfrm>
                <a:off x="8430862" y="838200"/>
                <a:ext cx="2772426" cy="11308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20567AC-EF56-D446-9216-4B1C020F1D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0862" y="838200"/>
                <a:ext cx="2772426" cy="1130822"/>
              </a:xfrm>
              <a:prstGeom prst="rect">
                <a:avLst/>
              </a:prstGeom>
              <a:blipFill>
                <a:blip r:embed="rId7"/>
                <a:stretch>
                  <a:fillRect l="-5479" t="-100000" b="-15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E8C8B6A6-F48D-014E-AB3B-6E3669FA9B71}"/>
              </a:ext>
            </a:extLst>
          </p:cNvPr>
          <p:cNvSpPr/>
          <p:nvPr/>
        </p:nvSpPr>
        <p:spPr bwMode="auto">
          <a:xfrm>
            <a:off x="3705134" y="1969022"/>
            <a:ext cx="638266" cy="926578"/>
          </a:xfrm>
          <a:prstGeom prst="rect">
            <a:avLst/>
          </a:prstGeom>
          <a:noFill/>
          <a:ln w="25400" cap="flat" cmpd="sng" algn="ctr">
            <a:solidFill>
              <a:srgbClr val="99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02106D-5675-6D4A-8FD5-8497A4499442}"/>
              </a:ext>
            </a:extLst>
          </p:cNvPr>
          <p:cNvSpPr/>
          <p:nvPr/>
        </p:nvSpPr>
        <p:spPr bwMode="auto">
          <a:xfrm>
            <a:off x="5486400" y="3581400"/>
            <a:ext cx="1257300" cy="762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63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/>
      <p:bldP spid="7" grpId="0"/>
      <p:bldP spid="9" grpId="0"/>
      <p:bldP spid="10" grpId="0" animBg="1"/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F517D-3CC6-7B40-B96E-5C0AA2B82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Matrix-vector multiplication (linear layer)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D733B8-ABE3-A142-88B1-4EE9618FD0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0" y="914400"/>
                <a:ext cx="8839200" cy="5257800"/>
              </a:xfrm>
            </p:spPr>
            <p:txBody>
              <a:bodyPr/>
              <a:lstStyle/>
              <a:p>
                <a:r>
                  <a:rPr lang="en-US" sz="2000" dirty="0">
                    <a:solidFill>
                      <a:srgbClr val="9900CC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200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(1)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00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  <m:r>
                      <a:rPr lang="en-US" sz="2000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200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(1)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00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sz="20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200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(11)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(1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1)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𝑀𝑁</m:t>
                                  </m:r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endParaRPr lang="en-US" b="0" dirty="0">
                  <a:solidFill>
                    <a:srgbClr val="9900CC"/>
                  </a:solidFill>
                </a:endParaRPr>
              </a:p>
              <a:p>
                <a:r>
                  <a:rPr lang="en-US" dirty="0"/>
                  <a:t>Want:  </a:t>
                </a:r>
                <a:r>
                  <a:rPr lang="en-US" dirty="0">
                    <a:solidFill>
                      <a:srgbClr val="9900CC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3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  <m:r>
                      <a:rPr lang="en-US" sz="3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6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6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sz="3600" dirty="0">
                  <a:solidFill>
                    <a:srgbClr val="9900CC"/>
                  </a:solidFill>
                </a:endParaRPr>
              </a:p>
              <a:p>
                <a:endParaRPr lang="en-US" sz="3600" dirty="0">
                  <a:solidFill>
                    <a:srgbClr val="9900CC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num>
                        <m:den>
                          <m:r>
                            <a:rPr lang="en-US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9900CC"/>
                  </a:solidFill>
                </a:endParaRPr>
              </a:p>
              <a:p>
                <a:endParaRPr lang="en-US" sz="1400" dirty="0">
                  <a:solidFill>
                    <a:srgbClr val="9900CC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endParaRPr lang="en-US" sz="1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D733B8-ABE3-A142-88B1-4EE9618FD0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914400"/>
                <a:ext cx="8839200" cy="5257800"/>
              </a:xfrm>
              <a:blipFill>
                <a:blip r:embed="rId2"/>
                <a:stretch>
                  <a:fillRect l="-1580" b="-7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725D242-F737-6E48-A6D1-290A7C8FACF4}"/>
                  </a:ext>
                </a:extLst>
              </p:cNvPr>
              <p:cNvSpPr txBox="1"/>
              <p:nvPr/>
            </p:nvSpPr>
            <p:spPr>
              <a:xfrm>
                <a:off x="6934200" y="3664804"/>
                <a:ext cx="28194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b="0" dirty="0" err="1"/>
                  <a:t>th</a:t>
                </a:r>
                <a:r>
                  <a:rPr lang="en-US" b="0" dirty="0"/>
                  <a:t> row, </a:t>
                </a:r>
                <a14:m>
                  <m:oMath xmlns:m="http://schemas.openxmlformats.org/officeDocument/2006/math">
                    <m:r>
                      <a:rPr lang="en-US" b="0" i="1" dirty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b="0" dirty="0" err="1"/>
                  <a:t>th</a:t>
                </a:r>
                <a:r>
                  <a:rPr lang="en-US" b="0" dirty="0"/>
                  <a:t> column of Jacobian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725D242-F737-6E48-A6D1-290A7C8FAC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3664804"/>
                <a:ext cx="2819400" cy="830997"/>
              </a:xfrm>
              <a:prstGeom prst="rect">
                <a:avLst/>
              </a:prstGeom>
              <a:blipFill>
                <a:blip r:embed="rId3"/>
                <a:stretch>
                  <a:fillRect t="-6061" r="-4036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3469C11-3742-4A49-AF6E-E1878ADB353C}"/>
                  </a:ext>
                </a:extLst>
              </p:cNvPr>
              <p:cNvSpPr/>
              <p:nvPr/>
            </p:nvSpPr>
            <p:spPr>
              <a:xfrm>
                <a:off x="2057400" y="2895600"/>
                <a:ext cx="7449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8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18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1800" b="0" dirty="0">
                    <a:solidFill>
                      <a:srgbClr val="C00000"/>
                    </a:solidFill>
                  </a:rPr>
                  <a:t> </a:t>
                </a:r>
                <a:endParaRPr lang="en-US" sz="1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3469C11-3742-4A49-AF6E-E1878ADB35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2895600"/>
                <a:ext cx="74494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FE362E1-E23E-EA4A-BF0D-45130D424424}"/>
                  </a:ext>
                </a:extLst>
              </p:cNvPr>
              <p:cNvSpPr/>
              <p:nvPr/>
            </p:nvSpPr>
            <p:spPr>
              <a:xfrm>
                <a:off x="3009614" y="2895600"/>
                <a:ext cx="7160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8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8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FE362E1-E23E-EA4A-BF0D-45130D4244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614" y="2895600"/>
                <a:ext cx="71609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7B90FAB-6EEE-6643-98C0-085F3088A826}"/>
                  </a:ext>
                </a:extLst>
              </p:cNvPr>
              <p:cNvSpPr/>
              <p:nvPr/>
            </p:nvSpPr>
            <p:spPr>
              <a:xfrm>
                <a:off x="3651068" y="2895600"/>
                <a:ext cx="7906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8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18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1800" b="0" dirty="0">
                    <a:solidFill>
                      <a:srgbClr val="9900CC"/>
                    </a:solidFill>
                  </a:rPr>
                  <a:t> </a:t>
                </a:r>
                <a:endParaRPr lang="en-US" sz="18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7B90FAB-6EEE-6643-98C0-085F3088A8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068" y="2895600"/>
                <a:ext cx="79066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20567AC-EF56-D446-9216-4B1C020F1D0B}"/>
                  </a:ext>
                </a:extLst>
              </p:cNvPr>
              <p:cNvSpPr/>
              <p:nvPr/>
            </p:nvSpPr>
            <p:spPr>
              <a:xfrm>
                <a:off x="8430862" y="838200"/>
                <a:ext cx="2772426" cy="11308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20567AC-EF56-D446-9216-4B1C020F1D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0862" y="838200"/>
                <a:ext cx="2772426" cy="1130822"/>
              </a:xfrm>
              <a:prstGeom prst="rect">
                <a:avLst/>
              </a:prstGeom>
              <a:blipFill>
                <a:blip r:embed="rId7"/>
                <a:stretch>
                  <a:fillRect l="-5479" t="-100000" b="-15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D23F3802-E657-8E43-977B-80988AFF9BE3}"/>
              </a:ext>
            </a:extLst>
          </p:cNvPr>
          <p:cNvSpPr/>
          <p:nvPr/>
        </p:nvSpPr>
        <p:spPr bwMode="auto">
          <a:xfrm>
            <a:off x="3657600" y="5590146"/>
            <a:ext cx="3360074" cy="1039253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5FF51D-45A8-6246-9669-22BB8873D258}"/>
              </a:ext>
            </a:extLst>
          </p:cNvPr>
          <p:cNvSpPr/>
          <p:nvPr/>
        </p:nvSpPr>
        <p:spPr bwMode="auto">
          <a:xfrm>
            <a:off x="3705134" y="1969022"/>
            <a:ext cx="638266" cy="926578"/>
          </a:xfrm>
          <a:prstGeom prst="rect">
            <a:avLst/>
          </a:prstGeom>
          <a:noFill/>
          <a:ln w="25400" cap="flat" cmpd="sng" algn="ctr">
            <a:solidFill>
              <a:srgbClr val="99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4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F517D-3CC6-7B40-B96E-5C0AA2B82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Matrix-vector multiplication (linear layer)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D733B8-ABE3-A142-88B1-4EE9618FD0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0" y="914400"/>
                <a:ext cx="10668000" cy="5257800"/>
              </a:xfrm>
            </p:spPr>
            <p:txBody>
              <a:bodyPr/>
              <a:lstStyle/>
              <a:p>
                <a:r>
                  <a:rPr lang="en-US" sz="2000" dirty="0">
                    <a:solidFill>
                      <a:srgbClr val="9900CC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200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(1)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00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  <m:r>
                      <a:rPr lang="en-US" sz="2000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200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(1)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00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sz="20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200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(11)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(1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1)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𝑀𝑁</m:t>
                                  </m:r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endParaRPr lang="en-US" b="0" dirty="0">
                  <a:solidFill>
                    <a:srgbClr val="9900CC"/>
                  </a:solidFill>
                </a:endParaRPr>
              </a:p>
              <a:p>
                <a:r>
                  <a:rPr lang="en-US" dirty="0"/>
                  <a:t>Want:  </a:t>
                </a:r>
                <a:r>
                  <a:rPr lang="en-US" dirty="0">
                    <a:solidFill>
                      <a:srgbClr val="9900CC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den>
                    </m:f>
                    <m:r>
                      <a:rPr lang="en-US" sz="3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  <m:r>
                      <a:rPr lang="en-US" sz="3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6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600" b="0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den>
                    </m:f>
                  </m:oMath>
                </a14:m>
                <a:endParaRPr lang="en-US" sz="3600" dirty="0">
                  <a:solidFill>
                    <a:srgbClr val="9900CC"/>
                  </a:solidFill>
                </a:endParaRPr>
              </a:p>
              <a:p>
                <a:endParaRPr lang="en-US" sz="3600" dirty="0">
                  <a:solidFill>
                    <a:srgbClr val="9900CC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𝕀</m:t>
                      </m:r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9900CC"/>
                  </a:solidFill>
                </a:endParaRPr>
              </a:p>
              <a:p>
                <a:endParaRPr lang="en-US" sz="1400" dirty="0">
                  <a:solidFill>
                    <a:srgbClr val="9900CC"/>
                  </a:solidFill>
                </a:endParaRPr>
              </a:p>
              <a:p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D733B8-ABE3-A142-88B1-4EE9618FD0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914400"/>
                <a:ext cx="10668000" cy="5257800"/>
              </a:xfrm>
              <a:blipFill>
                <a:blip r:embed="rId2"/>
                <a:stretch>
                  <a:fillRect l="-1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3469C11-3742-4A49-AF6E-E1878ADB353C}"/>
                  </a:ext>
                </a:extLst>
              </p:cNvPr>
              <p:cNvSpPr/>
              <p:nvPr/>
            </p:nvSpPr>
            <p:spPr>
              <a:xfrm>
                <a:off x="2133600" y="2895600"/>
                <a:ext cx="7906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sz="18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800" b="0" dirty="0">
                    <a:solidFill>
                      <a:srgbClr val="FF0000"/>
                    </a:solidFill>
                  </a:rPr>
                  <a:t> </a:t>
                </a:r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3469C11-3742-4A49-AF6E-E1878ADB35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2895600"/>
                <a:ext cx="79066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FE362E1-E23E-EA4A-BF0D-45130D424424}"/>
                  </a:ext>
                </a:extLst>
              </p:cNvPr>
              <p:cNvSpPr/>
              <p:nvPr/>
            </p:nvSpPr>
            <p:spPr>
              <a:xfrm>
                <a:off x="3192241" y="2895600"/>
                <a:ext cx="7160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8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8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FE362E1-E23E-EA4A-BF0D-45130D4244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2241" y="2895600"/>
                <a:ext cx="71609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20567AC-EF56-D446-9216-4B1C020F1D0B}"/>
                  </a:ext>
                </a:extLst>
              </p:cNvPr>
              <p:cNvSpPr/>
              <p:nvPr/>
            </p:nvSpPr>
            <p:spPr>
              <a:xfrm>
                <a:off x="8430862" y="838200"/>
                <a:ext cx="2772426" cy="11308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20567AC-EF56-D446-9216-4B1C020F1D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0862" y="838200"/>
                <a:ext cx="2772426" cy="1130822"/>
              </a:xfrm>
              <a:prstGeom prst="rect">
                <a:avLst/>
              </a:prstGeom>
              <a:blipFill>
                <a:blip r:embed="rId5"/>
                <a:stretch>
                  <a:fillRect l="-5479" t="-100000" b="-15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E8C8B6A6-F48D-014E-AB3B-6E3669FA9B71}"/>
              </a:ext>
            </a:extLst>
          </p:cNvPr>
          <p:cNvSpPr/>
          <p:nvPr/>
        </p:nvSpPr>
        <p:spPr bwMode="auto">
          <a:xfrm>
            <a:off x="3886200" y="1969022"/>
            <a:ext cx="638266" cy="926578"/>
          </a:xfrm>
          <a:prstGeom prst="rect">
            <a:avLst/>
          </a:prstGeom>
          <a:noFill/>
          <a:ln w="25400" cap="flat" cmpd="sng" algn="ctr">
            <a:solidFill>
              <a:srgbClr val="99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2E82056-AD84-344D-B817-1EE3C34B79B0}"/>
                  </a:ext>
                </a:extLst>
              </p:cNvPr>
              <p:cNvSpPr/>
              <p:nvPr/>
            </p:nvSpPr>
            <p:spPr>
              <a:xfrm>
                <a:off x="3810000" y="2895600"/>
                <a:ext cx="13220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18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×(</m:t>
                      </m:r>
                      <m:r>
                        <a:rPr lang="en-US" sz="18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n-US" sz="18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8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18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2E82056-AD84-344D-B817-1EE3C34B79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2895600"/>
                <a:ext cx="1322093" cy="369332"/>
              </a:xfrm>
              <a:prstGeom prst="rect">
                <a:avLst/>
              </a:prstGeom>
              <a:blipFill>
                <a:blip r:embed="rId6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C3A8A7-F9F3-3D44-8127-61B16A975827}"/>
                  </a:ext>
                </a:extLst>
              </p:cNvPr>
              <p:cNvSpPr txBox="1"/>
              <p:nvPr/>
            </p:nvSpPr>
            <p:spPr>
              <a:xfrm>
                <a:off x="8458200" y="3543300"/>
                <a:ext cx="2971800" cy="846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b="0" dirty="0"/>
                  <a:t> depends only on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b="0" dirty="0" err="1"/>
                  <a:t>th</a:t>
                </a:r>
                <a:r>
                  <a:rPr lang="en-US" b="0" dirty="0"/>
                  <a:t> column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C3A8A7-F9F3-3D44-8127-61B16A9758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200" y="3543300"/>
                <a:ext cx="2971800" cy="846322"/>
              </a:xfrm>
              <a:prstGeom prst="rect">
                <a:avLst/>
              </a:prstGeom>
              <a:blipFill>
                <a:blip r:embed="rId7"/>
                <a:stretch>
                  <a:fillRect l="-851" t="-2941" b="-1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B1BECB46-48E8-2347-AA66-73215703FD31}"/>
              </a:ext>
            </a:extLst>
          </p:cNvPr>
          <p:cNvSpPr/>
          <p:nvPr/>
        </p:nvSpPr>
        <p:spPr bwMode="auto">
          <a:xfrm>
            <a:off x="5715000" y="3513322"/>
            <a:ext cx="2133600" cy="8763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7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  <p:bldP spid="9" grpId="0"/>
      <p:bldP spid="10" grpId="0" animBg="1"/>
      <p:bldP spid="11" grpId="0"/>
      <p:bldP spid="14" grpId="0"/>
      <p:bldP spid="1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F517D-3CC6-7B40-B96E-5C0AA2B82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Matrix-vector multiplication (linear layer)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D733B8-ABE3-A142-88B1-4EE9618FD0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0" y="914400"/>
                <a:ext cx="10668000" cy="5257800"/>
              </a:xfrm>
            </p:spPr>
            <p:txBody>
              <a:bodyPr/>
              <a:lstStyle/>
              <a:p>
                <a:r>
                  <a:rPr lang="en-US" sz="2000" dirty="0">
                    <a:solidFill>
                      <a:srgbClr val="9900CC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200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(1)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00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  <m:r>
                      <a:rPr lang="en-US" sz="2000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200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(1)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00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sz="20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200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(11)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(1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1)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𝑀𝑁</m:t>
                                  </m:r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endParaRPr lang="en-US" b="0" dirty="0">
                  <a:solidFill>
                    <a:srgbClr val="9900CC"/>
                  </a:solidFill>
                </a:endParaRPr>
              </a:p>
              <a:p>
                <a:r>
                  <a:rPr lang="en-US" dirty="0"/>
                  <a:t>Want:  </a:t>
                </a:r>
                <a:r>
                  <a:rPr lang="en-US" dirty="0">
                    <a:solidFill>
                      <a:srgbClr val="9900CC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den>
                    </m:f>
                    <m:r>
                      <a:rPr lang="en-US" sz="3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  <m:r>
                      <a:rPr lang="en-US" sz="3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6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600" b="0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den>
                    </m:f>
                  </m:oMath>
                </a14:m>
                <a:endParaRPr lang="en-US" sz="3600" dirty="0">
                  <a:solidFill>
                    <a:srgbClr val="9900CC"/>
                  </a:solidFill>
                </a:endParaRPr>
              </a:p>
              <a:p>
                <a:endParaRPr lang="en-US" sz="3600" dirty="0">
                  <a:solidFill>
                    <a:srgbClr val="9900CC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𝕀</m:t>
                      </m:r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9900CC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den>
                          </m:f>
                          <m:f>
                            <m:fPr>
                              <m:ctrl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  <m: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endParaRPr lang="en-US" dirty="0">
                  <a:solidFill>
                    <a:srgbClr val="9900CC"/>
                  </a:solidFill>
                </a:endParaRPr>
              </a:p>
              <a:p>
                <a:endParaRPr lang="en-US" sz="1400" dirty="0">
                  <a:solidFill>
                    <a:srgbClr val="9900CC"/>
                  </a:solidFill>
                </a:endParaRPr>
              </a:p>
              <a:p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D733B8-ABE3-A142-88B1-4EE9618FD0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914400"/>
                <a:ext cx="10668000" cy="5257800"/>
              </a:xfrm>
              <a:blipFill>
                <a:blip r:embed="rId2"/>
                <a:stretch>
                  <a:fillRect l="-1310" b="-28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20567AC-EF56-D446-9216-4B1C020F1D0B}"/>
                  </a:ext>
                </a:extLst>
              </p:cNvPr>
              <p:cNvSpPr/>
              <p:nvPr/>
            </p:nvSpPr>
            <p:spPr>
              <a:xfrm>
                <a:off x="8430862" y="838200"/>
                <a:ext cx="2772426" cy="11308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20567AC-EF56-D446-9216-4B1C020F1D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0862" y="838200"/>
                <a:ext cx="2772426" cy="1130822"/>
              </a:xfrm>
              <a:prstGeom prst="rect">
                <a:avLst/>
              </a:prstGeom>
              <a:blipFill>
                <a:blip r:embed="rId3"/>
                <a:stretch>
                  <a:fillRect l="-5479" t="-100000" b="-15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64EE6C6-B1F5-A642-840A-52CC21AA0BE8}"/>
                  </a:ext>
                </a:extLst>
              </p:cNvPr>
              <p:cNvSpPr txBox="1"/>
              <p:nvPr/>
            </p:nvSpPr>
            <p:spPr>
              <a:xfrm>
                <a:off x="8458200" y="3543300"/>
                <a:ext cx="2971800" cy="846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b="0" dirty="0"/>
                  <a:t> depends only on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b="0" dirty="0" err="1"/>
                  <a:t>th</a:t>
                </a:r>
                <a:r>
                  <a:rPr lang="en-US" b="0" dirty="0"/>
                  <a:t> column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64EE6C6-B1F5-A642-840A-52CC21AA0B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200" y="3543300"/>
                <a:ext cx="2971800" cy="846322"/>
              </a:xfrm>
              <a:prstGeom prst="rect">
                <a:avLst/>
              </a:prstGeom>
              <a:blipFill>
                <a:blip r:embed="rId4"/>
                <a:stretch>
                  <a:fillRect l="-851" t="-2941" b="-1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75CF32B-894C-EE4B-87CA-75346DDB35E5}"/>
                  </a:ext>
                </a:extLst>
              </p:cNvPr>
              <p:cNvSpPr/>
              <p:nvPr/>
            </p:nvSpPr>
            <p:spPr>
              <a:xfrm>
                <a:off x="2133600" y="2895600"/>
                <a:ext cx="7906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sz="18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800" b="0" dirty="0">
                    <a:solidFill>
                      <a:srgbClr val="FF0000"/>
                    </a:solidFill>
                  </a:rPr>
                  <a:t> </a:t>
                </a:r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75CF32B-894C-EE4B-87CA-75346DDB35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2895600"/>
                <a:ext cx="79066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2F8AC9F-36A6-8E41-B568-4D1F7461B3EE}"/>
                  </a:ext>
                </a:extLst>
              </p:cNvPr>
              <p:cNvSpPr/>
              <p:nvPr/>
            </p:nvSpPr>
            <p:spPr>
              <a:xfrm>
                <a:off x="3192241" y="2895600"/>
                <a:ext cx="7160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8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8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2F8AC9F-36A6-8E41-B568-4D1F7461B3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2241" y="2895600"/>
                <a:ext cx="71609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E0152A35-AA7B-9349-993F-5746BEA39CD2}"/>
              </a:ext>
            </a:extLst>
          </p:cNvPr>
          <p:cNvSpPr/>
          <p:nvPr/>
        </p:nvSpPr>
        <p:spPr bwMode="auto">
          <a:xfrm>
            <a:off x="3886200" y="1969022"/>
            <a:ext cx="638266" cy="926578"/>
          </a:xfrm>
          <a:prstGeom prst="rect">
            <a:avLst/>
          </a:prstGeom>
          <a:noFill/>
          <a:ln w="25400" cap="flat" cmpd="sng" algn="ctr">
            <a:solidFill>
              <a:srgbClr val="99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0E00056-9EB3-F444-8F1A-657392C5A68C}"/>
                  </a:ext>
                </a:extLst>
              </p:cNvPr>
              <p:cNvSpPr/>
              <p:nvPr/>
            </p:nvSpPr>
            <p:spPr>
              <a:xfrm>
                <a:off x="3810000" y="2895600"/>
                <a:ext cx="13220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18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×(</m:t>
                      </m:r>
                      <m:r>
                        <a:rPr lang="en-US" sz="18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n-US" sz="18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8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18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0E00056-9EB3-F444-8F1A-657392C5A6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2895600"/>
                <a:ext cx="1322093" cy="369332"/>
              </a:xfrm>
              <a:prstGeom prst="rect">
                <a:avLst/>
              </a:prstGeom>
              <a:blipFill>
                <a:blip r:embed="rId7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C4AC86FB-615E-E545-9794-C4D5281464B7}"/>
              </a:ext>
            </a:extLst>
          </p:cNvPr>
          <p:cNvSpPr/>
          <p:nvPr/>
        </p:nvSpPr>
        <p:spPr bwMode="auto">
          <a:xfrm>
            <a:off x="4530766" y="4389622"/>
            <a:ext cx="2860633" cy="124917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15C4CA3-A016-2E45-B4B7-6ACB924C13D8}"/>
              </a:ext>
            </a:extLst>
          </p:cNvPr>
          <p:cNvSpPr/>
          <p:nvPr/>
        </p:nvSpPr>
        <p:spPr bwMode="auto">
          <a:xfrm>
            <a:off x="7391398" y="4466561"/>
            <a:ext cx="2057401" cy="1066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0B3962E-A215-F44E-B258-F541D32225AB}"/>
              </a:ext>
            </a:extLst>
          </p:cNvPr>
          <p:cNvSpPr/>
          <p:nvPr/>
        </p:nvSpPr>
        <p:spPr bwMode="auto">
          <a:xfrm>
            <a:off x="9448799" y="4485911"/>
            <a:ext cx="2411708" cy="116915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91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F517D-3CC6-7B40-B96E-5C0AA2B82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Matrix-vector multiplication (linear layer)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D733B8-ABE3-A142-88B1-4EE9618FD0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0" y="914400"/>
                <a:ext cx="10668000" cy="5257800"/>
              </a:xfrm>
            </p:spPr>
            <p:txBody>
              <a:bodyPr/>
              <a:lstStyle/>
              <a:p>
                <a:r>
                  <a:rPr lang="en-US" sz="2000" dirty="0">
                    <a:solidFill>
                      <a:srgbClr val="9900CC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200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(1)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00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  <m:r>
                      <a:rPr lang="en-US" sz="2000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200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(1)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00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sz="20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200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(11)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(1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1)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𝑀𝑁</m:t>
                                  </m:r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endParaRPr lang="en-US" b="0" dirty="0">
                  <a:solidFill>
                    <a:srgbClr val="9900CC"/>
                  </a:solidFill>
                </a:endParaRPr>
              </a:p>
              <a:p>
                <a:r>
                  <a:rPr lang="en-US" dirty="0"/>
                  <a:t>Want:  </a:t>
                </a:r>
                <a:r>
                  <a:rPr lang="en-US" dirty="0">
                    <a:solidFill>
                      <a:srgbClr val="9900CC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den>
                    </m:f>
                    <m:r>
                      <a:rPr lang="en-US" sz="3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  <m:r>
                      <a:rPr lang="en-US" sz="3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6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600" b="0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den>
                    </m:f>
                  </m:oMath>
                </a14:m>
                <a:endParaRPr lang="en-US" sz="3600" dirty="0">
                  <a:solidFill>
                    <a:srgbClr val="9900CC"/>
                  </a:solidFill>
                </a:endParaRPr>
              </a:p>
              <a:p>
                <a:endParaRPr lang="en-US" dirty="0">
                  <a:solidFill>
                    <a:srgbClr val="9900CC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9900CC"/>
                  </a:solidFill>
                </a:endParaRPr>
              </a:p>
              <a:p>
                <a:endParaRPr lang="en-US" sz="1400" dirty="0">
                  <a:solidFill>
                    <a:srgbClr val="9900CC"/>
                  </a:solidFill>
                </a:endParaRPr>
              </a:p>
              <a:p>
                <a:endParaRPr lang="en-US" dirty="0"/>
              </a:p>
              <a:p>
                <a:endParaRPr lang="en-US" dirty="0">
                  <a:solidFill>
                    <a:srgbClr val="9900CC"/>
                  </a:solidFill>
                </a:endParaRPr>
              </a:p>
              <a:p>
                <a:endParaRPr lang="en-US" sz="1400" dirty="0">
                  <a:solidFill>
                    <a:srgbClr val="9900CC"/>
                  </a:solidFill>
                </a:endParaRPr>
              </a:p>
              <a:p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D733B8-ABE3-A142-88B1-4EE9618FD0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914400"/>
                <a:ext cx="10668000" cy="5257800"/>
              </a:xfrm>
              <a:blipFill>
                <a:blip r:embed="rId3"/>
                <a:stretch>
                  <a:fillRect l="-1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20567AC-EF56-D446-9216-4B1C020F1D0B}"/>
                  </a:ext>
                </a:extLst>
              </p:cNvPr>
              <p:cNvSpPr/>
              <p:nvPr/>
            </p:nvSpPr>
            <p:spPr>
              <a:xfrm>
                <a:off x="8430862" y="838200"/>
                <a:ext cx="2772426" cy="11308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20567AC-EF56-D446-9216-4B1C020F1D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0862" y="838200"/>
                <a:ext cx="2772426" cy="1130822"/>
              </a:xfrm>
              <a:prstGeom prst="rect">
                <a:avLst/>
              </a:prstGeom>
              <a:blipFill>
                <a:blip r:embed="rId4"/>
                <a:stretch>
                  <a:fillRect l="-5479" t="-100000" b="-15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75CF32B-894C-EE4B-87CA-75346DDB35E5}"/>
                  </a:ext>
                </a:extLst>
              </p:cNvPr>
              <p:cNvSpPr/>
              <p:nvPr/>
            </p:nvSpPr>
            <p:spPr>
              <a:xfrm>
                <a:off x="2133600" y="2895600"/>
                <a:ext cx="7906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sz="18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800" b="0" dirty="0">
                    <a:solidFill>
                      <a:srgbClr val="FF0000"/>
                    </a:solidFill>
                  </a:rPr>
                  <a:t> </a:t>
                </a:r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75CF32B-894C-EE4B-87CA-75346DDB35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2895600"/>
                <a:ext cx="79066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2F8AC9F-36A6-8E41-B568-4D1F7461B3EE}"/>
                  </a:ext>
                </a:extLst>
              </p:cNvPr>
              <p:cNvSpPr/>
              <p:nvPr/>
            </p:nvSpPr>
            <p:spPr>
              <a:xfrm>
                <a:off x="3192241" y="2895600"/>
                <a:ext cx="7160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8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8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2F8AC9F-36A6-8E41-B568-4D1F7461B3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2241" y="2895600"/>
                <a:ext cx="71609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E0152A35-AA7B-9349-993F-5746BEA39CD2}"/>
              </a:ext>
            </a:extLst>
          </p:cNvPr>
          <p:cNvSpPr/>
          <p:nvPr/>
        </p:nvSpPr>
        <p:spPr bwMode="auto">
          <a:xfrm>
            <a:off x="2181134" y="1969022"/>
            <a:ext cx="638266" cy="92657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0E00056-9EB3-F444-8F1A-657392C5A68C}"/>
                  </a:ext>
                </a:extLst>
              </p:cNvPr>
              <p:cNvSpPr/>
              <p:nvPr/>
            </p:nvSpPr>
            <p:spPr>
              <a:xfrm>
                <a:off x="3810000" y="2895600"/>
                <a:ext cx="13220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18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×(</m:t>
                      </m:r>
                      <m:r>
                        <a:rPr lang="en-US" sz="18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n-US" sz="18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8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18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0E00056-9EB3-F444-8F1A-657392C5A6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2895600"/>
                <a:ext cx="1322093" cy="369332"/>
              </a:xfrm>
              <a:prstGeom prst="rect">
                <a:avLst/>
              </a:prstGeom>
              <a:blipFill>
                <a:blip r:embed="rId7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E1E7981-6ACD-814B-B668-0F2C406C00A2}"/>
                  </a:ext>
                </a:extLst>
              </p:cNvPr>
              <p:cNvSpPr/>
              <p:nvPr/>
            </p:nvSpPr>
            <p:spPr>
              <a:xfrm>
                <a:off x="457200" y="4495800"/>
                <a:ext cx="11087100" cy="17673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den>
                    </m:f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n-US" sz="2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800" b="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sz="2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</m:den>
                              </m:f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800" b="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8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n-US" sz="2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800" b="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  <m:r>
                                        <a:rPr lang="en-US" sz="2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</m:den>
                              </m:f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800" b="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8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n-US" sz="2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800" b="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sz="2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</m:den>
                              </m:f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800" b="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US" sz="28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n-US" sz="2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800" b="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  <m:r>
                                        <a:rPr lang="en-US" sz="2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</m:den>
                              </m:f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8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US" sz="28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  <m:r>
                      <a:rPr lang="en-US" sz="28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(1)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8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US" sz="28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>
                    <a:solidFill>
                      <a:srgbClr val="9900CC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n-US" sz="2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(1)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n-US" sz="2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800" b="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  <m:r>
                                        <a:rPr lang="en-US" sz="2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mr>
                        </m:m>
                      </m:e>
                    </m:d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f>
                      <m:f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</m:oMath>
                </a14:m>
                <a:endParaRPr lang="en-US" sz="28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E1E7981-6ACD-814B-B668-0F2C406C00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495800"/>
                <a:ext cx="11087100" cy="1767343"/>
              </a:xfrm>
              <a:prstGeom prst="rect">
                <a:avLst/>
              </a:prstGeom>
              <a:blipFill>
                <a:blip r:embed="rId8"/>
                <a:stretch>
                  <a:fillRect l="-115"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F3BD6CFC-4592-7740-B3A3-DE024A8F55A1}"/>
              </a:ext>
            </a:extLst>
          </p:cNvPr>
          <p:cNvSpPr/>
          <p:nvPr/>
        </p:nvSpPr>
        <p:spPr bwMode="auto">
          <a:xfrm>
            <a:off x="5791200" y="4754882"/>
            <a:ext cx="4267199" cy="124917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407422-28D6-444E-8FCA-A23B93989BB8}"/>
              </a:ext>
            </a:extLst>
          </p:cNvPr>
          <p:cNvSpPr/>
          <p:nvPr/>
        </p:nvSpPr>
        <p:spPr bwMode="auto">
          <a:xfrm>
            <a:off x="10058399" y="4794891"/>
            <a:ext cx="2170384" cy="116915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5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5" grpId="0" animBg="1"/>
      <p:bldP spid="4" grpId="0"/>
      <p:bldP spid="17" grpId="0" animBg="1"/>
      <p:bldP spid="1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F517D-3CC6-7B40-B96E-5C0AA2B82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Matrix-vector multiplication (linear layer)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D733B8-ABE3-A142-88B1-4EE9618FD0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0" y="914400"/>
                <a:ext cx="10668000" cy="5257800"/>
              </a:xfrm>
            </p:spPr>
            <p:txBody>
              <a:bodyPr/>
              <a:lstStyle/>
              <a:p>
                <a:r>
                  <a:rPr lang="en-US" sz="2000" dirty="0">
                    <a:solidFill>
                      <a:srgbClr val="9900CC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200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(1)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00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  <m:r>
                      <a:rPr lang="en-US" sz="2000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200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(1)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00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sz="20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200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(11)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(1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1)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𝑀𝑁</m:t>
                                  </m:r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endParaRPr lang="en-US" b="0" dirty="0">
                  <a:solidFill>
                    <a:srgbClr val="9900CC"/>
                  </a:solidFill>
                </a:endParaRPr>
              </a:p>
              <a:p>
                <a:r>
                  <a:rPr lang="en-US" dirty="0"/>
                  <a:t>Want:  </a:t>
                </a:r>
                <a:r>
                  <a:rPr lang="en-US" dirty="0">
                    <a:solidFill>
                      <a:srgbClr val="9900CC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den>
                    </m:f>
                    <m:r>
                      <a:rPr lang="en-US" sz="3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  <m:r>
                      <a:rPr lang="en-US" sz="3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6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600" b="0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den>
                    </m:f>
                  </m:oMath>
                </a14:m>
                <a:endParaRPr lang="en-US" sz="3600" dirty="0">
                  <a:solidFill>
                    <a:srgbClr val="9900CC"/>
                  </a:solidFill>
                </a:endParaRPr>
              </a:p>
              <a:p>
                <a:endParaRPr lang="en-US" dirty="0">
                  <a:solidFill>
                    <a:srgbClr val="9900CC"/>
                  </a:solidFill>
                </a:endParaRPr>
              </a:p>
              <a:p>
                <a:endParaRPr lang="en-US" dirty="0">
                  <a:solidFill>
                    <a:srgbClr val="9900CC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den>
                      </m:f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f>
                        <m:f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9900CC"/>
                  </a:solidFill>
                </a:endParaRPr>
              </a:p>
              <a:p>
                <a:endParaRPr lang="en-US" dirty="0"/>
              </a:p>
              <a:p>
                <a:endParaRPr lang="en-US" dirty="0">
                  <a:solidFill>
                    <a:srgbClr val="9900CC"/>
                  </a:solidFill>
                </a:endParaRPr>
              </a:p>
              <a:p>
                <a:endParaRPr lang="en-US" sz="1400" dirty="0">
                  <a:solidFill>
                    <a:srgbClr val="9900CC"/>
                  </a:solidFill>
                </a:endParaRPr>
              </a:p>
              <a:p>
                <a:endParaRPr lang="en-US" dirty="0"/>
              </a:p>
              <a:p>
                <a:endParaRPr lang="en-US" dirty="0">
                  <a:solidFill>
                    <a:srgbClr val="9900CC"/>
                  </a:solidFill>
                </a:endParaRPr>
              </a:p>
              <a:p>
                <a:endParaRPr lang="en-US" sz="1400" dirty="0">
                  <a:solidFill>
                    <a:srgbClr val="9900CC"/>
                  </a:solidFill>
                </a:endParaRPr>
              </a:p>
              <a:p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D733B8-ABE3-A142-88B1-4EE9618FD0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914400"/>
                <a:ext cx="10668000" cy="5257800"/>
              </a:xfrm>
              <a:blipFill>
                <a:blip r:embed="rId3"/>
                <a:stretch>
                  <a:fillRect l="-1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20567AC-EF56-D446-9216-4B1C020F1D0B}"/>
                  </a:ext>
                </a:extLst>
              </p:cNvPr>
              <p:cNvSpPr/>
              <p:nvPr/>
            </p:nvSpPr>
            <p:spPr>
              <a:xfrm>
                <a:off x="8430862" y="838200"/>
                <a:ext cx="2772426" cy="11308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20567AC-EF56-D446-9216-4B1C020F1D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0862" y="838200"/>
                <a:ext cx="2772426" cy="1130822"/>
              </a:xfrm>
              <a:prstGeom prst="rect">
                <a:avLst/>
              </a:prstGeom>
              <a:blipFill>
                <a:blip r:embed="rId4"/>
                <a:stretch>
                  <a:fillRect l="-5479" t="-100000" b="-15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75CF32B-894C-EE4B-87CA-75346DDB35E5}"/>
                  </a:ext>
                </a:extLst>
              </p:cNvPr>
              <p:cNvSpPr/>
              <p:nvPr/>
            </p:nvSpPr>
            <p:spPr>
              <a:xfrm>
                <a:off x="2133600" y="2895600"/>
                <a:ext cx="7906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sz="18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800" b="0" dirty="0">
                    <a:solidFill>
                      <a:srgbClr val="FF0000"/>
                    </a:solidFill>
                  </a:rPr>
                  <a:t> </a:t>
                </a:r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75CF32B-894C-EE4B-87CA-75346DDB35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2895600"/>
                <a:ext cx="79066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2F8AC9F-36A6-8E41-B568-4D1F7461B3EE}"/>
                  </a:ext>
                </a:extLst>
              </p:cNvPr>
              <p:cNvSpPr/>
              <p:nvPr/>
            </p:nvSpPr>
            <p:spPr>
              <a:xfrm>
                <a:off x="3192241" y="2895600"/>
                <a:ext cx="7160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8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8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2F8AC9F-36A6-8E41-B568-4D1F7461B3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2241" y="2895600"/>
                <a:ext cx="71609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E0152A35-AA7B-9349-993F-5746BEA39CD2}"/>
              </a:ext>
            </a:extLst>
          </p:cNvPr>
          <p:cNvSpPr/>
          <p:nvPr/>
        </p:nvSpPr>
        <p:spPr bwMode="auto">
          <a:xfrm>
            <a:off x="2181134" y="1969022"/>
            <a:ext cx="638266" cy="92657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0E00056-9EB3-F444-8F1A-657392C5A68C}"/>
                  </a:ext>
                </a:extLst>
              </p:cNvPr>
              <p:cNvSpPr/>
              <p:nvPr/>
            </p:nvSpPr>
            <p:spPr>
              <a:xfrm>
                <a:off x="3810000" y="2895600"/>
                <a:ext cx="13220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18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×(</m:t>
                      </m:r>
                      <m:r>
                        <a:rPr lang="en-US" sz="18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n-US" sz="18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8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18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0E00056-9EB3-F444-8F1A-657392C5A6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2895600"/>
                <a:ext cx="1322093" cy="369332"/>
              </a:xfrm>
              <a:prstGeom prst="rect">
                <a:avLst/>
              </a:prstGeom>
              <a:blipFill>
                <a:blip r:embed="rId7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AFC02994-81F3-EE43-B38E-1DB2993F5548}"/>
              </a:ext>
            </a:extLst>
          </p:cNvPr>
          <p:cNvSpPr/>
          <p:nvPr/>
        </p:nvSpPr>
        <p:spPr bwMode="auto">
          <a:xfrm>
            <a:off x="5152934" y="3733800"/>
            <a:ext cx="2238466" cy="1039253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3252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F517D-3CC6-7B40-B96E-5C0AA2B82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Matrix-vector multiplication (linear layer)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440BC23-EB8E-DA47-906F-0C3BC37A080A}"/>
              </a:ext>
            </a:extLst>
          </p:cNvPr>
          <p:cNvCxnSpPr>
            <a:cxnSpLocks/>
            <a:stCxn id="29" idx="3"/>
            <a:endCxn id="27" idx="3"/>
          </p:cNvCxnSpPr>
          <p:nvPr/>
        </p:nvCxnSpPr>
        <p:spPr bwMode="auto">
          <a:xfrm flipV="1">
            <a:off x="2656393" y="4517567"/>
            <a:ext cx="2646102" cy="97190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C5BFCF8-6729-AB43-BE03-D5C5C587881A}"/>
              </a:ext>
            </a:extLst>
          </p:cNvPr>
          <p:cNvCxnSpPr/>
          <p:nvPr/>
        </p:nvCxnSpPr>
        <p:spPr bwMode="auto">
          <a:xfrm>
            <a:off x="8489237" y="3940487"/>
            <a:ext cx="127157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8BD6FA7A-122F-A54F-96FF-B885E3965718}"/>
              </a:ext>
            </a:extLst>
          </p:cNvPr>
          <p:cNvSpPr/>
          <p:nvPr/>
        </p:nvSpPr>
        <p:spPr bwMode="auto">
          <a:xfrm>
            <a:off x="4709394" y="3312052"/>
            <a:ext cx="4049951" cy="141234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2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E7A5F95-191F-B442-A8BD-D175CF84E883}"/>
                  </a:ext>
                </a:extLst>
              </p:cNvPr>
              <p:cNvSpPr/>
              <p:nvPr/>
            </p:nvSpPr>
            <p:spPr>
              <a:xfrm>
                <a:off x="2127467" y="5197088"/>
                <a:ext cx="52892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E7A5F95-191F-B442-A8BD-D175CF84E8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7467" y="5197088"/>
                <a:ext cx="528927" cy="584775"/>
              </a:xfrm>
              <a:prstGeom prst="rect">
                <a:avLst/>
              </a:prstGeom>
              <a:blipFill>
                <a:blip r:embed="rId2"/>
                <a:stretch>
                  <a:fillRect l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5458C21-CC0A-F94F-976F-80CD1E4F826E}"/>
                  </a:ext>
                </a:extLst>
              </p:cNvPr>
              <p:cNvSpPr/>
              <p:nvPr/>
            </p:nvSpPr>
            <p:spPr>
              <a:xfrm>
                <a:off x="9973138" y="3657601"/>
                <a:ext cx="50424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5458C21-CC0A-F94F-976F-80CD1E4F82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3138" y="3657601"/>
                <a:ext cx="504241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02000B3-5D97-DF41-AFBD-E3D22CD9CE68}"/>
                  </a:ext>
                </a:extLst>
              </p:cNvPr>
              <p:cNvSpPr/>
              <p:nvPr/>
            </p:nvSpPr>
            <p:spPr>
              <a:xfrm>
                <a:off x="8890647" y="4172596"/>
                <a:ext cx="795050" cy="8163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</m:oMath>
                </a14:m>
                <a:r>
                  <a:rPr lang="en-US" sz="3200" b="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02000B3-5D97-DF41-AFBD-E3D22CD9CE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0647" y="4172596"/>
                <a:ext cx="795050" cy="816377"/>
              </a:xfrm>
              <a:prstGeom prst="rect">
                <a:avLst/>
              </a:prstGeom>
              <a:blipFill>
                <a:blip r:embed="rId4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DC4F812-F7EB-2C44-9A66-1124083B33EA}"/>
              </a:ext>
            </a:extLst>
          </p:cNvPr>
          <p:cNvCxnSpPr>
            <a:cxnSpLocks/>
          </p:cNvCxnSpPr>
          <p:nvPr/>
        </p:nvCxnSpPr>
        <p:spPr bwMode="auto">
          <a:xfrm flipH="1">
            <a:off x="8759344" y="4038600"/>
            <a:ext cx="95605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5AA4636-B810-394B-AC67-056366B60504}"/>
              </a:ext>
            </a:extLst>
          </p:cNvPr>
          <p:cNvCxnSpPr>
            <a:cxnSpLocks/>
            <a:endCxn id="27" idx="1"/>
          </p:cNvCxnSpPr>
          <p:nvPr/>
        </p:nvCxnSpPr>
        <p:spPr bwMode="auto">
          <a:xfrm>
            <a:off x="2659785" y="2779481"/>
            <a:ext cx="2642710" cy="7394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F629C12-F8F7-F345-BF53-1DA41E260716}"/>
                  </a:ext>
                </a:extLst>
              </p:cNvPr>
              <p:cNvSpPr/>
              <p:nvPr/>
            </p:nvSpPr>
            <p:spPr>
              <a:xfrm>
                <a:off x="4876800" y="3573960"/>
                <a:ext cx="381335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4400" b="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b="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 b="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400" b="0" i="1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4400" b="0" i="1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4400" b="0" i="1">
                          <a:latin typeface="Cambria Math" panose="02040503050406030204" pitchFamily="18" charset="0"/>
                        </a:rPr>
                        <m:t>𝑥𝑊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F629C12-F8F7-F345-BF53-1DA41E2607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3573960"/>
                <a:ext cx="3813352" cy="769441"/>
              </a:xfrm>
              <a:prstGeom prst="rect">
                <a:avLst/>
              </a:prstGeom>
              <a:blipFill>
                <a:blip r:embed="rId6"/>
                <a:stretch>
                  <a:fillRect l="-2333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22F7785-ED39-784E-BBE9-F3DCDB222842}"/>
                  </a:ext>
                </a:extLst>
              </p:cNvPr>
              <p:cNvSpPr/>
              <p:nvPr/>
            </p:nvSpPr>
            <p:spPr>
              <a:xfrm>
                <a:off x="1573843" y="2362201"/>
                <a:ext cx="120788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22F7785-ED39-784E-BBE9-F3DCDB2228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843" y="2362201"/>
                <a:ext cx="1207882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7413E5C-BA20-4C47-BC29-3818995F6FF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590594" y="2933177"/>
            <a:ext cx="2473157" cy="6540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C61E6887-E9AA-5C44-B523-E0717A0844E8}"/>
              </a:ext>
            </a:extLst>
          </p:cNvPr>
          <p:cNvCxnSpPr>
            <a:cxnSpLocks/>
          </p:cNvCxnSpPr>
          <p:nvPr/>
        </p:nvCxnSpPr>
        <p:spPr bwMode="auto">
          <a:xfrm flipH="1">
            <a:off x="2557408" y="4569549"/>
            <a:ext cx="2924078" cy="11047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3C6599F-34A1-EF40-83B4-9C6470590B79}"/>
                  </a:ext>
                </a:extLst>
              </p:cNvPr>
              <p:cNvSpPr/>
              <p:nvPr/>
            </p:nvSpPr>
            <p:spPr>
              <a:xfrm>
                <a:off x="1707554" y="2946911"/>
                <a:ext cx="85606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0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0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3C6599F-34A1-EF40-83B4-9C6470590B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7554" y="2946911"/>
                <a:ext cx="856067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04D87AC-22E8-464A-B148-84046F717E3E}"/>
                  </a:ext>
                </a:extLst>
              </p:cNvPr>
              <p:cNvSpPr/>
              <p:nvPr/>
            </p:nvSpPr>
            <p:spPr>
              <a:xfrm>
                <a:off x="1826882" y="5743391"/>
                <a:ext cx="80490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0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04D87AC-22E8-464A-B148-84046F717E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6882" y="5743391"/>
                <a:ext cx="804900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79980E9-F63C-8D42-AB44-E61512DE4B9A}"/>
                  </a:ext>
                </a:extLst>
              </p:cNvPr>
              <p:cNvSpPr/>
              <p:nvPr/>
            </p:nvSpPr>
            <p:spPr>
              <a:xfrm>
                <a:off x="9715395" y="4152986"/>
                <a:ext cx="7744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0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79980E9-F63C-8D42-AB44-E61512DE4B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395" y="4152986"/>
                <a:ext cx="774443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F8CCB47-8882-0142-A636-D47EA927A3AB}"/>
                  </a:ext>
                </a:extLst>
              </p:cNvPr>
              <p:cNvSpPr/>
              <p:nvPr/>
            </p:nvSpPr>
            <p:spPr>
              <a:xfrm>
                <a:off x="3199073" y="1829630"/>
                <a:ext cx="1864678" cy="7945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den>
                      </m:f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f>
                        <m:f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F8CCB47-8882-0142-A636-D47EA927A3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9073" y="1829630"/>
                <a:ext cx="1864678" cy="794576"/>
              </a:xfrm>
              <a:prstGeom prst="rect">
                <a:avLst/>
              </a:prstGeom>
              <a:blipFill>
                <a:blip r:embed="rId14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E464482-7D60-9241-925D-BD29F5F65A18}"/>
                  </a:ext>
                </a:extLst>
              </p:cNvPr>
              <p:cNvSpPr/>
              <p:nvPr/>
            </p:nvSpPr>
            <p:spPr>
              <a:xfrm>
                <a:off x="3317179" y="5519216"/>
                <a:ext cx="1864421" cy="7946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E464482-7D60-9241-925D-BD29F5F65A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179" y="5519216"/>
                <a:ext cx="1864421" cy="794641"/>
              </a:xfrm>
              <a:prstGeom prst="rect">
                <a:avLst/>
              </a:prstGeom>
              <a:blipFill>
                <a:blip r:embed="rId15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5CB424A-5ADE-8343-9072-82F6446A2753}"/>
              </a:ext>
            </a:extLst>
          </p:cNvPr>
          <p:cNvSpPr txBox="1"/>
          <p:nvPr/>
        </p:nvSpPr>
        <p:spPr>
          <a:xfrm>
            <a:off x="913171" y="960646"/>
            <a:ext cx="5182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/>
              <a:t>Summary of backward pass:</a:t>
            </a:r>
          </a:p>
        </p:txBody>
      </p:sp>
    </p:spTree>
    <p:extLst>
      <p:ext uri="{BB962C8B-B14F-4D97-AF65-F5344CB8AC3E}">
        <p14:creationId xmlns:p14="http://schemas.microsoft.com/office/powerpoint/2010/main" val="342682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FDBC7C0-25CE-1C47-A018-968666562483}"/>
              </a:ext>
            </a:extLst>
          </p:cNvPr>
          <p:cNvCxnSpPr/>
          <p:nvPr/>
        </p:nvCxnSpPr>
        <p:spPr bwMode="auto">
          <a:xfrm>
            <a:off x="3677349" y="1785152"/>
            <a:ext cx="50602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9A7B55F-6151-4948-8941-250E896CE64D}"/>
              </a:ext>
            </a:extLst>
          </p:cNvPr>
          <p:cNvCxnSpPr/>
          <p:nvPr/>
        </p:nvCxnSpPr>
        <p:spPr bwMode="auto">
          <a:xfrm>
            <a:off x="5734749" y="1785152"/>
            <a:ext cx="50602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2D0F201-AB86-1A41-B1E4-74462CD17572}"/>
              </a:ext>
            </a:extLst>
          </p:cNvPr>
          <p:cNvCxnSpPr/>
          <p:nvPr/>
        </p:nvCxnSpPr>
        <p:spPr bwMode="auto">
          <a:xfrm>
            <a:off x="6496749" y="1785152"/>
            <a:ext cx="50602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2FA737F-E216-844A-B6A5-855BE4F88DC5}"/>
              </a:ext>
            </a:extLst>
          </p:cNvPr>
          <p:cNvCxnSpPr/>
          <p:nvPr/>
        </p:nvCxnSpPr>
        <p:spPr bwMode="auto">
          <a:xfrm>
            <a:off x="8495486" y="1785152"/>
            <a:ext cx="50602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01F517D-3CC6-7B40-B96E-5C0AA2B82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616688F9-E301-5A47-A5A4-FD09A6365F45}"/>
                  </a:ext>
                </a:extLst>
              </p:cNvPr>
              <p:cNvSpPr/>
              <p:nvPr/>
            </p:nvSpPr>
            <p:spPr bwMode="auto">
              <a:xfrm>
                <a:off x="2133601" y="1447801"/>
                <a:ext cx="1611691" cy="674703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616688F9-E301-5A47-A5A4-FD09A6365F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33601" y="1447801"/>
                <a:ext cx="1611691" cy="674703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AEFF2309-8B1F-074E-B825-9FFDA94819E6}"/>
                  </a:ext>
                </a:extLst>
              </p:cNvPr>
              <p:cNvSpPr/>
              <p:nvPr/>
            </p:nvSpPr>
            <p:spPr bwMode="auto">
              <a:xfrm>
                <a:off x="4176910" y="1447801"/>
                <a:ext cx="1611691" cy="674703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AEFF2309-8B1F-074E-B825-9FFDA94819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76910" y="1447801"/>
                <a:ext cx="1611691" cy="67470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66C51DE-C2EC-1A4B-BE44-F5FA846FEF47}"/>
                  </a:ext>
                </a:extLst>
              </p:cNvPr>
              <p:cNvSpPr/>
              <p:nvPr/>
            </p:nvSpPr>
            <p:spPr bwMode="auto">
              <a:xfrm>
                <a:off x="6991285" y="1458898"/>
                <a:ext cx="1611691" cy="674703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66C51DE-C2EC-1A4B-BE44-F5FA846FEF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91285" y="1458898"/>
                <a:ext cx="1611691" cy="674703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FE7F7B77-23ED-9C45-A24B-EBB29BEC1281}"/>
                  </a:ext>
                </a:extLst>
              </p:cNvPr>
              <p:cNvSpPr/>
              <p:nvPr/>
            </p:nvSpPr>
            <p:spPr bwMode="auto">
              <a:xfrm>
                <a:off x="9001513" y="1447801"/>
                <a:ext cx="1049263" cy="67470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800" b="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800" b="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FE7F7B77-23ED-9C45-A24B-EBB29BEC12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01513" y="1447801"/>
                <a:ext cx="1049263" cy="674703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03572AA-819F-A148-B111-47923731DA9D}"/>
              </a:ext>
            </a:extLst>
          </p:cNvPr>
          <p:cNvCxnSpPr>
            <a:cxnSpLocks/>
          </p:cNvCxnSpPr>
          <p:nvPr/>
        </p:nvCxnSpPr>
        <p:spPr bwMode="auto">
          <a:xfrm>
            <a:off x="10050775" y="1785152"/>
            <a:ext cx="304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7827947-D5C4-F84C-9FD0-F4782DA47D3B}"/>
                  </a:ext>
                </a:extLst>
              </p:cNvPr>
              <p:cNvSpPr/>
              <p:nvPr/>
            </p:nvSpPr>
            <p:spPr>
              <a:xfrm>
                <a:off x="3733801" y="1383268"/>
                <a:ext cx="4790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7827947-D5C4-F84C-9FD0-F4782DA47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1" y="1383268"/>
                <a:ext cx="47904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B8762E0-E4C8-494F-B4D9-EFCB9A44658A}"/>
                  </a:ext>
                </a:extLst>
              </p:cNvPr>
              <p:cNvSpPr/>
              <p:nvPr/>
            </p:nvSpPr>
            <p:spPr>
              <a:xfrm>
                <a:off x="5680213" y="1307068"/>
                <a:ext cx="4843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B8762E0-E4C8-494F-B4D9-EFCB9A4465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0213" y="1307068"/>
                <a:ext cx="48436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EBB1476-9603-874A-894B-A7652BDDBAD3}"/>
                  </a:ext>
                </a:extLst>
              </p:cNvPr>
              <p:cNvSpPr/>
              <p:nvPr/>
            </p:nvSpPr>
            <p:spPr>
              <a:xfrm>
                <a:off x="6316976" y="1295400"/>
                <a:ext cx="7330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EBB1476-9603-874A-894B-A7652BDDBA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6976" y="1295400"/>
                <a:ext cx="73308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F945C52-1A78-E649-B041-F7E44C7E145C}"/>
                  </a:ext>
                </a:extLst>
              </p:cNvPr>
              <p:cNvSpPr/>
              <p:nvPr/>
            </p:nvSpPr>
            <p:spPr>
              <a:xfrm>
                <a:off x="8622901" y="1295400"/>
                <a:ext cx="5134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F945C52-1A78-E649-B041-F7E44C7E14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2901" y="1295400"/>
                <a:ext cx="51347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D6FE8CB-A3AF-5445-AABA-9795FE996382}"/>
                  </a:ext>
                </a:extLst>
              </p:cNvPr>
              <p:cNvSpPr/>
              <p:nvPr/>
            </p:nvSpPr>
            <p:spPr>
              <a:xfrm>
                <a:off x="10355576" y="1611868"/>
                <a:ext cx="3676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D6FE8CB-A3AF-5445-AABA-9795FE9963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5576" y="1611868"/>
                <a:ext cx="367665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51E6FF0-0DDC-A946-BE83-DD745CC7D628}"/>
                  </a:ext>
                </a:extLst>
              </p:cNvPr>
              <p:cNvSpPr/>
              <p:nvPr/>
            </p:nvSpPr>
            <p:spPr>
              <a:xfrm>
                <a:off x="1525794" y="1600200"/>
                <a:ext cx="3792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51E6FF0-0DDC-A946-BE83-DD745CC7D6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794" y="1600200"/>
                <a:ext cx="379206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E0B5935-F400-E542-877C-2E1A9939E249}"/>
              </a:ext>
            </a:extLst>
          </p:cNvPr>
          <p:cNvCxnSpPr>
            <a:cxnSpLocks/>
          </p:cNvCxnSpPr>
          <p:nvPr/>
        </p:nvCxnSpPr>
        <p:spPr bwMode="auto">
          <a:xfrm flipV="1">
            <a:off x="1828800" y="1773484"/>
            <a:ext cx="306594" cy="1138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4903375-A30F-2D46-926D-C644D8D99B3B}"/>
              </a:ext>
            </a:extLst>
          </p:cNvPr>
          <p:cNvSpPr txBox="1"/>
          <p:nvPr/>
        </p:nvSpPr>
        <p:spPr>
          <a:xfrm>
            <a:off x="6136958" y="167640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FC048B2-3FBC-8A4B-ABDC-C532F7D64F81}"/>
                  </a:ext>
                </a:extLst>
              </p:cNvPr>
              <p:cNvSpPr/>
              <p:nvPr/>
            </p:nvSpPr>
            <p:spPr>
              <a:xfrm>
                <a:off x="2687376" y="849867"/>
                <a:ext cx="51302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FC048B2-3FBC-8A4B-ABDC-C532F7D64F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7376" y="849867"/>
                <a:ext cx="513025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5876321-D52A-4440-BAC1-78DDBDCC33DD}"/>
              </a:ext>
            </a:extLst>
          </p:cNvPr>
          <p:cNvCxnSpPr>
            <a:cxnSpLocks/>
            <a:stCxn id="24" idx="2"/>
            <a:endCxn id="5" idx="0"/>
          </p:cNvCxnSpPr>
          <p:nvPr/>
        </p:nvCxnSpPr>
        <p:spPr bwMode="auto">
          <a:xfrm flipH="1">
            <a:off x="2939446" y="1219200"/>
            <a:ext cx="4442" cy="228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BA09BC9-5647-B24D-AE50-DD509D7FBBA6}"/>
                  </a:ext>
                </a:extLst>
              </p:cNvPr>
              <p:cNvSpPr/>
              <p:nvPr/>
            </p:nvSpPr>
            <p:spPr>
              <a:xfrm>
                <a:off x="4724401" y="838200"/>
                <a:ext cx="51302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BA09BC9-5647-B24D-AE50-DD509D7FBB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1" y="838200"/>
                <a:ext cx="513025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77C2633-9397-6847-8DAA-CD116FEEC118}"/>
              </a:ext>
            </a:extLst>
          </p:cNvPr>
          <p:cNvCxnSpPr>
            <a:cxnSpLocks/>
            <a:stCxn id="27" idx="2"/>
          </p:cNvCxnSpPr>
          <p:nvPr/>
        </p:nvCxnSpPr>
        <p:spPr bwMode="auto">
          <a:xfrm flipH="1">
            <a:off x="4976471" y="1207533"/>
            <a:ext cx="4442" cy="228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B0B53DB-28FF-D44A-81C4-1B9951D8A4D7}"/>
                  </a:ext>
                </a:extLst>
              </p:cNvPr>
              <p:cNvSpPr/>
              <p:nvPr/>
            </p:nvSpPr>
            <p:spPr>
              <a:xfrm>
                <a:off x="7543801" y="838200"/>
                <a:ext cx="51302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B0B53DB-28FF-D44A-81C4-1B9951D8A4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1" y="838200"/>
                <a:ext cx="513025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EA13B05-A17D-C84E-8268-A5A8B137BB26}"/>
              </a:ext>
            </a:extLst>
          </p:cNvPr>
          <p:cNvCxnSpPr>
            <a:cxnSpLocks/>
            <a:stCxn id="30" idx="2"/>
          </p:cNvCxnSpPr>
          <p:nvPr/>
        </p:nvCxnSpPr>
        <p:spPr bwMode="auto">
          <a:xfrm flipH="1">
            <a:off x="7795871" y="1207533"/>
            <a:ext cx="4442" cy="228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8165331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BFA8C-65E2-7746-880C-0CE0AF7DF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A5EB2-DAD4-2948-AB53-C568703FF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Derive error signal (upstream gradient) directly, avoid explicit computation of huge local derivatives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Write out expression for a single element of the Jacobian, then deduce the overall formula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Keep consistent indexing conventions, order of operations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Use dimension analysis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Compare analytical gradients to numerical gradient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For further reading:</a:t>
            </a:r>
            <a:r>
              <a:rPr lang="en-US" dirty="0"/>
              <a:t>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Lecture 4 of </a:t>
            </a:r>
            <a:r>
              <a:rPr lang="en-US" sz="2400" dirty="0">
                <a:hlinkClick r:id="rId2"/>
              </a:rPr>
              <a:t>Stanford 231n</a:t>
            </a:r>
            <a:r>
              <a:rPr lang="en-US" sz="2400" dirty="0"/>
              <a:t> and associated links in the syllabus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hlinkClick r:id="rId3"/>
              </a:rPr>
              <a:t>Yes you should understand backprop</a:t>
            </a:r>
            <a:r>
              <a:rPr lang="en-US" sz="2400" dirty="0"/>
              <a:t> by Andrej </a:t>
            </a:r>
            <a:r>
              <a:rPr lang="en-US" sz="2400" dirty="0" err="1"/>
              <a:t>Karpathy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0369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B9D43-3997-7043-AB14-8417C619B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chain rule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85DA04B-C77D-4D44-A53E-850918C2B0A5}"/>
              </a:ext>
            </a:extLst>
          </p:cNvPr>
          <p:cNvCxnSpPr/>
          <p:nvPr/>
        </p:nvCxnSpPr>
        <p:spPr bwMode="auto">
          <a:xfrm>
            <a:off x="2027688" y="1613463"/>
            <a:ext cx="50602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93E6F67-D69E-314C-8725-17B603CD091A}"/>
                  </a:ext>
                </a:extLst>
              </p:cNvPr>
              <p:cNvSpPr/>
              <p:nvPr/>
            </p:nvSpPr>
            <p:spPr bwMode="auto">
              <a:xfrm>
                <a:off x="2522224" y="1287209"/>
                <a:ext cx="1611691" cy="674703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93E6F67-D69E-314C-8725-17B603CD09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22224" y="1287209"/>
                <a:ext cx="1611691" cy="67470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0D1CD57-2C29-F340-8827-9179873CF294}"/>
                  </a:ext>
                </a:extLst>
              </p:cNvPr>
              <p:cNvSpPr/>
              <p:nvPr/>
            </p:nvSpPr>
            <p:spPr>
              <a:xfrm>
                <a:off x="1628733" y="1428511"/>
                <a:ext cx="3792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0D1CD57-2C29-F340-8827-9179873CF2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8733" y="1428511"/>
                <a:ext cx="37920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448A7C0-FB7B-D140-9250-BC315FE4A20C}"/>
                  </a:ext>
                </a:extLst>
              </p:cNvPr>
              <p:cNvSpPr/>
              <p:nvPr/>
            </p:nvSpPr>
            <p:spPr>
              <a:xfrm>
                <a:off x="4219275" y="1123711"/>
                <a:ext cx="3826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448A7C0-FB7B-D140-9250-BC315FE4A2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275" y="1123711"/>
                <a:ext cx="382604" cy="369332"/>
              </a:xfrm>
              <a:prstGeom prst="rect">
                <a:avLst/>
              </a:prstGeom>
              <a:blipFill>
                <a:blip r:embed="rId5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8C5885D-7497-CB4A-9AE4-A8D48B40CD60}"/>
                  </a:ext>
                </a:extLst>
              </p:cNvPr>
              <p:cNvSpPr/>
              <p:nvPr/>
            </p:nvSpPr>
            <p:spPr>
              <a:xfrm>
                <a:off x="7999241" y="1005161"/>
                <a:ext cx="2670518" cy="12388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𝑑𝑧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36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𝑑𝑧</m:t>
                          </m:r>
                        </m:num>
                        <m:den>
                          <m:r>
                            <a:rPr lang="en-US" sz="36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  <m:f>
                        <m:fPr>
                          <m:ctrlPr>
                            <a:rPr lang="en-US" sz="3600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3600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8C5885D-7497-CB4A-9AE4-A8D48B40CD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9241" y="1005161"/>
                <a:ext cx="2670518" cy="1238801"/>
              </a:xfrm>
              <a:prstGeom prst="rect">
                <a:avLst/>
              </a:prstGeom>
              <a:blipFill>
                <a:blip r:embed="rId6"/>
                <a:stretch>
                  <a:fillRect l="-474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53D04AE-41E9-F049-ADAF-A1D46886B7BF}"/>
              </a:ext>
            </a:extLst>
          </p:cNvPr>
          <p:cNvCxnSpPr/>
          <p:nvPr/>
        </p:nvCxnSpPr>
        <p:spPr bwMode="auto">
          <a:xfrm>
            <a:off x="4133915" y="1613463"/>
            <a:ext cx="50602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430F51D-B90B-A64B-AD5A-D4BE9CF7450E}"/>
                  </a:ext>
                </a:extLst>
              </p:cNvPr>
              <p:cNvSpPr/>
              <p:nvPr/>
            </p:nvSpPr>
            <p:spPr bwMode="auto">
              <a:xfrm>
                <a:off x="4648200" y="1287209"/>
                <a:ext cx="1611691" cy="674703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430F51D-B90B-A64B-AD5A-D4BE9CF745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8200" y="1287209"/>
                <a:ext cx="1611691" cy="674703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005D6D3-5FCC-D147-A6CD-0F77F3979029}"/>
                  </a:ext>
                </a:extLst>
              </p:cNvPr>
              <p:cNvSpPr/>
              <p:nvPr/>
            </p:nvSpPr>
            <p:spPr>
              <a:xfrm>
                <a:off x="6865624" y="1424319"/>
                <a:ext cx="3649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005D6D3-5FCC-D147-A6CD-0F77F39790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5624" y="1424319"/>
                <a:ext cx="36497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CEA375D-A329-1940-A3A2-AE0067746CA2}"/>
              </a:ext>
            </a:extLst>
          </p:cNvPr>
          <p:cNvCxnSpPr/>
          <p:nvPr/>
        </p:nvCxnSpPr>
        <p:spPr bwMode="auto">
          <a:xfrm>
            <a:off x="6259891" y="1613463"/>
            <a:ext cx="50602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5D665E8B-C55D-1E44-BC91-A28137BC91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2753881"/>
            <a:ext cx="8191500" cy="343014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C7FDAFC-DCD3-0E49-83B9-6E618EC626AC}"/>
              </a:ext>
            </a:extLst>
          </p:cNvPr>
          <p:cNvSpPr txBox="1"/>
          <p:nvPr/>
        </p:nvSpPr>
        <p:spPr>
          <a:xfrm>
            <a:off x="4009531" y="6324615"/>
            <a:ext cx="417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hlinkClick r:id="rId10"/>
              </a:rPr>
              <a:t>https://</a:t>
            </a:r>
            <a:r>
              <a:rPr lang="en-US" sz="1800" b="0" dirty="0" err="1">
                <a:hlinkClick r:id="rId10"/>
              </a:rPr>
              <a:t>en.wikipedia.org</a:t>
            </a:r>
            <a:r>
              <a:rPr lang="en-US" sz="1800" b="0" dirty="0">
                <a:hlinkClick r:id="rId10"/>
              </a:rPr>
              <a:t>/wiki/</a:t>
            </a:r>
            <a:r>
              <a:rPr lang="en-US" sz="1800" b="0" dirty="0" err="1">
                <a:hlinkClick r:id="rId10"/>
              </a:rPr>
              <a:t>Chain_rule</a:t>
            </a:r>
            <a:endParaRPr lang="en-US" sz="1800" b="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2DD621A-5B61-F740-9978-55F47C0D1015}"/>
              </a:ext>
            </a:extLst>
          </p:cNvPr>
          <p:cNvSpPr/>
          <p:nvPr/>
        </p:nvSpPr>
        <p:spPr bwMode="auto">
          <a:xfrm>
            <a:off x="3733800" y="5791200"/>
            <a:ext cx="762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010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2D0F201-AB86-1A41-B1E4-74462CD17572}"/>
              </a:ext>
            </a:extLst>
          </p:cNvPr>
          <p:cNvCxnSpPr/>
          <p:nvPr/>
        </p:nvCxnSpPr>
        <p:spPr bwMode="auto">
          <a:xfrm>
            <a:off x="6496749" y="1785152"/>
            <a:ext cx="50602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2FA737F-E216-844A-B6A5-855BE4F88DC5}"/>
              </a:ext>
            </a:extLst>
          </p:cNvPr>
          <p:cNvCxnSpPr/>
          <p:nvPr/>
        </p:nvCxnSpPr>
        <p:spPr bwMode="auto">
          <a:xfrm>
            <a:off x="8495486" y="1785152"/>
            <a:ext cx="50602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01F517D-3CC6-7B40-B96E-5C0AA2B82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the chain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2">
                <a:extLst>
                  <a:ext uri="{FF2B5EF4-FFF2-40B4-BE49-F238E27FC236}">
                    <a16:creationId xmlns:a16="http://schemas.microsoft.com/office/drawing/2014/main" id="{C6D2C62E-31C7-0145-BE8B-7BA8849D89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09800" y="3265503"/>
                <a:ext cx="7772400" cy="3744897"/>
              </a:xfrm>
            </p:spPr>
            <p:txBody>
              <a:bodyPr/>
              <a:lstStyle/>
              <a:p>
                <a:r>
                  <a:rPr lang="en-US" dirty="0"/>
                  <a:t>Example: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sSup>
                      <m:s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=(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i="1" dirty="0">
                  <a:solidFill>
                    <a:srgbClr val="9900CC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dirty="0">
                    <a:solidFill>
                      <a:srgbClr val="99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 i="1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4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solidFill>
                    <a:srgbClr val="00B050"/>
                  </a:solidFill>
                </a:endParaRPr>
              </a:p>
              <a:p>
                <a:endParaRPr lang="en-US" sz="1400" dirty="0">
                  <a:solidFill>
                    <a:srgbClr val="9900CC"/>
                  </a:solidFill>
                </a:endParaRPr>
              </a:p>
              <a:p>
                <a:endParaRPr lang="en-US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9900CC"/>
                  </a:solidFill>
                </a:endParaRPr>
              </a:p>
              <a:p>
                <a:endParaRPr lang="en-US" i="1" dirty="0">
                  <a:solidFill>
                    <a:srgbClr val="9900CC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Content Placeholder 22">
                <a:extLst>
                  <a:ext uri="{FF2B5EF4-FFF2-40B4-BE49-F238E27FC236}">
                    <a16:creationId xmlns:a16="http://schemas.microsoft.com/office/drawing/2014/main" id="{C6D2C62E-31C7-0145-BE8B-7BA8849D89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09800" y="3265503"/>
                <a:ext cx="7772400" cy="3744897"/>
              </a:xfrm>
              <a:blipFill>
                <a:blip r:embed="rId3"/>
                <a:stretch>
                  <a:fillRect l="-1468" t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66C51DE-C2EC-1A4B-BE44-F5FA846FEF47}"/>
                  </a:ext>
                </a:extLst>
              </p:cNvPr>
              <p:cNvSpPr/>
              <p:nvPr/>
            </p:nvSpPr>
            <p:spPr bwMode="auto">
              <a:xfrm>
                <a:off x="6991285" y="1458898"/>
                <a:ext cx="1611691" cy="674703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66C51DE-C2EC-1A4B-BE44-F5FA846FEF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91285" y="1458898"/>
                <a:ext cx="1611691" cy="674703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FE7F7B77-23ED-9C45-A24B-EBB29BEC1281}"/>
                  </a:ext>
                </a:extLst>
              </p:cNvPr>
              <p:cNvSpPr/>
              <p:nvPr/>
            </p:nvSpPr>
            <p:spPr bwMode="auto">
              <a:xfrm>
                <a:off x="9001513" y="1447801"/>
                <a:ext cx="1049263" cy="67470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1800" b="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800" b="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800" b="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FE7F7B77-23ED-9C45-A24B-EBB29BEC12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01513" y="1447801"/>
                <a:ext cx="1049263" cy="674703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03572AA-819F-A148-B111-47923731DA9D}"/>
              </a:ext>
            </a:extLst>
          </p:cNvPr>
          <p:cNvCxnSpPr>
            <a:cxnSpLocks/>
          </p:cNvCxnSpPr>
          <p:nvPr/>
        </p:nvCxnSpPr>
        <p:spPr bwMode="auto">
          <a:xfrm>
            <a:off x="10050775" y="1785152"/>
            <a:ext cx="304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EBB1476-9603-874A-894B-A7652BDDBAD3}"/>
                  </a:ext>
                </a:extLst>
              </p:cNvPr>
              <p:cNvSpPr/>
              <p:nvPr/>
            </p:nvSpPr>
            <p:spPr>
              <a:xfrm>
                <a:off x="6097794" y="1600200"/>
                <a:ext cx="3792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EBB1476-9603-874A-894B-A7652BDDBA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7794" y="1600200"/>
                <a:ext cx="37920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F945C52-1A78-E649-B041-F7E44C7E145C}"/>
                  </a:ext>
                </a:extLst>
              </p:cNvPr>
              <p:cNvSpPr/>
              <p:nvPr/>
            </p:nvSpPr>
            <p:spPr>
              <a:xfrm>
                <a:off x="8640118" y="1295400"/>
                <a:ext cx="4790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F945C52-1A78-E649-B041-F7E44C7E14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0118" y="1295400"/>
                <a:ext cx="47904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D6FE8CB-A3AF-5445-AABA-9795FE996382}"/>
                  </a:ext>
                </a:extLst>
              </p:cNvPr>
              <p:cNvSpPr/>
              <p:nvPr/>
            </p:nvSpPr>
            <p:spPr>
              <a:xfrm>
                <a:off x="10355576" y="1611868"/>
                <a:ext cx="3676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D6FE8CB-A3AF-5445-AABA-9795FE9963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5576" y="1611868"/>
                <a:ext cx="36766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914CAE7-2C8E-6543-A894-C609A999CA2B}"/>
                  </a:ext>
                </a:extLst>
              </p:cNvPr>
              <p:cNvSpPr/>
              <p:nvPr/>
            </p:nvSpPr>
            <p:spPr>
              <a:xfrm>
                <a:off x="7543801" y="838200"/>
                <a:ext cx="51302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914CAE7-2C8E-6543-A894-C609A999CA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1" y="838200"/>
                <a:ext cx="51302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8196C8D-DD33-B74C-87FF-ED60FD4241A4}"/>
              </a:ext>
            </a:extLst>
          </p:cNvPr>
          <p:cNvCxnSpPr>
            <a:cxnSpLocks/>
            <a:stCxn id="13" idx="2"/>
          </p:cNvCxnSpPr>
          <p:nvPr/>
        </p:nvCxnSpPr>
        <p:spPr bwMode="auto">
          <a:xfrm flipH="1">
            <a:off x="7795871" y="1207533"/>
            <a:ext cx="4442" cy="228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2A71331-AC1F-6B4E-B77D-B9CD476CEE49}"/>
                  </a:ext>
                </a:extLst>
              </p:cNvPr>
              <p:cNvSpPr/>
              <p:nvPr/>
            </p:nvSpPr>
            <p:spPr>
              <a:xfrm>
                <a:off x="2209800" y="1524000"/>
                <a:ext cx="354937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0" dirty="0"/>
                  <a:t>Let’s start with </a:t>
                </a:r>
                <a14:m>
                  <m:oMath xmlns:m="http://schemas.openxmlformats.org/officeDocument/2006/math">
                    <m:r>
                      <a:rPr lang="en-US" sz="2800" b="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2A71331-AC1F-6B4E-B77D-B9CD476CEE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1524000"/>
                <a:ext cx="3549370" cy="523220"/>
              </a:xfrm>
              <a:prstGeom prst="rect">
                <a:avLst/>
              </a:prstGeom>
              <a:blipFill>
                <a:blip r:embed="rId10"/>
                <a:stretch>
                  <a:fillRect l="-3214" t="-14634" b="-29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3EEA418-7D5E-8B47-9194-1BE923C77EE7}"/>
                  </a:ext>
                </a:extLst>
              </p:cNvPr>
              <p:cNvSpPr/>
              <p:nvPr/>
            </p:nvSpPr>
            <p:spPr>
              <a:xfrm>
                <a:off x="8534401" y="1905001"/>
                <a:ext cx="565539" cy="6008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6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3EEA418-7D5E-8B47-9194-1BE923C77E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401" y="1905001"/>
                <a:ext cx="565539" cy="60080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312A564-6CA6-E949-AB8A-8714282E8566}"/>
                  </a:ext>
                </a:extLst>
              </p:cNvPr>
              <p:cNvSpPr/>
              <p:nvPr/>
            </p:nvSpPr>
            <p:spPr>
              <a:xfrm>
                <a:off x="8093968" y="888716"/>
                <a:ext cx="597215" cy="6008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312A564-6CA6-E949-AB8A-8714282E85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3968" y="888716"/>
                <a:ext cx="597215" cy="60080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1916971-8882-4A40-8C02-CD797C685A78}"/>
                  </a:ext>
                </a:extLst>
              </p:cNvPr>
              <p:cNvSpPr/>
              <p:nvPr/>
            </p:nvSpPr>
            <p:spPr>
              <a:xfrm>
                <a:off x="6400801" y="4191000"/>
                <a:ext cx="4073103" cy="7278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0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  <m:d>
                        <m:dPr>
                          <m:ctrlPr>
                            <a:rPr lang="en-US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0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  <m:d>
                        <m:dPr>
                          <m:ctrlPr>
                            <a:rPr lang="en-US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1916971-8882-4A40-8C02-CD797C685A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1" y="4191000"/>
                <a:ext cx="4073103" cy="727892"/>
              </a:xfrm>
              <a:prstGeom prst="rect">
                <a:avLst/>
              </a:prstGeom>
              <a:blipFill>
                <a:blip r:embed="rId13"/>
                <a:stretch>
                  <a:fillRect b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593D2B7-F5B1-774E-9E5F-10C00C94EDDF}"/>
                  </a:ext>
                </a:extLst>
              </p:cNvPr>
              <p:cNvSpPr/>
              <p:nvPr/>
            </p:nvSpPr>
            <p:spPr>
              <a:xfrm>
                <a:off x="6400800" y="3581400"/>
                <a:ext cx="1177566" cy="7278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0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593D2B7-F5B1-774E-9E5F-10C00C94ED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3581400"/>
                <a:ext cx="1177566" cy="727892"/>
              </a:xfrm>
              <a:prstGeom prst="rect">
                <a:avLst/>
              </a:prstGeom>
              <a:blipFill>
                <a:blip r:embed="rId14"/>
                <a:stretch>
                  <a:fillRect b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06EF71CB-BA7B-1B4B-8800-C9E1A82C4240}"/>
              </a:ext>
            </a:extLst>
          </p:cNvPr>
          <p:cNvSpPr/>
          <p:nvPr/>
        </p:nvSpPr>
        <p:spPr bwMode="auto">
          <a:xfrm>
            <a:off x="5943600" y="5486400"/>
            <a:ext cx="2696517" cy="8546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291C9E4-5332-4A44-B766-FEE0F0FF0B9F}"/>
              </a:ext>
            </a:extLst>
          </p:cNvPr>
          <p:cNvSpPr/>
          <p:nvPr/>
        </p:nvSpPr>
        <p:spPr bwMode="auto">
          <a:xfrm>
            <a:off x="7214618" y="4191000"/>
            <a:ext cx="3140957" cy="8546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BA11AD2-A72D-BE4E-B8A9-47DF63545A7F}"/>
              </a:ext>
            </a:extLst>
          </p:cNvPr>
          <p:cNvSpPr/>
          <p:nvPr/>
        </p:nvSpPr>
        <p:spPr bwMode="auto">
          <a:xfrm>
            <a:off x="7273782" y="3790382"/>
            <a:ext cx="1366335" cy="55301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55861D6-8F6A-AC45-8A46-00DBF463B43C}"/>
              </a:ext>
            </a:extLst>
          </p:cNvPr>
          <p:cNvSpPr/>
          <p:nvPr/>
        </p:nvSpPr>
        <p:spPr bwMode="auto">
          <a:xfrm>
            <a:off x="7543801" y="898279"/>
            <a:ext cx="478459" cy="309253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EDF81E5-C376-0245-ABFE-1B674E4E926A}"/>
              </a:ext>
            </a:extLst>
          </p:cNvPr>
          <p:cNvSpPr/>
          <p:nvPr/>
        </p:nvSpPr>
        <p:spPr bwMode="auto">
          <a:xfrm>
            <a:off x="4611614" y="5469916"/>
            <a:ext cx="646186" cy="9308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E8BD5B7-9D25-9148-8148-F45C4188E751}"/>
              </a:ext>
            </a:extLst>
          </p:cNvPr>
          <p:cNvSpPr/>
          <p:nvPr/>
        </p:nvSpPr>
        <p:spPr bwMode="auto">
          <a:xfrm>
            <a:off x="5257800" y="5486400"/>
            <a:ext cx="685800" cy="91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BAC4686-F470-914C-A407-956B3E0B3674}"/>
                  </a:ext>
                </a:extLst>
              </p:cNvPr>
              <p:cNvSpPr/>
              <p:nvPr/>
            </p:nvSpPr>
            <p:spPr>
              <a:xfrm>
                <a:off x="2133600" y="2370838"/>
                <a:ext cx="268417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b="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1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sz="12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BAC4686-F470-914C-A407-956B3E0B36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2370838"/>
                <a:ext cx="2684172" cy="64633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46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uiExpand="1" build="p"/>
      <p:bldP spid="4" grpId="0"/>
      <p:bldP spid="17" grpId="0"/>
      <p:bldP spid="5" grpId="0"/>
      <p:bldP spid="18" grpId="0"/>
      <p:bldP spid="24" grpId="0" animBg="1"/>
      <p:bldP spid="25" grpId="0" animBg="1"/>
      <p:bldP spid="27" grpId="0" animBg="1"/>
      <p:bldP spid="7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FDBC7C0-25CE-1C47-A018-968666562483}"/>
              </a:ext>
            </a:extLst>
          </p:cNvPr>
          <p:cNvCxnSpPr/>
          <p:nvPr/>
        </p:nvCxnSpPr>
        <p:spPr bwMode="auto">
          <a:xfrm>
            <a:off x="4419601" y="1796249"/>
            <a:ext cx="50602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2D0F201-AB86-1A41-B1E4-74462CD17572}"/>
              </a:ext>
            </a:extLst>
          </p:cNvPr>
          <p:cNvCxnSpPr/>
          <p:nvPr/>
        </p:nvCxnSpPr>
        <p:spPr bwMode="auto">
          <a:xfrm>
            <a:off x="6496749" y="1785152"/>
            <a:ext cx="50602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2FA737F-E216-844A-B6A5-855BE4F88DC5}"/>
              </a:ext>
            </a:extLst>
          </p:cNvPr>
          <p:cNvCxnSpPr/>
          <p:nvPr/>
        </p:nvCxnSpPr>
        <p:spPr bwMode="auto">
          <a:xfrm>
            <a:off x="8495486" y="1785152"/>
            <a:ext cx="50602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01F517D-3CC6-7B40-B96E-5C0AA2B82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the chain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AEFF2309-8B1F-074E-B825-9FFDA94819E6}"/>
                  </a:ext>
                </a:extLst>
              </p:cNvPr>
              <p:cNvSpPr/>
              <p:nvPr/>
            </p:nvSpPr>
            <p:spPr bwMode="auto">
              <a:xfrm>
                <a:off x="4919162" y="1458898"/>
                <a:ext cx="1611691" cy="674703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AEFF2309-8B1F-074E-B825-9FFDA94819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19162" y="1458898"/>
                <a:ext cx="1611691" cy="67470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66C51DE-C2EC-1A4B-BE44-F5FA846FEF47}"/>
                  </a:ext>
                </a:extLst>
              </p:cNvPr>
              <p:cNvSpPr/>
              <p:nvPr/>
            </p:nvSpPr>
            <p:spPr bwMode="auto">
              <a:xfrm>
                <a:off x="6991285" y="1458898"/>
                <a:ext cx="1611691" cy="674703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66C51DE-C2EC-1A4B-BE44-F5FA846FEF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91285" y="1458898"/>
                <a:ext cx="1611691" cy="674703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FE7F7B77-23ED-9C45-A24B-EBB29BEC1281}"/>
                  </a:ext>
                </a:extLst>
              </p:cNvPr>
              <p:cNvSpPr/>
              <p:nvPr/>
            </p:nvSpPr>
            <p:spPr bwMode="auto">
              <a:xfrm>
                <a:off x="9001513" y="1447801"/>
                <a:ext cx="1049263" cy="67470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1800" b="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800" b="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800" b="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FE7F7B77-23ED-9C45-A24B-EBB29BEC12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01513" y="1447801"/>
                <a:ext cx="1049263" cy="674703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03572AA-819F-A148-B111-47923731DA9D}"/>
              </a:ext>
            </a:extLst>
          </p:cNvPr>
          <p:cNvCxnSpPr>
            <a:cxnSpLocks/>
          </p:cNvCxnSpPr>
          <p:nvPr/>
        </p:nvCxnSpPr>
        <p:spPr bwMode="auto">
          <a:xfrm>
            <a:off x="10050775" y="1785152"/>
            <a:ext cx="304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7827947-D5C4-F84C-9FD0-F4782DA47D3B}"/>
                  </a:ext>
                </a:extLst>
              </p:cNvPr>
              <p:cNvSpPr/>
              <p:nvPr/>
            </p:nvSpPr>
            <p:spPr>
              <a:xfrm>
                <a:off x="4025312" y="1627623"/>
                <a:ext cx="3792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7827947-D5C4-F84C-9FD0-F4782DA47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312" y="1627623"/>
                <a:ext cx="37920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B8762E0-E4C8-494F-B4D9-EFCB9A44658A}"/>
                  </a:ext>
                </a:extLst>
              </p:cNvPr>
              <p:cNvSpPr/>
              <p:nvPr/>
            </p:nvSpPr>
            <p:spPr>
              <a:xfrm>
                <a:off x="6425126" y="1318165"/>
                <a:ext cx="4790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B8762E0-E4C8-494F-B4D9-EFCB9A4465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5126" y="1318165"/>
                <a:ext cx="47904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F945C52-1A78-E649-B041-F7E44C7E145C}"/>
                  </a:ext>
                </a:extLst>
              </p:cNvPr>
              <p:cNvSpPr/>
              <p:nvPr/>
            </p:nvSpPr>
            <p:spPr>
              <a:xfrm>
                <a:off x="8637458" y="1295400"/>
                <a:ext cx="4843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F945C52-1A78-E649-B041-F7E44C7E14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7458" y="1295400"/>
                <a:ext cx="484363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D6FE8CB-A3AF-5445-AABA-9795FE996382}"/>
                  </a:ext>
                </a:extLst>
              </p:cNvPr>
              <p:cNvSpPr/>
              <p:nvPr/>
            </p:nvSpPr>
            <p:spPr>
              <a:xfrm>
                <a:off x="10355576" y="1611868"/>
                <a:ext cx="3676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D6FE8CB-A3AF-5445-AABA-9795FE9963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5576" y="1611868"/>
                <a:ext cx="36766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91B5419-0DE0-864B-BBED-D6F3FF33249E}"/>
                  </a:ext>
                </a:extLst>
              </p:cNvPr>
              <p:cNvSpPr/>
              <p:nvPr/>
            </p:nvSpPr>
            <p:spPr>
              <a:xfrm>
                <a:off x="7543801" y="838200"/>
                <a:ext cx="51302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91B5419-0DE0-864B-BBED-D6F3FF3324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1" y="838200"/>
                <a:ext cx="513025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DB7DEBD-5FFA-1741-ADCE-55F9168FFCA3}"/>
              </a:ext>
            </a:extLst>
          </p:cNvPr>
          <p:cNvCxnSpPr>
            <a:cxnSpLocks/>
            <a:stCxn id="19" idx="2"/>
          </p:cNvCxnSpPr>
          <p:nvPr/>
        </p:nvCxnSpPr>
        <p:spPr bwMode="auto">
          <a:xfrm flipH="1">
            <a:off x="7795871" y="1207533"/>
            <a:ext cx="4442" cy="228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5D8430-409F-DA46-B746-807DA014DA23}"/>
                  </a:ext>
                </a:extLst>
              </p:cNvPr>
              <p:cNvSpPr/>
              <p:nvPr/>
            </p:nvSpPr>
            <p:spPr>
              <a:xfrm>
                <a:off x="5482147" y="870259"/>
                <a:ext cx="51302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5D8430-409F-DA46-B746-807DA014DA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147" y="870259"/>
                <a:ext cx="51302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85960E7-AFC0-2942-A93A-823AF204E884}"/>
              </a:ext>
            </a:extLst>
          </p:cNvPr>
          <p:cNvCxnSpPr>
            <a:cxnSpLocks/>
            <a:stCxn id="24" idx="2"/>
          </p:cNvCxnSpPr>
          <p:nvPr/>
        </p:nvCxnSpPr>
        <p:spPr bwMode="auto">
          <a:xfrm flipH="1">
            <a:off x="5734217" y="1239592"/>
            <a:ext cx="4442" cy="228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A88DAF2-4F16-794A-9548-F4E66023E862}"/>
                  </a:ext>
                </a:extLst>
              </p:cNvPr>
              <p:cNvSpPr/>
              <p:nvPr/>
            </p:nvSpPr>
            <p:spPr>
              <a:xfrm>
                <a:off x="2336679" y="1534180"/>
                <a:ext cx="115935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800" b="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800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A88DAF2-4F16-794A-9548-F4E66023E8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6679" y="1534180"/>
                <a:ext cx="1159356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22">
                <a:extLst>
                  <a:ext uri="{FF2B5EF4-FFF2-40B4-BE49-F238E27FC236}">
                    <a16:creationId xmlns:a16="http://schemas.microsoft.com/office/drawing/2014/main" id="{7D8DE8C7-DA9F-644D-9C50-E8761DFF95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81200" y="2209801"/>
                <a:ext cx="9969846" cy="3744897"/>
              </a:xfrm>
            </p:spPr>
            <p:txBody>
              <a:bodyPr/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sz="1400" dirty="0"/>
              </a:p>
              <a:p>
                <a:pPr algn="ctr"/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             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(assume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h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 i="1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400" dirty="0">
                    <a:solidFill>
                      <a:srgbClr val="00B050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h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sz="2400" i="1" dirty="0">
                  <a:solidFill>
                    <a:srgbClr val="00B050"/>
                  </a:solidFill>
                  <a:latin typeface="Cambria Math" panose="02040503050406030204" pitchFamily="18" charset="0"/>
                  <a:cs typeface="Arial" charset="0"/>
                </a:endParaRPr>
              </a:p>
              <a:p>
                <a:r>
                  <a:rPr lang="en-US" sz="2400" dirty="0">
                    <a:solidFill>
                      <a:srgbClr val="00B050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𝑒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𝑙</m:t>
                    </m:r>
                    <m:d>
                      <m:d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,1</m:t>
                        </m:r>
                      </m:e>
                    </m:d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=−</m:t>
                    </m:r>
                    <m:func>
                      <m:func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sz="2400" dirty="0">
                  <a:solidFill>
                    <a:srgbClr val="00B050"/>
                  </a:solidFill>
                  <a:cs typeface="Arial" charset="0"/>
                </a:endParaRPr>
              </a:p>
              <a:p>
                <a:r>
                  <a:rPr lang="en-US" sz="1400" dirty="0">
                    <a:solidFill>
                      <a:srgbClr val="00B05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2" name="Content Placeholder 22">
                <a:extLst>
                  <a:ext uri="{FF2B5EF4-FFF2-40B4-BE49-F238E27FC236}">
                    <a16:creationId xmlns:a16="http://schemas.microsoft.com/office/drawing/2014/main" id="{7D8DE8C7-DA9F-644D-9C50-E8761DFF95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2209801"/>
                <a:ext cx="9969846" cy="3744897"/>
              </a:xfrm>
              <a:blipFill>
                <a:blip r:embed="rId13"/>
                <a:stretch>
                  <a:fillRect l="-1401" b="-2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E91B078F-2E08-CD49-AA4C-2AAA5B1A6407}"/>
              </a:ext>
            </a:extLst>
          </p:cNvPr>
          <p:cNvSpPr/>
          <p:nvPr/>
        </p:nvSpPr>
        <p:spPr bwMode="auto">
          <a:xfrm>
            <a:off x="3496035" y="2895600"/>
            <a:ext cx="6859540" cy="990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58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FDBC7C0-25CE-1C47-A018-968666562483}"/>
              </a:ext>
            </a:extLst>
          </p:cNvPr>
          <p:cNvCxnSpPr/>
          <p:nvPr/>
        </p:nvCxnSpPr>
        <p:spPr bwMode="auto">
          <a:xfrm>
            <a:off x="4419601" y="1796249"/>
            <a:ext cx="50602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2D0F201-AB86-1A41-B1E4-74462CD17572}"/>
              </a:ext>
            </a:extLst>
          </p:cNvPr>
          <p:cNvCxnSpPr/>
          <p:nvPr/>
        </p:nvCxnSpPr>
        <p:spPr bwMode="auto">
          <a:xfrm>
            <a:off x="6496749" y="1785152"/>
            <a:ext cx="50602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2FA737F-E216-844A-B6A5-855BE4F88DC5}"/>
              </a:ext>
            </a:extLst>
          </p:cNvPr>
          <p:cNvCxnSpPr/>
          <p:nvPr/>
        </p:nvCxnSpPr>
        <p:spPr bwMode="auto">
          <a:xfrm>
            <a:off x="8495486" y="1785152"/>
            <a:ext cx="50602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01F517D-3CC6-7B40-B96E-5C0AA2B82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the chain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2">
                <a:extLst>
                  <a:ext uri="{FF2B5EF4-FFF2-40B4-BE49-F238E27FC236}">
                    <a16:creationId xmlns:a16="http://schemas.microsoft.com/office/drawing/2014/main" id="{C6D2C62E-31C7-0145-BE8B-7BA8849D89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81200" y="2209801"/>
                <a:ext cx="9969846" cy="3744897"/>
              </a:xfrm>
            </p:spPr>
            <p:txBody>
              <a:bodyPr/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sz="1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(assume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h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 i="1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400" dirty="0">
                    <a:solidFill>
                      <a:srgbClr val="00B050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h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sz="2400" i="1" dirty="0">
                  <a:solidFill>
                    <a:srgbClr val="00B050"/>
                  </a:solidFill>
                  <a:latin typeface="Cambria Math" panose="02040503050406030204" pitchFamily="18" charset="0"/>
                  <a:cs typeface="Arial" charset="0"/>
                </a:endParaRPr>
              </a:p>
              <a:p>
                <a:r>
                  <a:rPr lang="en-US" sz="2400" dirty="0">
                    <a:solidFill>
                      <a:srgbClr val="00B050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𝑒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𝑙</m:t>
                    </m:r>
                    <m:d>
                      <m:d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,1</m:t>
                        </m:r>
                      </m:e>
                    </m:d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=−</m:t>
                    </m:r>
                    <m:func>
                      <m:func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sz="2400" dirty="0">
                  <a:solidFill>
                    <a:srgbClr val="00B050"/>
                  </a:solidFill>
                  <a:cs typeface="Arial" charset="0"/>
                </a:endParaRPr>
              </a:p>
              <a:p>
                <a:r>
                  <a:rPr lang="en-US" sz="1400" dirty="0">
                    <a:solidFill>
                      <a:srgbClr val="00B050"/>
                    </a:solidFill>
                  </a:rPr>
                  <a:t> </a:t>
                </a:r>
              </a:p>
              <a:p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Content Placeholder 22">
                <a:extLst>
                  <a:ext uri="{FF2B5EF4-FFF2-40B4-BE49-F238E27FC236}">
                    <a16:creationId xmlns:a16="http://schemas.microsoft.com/office/drawing/2014/main" id="{C6D2C62E-31C7-0145-BE8B-7BA8849D89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2209801"/>
                <a:ext cx="9969846" cy="3744897"/>
              </a:xfrm>
              <a:blipFill>
                <a:blip r:embed="rId2"/>
                <a:stretch>
                  <a:fillRect l="-1401" b="-24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AEFF2309-8B1F-074E-B825-9FFDA94819E6}"/>
                  </a:ext>
                </a:extLst>
              </p:cNvPr>
              <p:cNvSpPr/>
              <p:nvPr/>
            </p:nvSpPr>
            <p:spPr bwMode="auto">
              <a:xfrm>
                <a:off x="4919162" y="1458898"/>
                <a:ext cx="1611691" cy="674703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AEFF2309-8B1F-074E-B825-9FFDA94819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19162" y="1458898"/>
                <a:ext cx="1611691" cy="67470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66C51DE-C2EC-1A4B-BE44-F5FA846FEF47}"/>
                  </a:ext>
                </a:extLst>
              </p:cNvPr>
              <p:cNvSpPr/>
              <p:nvPr/>
            </p:nvSpPr>
            <p:spPr bwMode="auto">
              <a:xfrm>
                <a:off x="6991285" y="1458898"/>
                <a:ext cx="1611691" cy="674703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66C51DE-C2EC-1A4B-BE44-F5FA846FEF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91285" y="1458898"/>
                <a:ext cx="1611691" cy="674703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FE7F7B77-23ED-9C45-A24B-EBB29BEC1281}"/>
                  </a:ext>
                </a:extLst>
              </p:cNvPr>
              <p:cNvSpPr/>
              <p:nvPr/>
            </p:nvSpPr>
            <p:spPr bwMode="auto">
              <a:xfrm>
                <a:off x="9001513" y="1447801"/>
                <a:ext cx="1049263" cy="67470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1800" b="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800" b="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800" b="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FE7F7B77-23ED-9C45-A24B-EBB29BEC12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01513" y="1447801"/>
                <a:ext cx="1049263" cy="674703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03572AA-819F-A148-B111-47923731DA9D}"/>
              </a:ext>
            </a:extLst>
          </p:cNvPr>
          <p:cNvCxnSpPr>
            <a:cxnSpLocks/>
          </p:cNvCxnSpPr>
          <p:nvPr/>
        </p:nvCxnSpPr>
        <p:spPr bwMode="auto">
          <a:xfrm>
            <a:off x="10050775" y="1785152"/>
            <a:ext cx="304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7827947-D5C4-F84C-9FD0-F4782DA47D3B}"/>
                  </a:ext>
                </a:extLst>
              </p:cNvPr>
              <p:cNvSpPr/>
              <p:nvPr/>
            </p:nvSpPr>
            <p:spPr>
              <a:xfrm>
                <a:off x="4025312" y="1627623"/>
                <a:ext cx="3792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7827947-D5C4-F84C-9FD0-F4782DA47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312" y="1627623"/>
                <a:ext cx="37920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B8762E0-E4C8-494F-B4D9-EFCB9A44658A}"/>
                  </a:ext>
                </a:extLst>
              </p:cNvPr>
              <p:cNvSpPr/>
              <p:nvPr/>
            </p:nvSpPr>
            <p:spPr>
              <a:xfrm>
                <a:off x="6425126" y="1318165"/>
                <a:ext cx="4790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B8762E0-E4C8-494F-B4D9-EFCB9A4465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5126" y="1318165"/>
                <a:ext cx="47904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F945C52-1A78-E649-B041-F7E44C7E145C}"/>
                  </a:ext>
                </a:extLst>
              </p:cNvPr>
              <p:cNvSpPr/>
              <p:nvPr/>
            </p:nvSpPr>
            <p:spPr>
              <a:xfrm>
                <a:off x="8637458" y="1295400"/>
                <a:ext cx="4843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F945C52-1A78-E649-B041-F7E44C7E14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7458" y="1295400"/>
                <a:ext cx="484363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D6FE8CB-A3AF-5445-AABA-9795FE996382}"/>
                  </a:ext>
                </a:extLst>
              </p:cNvPr>
              <p:cNvSpPr/>
              <p:nvPr/>
            </p:nvSpPr>
            <p:spPr>
              <a:xfrm>
                <a:off x="10355576" y="1611868"/>
                <a:ext cx="3676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D6FE8CB-A3AF-5445-AABA-9795FE9963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5576" y="1611868"/>
                <a:ext cx="36766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91B5419-0DE0-864B-BBED-D6F3FF33249E}"/>
                  </a:ext>
                </a:extLst>
              </p:cNvPr>
              <p:cNvSpPr/>
              <p:nvPr/>
            </p:nvSpPr>
            <p:spPr>
              <a:xfrm>
                <a:off x="7543801" y="838200"/>
                <a:ext cx="51302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91B5419-0DE0-864B-BBED-D6F3FF3324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1" y="838200"/>
                <a:ext cx="513025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DB7DEBD-5FFA-1741-ADCE-55F9168FFCA3}"/>
              </a:ext>
            </a:extLst>
          </p:cNvPr>
          <p:cNvCxnSpPr>
            <a:cxnSpLocks/>
            <a:stCxn id="19" idx="2"/>
          </p:cNvCxnSpPr>
          <p:nvPr/>
        </p:nvCxnSpPr>
        <p:spPr bwMode="auto">
          <a:xfrm flipH="1">
            <a:off x="7795871" y="1207533"/>
            <a:ext cx="4442" cy="228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5D8430-409F-DA46-B746-807DA014DA23}"/>
                  </a:ext>
                </a:extLst>
              </p:cNvPr>
              <p:cNvSpPr/>
              <p:nvPr/>
            </p:nvSpPr>
            <p:spPr>
              <a:xfrm>
                <a:off x="5482147" y="870259"/>
                <a:ext cx="51302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5D8430-409F-DA46-B746-807DA014DA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147" y="870259"/>
                <a:ext cx="51302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85960E7-AFC0-2942-A93A-823AF204E884}"/>
              </a:ext>
            </a:extLst>
          </p:cNvPr>
          <p:cNvCxnSpPr>
            <a:cxnSpLocks/>
            <a:stCxn id="24" idx="2"/>
          </p:cNvCxnSpPr>
          <p:nvPr/>
        </p:nvCxnSpPr>
        <p:spPr bwMode="auto">
          <a:xfrm flipH="1">
            <a:off x="5734217" y="1239592"/>
            <a:ext cx="4442" cy="228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A88DAF2-4F16-794A-9548-F4E66023E862}"/>
                  </a:ext>
                </a:extLst>
              </p:cNvPr>
              <p:cNvSpPr/>
              <p:nvPr/>
            </p:nvSpPr>
            <p:spPr>
              <a:xfrm>
                <a:off x="2336679" y="1534180"/>
                <a:ext cx="115935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800" b="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800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A88DAF2-4F16-794A-9548-F4E66023E8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6679" y="1534180"/>
                <a:ext cx="1159356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A2F254E-D637-AD45-A9C3-E89D075D1F73}"/>
                  </a:ext>
                </a:extLst>
              </p:cNvPr>
              <p:cNvSpPr/>
              <p:nvPr/>
            </p:nvSpPr>
            <p:spPr>
              <a:xfrm>
                <a:off x="8497516" y="1871733"/>
                <a:ext cx="570284" cy="6008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6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A2F254E-D637-AD45-A9C3-E89D075D1F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7516" y="1871733"/>
                <a:ext cx="570284" cy="60080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826A29B-176C-3442-AD82-B7EF8403247C}"/>
                  </a:ext>
                </a:extLst>
              </p:cNvPr>
              <p:cNvSpPr/>
              <p:nvPr/>
            </p:nvSpPr>
            <p:spPr>
              <a:xfrm>
                <a:off x="7811716" y="2142396"/>
                <a:ext cx="570284" cy="6008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826A29B-176C-3442-AD82-B7EF840324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1716" y="2142396"/>
                <a:ext cx="570284" cy="60080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71FE669-B8EF-6D41-A3A6-A76BFCDFC28A}"/>
                  </a:ext>
                </a:extLst>
              </p:cNvPr>
              <p:cNvSpPr/>
              <p:nvPr/>
            </p:nvSpPr>
            <p:spPr>
              <a:xfrm>
                <a:off x="5954380" y="867468"/>
                <a:ext cx="597215" cy="6008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71FE669-B8EF-6D41-A3A6-A76BFCDFC2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4380" y="867468"/>
                <a:ext cx="597215" cy="60080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98ECA56C-588E-C748-A120-16418F6F23BC}"/>
                  </a:ext>
                </a:extLst>
              </p:cNvPr>
              <p:cNvSpPr/>
              <p:nvPr/>
            </p:nvSpPr>
            <p:spPr>
              <a:xfrm>
                <a:off x="6489386" y="1913796"/>
                <a:ext cx="581569" cy="6008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98ECA56C-588E-C748-A120-16418F6F23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386" y="1913796"/>
                <a:ext cx="581569" cy="60080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2C35030-009A-F44F-89C4-962FB81E68F7}"/>
                  </a:ext>
                </a:extLst>
              </p:cNvPr>
              <p:cNvSpPr/>
              <p:nvPr/>
            </p:nvSpPr>
            <p:spPr>
              <a:xfrm>
                <a:off x="5410200" y="5418996"/>
                <a:ext cx="4572000" cy="60080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6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2C35030-009A-F44F-89C4-962FB81E68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5418996"/>
                <a:ext cx="4572000" cy="60080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6279047-A06F-A74D-B6CE-17D6EE4D28E4}"/>
                  </a:ext>
                </a:extLst>
              </p:cNvPr>
              <p:cNvSpPr/>
              <p:nvPr/>
            </p:nvSpPr>
            <p:spPr>
              <a:xfrm>
                <a:off x="5562600" y="4961796"/>
                <a:ext cx="4572000" cy="60080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6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sz="16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16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6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6279047-A06F-A74D-B6CE-17D6EE4D28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4961796"/>
                <a:ext cx="4572000" cy="60080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3C60F71-A0B1-BA4B-9A28-409E66EE0755}"/>
                  </a:ext>
                </a:extLst>
              </p:cNvPr>
              <p:cNvSpPr/>
              <p:nvPr/>
            </p:nvSpPr>
            <p:spPr>
              <a:xfrm>
                <a:off x="6019800" y="4504596"/>
                <a:ext cx="3048000" cy="6008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3C60F71-A0B1-BA4B-9A28-409E66EE07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4504596"/>
                <a:ext cx="3048000" cy="60080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>
            <a:extLst>
              <a:ext uri="{FF2B5EF4-FFF2-40B4-BE49-F238E27FC236}">
                <a16:creationId xmlns:a16="http://schemas.microsoft.com/office/drawing/2014/main" id="{0982EE68-2691-8346-8A75-B8B9A2FD2322}"/>
              </a:ext>
            </a:extLst>
          </p:cNvPr>
          <p:cNvSpPr/>
          <p:nvPr/>
        </p:nvSpPr>
        <p:spPr bwMode="auto">
          <a:xfrm>
            <a:off x="5228173" y="2850277"/>
            <a:ext cx="1252462" cy="100421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006D973-3974-1947-BFCE-5238A5A41B2C}"/>
              </a:ext>
            </a:extLst>
          </p:cNvPr>
          <p:cNvSpPr/>
          <p:nvPr/>
        </p:nvSpPr>
        <p:spPr bwMode="auto">
          <a:xfrm>
            <a:off x="6547438" y="2915238"/>
            <a:ext cx="609601" cy="97975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9842464-8F82-154E-BB3E-7071ACF59796}"/>
              </a:ext>
            </a:extLst>
          </p:cNvPr>
          <p:cNvSpPr/>
          <p:nvPr/>
        </p:nvSpPr>
        <p:spPr bwMode="auto">
          <a:xfrm>
            <a:off x="7174081" y="2946458"/>
            <a:ext cx="592560" cy="9184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107F59D-C572-9347-8579-506964749CD2}"/>
              </a:ext>
            </a:extLst>
          </p:cNvPr>
          <p:cNvSpPr/>
          <p:nvPr/>
        </p:nvSpPr>
        <p:spPr bwMode="auto">
          <a:xfrm>
            <a:off x="7772399" y="2982860"/>
            <a:ext cx="723085" cy="8546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FC26558-0158-AF4C-A4D1-CB622FB22263}"/>
              </a:ext>
            </a:extLst>
          </p:cNvPr>
          <p:cNvSpPr/>
          <p:nvPr/>
        </p:nvSpPr>
        <p:spPr bwMode="auto">
          <a:xfrm>
            <a:off x="4228868" y="6137310"/>
            <a:ext cx="5600933" cy="72069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758AFAD-CA68-294F-B95A-0ACBCF730620}"/>
              </a:ext>
            </a:extLst>
          </p:cNvPr>
          <p:cNvSpPr/>
          <p:nvPr/>
        </p:nvSpPr>
        <p:spPr bwMode="auto">
          <a:xfrm>
            <a:off x="7795872" y="5491645"/>
            <a:ext cx="699613" cy="61545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B45BD36-00F0-AD4B-9B52-2181F8D757B8}"/>
              </a:ext>
            </a:extLst>
          </p:cNvPr>
          <p:cNvSpPr/>
          <p:nvPr/>
        </p:nvSpPr>
        <p:spPr bwMode="auto">
          <a:xfrm>
            <a:off x="6943858" y="5075909"/>
            <a:ext cx="2428742" cy="3855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C6CB9E3-F718-5149-A4B1-2853D207FA7F}"/>
              </a:ext>
            </a:extLst>
          </p:cNvPr>
          <p:cNvSpPr/>
          <p:nvPr/>
        </p:nvSpPr>
        <p:spPr bwMode="auto">
          <a:xfrm>
            <a:off x="7721957" y="4583692"/>
            <a:ext cx="915500" cy="3855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625B137-3A97-1940-AE67-1DFEFAA64D4F}"/>
              </a:ext>
            </a:extLst>
          </p:cNvPr>
          <p:cNvSpPr/>
          <p:nvPr/>
        </p:nvSpPr>
        <p:spPr bwMode="auto">
          <a:xfrm>
            <a:off x="5482147" y="936963"/>
            <a:ext cx="478459" cy="309253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24625D-BF40-834C-9F3D-22DB933805DF}"/>
              </a:ext>
            </a:extLst>
          </p:cNvPr>
          <p:cNvSpPr/>
          <p:nvPr/>
        </p:nvSpPr>
        <p:spPr bwMode="auto">
          <a:xfrm>
            <a:off x="6530853" y="2915237"/>
            <a:ext cx="1265018" cy="949693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B255B4B-FC8E-DE4C-B57A-5C46D48B8DA8}"/>
              </a:ext>
            </a:extLst>
          </p:cNvPr>
          <p:cNvCxnSpPr>
            <a:cxnSpLocks/>
            <a:stCxn id="13" idx="0"/>
          </p:cNvCxnSpPr>
          <p:nvPr/>
        </p:nvCxnSpPr>
        <p:spPr bwMode="auto">
          <a:xfrm flipH="1" flipV="1">
            <a:off x="6943860" y="2496265"/>
            <a:ext cx="219502" cy="41897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53400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uiExpand="1" build="p"/>
      <p:bldP spid="4" grpId="0"/>
      <p:bldP spid="6" grpId="0"/>
      <p:bldP spid="7" grpId="0"/>
      <p:bldP spid="27" grpId="0"/>
      <p:bldP spid="10" grpId="0"/>
      <p:bldP spid="28" grpId="0"/>
      <p:bldP spid="29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13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</Template>
  <TotalTime>78429</TotalTime>
  <Words>2147</Words>
  <Application>Microsoft Macintosh PowerPoint</Application>
  <PresentationFormat>Widescreen</PresentationFormat>
  <Paragraphs>599</Paragraphs>
  <Slides>50</Slides>
  <Notes>19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Arial</vt:lpstr>
      <vt:lpstr>Cambria Math</vt:lpstr>
      <vt:lpstr>Times New Roman</vt:lpstr>
      <vt:lpstr>Blank Presentation</vt:lpstr>
      <vt:lpstr>Backpropagation</vt:lpstr>
      <vt:lpstr>Overview</vt:lpstr>
      <vt:lpstr>Recall: Multi-layer neural networks</vt:lpstr>
      <vt:lpstr>Training a multi-layer network</vt:lpstr>
      <vt:lpstr>Computation graph</vt:lpstr>
      <vt:lpstr>The chain rule</vt:lpstr>
      <vt:lpstr>Applying the chain rule</vt:lpstr>
      <vt:lpstr>Applying the chain rule</vt:lpstr>
      <vt:lpstr>Applying the chain rule</vt:lpstr>
      <vt:lpstr>Chain rule: General case</vt:lpstr>
      <vt:lpstr>Backpropagation summary</vt:lpstr>
      <vt:lpstr>What about more general computation graphs?</vt:lpstr>
      <vt:lpstr>What about more general computation graphs?</vt:lpstr>
      <vt:lpstr>Overview</vt:lpstr>
      <vt:lpstr>A detailed example</vt:lpstr>
      <vt:lpstr>A detailed example</vt:lpstr>
      <vt:lpstr>A detailed example</vt:lpstr>
      <vt:lpstr>A detailed example</vt:lpstr>
      <vt:lpstr>A detailed example</vt:lpstr>
      <vt:lpstr>A detailed example</vt:lpstr>
      <vt:lpstr>A detailed example</vt:lpstr>
      <vt:lpstr>A detailed example</vt:lpstr>
      <vt:lpstr>A detailed example</vt:lpstr>
      <vt:lpstr>A detailed example</vt:lpstr>
      <vt:lpstr>A detailed example</vt:lpstr>
      <vt:lpstr>A detailed example</vt:lpstr>
      <vt:lpstr>A detailed example</vt:lpstr>
      <vt:lpstr>A detailed example</vt:lpstr>
      <vt:lpstr>Another example</vt:lpstr>
      <vt:lpstr>Another example</vt:lpstr>
      <vt:lpstr>Another example</vt:lpstr>
      <vt:lpstr>Another example</vt:lpstr>
      <vt:lpstr>Overview: Backpropagation</vt:lpstr>
      <vt:lpstr>Backpropagation summary</vt:lpstr>
      <vt:lpstr>Backpropagation summary</vt:lpstr>
      <vt:lpstr>What about more general computation graphs?</vt:lpstr>
      <vt:lpstr>Dealing with vectors</vt:lpstr>
      <vt:lpstr>Simple case: Elementwise operation</vt:lpstr>
      <vt:lpstr>Simple case: Elementwise operation (ReLU layer)</vt:lpstr>
      <vt:lpstr>Simple case: Elementwise operation (ReLU layer)</vt:lpstr>
      <vt:lpstr>Simple case: Elementwise operation (ReLU layer)</vt:lpstr>
      <vt:lpstr>Matrix-vector multiplication (linear layer)</vt:lpstr>
      <vt:lpstr>Matrix-vector multiplication (linear layer)</vt:lpstr>
      <vt:lpstr>Matrix-vector multiplication (linear layer)</vt:lpstr>
      <vt:lpstr>Matrix-vector multiplication (linear layer)</vt:lpstr>
      <vt:lpstr>Matrix-vector multiplication (linear layer)</vt:lpstr>
      <vt:lpstr>Matrix-vector multiplication (linear layer)</vt:lpstr>
      <vt:lpstr>Matrix-vector multiplication (linear layer)</vt:lpstr>
      <vt:lpstr>Matrix-vector multiplication (linear layer)</vt:lpstr>
      <vt:lpstr>General tips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efros</dc:creator>
  <cp:lastModifiedBy>Gupta, Saurabh</cp:lastModifiedBy>
  <cp:revision>1829</cp:revision>
  <cp:lastPrinted>2023-02-07T17:48:54Z</cp:lastPrinted>
  <dcterms:created xsi:type="dcterms:W3CDTF">2004-08-29T23:15:23Z</dcterms:created>
  <dcterms:modified xsi:type="dcterms:W3CDTF">2023-09-20T17:59:35Z</dcterms:modified>
</cp:coreProperties>
</file>