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7"/>
  </p:notesMasterIdLst>
  <p:handoutMasterIdLst>
    <p:handoutMasterId r:id="rId68"/>
  </p:handoutMasterIdLst>
  <p:sldIdLst>
    <p:sldId id="815" r:id="rId2"/>
    <p:sldId id="997" r:id="rId3"/>
    <p:sldId id="1267" r:id="rId4"/>
    <p:sldId id="984" r:id="rId5"/>
    <p:sldId id="1094" r:id="rId6"/>
    <p:sldId id="985" r:id="rId7"/>
    <p:sldId id="986" r:id="rId8"/>
    <p:sldId id="1114" r:id="rId9"/>
    <p:sldId id="871" r:id="rId10"/>
    <p:sldId id="1112" r:id="rId11"/>
    <p:sldId id="1111" r:id="rId12"/>
    <p:sldId id="872" r:id="rId13"/>
    <p:sldId id="873" r:id="rId14"/>
    <p:sldId id="874" r:id="rId15"/>
    <p:sldId id="877" r:id="rId16"/>
    <p:sldId id="878" r:id="rId17"/>
    <p:sldId id="1130" r:id="rId18"/>
    <p:sldId id="1089" r:id="rId19"/>
    <p:sldId id="1090" r:id="rId20"/>
    <p:sldId id="1091" r:id="rId21"/>
    <p:sldId id="1115" r:id="rId22"/>
    <p:sldId id="1092" r:id="rId23"/>
    <p:sldId id="1041" r:id="rId24"/>
    <p:sldId id="988" r:id="rId25"/>
    <p:sldId id="987" r:id="rId26"/>
    <p:sldId id="990" r:id="rId27"/>
    <p:sldId id="1117" r:id="rId28"/>
    <p:sldId id="1042" r:id="rId29"/>
    <p:sldId id="1086" r:id="rId30"/>
    <p:sldId id="1138" r:id="rId31"/>
    <p:sldId id="1165" r:id="rId32"/>
    <p:sldId id="1159" r:id="rId33"/>
    <p:sldId id="1160" r:id="rId34"/>
    <p:sldId id="1158" r:id="rId35"/>
    <p:sldId id="1161" r:id="rId36"/>
    <p:sldId id="1137" r:id="rId37"/>
    <p:sldId id="1164" r:id="rId38"/>
    <p:sldId id="1139" r:id="rId39"/>
    <p:sldId id="1076" r:id="rId40"/>
    <p:sldId id="1095" r:id="rId41"/>
    <p:sldId id="1166" r:id="rId42"/>
    <p:sldId id="1142" r:id="rId43"/>
    <p:sldId id="1154" r:id="rId44"/>
    <p:sldId id="1149" r:id="rId45"/>
    <p:sldId id="1150" r:id="rId46"/>
    <p:sldId id="1151" r:id="rId47"/>
    <p:sldId id="1152" r:id="rId48"/>
    <p:sldId id="1153" r:id="rId49"/>
    <p:sldId id="1146" r:id="rId50"/>
    <p:sldId id="1155" r:id="rId51"/>
    <p:sldId id="1147" r:id="rId52"/>
    <p:sldId id="1148" r:id="rId53"/>
    <p:sldId id="1167" r:id="rId54"/>
    <p:sldId id="1043" r:id="rId55"/>
    <p:sldId id="1118" r:id="rId56"/>
    <p:sldId id="1120" r:id="rId57"/>
    <p:sldId id="1119" r:id="rId58"/>
    <p:sldId id="1136" r:id="rId59"/>
    <p:sldId id="962" r:id="rId60"/>
    <p:sldId id="1121" r:id="rId61"/>
    <p:sldId id="1123" r:id="rId62"/>
    <p:sldId id="1124" r:id="rId63"/>
    <p:sldId id="1125" r:id="rId64"/>
    <p:sldId id="1128" r:id="rId65"/>
    <p:sldId id="1129" r:id="rId66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9900CC"/>
    <a:srgbClr val="FF7E79"/>
    <a:srgbClr val="FFC000"/>
    <a:srgbClr val="FFC3D6"/>
    <a:srgbClr val="FF9900"/>
    <a:srgbClr val="CC66FF"/>
    <a:srgbClr val="FF0000"/>
    <a:srgbClr val="33CC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398" autoAdjust="0"/>
    <p:restoredTop sz="78367" autoAdjust="0"/>
  </p:normalViewPr>
  <p:slideViewPr>
    <p:cSldViewPr>
      <p:cViewPr varScale="1">
        <p:scale>
          <a:sx n="99" d="100"/>
          <a:sy n="99" d="100"/>
        </p:scale>
        <p:origin x="212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63CBE3B-9004-44CA-A825-B41E392F6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54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297EAD1-C33D-48A2-8CAB-582B6385E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18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1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0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42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69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61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79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5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9D615FC6-65EA-469E-A2AC-6B14F4DC4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35.png"/><Relationship Id="rId21" Type="http://schemas.openxmlformats.org/officeDocument/2006/relationships/image" Target="../media/image23.png"/><Relationship Id="rId34" Type="http://schemas.openxmlformats.org/officeDocument/2006/relationships/image" Target="../media/image47.png"/><Relationship Id="rId42" Type="http://schemas.openxmlformats.org/officeDocument/2006/relationships/image" Target="../media/image38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hyperlink" Target="https://web.eecs.umich.edu/~justincj/slides/eecs442/WI2021/442_WI2021_filtering.pdf" TargetMode="External"/><Relationship Id="rId40" Type="http://schemas.openxmlformats.org/officeDocument/2006/relationships/image" Target="../media/image36.png"/><Relationship Id="rId45" Type="http://schemas.openxmlformats.org/officeDocument/2006/relationships/image" Target="../media/image41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44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48.png"/><Relationship Id="rId43" Type="http://schemas.openxmlformats.org/officeDocument/2006/relationships/image" Target="../media/image39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8" Type="http://schemas.openxmlformats.org/officeDocument/2006/relationships/image" Target="../media/image34.png"/><Relationship Id="rId46" Type="http://schemas.openxmlformats.org/officeDocument/2006/relationships/image" Target="../media/image42.png"/><Relationship Id="rId20" Type="http://schemas.openxmlformats.org/officeDocument/2006/relationships/image" Target="../media/image22.png"/><Relationship Id="rId4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36.png"/><Relationship Id="rId21" Type="http://schemas.openxmlformats.org/officeDocument/2006/relationships/image" Target="../media/image23.png"/><Relationship Id="rId34" Type="http://schemas.openxmlformats.org/officeDocument/2006/relationships/image" Target="../media/image47.png"/><Relationship Id="rId42" Type="http://schemas.openxmlformats.org/officeDocument/2006/relationships/image" Target="../media/image39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hyperlink" Target="https://web.eecs.umich.edu/~justincj/slides/eecs442/WI2021/442_WI2021_filtering.pdf" TargetMode="External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48.png"/><Relationship Id="rId43" Type="http://schemas.openxmlformats.org/officeDocument/2006/relationships/image" Target="../media/image40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38" Type="http://schemas.openxmlformats.org/officeDocument/2006/relationships/image" Target="../media/image35.png"/><Relationship Id="rId46" Type="http://schemas.openxmlformats.org/officeDocument/2006/relationships/image" Target="../media/image46.png"/><Relationship Id="rId20" Type="http://schemas.openxmlformats.org/officeDocument/2006/relationships/image" Target="../media/image22.png"/><Relationship Id="rId4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35.png"/><Relationship Id="rId21" Type="http://schemas.openxmlformats.org/officeDocument/2006/relationships/image" Target="../media/image23.png"/><Relationship Id="rId34" Type="http://schemas.openxmlformats.org/officeDocument/2006/relationships/image" Target="../media/image49.png"/><Relationship Id="rId42" Type="http://schemas.openxmlformats.org/officeDocument/2006/relationships/image" Target="../media/image38.png"/><Relationship Id="rId47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hyperlink" Target="https://web.eecs.umich.edu/~justincj/slides/eecs442/WI2021/442_WI2021_filtering.pdf" TargetMode="External"/><Relationship Id="rId40" Type="http://schemas.openxmlformats.org/officeDocument/2006/relationships/image" Target="../media/image36.png"/><Relationship Id="rId45" Type="http://schemas.openxmlformats.org/officeDocument/2006/relationships/image" Target="../media/image41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4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47.png"/><Relationship Id="rId43" Type="http://schemas.openxmlformats.org/officeDocument/2006/relationships/image" Target="../media/image39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38" Type="http://schemas.openxmlformats.org/officeDocument/2006/relationships/image" Target="../media/image34.png"/><Relationship Id="rId46" Type="http://schemas.openxmlformats.org/officeDocument/2006/relationships/image" Target="../media/image42.png"/><Relationship Id="rId20" Type="http://schemas.openxmlformats.org/officeDocument/2006/relationships/image" Target="../media/image22.png"/><Relationship Id="rId4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34.png"/><Relationship Id="rId21" Type="http://schemas.openxmlformats.org/officeDocument/2006/relationships/image" Target="../media/image23.png"/><Relationship Id="rId34" Type="http://schemas.openxmlformats.org/officeDocument/2006/relationships/image" Target="../media/image49.png"/><Relationship Id="rId42" Type="http://schemas.openxmlformats.org/officeDocument/2006/relationships/image" Target="../media/image37.png"/><Relationship Id="rId47" Type="http://schemas.openxmlformats.org/officeDocument/2006/relationships/image" Target="../media/image42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35.png"/><Relationship Id="rId45" Type="http://schemas.openxmlformats.org/officeDocument/2006/relationships/image" Target="../media/image40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4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51.png"/><Relationship Id="rId43" Type="http://schemas.openxmlformats.org/officeDocument/2006/relationships/image" Target="../media/image38.png"/><Relationship Id="rId48" Type="http://schemas.openxmlformats.org/officeDocument/2006/relationships/image" Target="../media/image52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38" Type="http://schemas.openxmlformats.org/officeDocument/2006/relationships/hyperlink" Target="https://web.eecs.umich.edu/~justincj/slides/eecs442/WI2021/442_WI2021_filtering.pdf" TargetMode="External"/><Relationship Id="rId46" Type="http://schemas.openxmlformats.org/officeDocument/2006/relationships/image" Target="../media/image41.png"/><Relationship Id="rId20" Type="http://schemas.openxmlformats.org/officeDocument/2006/relationships/image" Target="../media/image22.png"/><Relationship Id="rId4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hyperlink" Target="https://web.eecs.umich.edu/~justincj/slides/eecs442/WI2021/442_WI2021_filtering.pdf" TargetMode="External"/><Relationship Id="rId21" Type="http://schemas.openxmlformats.org/officeDocument/2006/relationships/image" Target="../media/image23.png"/><Relationship Id="rId34" Type="http://schemas.openxmlformats.org/officeDocument/2006/relationships/image" Target="../media/image49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image" Target="../media/image47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51.png"/><Relationship Id="rId49" Type="http://schemas.openxmlformats.org/officeDocument/2006/relationships/image" Target="../media/image54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53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38" Type="http://schemas.openxmlformats.org/officeDocument/2006/relationships/image" Target="../media/image48.png"/><Relationship Id="rId46" Type="http://schemas.openxmlformats.org/officeDocument/2006/relationships/image" Target="../media/image40.png"/><Relationship Id="rId20" Type="http://schemas.openxmlformats.org/officeDocument/2006/relationships/image" Target="../media/image22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55.png"/><Relationship Id="rId21" Type="http://schemas.openxmlformats.org/officeDocument/2006/relationships/image" Target="../media/image23.png"/><Relationship Id="rId34" Type="http://schemas.openxmlformats.org/officeDocument/2006/relationships/image" Target="../media/image49.png"/><Relationship Id="rId42" Type="http://schemas.openxmlformats.org/officeDocument/2006/relationships/image" Target="../media/image35.png"/><Relationship Id="rId47" Type="http://schemas.openxmlformats.org/officeDocument/2006/relationships/image" Target="../media/image40.png"/><Relationship Id="rId50" Type="http://schemas.openxmlformats.org/officeDocument/2006/relationships/image" Target="../media/image56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image" Target="../media/image47.png"/><Relationship Id="rId40" Type="http://schemas.openxmlformats.org/officeDocument/2006/relationships/hyperlink" Target="https://web.eecs.umich.edu/~justincj/slides/eecs442/WI2021/442_WI2021_filtering.pdf" TargetMode="External"/><Relationship Id="rId45" Type="http://schemas.openxmlformats.org/officeDocument/2006/relationships/image" Target="../media/image3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51.png"/><Relationship Id="rId49" Type="http://schemas.openxmlformats.org/officeDocument/2006/relationships/image" Target="../media/image42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53.png"/><Relationship Id="rId43" Type="http://schemas.openxmlformats.org/officeDocument/2006/relationships/image" Target="../media/image36.png"/><Relationship Id="rId48" Type="http://schemas.openxmlformats.org/officeDocument/2006/relationships/image" Target="../media/image41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38" Type="http://schemas.openxmlformats.org/officeDocument/2006/relationships/image" Target="../media/image48.png"/><Relationship Id="rId46" Type="http://schemas.openxmlformats.org/officeDocument/2006/relationships/image" Target="../media/image39.png"/><Relationship Id="rId20" Type="http://schemas.openxmlformats.org/officeDocument/2006/relationships/image" Target="../media/image22.pn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55.png"/><Relationship Id="rId21" Type="http://schemas.openxmlformats.org/officeDocument/2006/relationships/image" Target="../media/image23.png"/><Relationship Id="rId34" Type="http://schemas.openxmlformats.org/officeDocument/2006/relationships/image" Target="../media/image49.png"/><Relationship Id="rId42" Type="http://schemas.openxmlformats.org/officeDocument/2006/relationships/image" Target="../media/image34.png"/><Relationship Id="rId47" Type="http://schemas.openxmlformats.org/officeDocument/2006/relationships/image" Target="../media/image39.png"/><Relationship Id="rId50" Type="http://schemas.openxmlformats.org/officeDocument/2006/relationships/image" Target="../media/image42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image" Target="../media/image47.png"/><Relationship Id="rId40" Type="http://schemas.openxmlformats.org/officeDocument/2006/relationships/image" Target="../media/image57.png"/><Relationship Id="rId45" Type="http://schemas.openxmlformats.org/officeDocument/2006/relationships/image" Target="../media/image3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51.png"/><Relationship Id="rId49" Type="http://schemas.openxmlformats.org/officeDocument/2006/relationships/image" Target="../media/image41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53.png"/><Relationship Id="rId43" Type="http://schemas.openxmlformats.org/officeDocument/2006/relationships/image" Target="../media/image35.png"/><Relationship Id="rId48" Type="http://schemas.openxmlformats.org/officeDocument/2006/relationships/image" Target="../media/image40.png"/><Relationship Id="rId8" Type="http://schemas.openxmlformats.org/officeDocument/2006/relationships/image" Target="../media/image10.png"/><Relationship Id="rId51" Type="http://schemas.openxmlformats.org/officeDocument/2006/relationships/image" Target="../media/image58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38" Type="http://schemas.openxmlformats.org/officeDocument/2006/relationships/image" Target="../media/image48.png"/><Relationship Id="rId46" Type="http://schemas.openxmlformats.org/officeDocument/2006/relationships/image" Target="../media/image38.png"/><Relationship Id="rId20" Type="http://schemas.openxmlformats.org/officeDocument/2006/relationships/image" Target="../media/image22.png"/><Relationship Id="rId41" Type="http://schemas.openxmlformats.org/officeDocument/2006/relationships/hyperlink" Target="https://web.eecs.umich.edu/~justincj/slides/eecs442/WI2021/442_WI2021_filter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55.png"/><Relationship Id="rId21" Type="http://schemas.openxmlformats.org/officeDocument/2006/relationships/image" Target="../media/image23.png"/><Relationship Id="rId34" Type="http://schemas.openxmlformats.org/officeDocument/2006/relationships/image" Target="../media/image49.png"/><Relationship Id="rId42" Type="http://schemas.openxmlformats.org/officeDocument/2006/relationships/image" Target="../media/image34.png"/><Relationship Id="rId47" Type="http://schemas.openxmlformats.org/officeDocument/2006/relationships/image" Target="../media/image39.png"/><Relationship Id="rId50" Type="http://schemas.openxmlformats.org/officeDocument/2006/relationships/image" Target="../media/image42.png"/><Relationship Id="rId55" Type="http://schemas.openxmlformats.org/officeDocument/2006/relationships/image" Target="../media/image63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image" Target="../media/image47.png"/><Relationship Id="rId40" Type="http://schemas.openxmlformats.org/officeDocument/2006/relationships/image" Target="../media/image57.png"/><Relationship Id="rId45" Type="http://schemas.openxmlformats.org/officeDocument/2006/relationships/image" Target="../media/image37.png"/><Relationship Id="rId53" Type="http://schemas.openxmlformats.org/officeDocument/2006/relationships/image" Target="../media/image61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36.png"/><Relationship Id="rId52" Type="http://schemas.openxmlformats.org/officeDocument/2006/relationships/image" Target="../media/image6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53.png"/><Relationship Id="rId43" Type="http://schemas.openxmlformats.org/officeDocument/2006/relationships/image" Target="../media/image35.png"/><Relationship Id="rId48" Type="http://schemas.openxmlformats.org/officeDocument/2006/relationships/image" Target="../media/image40.png"/><Relationship Id="rId8" Type="http://schemas.openxmlformats.org/officeDocument/2006/relationships/image" Target="../media/image10.png"/><Relationship Id="rId51" Type="http://schemas.openxmlformats.org/officeDocument/2006/relationships/image" Target="../media/image59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38" Type="http://schemas.openxmlformats.org/officeDocument/2006/relationships/image" Target="../media/image48.png"/><Relationship Id="rId46" Type="http://schemas.openxmlformats.org/officeDocument/2006/relationships/image" Target="../media/image38.png"/><Relationship Id="rId20" Type="http://schemas.openxmlformats.org/officeDocument/2006/relationships/image" Target="../media/image22.png"/><Relationship Id="rId41" Type="http://schemas.openxmlformats.org/officeDocument/2006/relationships/hyperlink" Target="https://web.eecs.umich.edu/~justincj/slides/eecs442/WI2021/442_WI2021_filtering.pdf" TargetMode="External"/><Relationship Id="rId5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51.png"/><Relationship Id="rId4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dumoulin/conv_arithmetic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dumoulin/conv_arithmetic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66.png"/><Relationship Id="rId7" Type="http://schemas.openxmlformats.org/officeDocument/2006/relationships/image" Target="../media/image70.tif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10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7" Type="http://schemas.openxmlformats.org/officeDocument/2006/relationships/hyperlink" Target="http://cs231n.stanford.edu/slides/2018/cs231n_2018_lecture06.pdf" TargetMode="External"/><Relationship Id="rId2" Type="http://schemas.openxmlformats.org/officeDocument/2006/relationships/image" Target="../media/image1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convolutional-networks/#conv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convolutional-networks/#conv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2.4400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704.04861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leonardoaraujosantos.gitbooks.io/artificial-inteligence/content/making_faster.html" TargetMode="External"/><Relationship Id="rId2" Type="http://schemas.openxmlformats.org/officeDocument/2006/relationships/image" Target="../media/image8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14.png"/><Relationship Id="rId3" Type="http://schemas.openxmlformats.org/officeDocument/2006/relationships/image" Target="../media/image94.png"/><Relationship Id="rId7" Type="http://schemas.openxmlformats.org/officeDocument/2006/relationships/image" Target="../media/image111.png"/><Relationship Id="rId12" Type="http://schemas.openxmlformats.org/officeDocument/2006/relationships/image" Target="../media/image11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2.png"/><Relationship Id="rId5" Type="http://schemas.openxmlformats.org/officeDocument/2006/relationships/image" Target="../media/image109.png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image" Target="../media/image98.png"/><Relationship Id="rId14" Type="http://schemas.openxmlformats.org/officeDocument/2006/relationships/image" Target="../media/image11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4.png"/><Relationship Id="rId3" Type="http://schemas.openxmlformats.org/officeDocument/2006/relationships/image" Target="../media/image94.png"/><Relationship Id="rId7" Type="http://schemas.openxmlformats.org/officeDocument/2006/relationships/image" Target="../media/image112.png"/><Relationship Id="rId12" Type="http://schemas.openxmlformats.org/officeDocument/2006/relationships/image" Target="../media/image11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99.png"/><Relationship Id="rId5" Type="http://schemas.openxmlformats.org/officeDocument/2006/relationships/image" Target="../media/image109.png"/><Relationship Id="rId10" Type="http://schemas.openxmlformats.org/officeDocument/2006/relationships/image" Target="../media/image98.png"/><Relationship Id="rId4" Type="http://schemas.openxmlformats.org/officeDocument/2006/relationships/image" Target="../media/image95.png"/><Relationship Id="rId9" Type="http://schemas.openxmlformats.org/officeDocument/2006/relationships/image" Target="../media/image97.png"/><Relationship Id="rId14" Type="http://schemas.openxmlformats.org/officeDocument/2006/relationships/image" Target="../media/image1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4.png"/><Relationship Id="rId7" Type="http://schemas.openxmlformats.org/officeDocument/2006/relationships/image" Target="../media/image116.png"/><Relationship Id="rId12" Type="http://schemas.openxmlformats.org/officeDocument/2006/relationships/image" Target="../media/image9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98.png"/><Relationship Id="rId5" Type="http://schemas.openxmlformats.org/officeDocument/2006/relationships/image" Target="../media/image109.png"/><Relationship Id="rId10" Type="http://schemas.openxmlformats.org/officeDocument/2006/relationships/image" Target="../media/image97.png"/><Relationship Id="rId4" Type="http://schemas.openxmlformats.org/officeDocument/2006/relationships/image" Target="../media/image95.png"/><Relationship Id="rId9" Type="http://schemas.openxmlformats.org/officeDocument/2006/relationships/image" Target="../media/image11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6.png"/><Relationship Id="rId3" Type="http://schemas.openxmlformats.org/officeDocument/2006/relationships/image" Target="../media/image94.png"/><Relationship Id="rId7" Type="http://schemas.openxmlformats.org/officeDocument/2006/relationships/image" Target="../media/image99.png"/><Relationship Id="rId12" Type="http://schemas.openxmlformats.org/officeDocument/2006/relationships/image" Target="../media/image110.png"/><Relationship Id="rId2" Type="http://schemas.openxmlformats.org/officeDocument/2006/relationships/image" Target="../media/image93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20.png"/><Relationship Id="rId5" Type="http://schemas.openxmlformats.org/officeDocument/2006/relationships/image" Target="../media/image97.png"/><Relationship Id="rId15" Type="http://schemas.openxmlformats.org/officeDocument/2006/relationships/image" Target="../media/image121.png"/><Relationship Id="rId10" Type="http://schemas.openxmlformats.org/officeDocument/2006/relationships/image" Target="../media/image119.png"/><Relationship Id="rId4" Type="http://schemas.openxmlformats.org/officeDocument/2006/relationships/image" Target="../media/image95.png"/><Relationship Id="rId9" Type="http://schemas.openxmlformats.org/officeDocument/2006/relationships/image" Target="../media/image118.png"/><Relationship Id="rId1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1.png"/><Relationship Id="rId3" Type="http://schemas.openxmlformats.org/officeDocument/2006/relationships/image" Target="../media/image94.png"/><Relationship Id="rId7" Type="http://schemas.openxmlformats.org/officeDocument/2006/relationships/image" Target="../media/image99.png"/><Relationship Id="rId12" Type="http://schemas.openxmlformats.org/officeDocument/2006/relationships/image" Target="../media/image11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20.png"/><Relationship Id="rId5" Type="http://schemas.openxmlformats.org/officeDocument/2006/relationships/image" Target="../media/image97.png"/><Relationship Id="rId15" Type="http://schemas.openxmlformats.org/officeDocument/2006/relationships/image" Target="../media/image122.png"/><Relationship Id="rId10" Type="http://schemas.openxmlformats.org/officeDocument/2006/relationships/image" Target="../media/image119.png"/><Relationship Id="rId4" Type="http://schemas.openxmlformats.org/officeDocument/2006/relationships/image" Target="../media/image95.png"/><Relationship Id="rId9" Type="http://schemas.openxmlformats.org/officeDocument/2006/relationships/image" Target="../media/image118.png"/><Relationship Id="rId14" Type="http://schemas.openxmlformats.org/officeDocument/2006/relationships/image" Target="../media/image1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4.png"/><Relationship Id="rId7" Type="http://schemas.openxmlformats.org/officeDocument/2006/relationships/image" Target="../media/image12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5.png"/><Relationship Id="rId5" Type="http://schemas.openxmlformats.org/officeDocument/2006/relationships/image" Target="../media/image109.png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29.png"/><Relationship Id="rId3" Type="http://schemas.openxmlformats.org/officeDocument/2006/relationships/image" Target="../media/image94.png"/><Relationship Id="rId7" Type="http://schemas.openxmlformats.org/officeDocument/2006/relationships/image" Target="../media/image126.png"/><Relationship Id="rId12" Type="http://schemas.openxmlformats.org/officeDocument/2006/relationships/image" Target="../media/image9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98.png"/><Relationship Id="rId5" Type="http://schemas.openxmlformats.org/officeDocument/2006/relationships/image" Target="../media/image109.png"/><Relationship Id="rId10" Type="http://schemas.openxmlformats.org/officeDocument/2006/relationships/image" Target="../media/image97.png"/><Relationship Id="rId4" Type="http://schemas.openxmlformats.org/officeDocument/2006/relationships/image" Target="../media/image95.png"/><Relationship Id="rId9" Type="http://schemas.openxmlformats.org/officeDocument/2006/relationships/image" Target="../media/image12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31.png"/><Relationship Id="rId3" Type="http://schemas.openxmlformats.org/officeDocument/2006/relationships/image" Target="../media/image94.png"/><Relationship Id="rId7" Type="http://schemas.openxmlformats.org/officeDocument/2006/relationships/image" Target="../media/image127.png"/><Relationship Id="rId12" Type="http://schemas.openxmlformats.org/officeDocument/2006/relationships/image" Target="../media/image13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99.png"/><Relationship Id="rId5" Type="http://schemas.openxmlformats.org/officeDocument/2006/relationships/image" Target="../media/image109.png"/><Relationship Id="rId10" Type="http://schemas.openxmlformats.org/officeDocument/2006/relationships/image" Target="../media/image98.png"/><Relationship Id="rId4" Type="http://schemas.openxmlformats.org/officeDocument/2006/relationships/image" Target="../media/image95.png"/><Relationship Id="rId9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3.png"/><Relationship Id="rId3" Type="http://schemas.openxmlformats.org/officeDocument/2006/relationships/image" Target="../media/image94.png"/><Relationship Id="rId7" Type="http://schemas.openxmlformats.org/officeDocument/2006/relationships/image" Target="../media/image132.png"/><Relationship Id="rId12" Type="http://schemas.openxmlformats.org/officeDocument/2006/relationships/image" Target="../media/image9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98.png"/><Relationship Id="rId5" Type="http://schemas.openxmlformats.org/officeDocument/2006/relationships/image" Target="../media/image109.png"/><Relationship Id="rId10" Type="http://schemas.openxmlformats.org/officeDocument/2006/relationships/image" Target="../media/image97.png"/><Relationship Id="rId4" Type="http://schemas.openxmlformats.org/officeDocument/2006/relationships/image" Target="../media/image95.png"/><Relationship Id="rId9" Type="http://schemas.openxmlformats.org/officeDocument/2006/relationships/image" Target="../media/image1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98/WI2022/598_WI2022_lecture07.pdf" TargetMode="External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98/WI2022/598_WI2022_lecture07.pdf" TargetMode="External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98/WI2022/598_WI2022_lecture07.pdf" TargetMode="External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36.png"/><Relationship Id="rId21" Type="http://schemas.openxmlformats.org/officeDocument/2006/relationships/image" Target="../media/image23.png"/><Relationship Id="rId34" Type="http://schemas.openxmlformats.org/officeDocument/2006/relationships/image" Target="../media/image47.png"/><Relationship Id="rId42" Type="http://schemas.openxmlformats.org/officeDocument/2006/relationships/image" Target="../media/image39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hyperlink" Target="https://web.eecs.umich.edu/~justincj/slides/eecs442/WI2021/442_WI2021_filtering.pdf" TargetMode="External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48.png"/><Relationship Id="rId43" Type="http://schemas.openxmlformats.org/officeDocument/2006/relationships/image" Target="../media/image40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228601"/>
            <a:ext cx="10972800" cy="1317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Title 1"/>
          <p:cNvSpPr txBox="1">
            <a:spLocks/>
          </p:cNvSpPr>
          <p:nvPr/>
        </p:nvSpPr>
        <p:spPr bwMode="auto">
          <a:xfrm>
            <a:off x="647700" y="91641"/>
            <a:ext cx="10896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0" dirty="0">
                <a:latin typeface="+mn-lt"/>
              </a:rPr>
              <a:t>Convolutional neural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3579" y="6324600"/>
            <a:ext cx="4970136" cy="369322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800" b="0" dirty="0">
                <a:latin typeface="+mn-lt"/>
              </a:rPr>
              <a:t>Many slides from Rob Fergus, Andrej </a:t>
            </a:r>
            <a:r>
              <a:rPr lang="en-US" sz="1800" b="0" dirty="0" err="1">
                <a:latin typeface="+mn-lt"/>
              </a:rPr>
              <a:t>Karpathy</a:t>
            </a:r>
            <a:endParaRPr lang="en-US" sz="1800" b="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9144000" cy="43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0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447800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461960" y="5638800"/>
                <a:ext cx="7268080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="0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960" y="5638800"/>
                <a:ext cx="7268080" cy="453137"/>
              </a:xfrm>
              <a:prstGeom prst="rect">
                <a:avLst/>
              </a:prstGeom>
              <a:blipFill>
                <a:blip r:embed="rId3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44D1C37-7966-A74A-8E0B-2AB41BAF2A6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37"/>
              </a:rPr>
              <a:t>D. </a:t>
            </a:r>
            <a:r>
              <a:rPr lang="en-US" sz="1200" b="0" dirty="0" err="1">
                <a:hlinkClick r:id="rId37"/>
              </a:rPr>
              <a:t>Fouhey</a:t>
            </a:r>
            <a:r>
              <a:rPr lang="en-US" sz="1200" b="0" dirty="0">
                <a:hlinkClick r:id="rId37"/>
              </a:rPr>
              <a:t> and J. Johnson</a:t>
            </a:r>
            <a:endParaRPr lang="en-US" sz="1200" b="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790BBD-7700-6141-938A-4A2BCC9B9257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2B30DB9-851A-AD48-8EEF-18FE1623B67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8958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C153A3-4C0B-2341-A4DB-BA48F732BF06}"/>
              </a:ext>
            </a:extLst>
          </p:cNvPr>
          <p:cNvGrpSpPr/>
          <p:nvPr/>
        </p:nvGrpSpPr>
        <p:grpSpPr>
          <a:xfrm>
            <a:off x="1457389" y="2472499"/>
            <a:ext cx="3091374" cy="2536674"/>
            <a:chOff x="1457389" y="2472499"/>
            <a:chExt cx="3091374" cy="2536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38AF670-16EB-4AFE-877F-3FB2FD622AF9}"/>
                    </a:ext>
                  </a:extLst>
                </p:cNvPr>
                <p:cNvSpPr/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38AF670-16EB-4AFE-877F-3FB2FD622A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51CF6A3-20D9-476B-B21A-D2F38E3B41B8}"/>
                    </a:ext>
                  </a:extLst>
                </p:cNvPr>
                <p:cNvSpPr/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51CF6A3-20D9-476B-B21A-D2F38E3B41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71E9232-6B3B-4DF4-9797-34BB787FF1AF}"/>
                    </a:ext>
                  </a:extLst>
                </p:cNvPr>
                <p:cNvSpPr/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71E9232-6B3B-4DF4-9797-34BB787FF1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E49885A-1E6B-4F93-AA06-3CD389BD1DE6}"/>
                    </a:ext>
                  </a:extLst>
                </p:cNvPr>
                <p:cNvSpPr/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E49885A-1E6B-4F93-AA06-3CD389BD1D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44F458F-BE4E-4266-ABFD-122266A8CA0C}"/>
                    </a:ext>
                  </a:extLst>
                </p:cNvPr>
                <p:cNvSpPr/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44F458F-BE4E-4266-ABFD-122266A8CA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E63EBE7-A077-4EFA-AB51-260B57E63CCB}"/>
                    </a:ext>
                  </a:extLst>
                </p:cNvPr>
                <p:cNvSpPr/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E63EBE7-A077-4EFA-AB51-260B57E63C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D1D8689-C765-4E68-8A16-265936695D3D}"/>
                    </a:ext>
                  </a:extLst>
                </p:cNvPr>
                <p:cNvSpPr/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D1D8689-C765-4E68-8A16-265936695D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12C3450-E34D-467E-B293-A9254B25A44F}"/>
                    </a:ext>
                  </a:extLst>
                </p:cNvPr>
                <p:cNvSpPr/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12C3450-E34D-467E-B293-A9254B25A4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41FC8B0-7F57-4CC1-83EE-5CE9CFB6CC78}"/>
                    </a:ext>
                  </a:extLst>
                </p:cNvPr>
                <p:cNvSpPr/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41FC8B0-7F57-4CC1-83EE-5CE9CFB6CC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9247400-2831-44DD-BADF-DCC5AD641F34}"/>
                    </a:ext>
                  </a:extLst>
                </p:cNvPr>
                <p:cNvSpPr/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9247400-2831-44DD-BADF-DCC5AD641F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3F11829-1276-4A95-BDB0-A96241896F65}"/>
                    </a:ext>
                  </a:extLst>
                </p:cNvPr>
                <p:cNvSpPr/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3F11829-1276-4A95-BDB0-A96241896F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58C3C17-320E-453F-A60D-C05BEFD83E69}"/>
                    </a:ext>
                  </a:extLst>
                </p:cNvPr>
                <p:cNvSpPr/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58C3C17-320E-453F-A60D-C05BEFD83E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EA6DED5-28BC-490B-BCFC-A812879497EA}"/>
                    </a:ext>
                  </a:extLst>
                </p:cNvPr>
                <p:cNvSpPr/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EA6DED5-28BC-490B-BCFC-A812879497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DEA4873-8505-4CD2-A57E-6ADF1D77EE29}"/>
                    </a:ext>
                  </a:extLst>
                </p:cNvPr>
                <p:cNvSpPr/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DEA4873-8505-4CD2-A57E-6ADF1D77EE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B7FEF24-2B3B-4D67-BC11-0B40BC43CCF6}"/>
                    </a:ext>
                  </a:extLst>
                </p:cNvPr>
                <p:cNvSpPr/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B7FEF24-2B3B-4D67-BC11-0B40BC43CC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439F3A8-7B00-41DF-B263-605479B164C1}"/>
                    </a:ext>
                  </a:extLst>
                </p:cNvPr>
                <p:cNvSpPr/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439F3A8-7B00-41DF-B263-605479B164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694E9B1-466B-49C8-A029-2EFC4FB3E3BC}"/>
                    </a:ext>
                  </a:extLst>
                </p:cNvPr>
                <p:cNvSpPr/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694E9B1-466B-49C8-A029-2EFC4FB3E3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8871AC5-C2BF-442A-B1CE-B7633E02722C}"/>
                    </a:ext>
                  </a:extLst>
                </p:cNvPr>
                <p:cNvSpPr/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8871AC5-C2BF-442A-B1CE-B7633E0272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6F51F84-BE01-4A67-BBDB-866D6AB1C627}"/>
                    </a:ext>
                  </a:extLst>
                </p:cNvPr>
                <p:cNvSpPr/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6F51F84-BE01-4A67-BBDB-866D6AB1C6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28586C6-D1FF-4008-9A80-EA1C8C7B30BA}"/>
                    </a:ext>
                  </a:extLst>
                </p:cNvPr>
                <p:cNvSpPr/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28586C6-D1FF-4008-9A80-EA1C8C7B30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A1C6874-4443-42E4-87D9-3B7630E48C7F}"/>
                    </a:ext>
                  </a:extLst>
                </p:cNvPr>
                <p:cNvSpPr/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A1C6874-4443-42E4-87D9-3B7630E48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461DAA2-39DF-4994-BFC5-D6D971ADBD88}"/>
                    </a:ext>
                  </a:extLst>
                </p:cNvPr>
                <p:cNvSpPr/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461DAA2-39DF-4994-BFC5-D6D971ADBD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D520F75-1714-4B1E-9138-626B7BAB8F06}"/>
                    </a:ext>
                  </a:extLst>
                </p:cNvPr>
                <p:cNvSpPr/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D520F75-1714-4B1E-9138-626B7BAB8F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DB060D39-6046-4E96-BD00-934927FFD02C}"/>
                    </a:ext>
                  </a:extLst>
                </p:cNvPr>
                <p:cNvSpPr/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DB060D39-6046-4E96-BD00-934927FFD0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EE775BC-ADDF-4260-B51A-A4CEE87F25DB}"/>
                    </a:ext>
                  </a:extLst>
                </p:cNvPr>
                <p:cNvSpPr/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EE775BC-ADDF-4260-B51A-A4CEE87F2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22D4EA7-F3CF-4CAD-942E-EA8C6D51FE01}"/>
                    </a:ext>
                  </a:extLst>
                </p:cNvPr>
                <p:cNvSpPr/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22D4EA7-F3CF-4CAD-942E-EA8C6D51FE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7FBDC32-C75E-4E72-A28D-1E27044E9CB4}"/>
                    </a:ext>
                  </a:extLst>
                </p:cNvPr>
                <p:cNvSpPr/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7FBDC32-C75E-4E72-A28D-1E27044E9C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5DA72B3-1EB9-432C-ADB6-2A2CE38F6BB6}"/>
                    </a:ext>
                  </a:extLst>
                </p:cNvPr>
                <p:cNvSpPr/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5DA72B3-1EB9-432C-ADB6-2A2CE38F6B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9B2E9C0-65FD-43CA-AA23-F0585DBE64A2}"/>
                    </a:ext>
                  </a:extLst>
                </p:cNvPr>
                <p:cNvSpPr/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9B2E9C0-65FD-43CA-AA23-F0585DBE64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F7620BF-B398-46A0-B5C3-8B18F475611B}"/>
                    </a:ext>
                  </a:extLst>
                </p:cNvPr>
                <p:cNvSpPr/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F7620BF-B398-46A0-B5C3-8B18F47561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961969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44D1C37-7966-A74A-8E0B-2AB41BAF2A6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36"/>
              </a:rPr>
              <a:t>D. </a:t>
            </a:r>
            <a:r>
              <a:rPr lang="en-US" sz="1200" b="0" dirty="0" err="1">
                <a:hlinkClick r:id="rId36"/>
              </a:rPr>
              <a:t>Fouhey</a:t>
            </a:r>
            <a:r>
              <a:rPr lang="en-US" sz="1200" b="0" dirty="0">
                <a:hlinkClick r:id="rId36"/>
              </a:rPr>
              <a:t> and J. Johnson</a:t>
            </a:r>
            <a:endParaRPr lang="en-US" sz="1200" b="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790BBD-7700-6141-938A-4A2BCC9B9257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2B30DB9-851A-AD48-8EEF-18FE1623B67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507A924-603C-6248-9623-04FCB4E4822F}"/>
                  </a:ext>
                </a:extLst>
              </p:cNvPr>
              <p:cNvSpPr/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34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="0" baseline="-250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507A924-603C-6248-9623-04FCB4E48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  <a:blipFill>
                <a:blip r:embed="rId4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71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EF5CFA2C-4BB1-2049-BB20-E9B0A5AD6580}"/>
              </a:ext>
            </a:extLst>
          </p:cNvPr>
          <p:cNvGrpSpPr/>
          <p:nvPr/>
        </p:nvGrpSpPr>
        <p:grpSpPr>
          <a:xfrm>
            <a:off x="1457389" y="2472499"/>
            <a:ext cx="3091374" cy="2536674"/>
            <a:chOff x="1457389" y="2472499"/>
            <a:chExt cx="3091374" cy="2536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3742FA5-340D-CF40-9A7A-E1737D1DC79E}"/>
                    </a:ext>
                  </a:extLst>
                </p:cNvPr>
                <p:cNvSpPr/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3742FA5-340D-CF40-9A7A-E1737D1DC7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925DC37-49B9-3841-B32D-6014B2F6DA92}"/>
                    </a:ext>
                  </a:extLst>
                </p:cNvPr>
                <p:cNvSpPr/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925DC37-49B9-3841-B32D-6014B2F6DA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1195CB0-8665-4549-B87A-6890771E3C4C}"/>
                    </a:ext>
                  </a:extLst>
                </p:cNvPr>
                <p:cNvSpPr/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1195CB0-8665-4549-B87A-6890771E3C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0EB7F30A-A606-A646-8C88-540F0B63DBA2}"/>
                    </a:ext>
                  </a:extLst>
                </p:cNvPr>
                <p:cNvSpPr/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0EB7F30A-A606-A646-8C88-540F0B63DB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5E0463BE-76F7-CE49-A0CB-206A94570668}"/>
                    </a:ext>
                  </a:extLst>
                </p:cNvPr>
                <p:cNvSpPr/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5E0463BE-76F7-CE49-A0CB-206A945706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6F91ABE9-F43E-D546-9F6B-B1B1F4359FB4}"/>
                    </a:ext>
                  </a:extLst>
                </p:cNvPr>
                <p:cNvSpPr/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6F91ABE9-F43E-D546-9F6B-B1B1F4359F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432B1AE-FC90-844A-8DA3-CE34B5BBE690}"/>
                    </a:ext>
                  </a:extLst>
                </p:cNvPr>
                <p:cNvSpPr/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432B1AE-FC90-844A-8DA3-CE34B5BBE6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4D0EBC7-A259-2144-B5E7-688F0DE94CC8}"/>
                    </a:ext>
                  </a:extLst>
                </p:cNvPr>
                <p:cNvSpPr/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4D0EBC7-A259-2144-B5E7-688F0DE94C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6473A56-BC26-9E4E-B27F-B44845BE61D9}"/>
                    </a:ext>
                  </a:extLst>
                </p:cNvPr>
                <p:cNvSpPr/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6473A56-BC26-9E4E-B27F-B44845BE61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8C34E07-77B5-8043-B53E-09852681A391}"/>
                    </a:ext>
                  </a:extLst>
                </p:cNvPr>
                <p:cNvSpPr/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8C34E07-77B5-8043-B53E-09852681A3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ED2736B8-8F04-784F-A6CC-541417DEB92E}"/>
                    </a:ext>
                  </a:extLst>
                </p:cNvPr>
                <p:cNvSpPr/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ED2736B8-8F04-784F-A6CC-541417DEB9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5EC193A7-F9C7-EB40-9129-63E8E86899FF}"/>
                    </a:ext>
                  </a:extLst>
                </p:cNvPr>
                <p:cNvSpPr/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5EC193A7-F9C7-EB40-9129-63E8E8689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BCF320C-F245-7B4D-BDFD-82EE3C036585}"/>
                    </a:ext>
                  </a:extLst>
                </p:cNvPr>
                <p:cNvSpPr/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BCF320C-F245-7B4D-BDFD-82EE3C0365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117ED414-531D-5E49-9809-DCEEEA25A897}"/>
                    </a:ext>
                  </a:extLst>
                </p:cNvPr>
                <p:cNvSpPr/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117ED414-531D-5E49-9809-DCEEEA25A8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6AFA595E-BBEB-0848-BB84-8B33436B37AB}"/>
                    </a:ext>
                  </a:extLst>
                </p:cNvPr>
                <p:cNvSpPr/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6AFA595E-BBEB-0848-BB84-8B33436B37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2C50F639-C988-A84D-8CB0-FBFA5C48117C}"/>
                    </a:ext>
                  </a:extLst>
                </p:cNvPr>
                <p:cNvSpPr/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2C50F639-C988-A84D-8CB0-FBFA5C4811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38E5EAB0-4219-D24A-A786-21CB90D80A53}"/>
                    </a:ext>
                  </a:extLst>
                </p:cNvPr>
                <p:cNvSpPr/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38E5EAB0-4219-D24A-A786-21CB90D80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62D32C1-79A0-7043-BFFE-7B0007BA3898}"/>
                    </a:ext>
                  </a:extLst>
                </p:cNvPr>
                <p:cNvSpPr/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62D32C1-79A0-7043-BFFE-7B0007BA38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0EB160A0-35A5-DA42-9F42-6666DBEAE077}"/>
                    </a:ext>
                  </a:extLst>
                </p:cNvPr>
                <p:cNvSpPr/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0EB160A0-35A5-DA42-9F42-6666DBEAE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2AD04AA-37E9-8F4B-A316-31AD852A14ED}"/>
                    </a:ext>
                  </a:extLst>
                </p:cNvPr>
                <p:cNvSpPr/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2AD04AA-37E9-8F4B-A316-31AD852A14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3B56D9FC-4007-BE40-886F-17E462EB6021}"/>
                    </a:ext>
                  </a:extLst>
                </p:cNvPr>
                <p:cNvSpPr/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3B56D9FC-4007-BE40-886F-17E462EB60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F789FA90-ED13-B649-BFBD-A79862668FEA}"/>
                    </a:ext>
                  </a:extLst>
                </p:cNvPr>
                <p:cNvSpPr/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F789FA90-ED13-B649-BFBD-A79862668F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C13C84C-474F-6E46-8E85-7D9A7DC986FA}"/>
                    </a:ext>
                  </a:extLst>
                </p:cNvPr>
                <p:cNvSpPr/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C13C84C-474F-6E46-8E85-7D9A7DC986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423499C-9989-EE44-9FE2-3B9EDB62DF1F}"/>
                    </a:ext>
                  </a:extLst>
                </p:cNvPr>
                <p:cNvSpPr/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423499C-9989-EE44-9FE2-3B9EDB62DF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2D264482-4756-F54B-B762-9543C6926B16}"/>
                    </a:ext>
                  </a:extLst>
                </p:cNvPr>
                <p:cNvSpPr/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2D264482-4756-F54B-B762-9543C6926B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2E1FBFF-DF02-B847-8786-26D52D8D3133}"/>
                    </a:ext>
                  </a:extLst>
                </p:cNvPr>
                <p:cNvSpPr/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2E1FBFF-DF02-B847-8786-26D52D8D31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6005AB3-4DC3-D546-853E-3A9769692350}"/>
                    </a:ext>
                  </a:extLst>
                </p:cNvPr>
                <p:cNvSpPr/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6005AB3-4DC3-D546-853E-3A97696923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C975B8E-73D7-6940-811B-3D5AAFE73556}"/>
                    </a:ext>
                  </a:extLst>
                </p:cNvPr>
                <p:cNvSpPr/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C975B8E-73D7-6940-811B-3D5AAFE735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E9F25509-C98F-0443-BF3C-D6EFD1437ED9}"/>
                    </a:ext>
                  </a:extLst>
                </p:cNvPr>
                <p:cNvSpPr/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E9F25509-C98F-0443-BF3C-D6EFD1437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73268BA4-03E7-0745-9EDE-70CBA91403EF}"/>
                    </a:ext>
                  </a:extLst>
                </p:cNvPr>
                <p:cNvSpPr/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73268BA4-03E7-0745-9EDE-70CBA91403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2495369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76BDDB9C-DBEB-B94A-928F-A2832A71E154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37"/>
              </a:rPr>
              <a:t>D. </a:t>
            </a:r>
            <a:r>
              <a:rPr lang="en-US" sz="1200" b="0" dirty="0" err="1">
                <a:hlinkClick r:id="rId37"/>
              </a:rPr>
              <a:t>Fouhey</a:t>
            </a:r>
            <a:r>
              <a:rPr lang="en-US" sz="1200" b="0" dirty="0">
                <a:hlinkClick r:id="rId37"/>
              </a:rPr>
              <a:t> and J. Johnson</a:t>
            </a:r>
            <a:endParaRPr lang="en-US" sz="1200" b="0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708E03E-CAD5-D044-B3B6-F3568E5CF897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89BD54C5-EBD3-4344-B37C-993B7785C084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89BD54C5-EBD3-4344-B37C-993B7785C0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856429E4-9934-BB46-86EF-A9AC4A9B1D3C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856429E4-9934-BB46-86EF-A9AC4A9B1D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6F52BBD3-6DD4-7941-8C48-88A1D97316C4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6F52BBD3-6DD4-7941-8C48-88A1D97316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09C9198-11C0-9546-9C5A-A4B9731424EF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09C9198-11C0-9546-9C5A-A4B9731424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89D5A641-FF3E-954F-AC71-57CAD36E2451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89D5A641-FF3E-954F-AC71-57CAD36E24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839CCFD9-C7FF-CB4F-BD37-0A94BE4762A5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839CCFD9-C7FF-CB4F-BD37-0A94BE4762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AA74C554-DDC4-7443-8B6F-FEADCE9FFBBF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7458B2FE-AA6C-7740-9C97-DB2119F902C8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7458B2FE-AA6C-7740-9C97-DB2119F902C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4111E238-355B-744E-B6AE-24502F6F8B0D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4111E238-355B-744E-B6AE-24502F6F8B0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747B450D-B924-354A-88B5-66C0235E4FD6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747B450D-B924-354A-88B5-66C0235E4F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11574B3-2D33-C64E-B6BF-0BBC30AEC72C}"/>
                  </a:ext>
                </a:extLst>
              </p:cNvPr>
              <p:cNvSpPr/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="0" baseline="-25000" dirty="0"/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11574B3-2D33-C64E-B6BF-0BBC30AEC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  <a:blipFill>
                <a:blip r:embed="rId4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90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2145566F-E3D9-A640-9456-DDB809C412CE}"/>
              </a:ext>
            </a:extLst>
          </p:cNvPr>
          <p:cNvGrpSpPr/>
          <p:nvPr/>
        </p:nvGrpSpPr>
        <p:grpSpPr>
          <a:xfrm>
            <a:off x="1457389" y="2472499"/>
            <a:ext cx="3091374" cy="2536674"/>
            <a:chOff x="1457389" y="2472499"/>
            <a:chExt cx="3091374" cy="2536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3A26A1B9-CFD4-FA48-BE7A-A74973BFA46B}"/>
                    </a:ext>
                  </a:extLst>
                </p:cNvPr>
                <p:cNvSpPr/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3A26A1B9-CFD4-FA48-BE7A-A74973BFA4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8E5B870-9482-784F-87A0-A6744CD7EE54}"/>
                    </a:ext>
                  </a:extLst>
                </p:cNvPr>
                <p:cNvSpPr/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8E5B870-9482-784F-87A0-A6744CD7EE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B25BC28-C6AA-A747-9672-0BD301B84114}"/>
                    </a:ext>
                  </a:extLst>
                </p:cNvPr>
                <p:cNvSpPr/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B25BC28-C6AA-A747-9672-0BD301B841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B6A75BF2-A3E5-604E-B800-E5479C1F0CE4}"/>
                    </a:ext>
                  </a:extLst>
                </p:cNvPr>
                <p:cNvSpPr/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B6A75BF2-A3E5-604E-B800-E5479C1F0C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729CCA70-822C-8B4B-A57D-A6F2E841E9A2}"/>
                    </a:ext>
                  </a:extLst>
                </p:cNvPr>
                <p:cNvSpPr/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729CCA70-822C-8B4B-A57D-A6F2E841E9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3BFB044-A921-4C4E-B608-0503DED9546E}"/>
                    </a:ext>
                  </a:extLst>
                </p:cNvPr>
                <p:cNvSpPr/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3BFB044-A921-4C4E-B608-0503DED954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F423DA5A-CF1B-5A4D-873E-83E0A17B5259}"/>
                    </a:ext>
                  </a:extLst>
                </p:cNvPr>
                <p:cNvSpPr/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F423DA5A-CF1B-5A4D-873E-83E0A17B52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CDB3523-DE0C-854A-8F11-62A6489D5A04}"/>
                    </a:ext>
                  </a:extLst>
                </p:cNvPr>
                <p:cNvSpPr/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CDB3523-DE0C-854A-8F11-62A6489D5A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59AEB5C4-7C16-5C41-AF10-AD95592C1462}"/>
                    </a:ext>
                  </a:extLst>
                </p:cNvPr>
                <p:cNvSpPr/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59AEB5C4-7C16-5C41-AF10-AD95592C14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CD7F5955-5C6A-F34E-BBF5-9C714B82B728}"/>
                    </a:ext>
                  </a:extLst>
                </p:cNvPr>
                <p:cNvSpPr/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CD7F5955-5C6A-F34E-BBF5-9C714B82B7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89B33B6-8279-3847-A631-247D799E36EC}"/>
                    </a:ext>
                  </a:extLst>
                </p:cNvPr>
                <p:cNvSpPr/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89B33B6-8279-3847-A631-247D799E36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FD3B3704-C970-C749-B9E7-92E59105C40F}"/>
                    </a:ext>
                  </a:extLst>
                </p:cNvPr>
                <p:cNvSpPr/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FD3B3704-C970-C749-B9E7-92E59105C4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CF11ACBA-0B54-C94F-82C4-641CBC8D41D8}"/>
                    </a:ext>
                  </a:extLst>
                </p:cNvPr>
                <p:cNvSpPr/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CF11ACBA-0B54-C94F-82C4-641CBC8D41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8E6ACD1-118E-614B-9150-E608AB631395}"/>
                    </a:ext>
                  </a:extLst>
                </p:cNvPr>
                <p:cNvSpPr/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8E6ACD1-118E-614B-9150-E608AB631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DE5637-43C4-AB4B-B71D-717F4B450695}"/>
                    </a:ext>
                  </a:extLst>
                </p:cNvPr>
                <p:cNvSpPr/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DE5637-43C4-AB4B-B71D-717F4B4506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2BDB6C52-E382-9646-99CF-5FA092523538}"/>
                    </a:ext>
                  </a:extLst>
                </p:cNvPr>
                <p:cNvSpPr/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2BDB6C52-E382-9646-99CF-5FA0925235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3DDDD56B-3BBF-BB4F-800C-05D9B61736CD}"/>
                    </a:ext>
                  </a:extLst>
                </p:cNvPr>
                <p:cNvSpPr/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3DDDD56B-3BBF-BB4F-800C-05D9B61736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886013CC-4C83-194F-B1AE-11D547965F94}"/>
                    </a:ext>
                  </a:extLst>
                </p:cNvPr>
                <p:cNvSpPr/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886013CC-4C83-194F-B1AE-11D547965F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CA7D384-0870-EA45-853B-9232C090E462}"/>
                    </a:ext>
                  </a:extLst>
                </p:cNvPr>
                <p:cNvSpPr/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CA7D384-0870-EA45-853B-9232C090E4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89CB78BF-F199-2248-8D0D-9ED0373AE631}"/>
                    </a:ext>
                  </a:extLst>
                </p:cNvPr>
                <p:cNvSpPr/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89CB78BF-F199-2248-8D0D-9ED0373AE6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244FBE55-7C55-C34B-B155-C37298D32D89}"/>
                    </a:ext>
                  </a:extLst>
                </p:cNvPr>
                <p:cNvSpPr/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244FBE55-7C55-C34B-B155-C37298D32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93EF068-64EE-2241-A950-53306175826D}"/>
                    </a:ext>
                  </a:extLst>
                </p:cNvPr>
                <p:cNvSpPr/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93EF068-64EE-2241-A950-5330617582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8C0F5621-97F4-664F-8891-AA5ABB9A1037}"/>
                    </a:ext>
                  </a:extLst>
                </p:cNvPr>
                <p:cNvSpPr/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8C0F5621-97F4-664F-8891-AA5ABB9A10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71D518D4-256A-9941-A61C-1DDF85426AB7}"/>
                    </a:ext>
                  </a:extLst>
                </p:cNvPr>
                <p:cNvSpPr/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71D518D4-256A-9941-A61C-1DDF85426A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3423808-1FB7-E547-9346-5F52B584A79F}"/>
                    </a:ext>
                  </a:extLst>
                </p:cNvPr>
                <p:cNvSpPr/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3423808-1FB7-E547-9346-5F52B584A7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DDC5B6B7-EC6D-0E4E-8E87-C86046C126B3}"/>
                    </a:ext>
                  </a:extLst>
                </p:cNvPr>
                <p:cNvSpPr/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DDC5B6B7-EC6D-0E4E-8E87-C86046C126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A9870CF5-6EF1-0143-B637-A6EDACAFA735}"/>
                    </a:ext>
                  </a:extLst>
                </p:cNvPr>
                <p:cNvSpPr/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A9870CF5-6EF1-0143-B637-A6EDACAFA7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F8DB63FF-1F42-224B-942B-B4998905C353}"/>
                    </a:ext>
                  </a:extLst>
                </p:cNvPr>
                <p:cNvSpPr/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F8DB63FF-1F42-224B-942B-B4998905C3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131C3257-5667-8B4B-AF95-57F789712EF9}"/>
                    </a:ext>
                  </a:extLst>
                </p:cNvPr>
                <p:cNvSpPr/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131C3257-5667-8B4B-AF95-57F789712E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A8E04351-2B03-3C49-8CA6-FA2D818CD238}"/>
                    </a:ext>
                  </a:extLst>
                </p:cNvPr>
                <p:cNvSpPr/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A8E04351-2B03-3C49-8CA6-FA2D818CD2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3005998" y="2461195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A31163D1-35BB-0D46-84BD-7C464973BB96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8"/>
              </a:rPr>
              <a:t>D. </a:t>
            </a:r>
            <a:r>
              <a:rPr lang="en-US" sz="1200" dirty="0" err="1">
                <a:hlinkClick r:id="rId38"/>
              </a:rPr>
              <a:t>Fouhey</a:t>
            </a:r>
            <a:r>
              <a:rPr lang="en-US" sz="1200" dirty="0">
                <a:hlinkClick r:id="rId38"/>
              </a:rPr>
              <a:t> and J. Johnson</a:t>
            </a:r>
            <a:endParaRPr lang="en-US" sz="12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855EFF8-BC9C-2948-9A8B-173132DD4DC1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58D39E9F-5456-8B44-A2E4-A56B3DE8D30C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58D39E9F-5456-8B44-A2E4-A56B3DE8D3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896111A-84FF-B84A-BCB4-B0BE9EADB897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896111A-84FF-B84A-BCB4-B0BE9EADB8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3B04FC93-C926-7544-894D-96251C71FBE6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3B04FC93-C926-7544-894D-96251C71FB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2A04581-DED5-9F49-9B15-9C196C1F5FFB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2A04581-DED5-9F49-9B15-9C196C1F5F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0294456-9ADA-7645-BA1C-3D7F6F5F8539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0294456-9ADA-7645-BA1C-3D7F6F5F85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93251FC6-B033-2E4C-B06A-666BF095924E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93251FC6-B033-2E4C-B06A-666BF09592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6184807-9488-AF48-B5ED-FA694BEC0468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629D5239-DAF1-D742-A307-A589E80D20BF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629D5239-DAF1-D742-A307-A589E80D20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C01DF7CA-E9E1-C14C-983E-F54CEBE1AD22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C01DF7CA-E9E1-C14C-983E-F54CEBE1AD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3E77F19C-3F07-8243-91BF-41F15A22F405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3E77F19C-3F07-8243-91BF-41F15A22F4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BBD645A-0C19-C34A-9F7D-1AB8E01F963B}"/>
                  </a:ext>
                </a:extLst>
              </p:cNvPr>
              <p:cNvSpPr/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="0" baseline="-25000" dirty="0"/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BBD645A-0C19-C34A-9F7D-1AB8E01F96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  <a:blipFill>
                <a:blip r:embed="rId48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E23F5C0A-B53E-CE40-BDB9-E5142AAC478E}"/>
              </a:ext>
            </a:extLst>
          </p:cNvPr>
          <p:cNvGrpSpPr/>
          <p:nvPr/>
        </p:nvGrpSpPr>
        <p:grpSpPr>
          <a:xfrm>
            <a:off x="1457389" y="2472499"/>
            <a:ext cx="3091374" cy="2536674"/>
            <a:chOff x="1457389" y="2472499"/>
            <a:chExt cx="3091374" cy="2536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0CB8EFB-0549-D14F-880A-E0D088D03E65}"/>
                    </a:ext>
                  </a:extLst>
                </p:cNvPr>
                <p:cNvSpPr/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0CB8EFB-0549-D14F-880A-E0D088D03E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23277A6-4D4A-FF48-990B-2E18DC3FA6B6}"/>
                    </a:ext>
                  </a:extLst>
                </p:cNvPr>
                <p:cNvSpPr/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23277A6-4D4A-FF48-990B-2E18DC3FA6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E692DF46-0C7A-5241-8E62-6ACE6A98B9C9}"/>
                    </a:ext>
                  </a:extLst>
                </p:cNvPr>
                <p:cNvSpPr/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E692DF46-0C7A-5241-8E62-6ACE6A98B9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3A47A7E-0BF1-834C-BD7D-A5728C0B30A8}"/>
                    </a:ext>
                  </a:extLst>
                </p:cNvPr>
                <p:cNvSpPr/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3A47A7E-0BF1-834C-BD7D-A5728C0B30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2B78E64B-7D3E-2F4D-83BF-3CAB6CF61CFD}"/>
                    </a:ext>
                  </a:extLst>
                </p:cNvPr>
                <p:cNvSpPr/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2B78E64B-7D3E-2F4D-83BF-3CAB6CF61C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7D697DD-1504-A24F-AF01-DDD6D0DD372F}"/>
                    </a:ext>
                  </a:extLst>
                </p:cNvPr>
                <p:cNvSpPr/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7D697DD-1504-A24F-AF01-DDD6D0DD37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B3A60FB9-83EA-9140-8B9A-9CBC0B031C29}"/>
                    </a:ext>
                  </a:extLst>
                </p:cNvPr>
                <p:cNvSpPr/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B3A60FB9-83EA-9140-8B9A-9CBC0B031C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ACEAE6D-13CC-6D42-AC11-5EC1FACE1CA5}"/>
                    </a:ext>
                  </a:extLst>
                </p:cNvPr>
                <p:cNvSpPr/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ACEAE6D-13CC-6D42-AC11-5EC1FACE1C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ABA2CE10-A25D-4C48-837D-35C613366D9A}"/>
                    </a:ext>
                  </a:extLst>
                </p:cNvPr>
                <p:cNvSpPr/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ABA2CE10-A25D-4C48-837D-35C613366D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9E746F6-2E62-6743-A576-904B1C9DE35B}"/>
                    </a:ext>
                  </a:extLst>
                </p:cNvPr>
                <p:cNvSpPr/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9E746F6-2E62-6743-A576-904B1C9DE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D69AAD6-05A9-2140-8069-0EC27217D2A6}"/>
                    </a:ext>
                  </a:extLst>
                </p:cNvPr>
                <p:cNvSpPr/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D69AAD6-05A9-2140-8069-0EC27217D2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37175FD-8F55-E94E-BA9E-2AD4230D03E7}"/>
                    </a:ext>
                  </a:extLst>
                </p:cNvPr>
                <p:cNvSpPr/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37175FD-8F55-E94E-BA9E-2AD4230D03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C34B314-746E-204C-BE99-B87CA58A2FEA}"/>
                    </a:ext>
                  </a:extLst>
                </p:cNvPr>
                <p:cNvSpPr/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C34B314-746E-204C-BE99-B87CA58A2F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1738CEE-50B4-BE4D-9BC0-27B9849877C4}"/>
                    </a:ext>
                  </a:extLst>
                </p:cNvPr>
                <p:cNvSpPr/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1738CEE-50B4-BE4D-9BC0-27B984987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472FDEE4-AAC1-A145-AF1B-11C19659ABF6}"/>
                    </a:ext>
                  </a:extLst>
                </p:cNvPr>
                <p:cNvSpPr/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472FDEE4-AAC1-A145-AF1B-11C19659AB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C98F73BB-1797-B74E-9F7A-91D7CFE93013}"/>
                    </a:ext>
                  </a:extLst>
                </p:cNvPr>
                <p:cNvSpPr/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C98F73BB-1797-B74E-9F7A-91D7CFE930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63A065A7-5793-294A-99C4-8DA20496B3BF}"/>
                    </a:ext>
                  </a:extLst>
                </p:cNvPr>
                <p:cNvSpPr/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63A065A7-5793-294A-99C4-8DA20496B3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22C656B-BAC7-1148-A93D-B5F554BE9AA2}"/>
                    </a:ext>
                  </a:extLst>
                </p:cNvPr>
                <p:cNvSpPr/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22C656B-BAC7-1148-A93D-B5F554BE9A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922AD225-E51E-8947-A4D4-8B802E479278}"/>
                    </a:ext>
                  </a:extLst>
                </p:cNvPr>
                <p:cNvSpPr/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922AD225-E51E-8947-A4D4-8B802E4792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17C8E2CD-0148-6646-B2B0-D89AF58EF2E9}"/>
                    </a:ext>
                  </a:extLst>
                </p:cNvPr>
                <p:cNvSpPr/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17C8E2CD-0148-6646-B2B0-D89AF58EF2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8DFDBD96-E522-2945-A098-FAF716BCFCC6}"/>
                    </a:ext>
                  </a:extLst>
                </p:cNvPr>
                <p:cNvSpPr/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8DFDBD96-E522-2945-A098-FAF716BCFC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784E57CB-E5EE-8443-846E-37CAB1437C4F}"/>
                    </a:ext>
                  </a:extLst>
                </p:cNvPr>
                <p:cNvSpPr/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784E57CB-E5EE-8443-846E-37CAB1437C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1DB1067-103A-0E46-A332-6C8743678193}"/>
                    </a:ext>
                  </a:extLst>
                </p:cNvPr>
                <p:cNvSpPr/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1DB1067-103A-0E46-A332-6C87436781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FE513A35-7498-B542-BC8C-DD7268D9C522}"/>
                    </a:ext>
                  </a:extLst>
                </p:cNvPr>
                <p:cNvSpPr/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FE513A35-7498-B542-BC8C-DD7268D9C5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6EE25D75-D897-7241-8481-83DDC4A46C50}"/>
                    </a:ext>
                  </a:extLst>
                </p:cNvPr>
                <p:cNvSpPr/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6EE25D75-D897-7241-8481-83DDC4A46C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15080F5B-BC0F-D146-9B1B-0BEBCB3ECDF8}"/>
                    </a:ext>
                  </a:extLst>
                </p:cNvPr>
                <p:cNvSpPr/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15080F5B-BC0F-D146-9B1B-0BEBCB3ECD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7D6C0F2D-68A6-754D-A83E-5FC4CA8EE5B5}"/>
                    </a:ext>
                  </a:extLst>
                </p:cNvPr>
                <p:cNvSpPr/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7D6C0F2D-68A6-754D-A83E-5FC4CA8EE5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A334EC31-32FC-A54B-86AA-E8A01461DC7F}"/>
                    </a:ext>
                  </a:extLst>
                </p:cNvPr>
                <p:cNvSpPr/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A334EC31-32FC-A54B-86AA-E8A01461D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E778871E-93AD-0845-A75E-CE4BD1D0A696}"/>
                    </a:ext>
                  </a:extLst>
                </p:cNvPr>
                <p:cNvSpPr/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E778871E-93AD-0845-A75E-CE4BD1D0A6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8DF40390-775E-8A4D-B767-F259408EAD6E}"/>
                    </a:ext>
                  </a:extLst>
                </p:cNvPr>
                <p:cNvSpPr/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8DF40390-775E-8A4D-B767-F259408EA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458994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6EF0CDFD-6CBC-674C-9C8D-8D8D62DF215D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39"/>
              </a:rPr>
              <a:t>D. </a:t>
            </a:r>
            <a:r>
              <a:rPr lang="en-US" sz="1200" b="0" dirty="0" err="1">
                <a:hlinkClick r:id="rId39"/>
              </a:rPr>
              <a:t>Fouhey</a:t>
            </a:r>
            <a:r>
              <a:rPr lang="en-US" sz="1200" b="0" dirty="0">
                <a:hlinkClick r:id="rId39"/>
              </a:rPr>
              <a:t> and J. Johnson</a:t>
            </a:r>
            <a:endParaRPr lang="en-US" sz="1200" b="0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34F577D-F311-AC49-8995-B04C106CCF56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5E0447C-48C2-F347-9511-844C4F8E3DB7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5E0447C-48C2-F347-9511-844C4F8E3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48CEA7C-06CD-0B41-B1C1-F2762B1273AB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48CEA7C-06CD-0B41-B1C1-F2762B1273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441DD455-F80E-6D41-9033-43ABC1B34B84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441DD455-F80E-6D41-9033-43ABC1B34B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B47B02E-0055-A947-923F-8DBD015B11ED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B47B02E-0055-A947-923F-8DBD015B1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6C8F60F-CA82-8C43-9E98-B6DA65A6191B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6C8F60F-CA82-8C43-9E98-B6DA65A619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BD8B007-D34C-724F-A64E-75FA248AA941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BD8B007-D34C-724F-A64E-75FA248AA9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84F91EB-872E-3B4F-B664-FA4CF45850C9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80DE0D7D-4503-6643-B700-2B1E6CAF7DFA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80DE0D7D-4503-6643-B700-2B1E6CAF7DF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B200EC51-9775-6B4D-AD1B-A93015FDA762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B200EC51-9775-6B4D-AD1B-A93015FDA7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91B90F52-9D73-4F4E-A648-ABE26ED20BD9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91B90F52-9D73-4F4E-A648-ABE26ED20B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824661E4-1BC4-964B-84BA-98E5FA8F1A24}"/>
                  </a:ext>
                </a:extLst>
              </p:cNvPr>
              <p:cNvSpPr/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43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="0" baseline="-25000" dirty="0"/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824661E4-1BC4-964B-84BA-98E5FA8F1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  <a:blipFill>
                <a:blip r:embed="rId4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4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4FB7FEE-605A-0447-9948-0BCF935EA952}"/>
              </a:ext>
            </a:extLst>
          </p:cNvPr>
          <p:cNvGrpSpPr/>
          <p:nvPr/>
        </p:nvGrpSpPr>
        <p:grpSpPr>
          <a:xfrm>
            <a:off x="1457389" y="2472499"/>
            <a:ext cx="3091374" cy="2536674"/>
            <a:chOff x="1457389" y="2472499"/>
            <a:chExt cx="3091374" cy="2536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18FCC087-1870-F649-B12A-1AFC2CAC2A7C}"/>
                    </a:ext>
                  </a:extLst>
                </p:cNvPr>
                <p:cNvSpPr/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18FCC087-1870-F649-B12A-1AFC2CAC2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4268ABB7-F515-EB4A-B2AB-E99B3C35FAD0}"/>
                    </a:ext>
                  </a:extLst>
                </p:cNvPr>
                <p:cNvSpPr/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4268ABB7-F515-EB4A-B2AB-E99B3C35FA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14ED12F-C4B6-4F4F-9019-031B98DCD486}"/>
                    </a:ext>
                  </a:extLst>
                </p:cNvPr>
                <p:cNvSpPr/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14ED12F-C4B6-4F4F-9019-031B98DCD4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0BD8361-0F6E-BC4B-A5E0-155561526C9C}"/>
                    </a:ext>
                  </a:extLst>
                </p:cNvPr>
                <p:cNvSpPr/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0BD8361-0F6E-BC4B-A5E0-155561526C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3D48A143-1726-8349-8A13-A32B041C4C26}"/>
                    </a:ext>
                  </a:extLst>
                </p:cNvPr>
                <p:cNvSpPr/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3D48A143-1726-8349-8A13-A32B041C4C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8C770664-5AE3-CD43-8581-2843AC3697ED}"/>
                    </a:ext>
                  </a:extLst>
                </p:cNvPr>
                <p:cNvSpPr/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8C770664-5AE3-CD43-8581-2843AC3697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A1BB7355-1252-5048-98A1-59137E83EA16}"/>
                    </a:ext>
                  </a:extLst>
                </p:cNvPr>
                <p:cNvSpPr/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A1BB7355-1252-5048-98A1-59137E83E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1CE751F6-6779-F246-82E4-EC0E99C8BD32}"/>
                    </a:ext>
                  </a:extLst>
                </p:cNvPr>
                <p:cNvSpPr/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1CE751F6-6779-F246-82E4-EC0E99C8BD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2BA56FDD-9C6D-8D49-A18C-2D9DD554E849}"/>
                    </a:ext>
                  </a:extLst>
                </p:cNvPr>
                <p:cNvSpPr/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2BA56FDD-9C6D-8D49-A18C-2D9DD554E8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19C00A56-D55A-624B-8171-0EC01DA40766}"/>
                    </a:ext>
                  </a:extLst>
                </p:cNvPr>
                <p:cNvSpPr/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19C00A56-D55A-624B-8171-0EC01DA407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DCCDE167-5916-3049-9B97-BE39AACC9D0E}"/>
                    </a:ext>
                  </a:extLst>
                </p:cNvPr>
                <p:cNvSpPr/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DCCDE167-5916-3049-9B97-BE39AACC9D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E216D0C8-7482-1F4F-9DE2-C2BFA12753AD}"/>
                    </a:ext>
                  </a:extLst>
                </p:cNvPr>
                <p:cNvSpPr/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E216D0C8-7482-1F4F-9DE2-C2BFA12753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9A2B13AB-D797-F64C-B4FE-349CA92F15C4}"/>
                    </a:ext>
                  </a:extLst>
                </p:cNvPr>
                <p:cNvSpPr/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9A2B13AB-D797-F64C-B4FE-349CA92F15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4F8F3DCC-A096-BA4B-8B00-E918710FB1BC}"/>
                    </a:ext>
                  </a:extLst>
                </p:cNvPr>
                <p:cNvSpPr/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4F8F3DCC-A096-BA4B-8B00-E918710FB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A6CA2080-B3C2-8B4E-9165-EB090FB580AD}"/>
                    </a:ext>
                  </a:extLst>
                </p:cNvPr>
                <p:cNvSpPr/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A6CA2080-B3C2-8B4E-9165-EB090FB580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6770D3C-FC08-8E49-A915-918B2FFE47C7}"/>
                    </a:ext>
                  </a:extLst>
                </p:cNvPr>
                <p:cNvSpPr/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6770D3C-FC08-8E49-A915-918B2FFE47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8495DFD0-C1AE-394B-ABAD-D8731F673826}"/>
                    </a:ext>
                  </a:extLst>
                </p:cNvPr>
                <p:cNvSpPr/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8495DFD0-C1AE-394B-ABAD-D8731F6738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00C9829-D589-6F4A-B4A6-5D0232A2AA67}"/>
                    </a:ext>
                  </a:extLst>
                </p:cNvPr>
                <p:cNvSpPr/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00C9829-D589-6F4A-B4A6-5D0232A2AA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2E780474-B773-4C43-8681-CE088BBD18F9}"/>
                    </a:ext>
                  </a:extLst>
                </p:cNvPr>
                <p:cNvSpPr/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2E780474-B773-4C43-8681-CE088BBD18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B1673EC6-67A9-E849-B2EE-B31BB8ED19B3}"/>
                    </a:ext>
                  </a:extLst>
                </p:cNvPr>
                <p:cNvSpPr/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B1673EC6-67A9-E849-B2EE-B31BB8ED1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6F061CD-22F2-444F-8CA5-FFF2B0EE9F2E}"/>
                    </a:ext>
                  </a:extLst>
                </p:cNvPr>
                <p:cNvSpPr/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6F061CD-22F2-444F-8CA5-FFF2B0EE9F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836B68E3-CF49-1D41-BBF7-288C3BA049BE}"/>
                    </a:ext>
                  </a:extLst>
                </p:cNvPr>
                <p:cNvSpPr/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836B68E3-CF49-1D41-BBF7-288C3BA049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3C138ED0-B6C8-7349-92E4-284204F0927E}"/>
                    </a:ext>
                  </a:extLst>
                </p:cNvPr>
                <p:cNvSpPr/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3C138ED0-B6C8-7349-92E4-284204F092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CFDFF25A-8532-8942-9999-C38B59D90699}"/>
                    </a:ext>
                  </a:extLst>
                </p:cNvPr>
                <p:cNvSpPr/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CFDFF25A-8532-8942-9999-C38B59D906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3C71DF3-7350-C949-8C6F-2B8C410F81A1}"/>
                    </a:ext>
                  </a:extLst>
                </p:cNvPr>
                <p:cNvSpPr/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3C71DF3-7350-C949-8C6F-2B8C410F81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252C45CB-DFAC-0249-80AA-CE76A9A5B67E}"/>
                    </a:ext>
                  </a:extLst>
                </p:cNvPr>
                <p:cNvSpPr/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252C45CB-DFAC-0249-80AA-CE76A9A5B6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98DE7A2-00EA-AD4C-BA10-BE7A92065C4D}"/>
                    </a:ext>
                  </a:extLst>
                </p:cNvPr>
                <p:cNvSpPr/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98DE7A2-00EA-AD4C-BA10-BE7A92065C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79A2DB75-792A-E747-9357-5CDA2D85FA47}"/>
                    </a:ext>
                  </a:extLst>
                </p:cNvPr>
                <p:cNvSpPr/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79A2DB75-792A-E747-9357-5CDA2D85FA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F0DCDC3-D743-4744-B07C-2DB84EF55745}"/>
                    </a:ext>
                  </a:extLst>
                </p:cNvPr>
                <p:cNvSpPr/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F0DCDC3-D743-4744-B07C-2DB84EF557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3E366FAA-0BB1-E043-AA94-B58F65D61A44}"/>
                    </a:ext>
                  </a:extLst>
                </p:cNvPr>
                <p:cNvSpPr/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3E366FAA-0BB1-E043-AA94-B58F65D61A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961969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A2585471-6584-C44E-ABCD-2DE625F1B14B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40"/>
              </a:rPr>
              <a:t>D. </a:t>
            </a:r>
            <a:r>
              <a:rPr lang="en-US" sz="1200" b="0" dirty="0" err="1">
                <a:hlinkClick r:id="rId40"/>
              </a:rPr>
              <a:t>Fouhey</a:t>
            </a:r>
            <a:r>
              <a:rPr lang="en-US" sz="1200" b="0" dirty="0">
                <a:hlinkClick r:id="rId40"/>
              </a:rPr>
              <a:t> and J. Johnson</a:t>
            </a:r>
            <a:endParaRPr lang="en-US" sz="1200" b="0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64AA15-6D2B-0D4C-A49C-F1214B0E951B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6EB3B8A2-C7F0-6245-8E5D-ADDA09EFA76F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6EB3B8A2-C7F0-6245-8E5D-ADDA09EFA7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9E94ADE-83A1-774E-84E6-3933174D25EE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9E94ADE-83A1-774E-84E6-3933174D25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679C584-0AE5-D443-8AB6-DA378EDECE81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679C584-0AE5-D443-8AB6-DA378EDECE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F13F3B4-79A2-6A4E-B82D-56D48E0B3510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F13F3B4-79A2-6A4E-B82D-56D48E0B35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9892E55-789D-DB47-8193-4AFC9CD8906B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9892E55-789D-DB47-8193-4AFC9CD89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5DD76FD6-A790-134A-8608-444CCBFE5377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5DD76FD6-A790-134A-8608-444CCBFE53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EC7C12-B15E-F744-80FF-1085198B460D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D4FDD952-414C-F945-AD0E-0FA8948C413A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D4FDD952-414C-F945-AD0E-0FA8948C41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F075C0B-AF46-1A45-9AF3-5A57D53BFED9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F075C0B-AF46-1A45-9AF3-5A57D53BFE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DEBE1E87-6917-FD48-BFFE-F5EB1D3C60D6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DEBE1E87-6917-FD48-BFFE-F5EB1D3C60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4ADBF33-B283-4B46-B86B-54BAC63E59B0}"/>
                  </a:ext>
                </a:extLst>
              </p:cNvPr>
              <p:cNvSpPr/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="0" baseline="-25000" dirty="0"/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4ADBF33-B283-4B46-B86B-54BAC63E5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  <a:blipFill>
                <a:blip r:embed="rId50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45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F71B0CE-14D7-F140-A9BB-160EB25D72D8}"/>
              </a:ext>
            </a:extLst>
          </p:cNvPr>
          <p:cNvGrpSpPr/>
          <p:nvPr/>
        </p:nvGrpSpPr>
        <p:grpSpPr>
          <a:xfrm>
            <a:off x="1457389" y="2472499"/>
            <a:ext cx="3091374" cy="2536674"/>
            <a:chOff x="1457389" y="2472499"/>
            <a:chExt cx="3091374" cy="2536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F53A59-D8AD-3640-AEB7-F13ADD8E00F8}"/>
                    </a:ext>
                  </a:extLst>
                </p:cNvPr>
                <p:cNvSpPr/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F53A59-D8AD-3640-AEB7-F13ADD8E00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97AF5E1-695C-1842-96DF-D78E7F529AA1}"/>
                    </a:ext>
                  </a:extLst>
                </p:cNvPr>
                <p:cNvSpPr/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97AF5E1-695C-1842-96DF-D78E7F529A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3B784CB-AF63-894F-AA63-87A3E800F91B}"/>
                    </a:ext>
                  </a:extLst>
                </p:cNvPr>
                <p:cNvSpPr/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3B784CB-AF63-894F-AA63-87A3E800F9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75BB4B0-D45F-0645-942E-6B34FA793A74}"/>
                    </a:ext>
                  </a:extLst>
                </p:cNvPr>
                <p:cNvSpPr/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75BB4B0-D45F-0645-942E-6B34FA793A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FD986E5-EEEB-514B-8153-342531E96939}"/>
                    </a:ext>
                  </a:extLst>
                </p:cNvPr>
                <p:cNvSpPr/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FD986E5-EEEB-514B-8153-342531E969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E26081D5-B3A8-C048-AA08-99F37D5153A5}"/>
                    </a:ext>
                  </a:extLst>
                </p:cNvPr>
                <p:cNvSpPr/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E26081D5-B3A8-C048-AA08-99F37D5153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A4BEDF6-B280-CC4D-8A2F-EE83FEEAAF35}"/>
                    </a:ext>
                  </a:extLst>
                </p:cNvPr>
                <p:cNvSpPr/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A4BEDF6-B280-CC4D-8A2F-EE83FEEAAF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0DB99BB-8001-A84F-BD2A-386C14814CE2}"/>
                    </a:ext>
                  </a:extLst>
                </p:cNvPr>
                <p:cNvSpPr/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0DB99BB-8001-A84F-BD2A-386C14814C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609B69F-3986-CE46-B489-0F45CB080D93}"/>
                    </a:ext>
                  </a:extLst>
                </p:cNvPr>
                <p:cNvSpPr/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609B69F-3986-CE46-B489-0F45CB080D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8E18876-A75C-D642-9542-B395D43C542E}"/>
                    </a:ext>
                  </a:extLst>
                </p:cNvPr>
                <p:cNvSpPr/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8E18876-A75C-D642-9542-B395D43C54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1ED0732-3CF0-1C42-AD72-F155B24DAC38}"/>
                    </a:ext>
                  </a:extLst>
                </p:cNvPr>
                <p:cNvSpPr/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1ED0732-3CF0-1C42-AD72-F155B24DAC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BC8EB868-7632-9E47-AEE9-914019CCC32C}"/>
                    </a:ext>
                  </a:extLst>
                </p:cNvPr>
                <p:cNvSpPr/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BC8EB868-7632-9E47-AEE9-914019CCC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3C549A5-5994-B64F-A2E8-22242B63A2BF}"/>
                    </a:ext>
                  </a:extLst>
                </p:cNvPr>
                <p:cNvSpPr/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3C549A5-5994-B64F-A2E8-22242B63A2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01564C2-40F1-E044-94EB-80E184E85D24}"/>
                    </a:ext>
                  </a:extLst>
                </p:cNvPr>
                <p:cNvSpPr/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01564C2-40F1-E044-94EB-80E184E85D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B4D67E1-D180-1344-86B7-CBB5C5252913}"/>
                    </a:ext>
                  </a:extLst>
                </p:cNvPr>
                <p:cNvSpPr/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B4D67E1-D180-1344-86B7-CBB5C52529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D396C16-2D71-2143-9589-C89B7CFFAB92}"/>
                    </a:ext>
                  </a:extLst>
                </p:cNvPr>
                <p:cNvSpPr/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D396C16-2D71-2143-9589-C89B7CFFAB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CEFCBA23-082A-064B-B86B-5FF81D1116AA}"/>
                    </a:ext>
                  </a:extLst>
                </p:cNvPr>
                <p:cNvSpPr/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CEFCBA23-082A-064B-B86B-5FF81D1116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1D10C9D-0842-CD48-B364-E00242F76BB3}"/>
                    </a:ext>
                  </a:extLst>
                </p:cNvPr>
                <p:cNvSpPr/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1D10C9D-0842-CD48-B364-E00242F76B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C298B6A4-4F71-0E4A-B874-0D331FC58C0C}"/>
                    </a:ext>
                  </a:extLst>
                </p:cNvPr>
                <p:cNvSpPr/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C298B6A4-4F71-0E4A-B874-0D331FC58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19B1AF4-5BD1-DE49-8666-3476307810D7}"/>
                    </a:ext>
                  </a:extLst>
                </p:cNvPr>
                <p:cNvSpPr/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19B1AF4-5BD1-DE49-8666-3476307810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928B8B7-38A5-0E46-9F2A-55353916230E}"/>
                    </a:ext>
                  </a:extLst>
                </p:cNvPr>
                <p:cNvSpPr/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928B8B7-38A5-0E46-9F2A-5535391623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7DE2B50-B5AA-AA4E-BBE2-1C40C67B0CEA}"/>
                    </a:ext>
                  </a:extLst>
                </p:cNvPr>
                <p:cNvSpPr/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7DE2B50-B5AA-AA4E-BBE2-1C40C67B0C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FAD628A-866A-1143-A344-0DC328D9B73B}"/>
                    </a:ext>
                  </a:extLst>
                </p:cNvPr>
                <p:cNvSpPr/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FAD628A-866A-1143-A344-0DC328D9B7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C2BB23F5-131D-DD47-8166-297306A2171F}"/>
                    </a:ext>
                  </a:extLst>
                </p:cNvPr>
                <p:cNvSpPr/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C2BB23F5-131D-DD47-8166-297306A217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C5B37F55-93A5-C047-9805-CFED920FB44D}"/>
                    </a:ext>
                  </a:extLst>
                </p:cNvPr>
                <p:cNvSpPr/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C5B37F55-93A5-C047-9805-CFED920FB4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47766A5-1AB4-C145-BE1F-0B176FE1B4DA}"/>
                    </a:ext>
                  </a:extLst>
                </p:cNvPr>
                <p:cNvSpPr/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47766A5-1AB4-C145-BE1F-0B176FE1B4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12A776C-4EB7-094B-AF25-42E6C79E525D}"/>
                    </a:ext>
                  </a:extLst>
                </p:cNvPr>
                <p:cNvSpPr/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12A776C-4EB7-094B-AF25-42E6C79E52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A6B50D98-E60F-2445-9D0F-9FD09C09AB26}"/>
                    </a:ext>
                  </a:extLst>
                </p:cNvPr>
                <p:cNvSpPr/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A6B50D98-E60F-2445-9D0F-9FD09C09AB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25E8FD93-B11B-734D-B754-5AC3F87EA97D}"/>
                    </a:ext>
                  </a:extLst>
                </p:cNvPr>
                <p:cNvSpPr/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25E8FD93-B11B-734D-B754-5AC3F87EA9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2A8980D-4FD9-0946-83AA-057A1087616F}"/>
                    </a:ext>
                  </a:extLst>
                </p:cNvPr>
                <p:cNvSpPr/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2A8980D-4FD9-0946-83AA-057A10876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2495369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/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26051DAD-28F4-0843-A72A-BB19C3B24B50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41"/>
              </a:rPr>
              <a:t>D. </a:t>
            </a:r>
            <a:r>
              <a:rPr lang="en-US" sz="1200" b="0" dirty="0" err="1">
                <a:hlinkClick r:id="rId41"/>
              </a:rPr>
              <a:t>Fouhey</a:t>
            </a:r>
            <a:r>
              <a:rPr lang="en-US" sz="1200" b="0" dirty="0">
                <a:hlinkClick r:id="rId41"/>
              </a:rPr>
              <a:t> and J. Johnson</a:t>
            </a:r>
            <a:endParaRPr lang="en-US" sz="1200" b="0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164517F-14A9-2A48-8BE1-1546AA1050A2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454277D-3A2C-1F40-B07A-4E1AD0C2FA58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454277D-3A2C-1F40-B07A-4E1AD0C2FA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5B0DA-8CC0-5348-BCCC-3F9D91450479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5B0DA-8CC0-5348-BCCC-3F9D914504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AFF4E6F-425D-7A4F-A86F-FDD82C39858C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AFF4E6F-425D-7A4F-A86F-FDD82C3985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EBBAB56-3630-164C-A722-38D629C98E64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EBBAB56-3630-164C-A722-38D629C98E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D79D74D-128D-2045-900D-4457ADD6BF05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D79D74D-128D-2045-900D-4457ADD6BF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AE9738C-2AAD-A643-90AB-39DD332E8FEC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AE9738C-2AAD-A643-90AB-39DD332E8F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72762E2-7335-8D4B-8C02-5C084DB8E8B2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2D9B8AC2-5119-6F4A-8ED1-22F327190940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2D9B8AC2-5119-6F4A-8ED1-22F32719094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33C873E5-A3F4-BC45-AB2D-376E7CF4C26E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33C873E5-A3F4-BC45-AB2D-376E7CF4C2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42F2A108-BE7F-DA44-B785-6DE4926F6D5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42F2A108-BE7F-DA44-B785-6DE4926F6D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995EC82-E2A6-8B4C-8981-541F90694D7C}"/>
                  </a:ext>
                </a:extLst>
              </p:cNvPr>
              <p:cNvSpPr/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="0" baseline="-25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995EC82-E2A6-8B4C-8981-541F90694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  <a:blipFill>
                <a:blip r:embed="rId51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99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F71B0CE-14D7-F140-A9BB-160EB25D72D8}"/>
              </a:ext>
            </a:extLst>
          </p:cNvPr>
          <p:cNvGrpSpPr/>
          <p:nvPr/>
        </p:nvGrpSpPr>
        <p:grpSpPr>
          <a:xfrm>
            <a:off x="1457389" y="2472499"/>
            <a:ext cx="3091374" cy="2536674"/>
            <a:chOff x="1457389" y="2472499"/>
            <a:chExt cx="3091374" cy="2536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F53A59-D8AD-3640-AEB7-F13ADD8E00F8}"/>
                    </a:ext>
                  </a:extLst>
                </p:cNvPr>
                <p:cNvSpPr/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F53A59-D8AD-3640-AEB7-F13ADD8E00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97AF5E1-695C-1842-96DF-D78E7F529AA1}"/>
                    </a:ext>
                  </a:extLst>
                </p:cNvPr>
                <p:cNvSpPr/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97AF5E1-695C-1842-96DF-D78E7F529A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3B784CB-AF63-894F-AA63-87A3E800F91B}"/>
                    </a:ext>
                  </a:extLst>
                </p:cNvPr>
                <p:cNvSpPr/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3B784CB-AF63-894F-AA63-87A3E800F9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75BB4B0-D45F-0645-942E-6B34FA793A74}"/>
                    </a:ext>
                  </a:extLst>
                </p:cNvPr>
                <p:cNvSpPr/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75BB4B0-D45F-0645-942E-6B34FA793A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FD986E5-EEEB-514B-8153-342531E96939}"/>
                    </a:ext>
                  </a:extLst>
                </p:cNvPr>
                <p:cNvSpPr/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FD986E5-EEEB-514B-8153-342531E969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E26081D5-B3A8-C048-AA08-99F37D5153A5}"/>
                    </a:ext>
                  </a:extLst>
                </p:cNvPr>
                <p:cNvSpPr/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E26081D5-B3A8-C048-AA08-99F37D5153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A4BEDF6-B280-CC4D-8A2F-EE83FEEAAF35}"/>
                    </a:ext>
                  </a:extLst>
                </p:cNvPr>
                <p:cNvSpPr/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A4BEDF6-B280-CC4D-8A2F-EE83FEEAAF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0DB99BB-8001-A84F-BD2A-386C14814CE2}"/>
                    </a:ext>
                  </a:extLst>
                </p:cNvPr>
                <p:cNvSpPr/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0DB99BB-8001-A84F-BD2A-386C14814C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609B69F-3986-CE46-B489-0F45CB080D93}"/>
                    </a:ext>
                  </a:extLst>
                </p:cNvPr>
                <p:cNvSpPr/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609B69F-3986-CE46-B489-0F45CB080D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8E18876-A75C-D642-9542-B395D43C542E}"/>
                    </a:ext>
                  </a:extLst>
                </p:cNvPr>
                <p:cNvSpPr/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8E18876-A75C-D642-9542-B395D43C54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1ED0732-3CF0-1C42-AD72-F155B24DAC38}"/>
                    </a:ext>
                  </a:extLst>
                </p:cNvPr>
                <p:cNvSpPr/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1ED0732-3CF0-1C42-AD72-F155B24DAC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BC8EB868-7632-9E47-AEE9-914019CCC32C}"/>
                    </a:ext>
                  </a:extLst>
                </p:cNvPr>
                <p:cNvSpPr/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BC8EB868-7632-9E47-AEE9-914019CCC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3C549A5-5994-B64F-A2E8-22242B63A2BF}"/>
                    </a:ext>
                  </a:extLst>
                </p:cNvPr>
                <p:cNvSpPr/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3C549A5-5994-B64F-A2E8-22242B63A2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01564C2-40F1-E044-94EB-80E184E85D24}"/>
                    </a:ext>
                  </a:extLst>
                </p:cNvPr>
                <p:cNvSpPr/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01564C2-40F1-E044-94EB-80E184E85D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B4D67E1-D180-1344-86B7-CBB5C5252913}"/>
                    </a:ext>
                  </a:extLst>
                </p:cNvPr>
                <p:cNvSpPr/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B4D67E1-D180-1344-86B7-CBB5C52529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D396C16-2D71-2143-9589-C89B7CFFAB92}"/>
                    </a:ext>
                  </a:extLst>
                </p:cNvPr>
                <p:cNvSpPr/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D396C16-2D71-2143-9589-C89B7CFFAB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CEFCBA23-082A-064B-B86B-5FF81D1116AA}"/>
                    </a:ext>
                  </a:extLst>
                </p:cNvPr>
                <p:cNvSpPr/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CEFCBA23-082A-064B-B86B-5FF81D1116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1D10C9D-0842-CD48-B364-E00242F76BB3}"/>
                    </a:ext>
                  </a:extLst>
                </p:cNvPr>
                <p:cNvSpPr/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1D10C9D-0842-CD48-B364-E00242F76B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C298B6A4-4F71-0E4A-B874-0D331FC58C0C}"/>
                    </a:ext>
                  </a:extLst>
                </p:cNvPr>
                <p:cNvSpPr/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C298B6A4-4F71-0E4A-B874-0D331FC58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19B1AF4-5BD1-DE49-8666-3476307810D7}"/>
                    </a:ext>
                  </a:extLst>
                </p:cNvPr>
                <p:cNvSpPr/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19B1AF4-5BD1-DE49-8666-3476307810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928B8B7-38A5-0E46-9F2A-55353916230E}"/>
                    </a:ext>
                  </a:extLst>
                </p:cNvPr>
                <p:cNvSpPr/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928B8B7-38A5-0E46-9F2A-5535391623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7DE2B50-B5AA-AA4E-BBE2-1C40C67B0CEA}"/>
                    </a:ext>
                  </a:extLst>
                </p:cNvPr>
                <p:cNvSpPr/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7DE2B50-B5AA-AA4E-BBE2-1C40C67B0C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FAD628A-866A-1143-A344-0DC328D9B73B}"/>
                    </a:ext>
                  </a:extLst>
                </p:cNvPr>
                <p:cNvSpPr/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FAD628A-866A-1143-A344-0DC328D9B7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C2BB23F5-131D-DD47-8166-297306A2171F}"/>
                    </a:ext>
                  </a:extLst>
                </p:cNvPr>
                <p:cNvSpPr/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C2BB23F5-131D-DD47-8166-297306A217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C5B37F55-93A5-C047-9805-CFED920FB44D}"/>
                    </a:ext>
                  </a:extLst>
                </p:cNvPr>
                <p:cNvSpPr/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C5B37F55-93A5-C047-9805-CFED920FB4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47766A5-1AB4-C145-BE1F-0B176FE1B4DA}"/>
                    </a:ext>
                  </a:extLst>
                </p:cNvPr>
                <p:cNvSpPr/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47766A5-1AB4-C145-BE1F-0B176FE1B4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12A776C-4EB7-094B-AF25-42E6C79E525D}"/>
                    </a:ext>
                  </a:extLst>
                </p:cNvPr>
                <p:cNvSpPr/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12A776C-4EB7-094B-AF25-42E6C79E52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A6B50D98-E60F-2445-9D0F-9FD09C09AB26}"/>
                    </a:ext>
                  </a:extLst>
                </p:cNvPr>
                <p:cNvSpPr/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A6B50D98-E60F-2445-9D0F-9FD09C09AB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25E8FD93-B11B-734D-B754-5AC3F87EA97D}"/>
                    </a:ext>
                  </a:extLst>
                </p:cNvPr>
                <p:cNvSpPr/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25E8FD93-B11B-734D-B754-5AC3F87EA9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2A8980D-4FD9-0946-83AA-057A1087616F}"/>
                    </a:ext>
                  </a:extLst>
                </p:cNvPr>
                <p:cNvSpPr/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2A8980D-4FD9-0946-83AA-057A10876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/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26051DAD-28F4-0843-A72A-BB19C3B24B50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41"/>
              </a:rPr>
              <a:t>D. </a:t>
            </a:r>
            <a:r>
              <a:rPr lang="en-US" sz="1200" b="0" dirty="0" err="1">
                <a:hlinkClick r:id="rId41"/>
              </a:rPr>
              <a:t>Fouhey</a:t>
            </a:r>
            <a:r>
              <a:rPr lang="en-US" sz="1200" b="0" dirty="0">
                <a:hlinkClick r:id="rId41"/>
              </a:rPr>
              <a:t> and J. Johnson</a:t>
            </a:r>
            <a:endParaRPr lang="en-US" sz="1200" b="0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164517F-14A9-2A48-8BE1-1546AA1050A2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454277D-3A2C-1F40-B07A-4E1AD0C2FA58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454277D-3A2C-1F40-B07A-4E1AD0C2FA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5B0DA-8CC0-5348-BCCC-3F9D91450479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5B0DA-8CC0-5348-BCCC-3F9D914504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AFF4E6F-425D-7A4F-A86F-FDD82C39858C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AFF4E6F-425D-7A4F-A86F-FDD82C3985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EBBAB56-3630-164C-A722-38D629C98E64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EBBAB56-3630-164C-A722-38D629C98E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D79D74D-128D-2045-900D-4457ADD6BF05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D79D74D-128D-2045-900D-4457ADD6BF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AE9738C-2AAD-A643-90AB-39DD332E8FEC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AE9738C-2AAD-A643-90AB-39DD332E8F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72762E2-7335-8D4B-8C02-5C084DB8E8B2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2D9B8AC2-5119-6F4A-8ED1-22F327190940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2D9B8AC2-5119-6F4A-8ED1-22F32719094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33C873E5-A3F4-BC45-AB2D-376E7CF4C26E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33C873E5-A3F4-BC45-AB2D-376E7CF4C2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42F2A108-BE7F-DA44-B785-6DE4926F6D5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42F2A108-BE7F-DA44-B785-6DE4926F6D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CEFDFE5-84DB-444D-A996-1C42541F8494}"/>
                  </a:ext>
                </a:extLst>
              </p:cNvPr>
              <p:cNvSpPr/>
              <p:nvPr/>
            </p:nvSpPr>
            <p:spPr>
              <a:xfrm>
                <a:off x="9695258" y="3482988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CEFDFE5-84DB-444D-A996-1C42541F8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258" y="3482988"/>
                <a:ext cx="515229" cy="515229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0538F32-F5E4-C641-989F-5F6D4D199DEA}"/>
                  </a:ext>
                </a:extLst>
              </p:cNvPr>
              <p:cNvSpPr/>
              <p:nvPr/>
            </p:nvSpPr>
            <p:spPr>
              <a:xfrm>
                <a:off x="8148424" y="399259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0538F32-F5E4-C641-989F-5F6D4D199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424" y="3992595"/>
                <a:ext cx="515229" cy="515229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AFE789F-C7A5-B748-8E27-AB27CF618BD9}"/>
                  </a:ext>
                </a:extLst>
              </p:cNvPr>
              <p:cNvSpPr/>
              <p:nvPr/>
            </p:nvSpPr>
            <p:spPr>
              <a:xfrm>
                <a:off x="8663653" y="3992594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AFE789F-C7A5-B748-8E27-AB27CF618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653" y="3992594"/>
                <a:ext cx="515229" cy="515229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5E05D0-4DD3-8D46-8C22-1261609EC4AC}"/>
                  </a:ext>
                </a:extLst>
              </p:cNvPr>
              <p:cNvSpPr/>
              <p:nvPr/>
            </p:nvSpPr>
            <p:spPr>
              <a:xfrm>
                <a:off x="9178882" y="3992594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5E05D0-4DD3-8D46-8C22-1261609EC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882" y="3992594"/>
                <a:ext cx="515229" cy="515229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7D70DA9-3B4B-874F-B640-B5A88996D3B1}"/>
                  </a:ext>
                </a:extLst>
              </p:cNvPr>
              <p:cNvSpPr/>
              <p:nvPr/>
            </p:nvSpPr>
            <p:spPr>
              <a:xfrm>
                <a:off x="9692474" y="3998218"/>
                <a:ext cx="514082" cy="50351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7D70DA9-3B4B-874F-B640-B5A88996D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474" y="3998218"/>
                <a:ext cx="514082" cy="503519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971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43451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6708" y="990601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feature map</a:t>
            </a:r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90936" y="1518418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5DC164-3C5F-C149-AA84-2C37B1A3908D}"/>
              </a:ext>
            </a:extLst>
          </p:cNvPr>
          <p:cNvSpPr txBox="1"/>
          <p:nvPr/>
        </p:nvSpPr>
        <p:spPr>
          <a:xfrm>
            <a:off x="6630254" y="2345811"/>
            <a:ext cx="4585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Output feature map resolution depends on </a:t>
            </a:r>
            <a:r>
              <a:rPr lang="en-US" b="0" i="1" dirty="0"/>
              <a:t>padding</a:t>
            </a:r>
            <a:r>
              <a:rPr lang="en-US" b="0" dirty="0"/>
              <a:t> and </a:t>
            </a:r>
            <a:r>
              <a:rPr lang="en-US" b="0" i="1" dirty="0"/>
              <a:t>stride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AD080-FDA9-1D46-B66E-767F045DF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3581400"/>
            <a:ext cx="2436693" cy="258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10F15D-CABB-904C-B861-42D264B5B236}"/>
              </a:ext>
            </a:extLst>
          </p:cNvPr>
          <p:cNvSpPr txBox="1"/>
          <p:nvPr/>
        </p:nvSpPr>
        <p:spPr>
          <a:xfrm>
            <a:off x="7503636" y="6167890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No padding, stride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3CBC6B-6324-ED46-ACA5-F696EAA91784}"/>
              </a:ext>
            </a:extLst>
          </p:cNvPr>
          <p:cNvSpPr txBox="1"/>
          <p:nvPr/>
        </p:nvSpPr>
        <p:spPr>
          <a:xfrm>
            <a:off x="9980494" y="5062694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1F7287-D701-2243-84C8-41CCF345DD49}"/>
              </a:ext>
            </a:extLst>
          </p:cNvPr>
          <p:cNvSpPr txBox="1"/>
          <p:nvPr/>
        </p:nvSpPr>
        <p:spPr>
          <a:xfrm>
            <a:off x="9867895" y="3919696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2523D-9C80-AD4D-AA51-FBF6D10F9B22}"/>
              </a:ext>
            </a:extLst>
          </p:cNvPr>
          <p:cNvSpPr txBox="1"/>
          <p:nvPr/>
        </p:nvSpPr>
        <p:spPr>
          <a:xfrm>
            <a:off x="10493571" y="6414111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hlinkClick r:id="rId3"/>
              </a:rPr>
              <a:t>Animation source</a:t>
            </a:r>
            <a:endParaRPr lang="en-US" sz="1400" b="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F6B995-A2D0-5543-A319-B28A80867CB3}"/>
              </a:ext>
            </a:extLst>
          </p:cNvPr>
          <p:cNvGrpSpPr/>
          <p:nvPr/>
        </p:nvGrpSpPr>
        <p:grpSpPr>
          <a:xfrm>
            <a:off x="2249607" y="3505200"/>
            <a:ext cx="3276600" cy="1143000"/>
            <a:chOff x="2057400" y="3581400"/>
            <a:chExt cx="3276600" cy="1143000"/>
          </a:xfrm>
        </p:grpSpPr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F8703911-7627-744C-8B9C-9FD4ADF5D377}"/>
                </a:ext>
              </a:extLst>
            </p:cNvPr>
            <p:cNvSpPr/>
            <p:nvPr/>
          </p:nvSpPr>
          <p:spPr bwMode="auto">
            <a:xfrm>
              <a:off x="2057400" y="3581400"/>
              <a:ext cx="533400" cy="1143000"/>
            </a:xfrm>
            <a:prstGeom prst="cube">
              <a:avLst>
                <a:gd name="adj" fmla="val 50665"/>
              </a:avLst>
            </a:pr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75351D-58F0-F340-A7C3-B1BB66F9D7EC}"/>
                </a:ext>
              </a:extLst>
            </p:cNvPr>
            <p:cNvCxnSpPr/>
            <p:nvPr/>
          </p:nvCxnSpPr>
          <p:spPr bwMode="auto">
            <a:xfrm>
              <a:off x="2590800" y="3581400"/>
              <a:ext cx="25146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7A1FDC7-E7EB-6240-8696-119DC99B393D}"/>
                </a:ext>
              </a:extLst>
            </p:cNvPr>
            <p:cNvCxnSpPr>
              <a:stCxn id="26" idx="1"/>
              <a:endCxn id="31" idx="1"/>
            </p:cNvCxnSpPr>
            <p:nvPr/>
          </p:nvCxnSpPr>
          <p:spPr bwMode="auto">
            <a:xfrm>
              <a:off x="2188976" y="3851648"/>
              <a:ext cx="2884222" cy="3275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658A6A9-88DF-3845-A84B-2659841A6ED2}"/>
                </a:ext>
              </a:extLst>
            </p:cNvPr>
            <p:cNvCxnSpPr/>
            <p:nvPr/>
          </p:nvCxnSpPr>
          <p:spPr bwMode="auto">
            <a:xfrm flipV="1">
              <a:off x="2286000" y="4419600"/>
              <a:ext cx="2667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86B560-59AB-E649-9095-493ECE0B2E9A}"/>
                </a:ext>
              </a:extLst>
            </p:cNvPr>
            <p:cNvCxnSpPr>
              <a:cxnSpLocks/>
              <a:endCxn id="31" idx="2"/>
            </p:cNvCxnSpPr>
            <p:nvPr/>
          </p:nvCxnSpPr>
          <p:spPr bwMode="auto">
            <a:xfrm flipV="1">
              <a:off x="2590800" y="4299402"/>
              <a:ext cx="2362200" cy="120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FDC66D53-F70E-C945-BC4B-18C7054804B0}"/>
                </a:ext>
              </a:extLst>
            </p:cNvPr>
            <p:cNvSpPr/>
            <p:nvPr/>
          </p:nvSpPr>
          <p:spPr bwMode="auto">
            <a:xfrm>
              <a:off x="4953000" y="4038600"/>
              <a:ext cx="381000" cy="381000"/>
            </a:xfrm>
            <a:prstGeom prst="cube">
              <a:avLst>
                <a:gd name="adj" fmla="val 36904"/>
              </a:avLst>
            </a:prstGeom>
            <a:solidFill>
              <a:schemeClr val="bg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4606C27-F91F-584B-B7C3-A0539A89AED0}"/>
              </a:ext>
            </a:extLst>
          </p:cNvPr>
          <p:cNvSpPr txBox="1"/>
          <p:nvPr/>
        </p:nvSpPr>
        <p:spPr>
          <a:xfrm>
            <a:off x="457199" y="2667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learned weights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1A2CEFB2-6CE5-AF4F-B978-12F524AD7E1A}"/>
              </a:ext>
            </a:extLst>
          </p:cNvPr>
          <p:cNvCxnSpPr>
            <a:stCxn id="32" idx="2"/>
          </p:cNvCxnSpPr>
          <p:nvPr/>
        </p:nvCxnSpPr>
        <p:spPr bwMode="auto">
          <a:xfrm rot="16200000" flipH="1">
            <a:off x="1289565" y="3351430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37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43451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6708" y="990601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feature map</a:t>
            </a:r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90936" y="1518418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0F15D-CABB-904C-B861-42D264B5B236}"/>
              </a:ext>
            </a:extLst>
          </p:cNvPr>
          <p:cNvSpPr txBox="1"/>
          <p:nvPr/>
        </p:nvSpPr>
        <p:spPr>
          <a:xfrm>
            <a:off x="7503636" y="6167890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With padding, stride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3CBC6B-6324-ED46-ACA5-F696EAA91784}"/>
              </a:ext>
            </a:extLst>
          </p:cNvPr>
          <p:cNvSpPr txBox="1"/>
          <p:nvPr/>
        </p:nvSpPr>
        <p:spPr>
          <a:xfrm>
            <a:off x="9980494" y="5062694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1F7287-D701-2243-84C8-41CCF345DD49}"/>
              </a:ext>
            </a:extLst>
          </p:cNvPr>
          <p:cNvSpPr txBox="1"/>
          <p:nvPr/>
        </p:nvSpPr>
        <p:spPr>
          <a:xfrm>
            <a:off x="9867895" y="3919696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7255E-D834-3441-9473-625432CB9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58" y="3395701"/>
            <a:ext cx="2392239" cy="271927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DCEDC8-0E6D-294F-9A20-B0AE87261D9C}"/>
              </a:ext>
            </a:extLst>
          </p:cNvPr>
          <p:cNvSpPr txBox="1"/>
          <p:nvPr/>
        </p:nvSpPr>
        <p:spPr>
          <a:xfrm>
            <a:off x="10493571" y="6414111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hlinkClick r:id="rId3"/>
              </a:rPr>
              <a:t>Animation source</a:t>
            </a:r>
            <a:endParaRPr lang="en-US" sz="1400" b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EF277E-7C93-E545-9880-288AC939B612}"/>
              </a:ext>
            </a:extLst>
          </p:cNvPr>
          <p:cNvGrpSpPr/>
          <p:nvPr/>
        </p:nvGrpSpPr>
        <p:grpSpPr>
          <a:xfrm>
            <a:off x="2249607" y="3505200"/>
            <a:ext cx="3276600" cy="1143000"/>
            <a:chOff x="2057400" y="3581400"/>
            <a:chExt cx="3276600" cy="1143000"/>
          </a:xfrm>
        </p:grpSpPr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E36B7967-06E3-0848-B088-FFB98AEE2A16}"/>
                </a:ext>
              </a:extLst>
            </p:cNvPr>
            <p:cNvSpPr/>
            <p:nvPr/>
          </p:nvSpPr>
          <p:spPr bwMode="auto">
            <a:xfrm>
              <a:off x="2057400" y="3581400"/>
              <a:ext cx="533400" cy="1143000"/>
            </a:xfrm>
            <a:prstGeom prst="cube">
              <a:avLst>
                <a:gd name="adj" fmla="val 50665"/>
              </a:avLst>
            </a:pr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203A0B9-9917-BD42-8AB0-146A79D29995}"/>
                </a:ext>
              </a:extLst>
            </p:cNvPr>
            <p:cNvCxnSpPr/>
            <p:nvPr/>
          </p:nvCxnSpPr>
          <p:spPr bwMode="auto">
            <a:xfrm>
              <a:off x="2590800" y="3581400"/>
              <a:ext cx="25146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7B893A7-CDA0-1F4F-8E16-42F38208F2C8}"/>
                </a:ext>
              </a:extLst>
            </p:cNvPr>
            <p:cNvCxnSpPr>
              <a:stCxn id="27" idx="1"/>
              <a:endCxn id="32" idx="1"/>
            </p:cNvCxnSpPr>
            <p:nvPr/>
          </p:nvCxnSpPr>
          <p:spPr bwMode="auto">
            <a:xfrm>
              <a:off x="2188976" y="3851648"/>
              <a:ext cx="2884222" cy="3275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AD810B-50AE-A74F-9A7F-1F005CCC8B0B}"/>
                </a:ext>
              </a:extLst>
            </p:cNvPr>
            <p:cNvCxnSpPr/>
            <p:nvPr/>
          </p:nvCxnSpPr>
          <p:spPr bwMode="auto">
            <a:xfrm flipV="1">
              <a:off x="2286000" y="4419600"/>
              <a:ext cx="2667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B11E02-4CC5-DB40-B1D3-637A1B0C79CE}"/>
                </a:ext>
              </a:extLst>
            </p:cNvPr>
            <p:cNvCxnSpPr>
              <a:cxnSpLocks/>
              <a:endCxn id="32" idx="2"/>
            </p:cNvCxnSpPr>
            <p:nvPr/>
          </p:nvCxnSpPr>
          <p:spPr bwMode="auto">
            <a:xfrm flipV="1">
              <a:off x="2590800" y="4299402"/>
              <a:ext cx="2362200" cy="120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23E56BFF-66D1-FD4E-BFD0-595749292E04}"/>
                </a:ext>
              </a:extLst>
            </p:cNvPr>
            <p:cNvSpPr/>
            <p:nvPr/>
          </p:nvSpPr>
          <p:spPr bwMode="auto">
            <a:xfrm>
              <a:off x="4953000" y="4038600"/>
              <a:ext cx="381000" cy="381000"/>
            </a:xfrm>
            <a:prstGeom prst="cube">
              <a:avLst>
                <a:gd name="adj" fmla="val 36904"/>
              </a:avLst>
            </a:prstGeom>
            <a:solidFill>
              <a:schemeClr val="bg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B5B2B87-E8BD-5E4D-A2F8-AD598E165DB8}"/>
              </a:ext>
            </a:extLst>
          </p:cNvPr>
          <p:cNvSpPr txBox="1"/>
          <p:nvPr/>
        </p:nvSpPr>
        <p:spPr>
          <a:xfrm>
            <a:off x="457199" y="2667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learned weights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523E192E-B767-F14F-9AE8-22B09433DC88}"/>
              </a:ext>
            </a:extLst>
          </p:cNvPr>
          <p:cNvCxnSpPr>
            <a:stCxn id="34" idx="2"/>
          </p:cNvCxnSpPr>
          <p:nvPr/>
        </p:nvCxnSpPr>
        <p:spPr bwMode="auto">
          <a:xfrm rot="16200000" flipH="1">
            <a:off x="1289565" y="3351430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4B91295-797A-0241-B2A7-8C26C75B5802}"/>
              </a:ext>
            </a:extLst>
          </p:cNvPr>
          <p:cNvSpPr txBox="1"/>
          <p:nvPr/>
        </p:nvSpPr>
        <p:spPr>
          <a:xfrm>
            <a:off x="6630254" y="2345811"/>
            <a:ext cx="4585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Output feature map resolution depends on </a:t>
            </a:r>
            <a:r>
              <a:rPr lang="en-US" b="0" i="1" dirty="0"/>
              <a:t>padding</a:t>
            </a:r>
            <a:r>
              <a:rPr lang="en-US" b="0" dirty="0"/>
              <a:t> and </a:t>
            </a:r>
            <a:r>
              <a:rPr lang="en-US" b="0" i="1" dirty="0"/>
              <a:t>stride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012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Basic convolutional layer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Backward pass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Max pooling layer</a:t>
            </a:r>
          </a:p>
        </p:txBody>
      </p:sp>
    </p:spTree>
    <p:extLst>
      <p:ext uri="{BB962C8B-B14F-4D97-AF65-F5344CB8AC3E}">
        <p14:creationId xmlns:p14="http://schemas.microsoft.com/office/powerpoint/2010/main" val="283345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43451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6708" y="990601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feature map</a:t>
            </a:r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90936" y="1518418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0F15D-CABB-904C-B861-42D264B5B236}"/>
              </a:ext>
            </a:extLst>
          </p:cNvPr>
          <p:cNvSpPr txBox="1"/>
          <p:nvPr/>
        </p:nvSpPr>
        <p:spPr>
          <a:xfrm>
            <a:off x="7503636" y="6167890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With padding, stride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3CBC6B-6324-ED46-ACA5-F696EAA91784}"/>
              </a:ext>
            </a:extLst>
          </p:cNvPr>
          <p:cNvSpPr txBox="1"/>
          <p:nvPr/>
        </p:nvSpPr>
        <p:spPr>
          <a:xfrm>
            <a:off x="9980494" y="5062694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1F7287-D701-2243-84C8-41CCF345DD49}"/>
              </a:ext>
            </a:extLst>
          </p:cNvPr>
          <p:cNvSpPr txBox="1"/>
          <p:nvPr/>
        </p:nvSpPr>
        <p:spPr>
          <a:xfrm>
            <a:off x="9867895" y="3919696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5E456-E955-7D4D-8850-CBD1E2228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59" y="3592935"/>
            <a:ext cx="2595041" cy="250306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2B6A207-E9A2-DA4D-8F7F-61D732A39485}"/>
              </a:ext>
            </a:extLst>
          </p:cNvPr>
          <p:cNvGrpSpPr/>
          <p:nvPr/>
        </p:nvGrpSpPr>
        <p:grpSpPr>
          <a:xfrm>
            <a:off x="2249607" y="3505200"/>
            <a:ext cx="3276600" cy="1143000"/>
            <a:chOff x="2057400" y="3581400"/>
            <a:chExt cx="3276600" cy="1143000"/>
          </a:xfrm>
        </p:grpSpPr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5FA87186-B2E9-EF47-9B07-CF8BC4179B25}"/>
                </a:ext>
              </a:extLst>
            </p:cNvPr>
            <p:cNvSpPr/>
            <p:nvPr/>
          </p:nvSpPr>
          <p:spPr bwMode="auto">
            <a:xfrm>
              <a:off x="2057400" y="3581400"/>
              <a:ext cx="533400" cy="1143000"/>
            </a:xfrm>
            <a:prstGeom prst="cube">
              <a:avLst>
                <a:gd name="adj" fmla="val 50665"/>
              </a:avLst>
            </a:pr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528EAC-85C3-8842-B2FF-96F951A8D5FB}"/>
                </a:ext>
              </a:extLst>
            </p:cNvPr>
            <p:cNvCxnSpPr/>
            <p:nvPr/>
          </p:nvCxnSpPr>
          <p:spPr bwMode="auto">
            <a:xfrm>
              <a:off x="2590800" y="3581400"/>
              <a:ext cx="25146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DA1B97-9FD6-814D-8921-195BA07F9F7F}"/>
                </a:ext>
              </a:extLst>
            </p:cNvPr>
            <p:cNvCxnSpPr>
              <a:stCxn id="26" idx="1"/>
              <a:endCxn id="31" idx="1"/>
            </p:cNvCxnSpPr>
            <p:nvPr/>
          </p:nvCxnSpPr>
          <p:spPr bwMode="auto">
            <a:xfrm>
              <a:off x="2188976" y="3851648"/>
              <a:ext cx="2884222" cy="3275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778FA4-DFC2-5942-8150-F67385649252}"/>
                </a:ext>
              </a:extLst>
            </p:cNvPr>
            <p:cNvCxnSpPr/>
            <p:nvPr/>
          </p:nvCxnSpPr>
          <p:spPr bwMode="auto">
            <a:xfrm flipV="1">
              <a:off x="2286000" y="4419600"/>
              <a:ext cx="2667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4B2ED28-F7FD-8540-B60E-1203A7BAA0EC}"/>
                </a:ext>
              </a:extLst>
            </p:cNvPr>
            <p:cNvCxnSpPr>
              <a:cxnSpLocks/>
              <a:endCxn id="31" idx="2"/>
            </p:cNvCxnSpPr>
            <p:nvPr/>
          </p:nvCxnSpPr>
          <p:spPr bwMode="auto">
            <a:xfrm flipV="1">
              <a:off x="2590800" y="4299402"/>
              <a:ext cx="2362200" cy="120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45FB8D24-7CD3-7046-984D-03470269CC11}"/>
                </a:ext>
              </a:extLst>
            </p:cNvPr>
            <p:cNvSpPr/>
            <p:nvPr/>
          </p:nvSpPr>
          <p:spPr bwMode="auto">
            <a:xfrm>
              <a:off x="4953000" y="4038600"/>
              <a:ext cx="381000" cy="381000"/>
            </a:xfrm>
            <a:prstGeom prst="cube">
              <a:avLst>
                <a:gd name="adj" fmla="val 36904"/>
              </a:avLst>
            </a:prstGeom>
            <a:solidFill>
              <a:schemeClr val="bg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03AC2A5-DF18-5843-8FB2-D6DC66C71B25}"/>
              </a:ext>
            </a:extLst>
          </p:cNvPr>
          <p:cNvSpPr txBox="1"/>
          <p:nvPr/>
        </p:nvSpPr>
        <p:spPr>
          <a:xfrm>
            <a:off x="457199" y="2667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learned weights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67FE03E4-0E72-A14D-8ED2-F1615E2E5474}"/>
              </a:ext>
            </a:extLst>
          </p:cNvPr>
          <p:cNvCxnSpPr>
            <a:stCxn id="32" idx="2"/>
          </p:cNvCxnSpPr>
          <p:nvPr/>
        </p:nvCxnSpPr>
        <p:spPr bwMode="auto">
          <a:xfrm rot="16200000" flipH="1">
            <a:off x="1289565" y="3351430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391FF37-CB10-C943-9E12-FA575BAAF986}"/>
              </a:ext>
            </a:extLst>
          </p:cNvPr>
          <p:cNvSpPr txBox="1"/>
          <p:nvPr/>
        </p:nvSpPr>
        <p:spPr>
          <a:xfrm>
            <a:off x="6630254" y="2345811"/>
            <a:ext cx="4585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Output feature map resolution depends on </a:t>
            </a:r>
            <a:r>
              <a:rPr lang="en-US" b="0" i="1" dirty="0"/>
              <a:t>padding</a:t>
            </a:r>
            <a:r>
              <a:rPr lang="en-US" b="0" dirty="0"/>
              <a:t> and </a:t>
            </a:r>
            <a:r>
              <a:rPr lang="en-US" b="0" i="1" dirty="0"/>
              <a:t>stride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074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43451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6708" y="990601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feature map</a:t>
            </a:r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90936" y="1518418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B6A207-E9A2-DA4D-8F7F-61D732A39485}"/>
              </a:ext>
            </a:extLst>
          </p:cNvPr>
          <p:cNvGrpSpPr/>
          <p:nvPr/>
        </p:nvGrpSpPr>
        <p:grpSpPr>
          <a:xfrm>
            <a:off x="2249607" y="3505200"/>
            <a:ext cx="3276600" cy="1143000"/>
            <a:chOff x="2057400" y="3581400"/>
            <a:chExt cx="3276600" cy="1143000"/>
          </a:xfrm>
        </p:grpSpPr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5FA87186-B2E9-EF47-9B07-CF8BC4179B25}"/>
                </a:ext>
              </a:extLst>
            </p:cNvPr>
            <p:cNvSpPr/>
            <p:nvPr/>
          </p:nvSpPr>
          <p:spPr bwMode="auto">
            <a:xfrm>
              <a:off x="2057400" y="3581400"/>
              <a:ext cx="533400" cy="1143000"/>
            </a:xfrm>
            <a:prstGeom prst="cube">
              <a:avLst>
                <a:gd name="adj" fmla="val 50665"/>
              </a:avLst>
            </a:pr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528EAC-85C3-8842-B2FF-96F951A8D5FB}"/>
                </a:ext>
              </a:extLst>
            </p:cNvPr>
            <p:cNvCxnSpPr/>
            <p:nvPr/>
          </p:nvCxnSpPr>
          <p:spPr bwMode="auto">
            <a:xfrm>
              <a:off x="2590800" y="3581400"/>
              <a:ext cx="25146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DA1B97-9FD6-814D-8921-195BA07F9F7F}"/>
                </a:ext>
              </a:extLst>
            </p:cNvPr>
            <p:cNvCxnSpPr>
              <a:stCxn id="26" idx="1"/>
              <a:endCxn id="31" idx="1"/>
            </p:cNvCxnSpPr>
            <p:nvPr/>
          </p:nvCxnSpPr>
          <p:spPr bwMode="auto">
            <a:xfrm>
              <a:off x="2188976" y="3851648"/>
              <a:ext cx="2884222" cy="3275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778FA4-DFC2-5942-8150-F67385649252}"/>
                </a:ext>
              </a:extLst>
            </p:cNvPr>
            <p:cNvCxnSpPr/>
            <p:nvPr/>
          </p:nvCxnSpPr>
          <p:spPr bwMode="auto">
            <a:xfrm flipV="1">
              <a:off x="2286000" y="4419600"/>
              <a:ext cx="2667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4B2ED28-F7FD-8540-B60E-1203A7BAA0EC}"/>
                </a:ext>
              </a:extLst>
            </p:cNvPr>
            <p:cNvCxnSpPr>
              <a:cxnSpLocks/>
              <a:endCxn id="31" idx="2"/>
            </p:cNvCxnSpPr>
            <p:nvPr/>
          </p:nvCxnSpPr>
          <p:spPr bwMode="auto">
            <a:xfrm flipV="1">
              <a:off x="2590800" y="4299402"/>
              <a:ext cx="2362200" cy="120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45FB8D24-7CD3-7046-984D-03470269CC11}"/>
                </a:ext>
              </a:extLst>
            </p:cNvPr>
            <p:cNvSpPr/>
            <p:nvPr/>
          </p:nvSpPr>
          <p:spPr bwMode="auto">
            <a:xfrm>
              <a:off x="4953000" y="4038600"/>
              <a:ext cx="381000" cy="381000"/>
            </a:xfrm>
            <a:prstGeom prst="cube">
              <a:avLst>
                <a:gd name="adj" fmla="val 36904"/>
              </a:avLst>
            </a:prstGeom>
            <a:solidFill>
              <a:schemeClr val="bg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03AC2A5-DF18-5843-8FB2-D6DC66C71B25}"/>
              </a:ext>
            </a:extLst>
          </p:cNvPr>
          <p:cNvSpPr txBox="1"/>
          <p:nvPr/>
        </p:nvSpPr>
        <p:spPr>
          <a:xfrm>
            <a:off x="457199" y="2667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learned weights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67FE03E4-0E72-A14D-8ED2-F1615E2E5474}"/>
              </a:ext>
            </a:extLst>
          </p:cNvPr>
          <p:cNvCxnSpPr>
            <a:stCxn id="32" idx="2"/>
          </p:cNvCxnSpPr>
          <p:nvPr/>
        </p:nvCxnSpPr>
        <p:spPr bwMode="auto">
          <a:xfrm rot="16200000" flipH="1">
            <a:off x="1289565" y="3351430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391FF37-CB10-C943-9E12-FA575BAAF986}"/>
              </a:ext>
            </a:extLst>
          </p:cNvPr>
          <p:cNvSpPr txBox="1"/>
          <p:nvPr/>
        </p:nvSpPr>
        <p:spPr>
          <a:xfrm>
            <a:off x="6630254" y="2345811"/>
            <a:ext cx="4585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Output feature map resolution depends on </a:t>
            </a:r>
            <a:r>
              <a:rPr lang="en-US" b="0" i="1" dirty="0"/>
              <a:t>padding</a:t>
            </a:r>
            <a:r>
              <a:rPr lang="en-US" b="0" dirty="0"/>
              <a:t> and </a:t>
            </a:r>
            <a:r>
              <a:rPr lang="en-US" b="0" i="1" dirty="0"/>
              <a:t>stride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88E27A-67BE-A740-AA2F-56A1DD9DCD7C}"/>
                  </a:ext>
                </a:extLst>
              </p:cNvPr>
              <p:cNvSpPr txBox="1"/>
              <p:nvPr/>
            </p:nvSpPr>
            <p:spPr>
              <a:xfrm>
                <a:off x="6630254" y="3313805"/>
                <a:ext cx="396370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With padding, spatial resolution remains the same if stride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 is used, is reduced by factor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if stride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is used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88E27A-67BE-A740-AA2F-56A1DD9DC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254" y="3313805"/>
                <a:ext cx="3963706" cy="1938992"/>
              </a:xfrm>
              <a:prstGeom prst="rect">
                <a:avLst/>
              </a:prstGeom>
              <a:blipFill>
                <a:blip r:embed="rId2"/>
                <a:stretch>
                  <a:fillRect l="-2236" t="-2597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43451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6708" y="990601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feature map</a:t>
            </a:r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90936" y="1518418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B5EBDB-40B9-164F-B9C8-14CEB1625FDA}"/>
              </a:ext>
            </a:extLst>
          </p:cNvPr>
          <p:cNvGrpSpPr/>
          <p:nvPr/>
        </p:nvGrpSpPr>
        <p:grpSpPr>
          <a:xfrm>
            <a:off x="2249607" y="3505200"/>
            <a:ext cx="3276600" cy="1143000"/>
            <a:chOff x="2057400" y="3581400"/>
            <a:chExt cx="3276600" cy="1143000"/>
          </a:xfrm>
        </p:grpSpPr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79DCE219-D351-4741-8E41-DDC94DE4FC0B}"/>
                </a:ext>
              </a:extLst>
            </p:cNvPr>
            <p:cNvSpPr/>
            <p:nvPr/>
          </p:nvSpPr>
          <p:spPr bwMode="auto">
            <a:xfrm>
              <a:off x="2057400" y="3581400"/>
              <a:ext cx="533400" cy="1143000"/>
            </a:xfrm>
            <a:prstGeom prst="cube">
              <a:avLst>
                <a:gd name="adj" fmla="val 50665"/>
              </a:avLst>
            </a:pr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DD23CF-C46D-CD4C-B185-459BC2528E81}"/>
                </a:ext>
              </a:extLst>
            </p:cNvPr>
            <p:cNvCxnSpPr/>
            <p:nvPr/>
          </p:nvCxnSpPr>
          <p:spPr bwMode="auto">
            <a:xfrm>
              <a:off x="2590800" y="3581400"/>
              <a:ext cx="25146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00F6FD-DD80-6C4C-B777-D77BC92030CA}"/>
                </a:ext>
              </a:extLst>
            </p:cNvPr>
            <p:cNvCxnSpPr>
              <a:stCxn id="20" idx="1"/>
              <a:endCxn id="27" idx="1"/>
            </p:cNvCxnSpPr>
            <p:nvPr/>
          </p:nvCxnSpPr>
          <p:spPr bwMode="auto">
            <a:xfrm>
              <a:off x="2188976" y="3851648"/>
              <a:ext cx="2884222" cy="3275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31D3DC-7401-2746-95DD-674F15C6F6EB}"/>
                </a:ext>
              </a:extLst>
            </p:cNvPr>
            <p:cNvCxnSpPr/>
            <p:nvPr/>
          </p:nvCxnSpPr>
          <p:spPr bwMode="auto">
            <a:xfrm flipV="1">
              <a:off x="2286000" y="4419600"/>
              <a:ext cx="2667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E1116ED-0005-FA44-90E2-788158DEACC1}"/>
                </a:ext>
              </a:extLst>
            </p:cNvPr>
            <p:cNvCxnSpPr>
              <a:cxnSpLocks/>
              <a:endCxn id="27" idx="2"/>
            </p:cNvCxnSpPr>
            <p:nvPr/>
          </p:nvCxnSpPr>
          <p:spPr bwMode="auto">
            <a:xfrm flipV="1">
              <a:off x="2590800" y="4299402"/>
              <a:ext cx="2362200" cy="120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303B4697-0E2A-1443-89F8-7595F69EEBB9}"/>
                </a:ext>
              </a:extLst>
            </p:cNvPr>
            <p:cNvSpPr/>
            <p:nvPr/>
          </p:nvSpPr>
          <p:spPr bwMode="auto">
            <a:xfrm>
              <a:off x="4953000" y="4038600"/>
              <a:ext cx="381000" cy="381000"/>
            </a:xfrm>
            <a:prstGeom prst="cube">
              <a:avLst>
                <a:gd name="adj" fmla="val 36904"/>
              </a:avLst>
            </a:prstGeom>
            <a:solidFill>
              <a:schemeClr val="bg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8550C39-85DE-C648-BC1C-A9405775FD71}"/>
              </a:ext>
            </a:extLst>
          </p:cNvPr>
          <p:cNvSpPr txBox="1"/>
          <p:nvPr/>
        </p:nvSpPr>
        <p:spPr>
          <a:xfrm>
            <a:off x="457199" y="2667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learned weights</a:t>
            </a: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D9F7E7C-00E8-B045-AFBA-7F6C60633636}"/>
              </a:ext>
            </a:extLst>
          </p:cNvPr>
          <p:cNvCxnSpPr>
            <a:stCxn id="28" idx="2"/>
          </p:cNvCxnSpPr>
          <p:nvPr/>
        </p:nvCxnSpPr>
        <p:spPr bwMode="auto">
          <a:xfrm rot="16200000" flipH="1">
            <a:off x="1289565" y="3351430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18293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43451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6708" y="990601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another feature map</a:t>
            </a:r>
          </a:p>
        </p:txBody>
      </p:sp>
      <p:cxnSp>
        <p:nvCxnSpPr>
          <p:cNvPr id="37" name="Curved Connector 36"/>
          <p:cNvCxnSpPr>
            <a:cxnSpLocks/>
          </p:cNvCxnSpPr>
          <p:nvPr/>
        </p:nvCxnSpPr>
        <p:spPr bwMode="auto">
          <a:xfrm rot="5400000">
            <a:off x="6018681" y="1518418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8600" y="25146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another set of learned weights</a:t>
            </a:r>
          </a:p>
        </p:txBody>
      </p:sp>
      <p:cxnSp>
        <p:nvCxnSpPr>
          <p:cNvPr id="19" name="Curved Connector 18"/>
          <p:cNvCxnSpPr>
            <a:cxnSpLocks/>
            <a:stCxn id="17" idx="2"/>
          </p:cNvCxnSpPr>
          <p:nvPr/>
        </p:nvCxnSpPr>
        <p:spPr bwMode="auto">
          <a:xfrm rot="16200000" flipH="1">
            <a:off x="1414333" y="3584326"/>
            <a:ext cx="335340" cy="1335207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09D29972-1A5E-7044-9ECF-3F84E9320787}"/>
              </a:ext>
            </a:extLst>
          </p:cNvPr>
          <p:cNvSpPr/>
          <p:nvPr/>
        </p:nvSpPr>
        <p:spPr bwMode="auto">
          <a:xfrm>
            <a:off x="4605056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accent2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F7EB1F6F-9229-1342-8205-5D497CAD4BE9}"/>
              </a:ext>
            </a:extLst>
          </p:cNvPr>
          <p:cNvSpPr/>
          <p:nvPr/>
        </p:nvSpPr>
        <p:spPr bwMode="auto">
          <a:xfrm>
            <a:off x="2249607" y="3505200"/>
            <a:ext cx="533400" cy="1143000"/>
          </a:xfrm>
          <a:prstGeom prst="cube">
            <a:avLst>
              <a:gd name="adj" fmla="val 50665"/>
            </a:avLst>
          </a:prstGeom>
          <a:solidFill>
            <a:schemeClr val="accent2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https://lh3.googleusercontent.com/6SDufmNatRKAaxNJWGsaWdSAGFtPthQHMADKkjtW7g-cNaC__eQc0rV3ejOPA7SQmL9WFAkZrj6eb4Z81j5PzqqxLFWHXK5mZxrdciJaHjwpaQgzQvY5lB_8QcirvXGGU1GvMuXO6Aw">
            <a:extLst>
              <a:ext uri="{FF2B5EF4-FFF2-40B4-BE49-F238E27FC236}">
                <a16:creationId xmlns:a16="http://schemas.microsoft.com/office/drawing/2014/main" id="{2B52593B-CFA7-794D-9BD9-5E50DF174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80" y="1859490"/>
            <a:ext cx="3738401" cy="37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C3C16-C57D-FC4D-9D3F-81C86076E258}"/>
              </a:ext>
            </a:extLst>
          </p:cNvPr>
          <p:cNvSpPr txBox="1"/>
          <p:nvPr/>
        </p:nvSpPr>
        <p:spPr>
          <a:xfrm>
            <a:off x="6858000" y="5754469"/>
            <a:ext cx="522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Learned weights can be thought of as </a:t>
            </a:r>
            <a:r>
              <a:rPr lang="en-US" b="0" i="1" dirty="0"/>
              <a:t>local</a:t>
            </a:r>
            <a:r>
              <a:rPr lang="en-US" b="0" dirty="0"/>
              <a:t> templates</a:t>
            </a:r>
          </a:p>
        </p:txBody>
      </p:sp>
    </p:spTree>
    <p:extLst>
      <p:ext uri="{BB962C8B-B14F-4D97-AF65-F5344CB8AC3E}">
        <p14:creationId xmlns:p14="http://schemas.microsoft.com/office/powerpoint/2010/main" val="15789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7" grpId="0"/>
      <p:bldP spid="24" grpId="0" animBg="1"/>
      <p:bldP spid="1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lter_z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7861" r="9666" b="12045"/>
          <a:stretch>
            <a:fillRect/>
          </a:stretch>
        </p:blipFill>
        <p:spPr bwMode="auto">
          <a:xfrm>
            <a:off x="6477001" y="1524002"/>
            <a:ext cx="4094163" cy="2728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Convolution and traditional feature extraction</a:t>
            </a:r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3581400"/>
            <a:ext cx="4114800" cy="274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7" t="4254" r="50287" b="52721"/>
          <a:stretch>
            <a:fillRect/>
          </a:stretch>
        </p:blipFill>
        <p:spPr bwMode="auto">
          <a:xfrm>
            <a:off x="1584327" y="3581402"/>
            <a:ext cx="777875" cy="773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ter_z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8075" r="9827" b="11832"/>
          <a:stretch>
            <a:fillRect/>
          </a:stretch>
        </p:blipFill>
        <p:spPr bwMode="auto">
          <a:xfrm>
            <a:off x="6326189" y="3581400"/>
            <a:ext cx="4113212" cy="2776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Rectangle 6"/>
          <p:cNvSpPr>
            <a:spLocks noChangeArrowheads="1"/>
          </p:cNvSpPr>
          <p:nvPr/>
        </p:nvSpPr>
        <p:spPr bwMode="auto">
          <a:xfrm>
            <a:off x="3200401" y="6334126"/>
            <a:ext cx="1024619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en-US" b="0" dirty="0">
                <a:latin typeface="+mn-lt"/>
              </a:rPr>
              <a:t>image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42284" y="6324601"/>
            <a:ext cx="182772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en-US" b="0" dirty="0">
                <a:latin typeface="+mn-lt"/>
              </a:rPr>
              <a:t>feature map</a:t>
            </a: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792788" y="48006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7" t="4254" r="28177" b="52721"/>
          <a:stretch>
            <a:fillRect/>
          </a:stretch>
        </p:blipFill>
        <p:spPr bwMode="auto">
          <a:xfrm>
            <a:off x="1584327" y="3581402"/>
            <a:ext cx="777875" cy="773113"/>
          </a:xfrm>
          <a:prstGeom prst="rect">
            <a:avLst/>
          </a:prstGeom>
          <a:noFill/>
          <a:ln w="25400">
            <a:solidFill>
              <a:srgbClr val="12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>
            <a:spLocks noChangeArrowheads="1"/>
          </p:cNvSpPr>
          <p:nvPr/>
        </p:nvSpPr>
        <p:spPr bwMode="auto">
          <a:xfrm rot="-1977863">
            <a:off x="5841928" y="3618382"/>
            <a:ext cx="457200" cy="32173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1" y="3733801"/>
            <a:ext cx="204788" cy="1200318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en-US" dirty="0"/>
              <a:t>...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1F8276-088F-814C-A0D3-FE9D9AF23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327" y="1632780"/>
            <a:ext cx="4183455" cy="1415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E0AECF-46F1-2F41-91F7-61E3EBA9B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1" y="1132649"/>
                <a:ext cx="2305419" cy="461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>
                <a:spAutoFit/>
              </a:bodyPr>
              <a:lstStyle/>
              <a:p>
                <a:r>
                  <a:rPr lang="en-US" b="0" dirty="0">
                    <a:latin typeface="+mn-lt"/>
                  </a:rPr>
                  <a:t>bank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n-lt"/>
                  </a:rPr>
                  <a:t> filters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E0AECF-46F1-2F41-91F7-61E3EBA9B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1" y="1132649"/>
                <a:ext cx="2305419" cy="461655"/>
              </a:xfrm>
              <a:prstGeom prst="rect">
                <a:avLst/>
              </a:prstGeom>
              <a:blipFill>
                <a:blip r:embed="rId8"/>
                <a:stretch>
                  <a:fillRect l="-3825" t="-7895" r="-3279" b="-2368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527D243-B65A-7340-8B9D-1B0D34D21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1371" y="1031594"/>
                <a:ext cx="2271756" cy="461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n-lt"/>
                  </a:rPr>
                  <a:t> feature maps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527D243-B65A-7340-8B9D-1B0D34D2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1371" y="1031594"/>
                <a:ext cx="2271756" cy="461655"/>
              </a:xfrm>
              <a:prstGeom prst="rect">
                <a:avLst/>
              </a:prstGeom>
              <a:blipFill>
                <a:blip r:embed="rId9"/>
                <a:stretch>
                  <a:fillRect t="-7895" r="-3889" b="-2368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0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047 C 0.0112 -0.00625 0.06549 -0.00555 0.07018 -0.00555 C 0.1069 -0.01273 0.1237 -0.0081 0.1737 -0.00717 C 0.20547 -0.0037 0.24023 -0.01921 0.27018 -0.00254 C 0.27461 0.0081 0.2737 0.00347 0.2737 0.02384 C 0.2737 0.07824 0.26914 0.06644 0.23503 0.06713 C 0.16875 0.06829 0.10234 0.06852 0.03607 0.06922 C 0.02526 0.06945 0.01432 0.06875 0.00351 0.07084 C -0.00221 0.07153 0.00221 0.09005 0.0026 0.1 C 0.00286 0.11181 -0.00339 0.13426 0.00351 0.13588 C 0.06406 0.14815 0.12526 0.13681 0.18633 0.1375 C 0.21172 0.13797 0.23737 0.13797 0.26302 0.13912 C 0.26654 0.13912 0.2707 0.13681 0.2737 0.14051 C 0.27695 0.14422 0.27461 0.15394 0.27565 0.16065 C 0.27383 0.24838 0.27747 0.22547 0.21614 0.22616 C 0.1569 0.22685 0.09779 0.22709 0.0388 0.22778 C 0.02552 0.22894 0.01159 0.22292 -0.00078 0.23056 C -0.00352 0.23218 -0.00039 0.24005 1.04167E-6 0.24468 C 0.00221 0.3581 -0.0082 0.28959 0.11614 0.29283 C 0.11719 0.29283 0.11849 0.29352 0.11966 0.29422 C 0.16706 0.29236 0.21432 0.29051 0.26211 0.28959 C 0.26536 0.28912 0.272 0.2882 0.272 0.28843 " pathEditMode="relative" rAng="0" ptsTypes="AAA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C 0.01133 -0.00671 0.06575 -0.00602 0.07018 -0.00625 C 0.10677 -0.01319 0.12383 -0.00879 0.1737 -0.00764 C 0.2056 -0.00393 0.24036 -0.01967 0.27031 -0.00301 C 0.27448 0.00764 0.27357 0.00324 0.27357 0.02361 C 0.27357 0.07778 0.26927 0.06621 0.23503 0.0669 C 0.16875 0.06759 0.10234 0.06783 0.03607 0.06875 C 0.02526 0.06898 0.01432 0.06806 0.00338 0.07037 C -0.00221 0.07107 0.00221 0.08982 0.0026 0.09977 C 0.00286 0.11181 -0.00352 0.13403 0.00338 0.13565 C 0.06406 0.14769 0.12526 0.13658 0.18633 0.13727 C 0.21185 0.1375 0.2375 0.1375 0.26315 0.13889 C 0.26641 0.13889 0.2707 0.13658 0.27357 0.14028 C 0.27695 0.14398 0.27461 0.15371 0.27565 0.16042 C 0.27383 0.24838 0.27747 0.22523 0.21614 0.22616 C 0.1569 0.22662 0.09779 0.22685 0.0388 0.22778 C 0.02552 0.22894 0.01159 0.22292 -0.00091 0.23033 C -0.00352 0.23195 -0.00039 0.23982 1.04167E-6 0.24491 C 0.00208 0.3581 -0.0082 0.28935 0.11614 0.29283 C 0.11719 0.29283 0.11849 0.29398 0.11966 0.29445 C 0.16706 0.29236 0.21432 0.29097 0.26211 0.28959 C 0.26523 0.28889 0.272 0.2882 0.272 0.28843 " pathEditMode="relative" rAng="0" ptsTypes="AAAAAAAAAAAAAAAAA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5" grpId="0" animBg="1"/>
      <p:bldP spid="14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be 19"/>
          <p:cNvSpPr/>
          <p:nvPr/>
        </p:nvSpPr>
        <p:spPr bwMode="auto">
          <a:xfrm>
            <a:off x="4040306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ube 3"/>
          <p:cNvSpPr/>
          <p:nvPr/>
        </p:nvSpPr>
        <p:spPr bwMode="auto">
          <a:xfrm>
            <a:off x="1906706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ube 5"/>
          <p:cNvSpPr/>
          <p:nvPr/>
        </p:nvSpPr>
        <p:spPr bwMode="auto">
          <a:xfrm>
            <a:off x="2514599" y="3581400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24399" y="1824336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feature maps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1824336"/>
                <a:ext cx="3124200" cy="461665"/>
              </a:xfrm>
              <a:prstGeom prst="rect">
                <a:avLst/>
              </a:prstGeom>
              <a:blipFill>
                <a:blip r:embed="rId2"/>
                <a:stretch>
                  <a:fillRect t="-1388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1999" y="2814936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filters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2814936"/>
                <a:ext cx="1371600" cy="461665"/>
              </a:xfrm>
              <a:prstGeom prst="rect">
                <a:avLst/>
              </a:prstGeom>
              <a:blipFill>
                <a:blip r:embed="rId3"/>
                <a:stretch>
                  <a:fillRect t="-10811" r="-7407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urved Connector 18"/>
          <p:cNvCxnSpPr>
            <a:stCxn id="17" idx="2"/>
          </p:cNvCxnSpPr>
          <p:nvPr/>
        </p:nvCxnSpPr>
        <p:spPr bwMode="auto">
          <a:xfrm rot="16200000" flipH="1">
            <a:off x="1409699" y="3314700"/>
            <a:ext cx="1143000" cy="1066800"/>
          </a:xfrm>
          <a:prstGeom prst="curvedConnector3">
            <a:avLst>
              <a:gd name="adj1" fmla="val 995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Elementwise nonlinearity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7605" y="5943601"/>
            <a:ext cx="280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convolutional layer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DD628E-4A4F-594F-83BB-FFBBF9EEEF24}"/>
              </a:ext>
            </a:extLst>
          </p:cNvPr>
          <p:cNvSpPr txBox="1"/>
          <p:nvPr/>
        </p:nvSpPr>
        <p:spPr>
          <a:xfrm>
            <a:off x="1523999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4CB39F-B3CB-7C4D-9849-2C22A3352052}"/>
              </a:ext>
            </a:extLst>
          </p:cNvPr>
          <p:cNvSpPr txBox="1"/>
          <p:nvPr/>
        </p:nvSpPr>
        <p:spPr>
          <a:xfrm>
            <a:off x="7775180" y="1447800"/>
            <a:ext cx="3807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Almost always directly followed by a </a:t>
            </a:r>
            <a:r>
              <a:rPr lang="en-US" b="0" dirty="0" err="1"/>
              <a:t>ReLU</a:t>
            </a:r>
            <a:r>
              <a:rPr lang="en-US" b="0" dirty="0"/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CA93FB-167C-2D41-B657-595D83B42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16" y="4029578"/>
            <a:ext cx="3531056" cy="1304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3FF57-DBF5-C74C-A7A6-862E922DB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5251236"/>
            <a:ext cx="3619928" cy="13781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C330AC-8D05-3A49-B65A-8BC660E31E72}"/>
              </a:ext>
            </a:extLst>
          </p:cNvPr>
          <p:cNvSpPr txBox="1"/>
          <p:nvPr/>
        </p:nvSpPr>
        <p:spPr>
          <a:xfrm>
            <a:off x="7754952" y="3576935"/>
            <a:ext cx="41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Some alternatives to </a:t>
            </a:r>
            <a:r>
              <a:rPr lang="en-US" b="0" dirty="0" err="1"/>
              <a:t>ReLU</a:t>
            </a:r>
            <a:r>
              <a:rPr lang="en-US" b="0" dirty="0"/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452DE6-2AD2-BD4F-A507-CF7945655395}"/>
              </a:ext>
            </a:extLst>
          </p:cNvPr>
          <p:cNvGrpSpPr/>
          <p:nvPr/>
        </p:nvGrpSpPr>
        <p:grpSpPr>
          <a:xfrm>
            <a:off x="8035704" y="2357524"/>
            <a:ext cx="3318095" cy="1129945"/>
            <a:chOff x="8035704" y="2357524"/>
            <a:chExt cx="3318095" cy="11299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146484-6BFF-E547-9A79-73B1E2BE9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704" y="2357524"/>
              <a:ext cx="3318095" cy="112994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9A8D12A-F723-E043-9B9C-599BD3D588A7}"/>
                </a:ext>
              </a:extLst>
            </p:cNvPr>
            <p:cNvSpPr/>
            <p:nvPr/>
          </p:nvSpPr>
          <p:spPr bwMode="auto">
            <a:xfrm>
              <a:off x="8035704" y="2368263"/>
              <a:ext cx="879696" cy="44667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3404EF2-BBD9-224F-9AEA-0C3D84D378EB}"/>
              </a:ext>
            </a:extLst>
          </p:cNvPr>
          <p:cNvSpPr txBox="1"/>
          <p:nvPr/>
        </p:nvSpPr>
        <p:spPr>
          <a:xfrm>
            <a:off x="10216779" y="6550224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</a:t>
            </a:r>
            <a:r>
              <a:rPr lang="en-US" sz="1400" b="0" dirty="0">
                <a:hlinkClick r:id="rId7"/>
              </a:rPr>
              <a:t>Stanford 231n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5185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 bwMode="auto">
          <a:xfrm>
            <a:off x="2514600" y="27432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2817693" y="4195465"/>
            <a:ext cx="2133600" cy="1143000"/>
          </a:xfrm>
          <a:prstGeom prst="cube">
            <a:avLst>
              <a:gd name="adj" fmla="val 23793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951293" y="4195465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664781" y="4472833"/>
            <a:ext cx="2648712" cy="332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667317" y="5029200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endCxn id="23" idx="2"/>
          </p:cNvCxnSpPr>
          <p:nvPr/>
        </p:nvCxnSpPr>
        <p:spPr bwMode="auto">
          <a:xfrm flipV="1">
            <a:off x="4951293" y="4913468"/>
            <a:ext cx="2362200" cy="12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ube 22"/>
          <p:cNvSpPr/>
          <p:nvPr/>
        </p:nvSpPr>
        <p:spPr bwMode="auto">
          <a:xfrm>
            <a:off x="7313493" y="4652665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Three-dimensional convolutions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/>
              <p:nvPr/>
            </p:nvSpPr>
            <p:spPr>
              <a:xfrm>
                <a:off x="2743201" y="4507468"/>
                <a:ext cx="2055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b="0" dirty="0"/>
                  <a:t>filter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4507468"/>
                <a:ext cx="2055692" cy="830997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/>
              <p:nvPr/>
            </p:nvSpPr>
            <p:spPr>
              <a:xfrm>
                <a:off x="3200400" y="2209801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feature maps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09801"/>
                <a:ext cx="3124200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be 17">
            <a:extLst>
              <a:ext uri="{FF2B5EF4-FFF2-40B4-BE49-F238E27FC236}">
                <a16:creationId xmlns:a16="http://schemas.microsoft.com/office/drawing/2014/main" id="{2C5ECDF9-492C-7E4C-8632-70C0230801B8}"/>
              </a:ext>
            </a:extLst>
          </p:cNvPr>
          <p:cNvSpPr/>
          <p:nvPr/>
        </p:nvSpPr>
        <p:spPr bwMode="auto">
          <a:xfrm>
            <a:off x="6783508" y="2743200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55C79C-F46C-0D48-98A2-20269CF84AC1}"/>
              </a:ext>
            </a:extLst>
          </p:cNvPr>
          <p:cNvSpPr txBox="1"/>
          <p:nvPr/>
        </p:nvSpPr>
        <p:spPr>
          <a:xfrm>
            <a:off x="6631108" y="2209800"/>
            <a:ext cx="3546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One output feature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8DDE0ED3-A436-7D48-817F-83B9CF82EE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if the </a:t>
                </a:r>
                <a:r>
                  <a:rPr lang="en-US" i="1" dirty="0"/>
                  <a:t>input</a:t>
                </a:r>
                <a:r>
                  <a:rPr lang="en-US" dirty="0"/>
                  <a:t> to a convolutional layer is a stack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feature maps?</a:t>
                </a:r>
              </a:p>
            </p:txBody>
          </p:sp>
        </mc:Choice>
        <mc:Fallback xmlns="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8DDE0ED3-A436-7D48-817F-83B9CF82EE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4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8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4" grpId="0"/>
      <p:bldP spid="18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be 25">
            <a:extLst>
              <a:ext uri="{FF2B5EF4-FFF2-40B4-BE49-F238E27FC236}">
                <a16:creationId xmlns:a16="http://schemas.microsoft.com/office/drawing/2014/main" id="{155AFE26-0879-C142-90D8-637FCAD64870}"/>
              </a:ext>
            </a:extLst>
          </p:cNvPr>
          <p:cNvSpPr/>
          <p:nvPr/>
        </p:nvSpPr>
        <p:spPr bwMode="auto">
          <a:xfrm>
            <a:off x="6248401" y="2743200"/>
            <a:ext cx="3735507" cy="3352800"/>
          </a:xfrm>
          <a:prstGeom prst="cube">
            <a:avLst>
              <a:gd name="adj" fmla="val 3980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14600" y="27432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2817693" y="4195465"/>
            <a:ext cx="2133600" cy="1143000"/>
          </a:xfrm>
          <a:prstGeom prst="cube">
            <a:avLst>
              <a:gd name="adj" fmla="val 23793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951293" y="4195465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664781" y="4472833"/>
            <a:ext cx="2648712" cy="332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667317" y="5029200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endCxn id="23" idx="2"/>
          </p:cNvCxnSpPr>
          <p:nvPr/>
        </p:nvCxnSpPr>
        <p:spPr bwMode="auto">
          <a:xfrm flipV="1">
            <a:off x="4951293" y="4913468"/>
            <a:ext cx="2362200" cy="12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ube 22"/>
          <p:cNvSpPr/>
          <p:nvPr/>
        </p:nvSpPr>
        <p:spPr bwMode="auto">
          <a:xfrm>
            <a:off x="7313493" y="4652665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Three-dimensional convolutions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/>
              <p:nvPr/>
            </p:nvSpPr>
            <p:spPr>
              <a:xfrm>
                <a:off x="2743201" y="4507468"/>
                <a:ext cx="2055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b="0" dirty="0"/>
                  <a:t>filter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4507468"/>
                <a:ext cx="2055692" cy="830997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9FA85A-7CC6-1B47-A449-70F72DD6CADC}"/>
                  </a:ext>
                </a:extLst>
              </p:cNvPr>
              <p:cNvSpPr txBox="1"/>
              <p:nvPr/>
            </p:nvSpPr>
            <p:spPr>
              <a:xfrm>
                <a:off x="2783741" y="5310703"/>
                <a:ext cx="1695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filters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9FA85A-7CC6-1B47-A449-70F72DD6C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41" y="5310703"/>
                <a:ext cx="1695571" cy="461665"/>
              </a:xfrm>
              <a:prstGeom prst="rect">
                <a:avLst/>
              </a:prstGeom>
              <a:blipFill>
                <a:blip r:embed="rId3"/>
                <a:stretch>
                  <a:fillRect t="-789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/>
              <p:nvPr/>
            </p:nvSpPr>
            <p:spPr>
              <a:xfrm>
                <a:off x="3200400" y="2209801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feature maps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09801"/>
                <a:ext cx="3124200" cy="461665"/>
              </a:xfrm>
              <a:prstGeom prst="rect">
                <a:avLst/>
              </a:prstGeom>
              <a:blipFill>
                <a:blip r:embed="rId4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be 14">
            <a:extLst>
              <a:ext uri="{FF2B5EF4-FFF2-40B4-BE49-F238E27FC236}">
                <a16:creationId xmlns:a16="http://schemas.microsoft.com/office/drawing/2014/main" id="{A7A6F2D2-6997-114A-B2F1-1E6F5EBBBE85}"/>
              </a:ext>
            </a:extLst>
          </p:cNvPr>
          <p:cNvSpPr/>
          <p:nvPr/>
        </p:nvSpPr>
        <p:spPr bwMode="auto">
          <a:xfrm>
            <a:off x="6783508" y="2743200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E22743-4CDA-DE44-A62D-587B5ACA9F74}"/>
                  </a:ext>
                </a:extLst>
              </p:cNvPr>
              <p:cNvSpPr txBox="1"/>
              <p:nvPr/>
            </p:nvSpPr>
            <p:spPr>
              <a:xfrm>
                <a:off x="6631108" y="2209800"/>
                <a:ext cx="35461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output feature maps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E22743-4CDA-DE44-A62D-587B5ACA9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108" y="2209800"/>
                <a:ext cx="3546178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B2BEB018-69C5-234F-9286-A6907D674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if the </a:t>
                </a:r>
                <a:r>
                  <a:rPr lang="en-US" i="1" dirty="0"/>
                  <a:t>input</a:t>
                </a:r>
                <a:r>
                  <a:rPr lang="en-US" dirty="0"/>
                  <a:t> to a convolutional layer is a stack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feature maps?</a:t>
                </a:r>
              </a:p>
            </p:txBody>
          </p:sp>
        </mc:Choice>
        <mc:Fallback xmlns="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B2BEB018-69C5-234F-9286-A6907D674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6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8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463A-BB08-634D-8917-D4947390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B2150-34CC-194E-B46C-3C5A6548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41" y="889714"/>
            <a:ext cx="6651359" cy="5981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74F8F2-BF24-5E44-A70D-25D2B2FC4064}"/>
              </a:ext>
            </a:extLst>
          </p:cNvPr>
          <p:cNvSpPr/>
          <p:nvPr/>
        </p:nvSpPr>
        <p:spPr bwMode="auto">
          <a:xfrm>
            <a:off x="6400800" y="4800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88E5E1-3BB5-D142-8D9D-5BFE51B75983}"/>
              </a:ext>
            </a:extLst>
          </p:cNvPr>
          <p:cNvSpPr/>
          <p:nvPr/>
        </p:nvSpPr>
        <p:spPr>
          <a:xfrm>
            <a:off x="6553200" y="6400800"/>
            <a:ext cx="5753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hlinkClick r:id="rId3"/>
              </a:rPr>
              <a:t>http://cs231n.github.io/convolutional-networks/#conv</a:t>
            </a:r>
            <a:endParaRPr lang="en-US" sz="1600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628D2-2FE5-F640-9DF9-6771B5A6BECE}"/>
              </a:ext>
            </a:extLst>
          </p:cNvPr>
          <p:cNvSpPr/>
          <p:nvPr/>
        </p:nvSpPr>
        <p:spPr bwMode="auto">
          <a:xfrm>
            <a:off x="7200900" y="914400"/>
            <a:ext cx="1943100" cy="2348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CAB89-4EA9-3C42-863F-EA0122D03421}"/>
              </a:ext>
            </a:extLst>
          </p:cNvPr>
          <p:cNvSpPr txBox="1"/>
          <p:nvPr/>
        </p:nvSpPr>
        <p:spPr>
          <a:xfrm>
            <a:off x="4419600" y="5334000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Stride =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0A561-A7D4-F940-95B2-BBEAFF7C38EA}"/>
              </a:ext>
            </a:extLst>
          </p:cNvPr>
          <p:cNvSpPr txBox="1"/>
          <p:nvPr/>
        </p:nvSpPr>
        <p:spPr>
          <a:xfrm>
            <a:off x="5933720" y="64008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Animation:</a:t>
            </a:r>
          </a:p>
        </p:txBody>
      </p:sp>
    </p:spTree>
    <p:extLst>
      <p:ext uri="{BB962C8B-B14F-4D97-AF65-F5344CB8AC3E}">
        <p14:creationId xmlns:p14="http://schemas.microsoft.com/office/powerpoint/2010/main" val="1558698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463A-BB08-634D-8917-D4947390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B2150-34CC-194E-B46C-3C5A6548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41" y="889714"/>
            <a:ext cx="6651359" cy="5981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74F8F2-BF24-5E44-A70D-25D2B2FC4064}"/>
              </a:ext>
            </a:extLst>
          </p:cNvPr>
          <p:cNvSpPr/>
          <p:nvPr/>
        </p:nvSpPr>
        <p:spPr bwMode="auto">
          <a:xfrm>
            <a:off x="6400800" y="4800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88E5E1-3BB5-D142-8D9D-5BFE51B75983}"/>
              </a:ext>
            </a:extLst>
          </p:cNvPr>
          <p:cNvSpPr/>
          <p:nvPr/>
        </p:nvSpPr>
        <p:spPr>
          <a:xfrm>
            <a:off x="6553200" y="6400800"/>
            <a:ext cx="5753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hlinkClick r:id="rId3"/>
              </a:rPr>
              <a:t>http://cs231n.github.io/convolutional-networks/#conv</a:t>
            </a:r>
            <a:endParaRPr lang="en-US" sz="1600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628D2-2FE5-F640-9DF9-6771B5A6BECE}"/>
              </a:ext>
            </a:extLst>
          </p:cNvPr>
          <p:cNvSpPr/>
          <p:nvPr/>
        </p:nvSpPr>
        <p:spPr bwMode="auto">
          <a:xfrm flipH="1">
            <a:off x="7452360" y="135331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CAB89-4EA9-3C42-863F-EA0122D03421}"/>
              </a:ext>
            </a:extLst>
          </p:cNvPr>
          <p:cNvSpPr txBox="1"/>
          <p:nvPr/>
        </p:nvSpPr>
        <p:spPr>
          <a:xfrm>
            <a:off x="4419600" y="5334000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Stride =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6E01A-E263-234F-B60D-D57A8D07B0C6}"/>
              </a:ext>
            </a:extLst>
          </p:cNvPr>
          <p:cNvSpPr txBox="1"/>
          <p:nvPr/>
        </p:nvSpPr>
        <p:spPr>
          <a:xfrm>
            <a:off x="5933720" y="64008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Animation:</a:t>
            </a:r>
          </a:p>
        </p:txBody>
      </p:sp>
    </p:spTree>
    <p:extLst>
      <p:ext uri="{BB962C8B-B14F-4D97-AF65-F5344CB8AC3E}">
        <p14:creationId xmlns:p14="http://schemas.microsoft.com/office/powerpoint/2010/main" val="9867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76200"/>
            <a:ext cx="8153400" cy="838200"/>
          </a:xfrm>
        </p:spPr>
        <p:txBody>
          <a:bodyPr/>
          <a:lstStyle/>
          <a:p>
            <a:r>
              <a:rPr lang="en-US" dirty="0"/>
              <a:t>Designing Neural Network for Images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A7BF2-4352-4E32-5AA4-8903D1D97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303" y="1371600"/>
            <a:ext cx="8285394" cy="5010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2BB8F2-8E0E-2FB8-802B-0B95B037E695}"/>
              </a:ext>
            </a:extLst>
          </p:cNvPr>
          <p:cNvSpPr txBox="1"/>
          <p:nvPr/>
        </p:nvSpPr>
        <p:spPr>
          <a:xfrm>
            <a:off x="152400" y="990600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Recall the Digit Classification Case Study</a:t>
            </a:r>
          </a:p>
        </p:txBody>
      </p:sp>
    </p:spTree>
    <p:extLst>
      <p:ext uri="{BB962C8B-B14F-4D97-AF65-F5344CB8AC3E}">
        <p14:creationId xmlns:p14="http://schemas.microsoft.com/office/powerpoint/2010/main" val="35773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>
            <a:extLst>
              <a:ext uri="{FF2B5EF4-FFF2-40B4-BE49-F238E27FC236}">
                <a16:creationId xmlns:a16="http://schemas.microsoft.com/office/drawing/2014/main" id="{83FD95F0-9256-B941-B35D-1EE5112055A4}"/>
              </a:ext>
            </a:extLst>
          </p:cNvPr>
          <p:cNvSpPr/>
          <p:nvPr/>
        </p:nvSpPr>
        <p:spPr bwMode="auto">
          <a:xfrm>
            <a:off x="6248400" y="19050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90800" y="1893332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7389693" y="3802797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output feature maps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blipFill>
                <a:blip r:embed="rId2"/>
                <a:stretch>
                  <a:fillRect t="-7895" r="-77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Computational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/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input feature maps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blipFill>
                <a:blip r:embed="rId3"/>
                <a:stretch>
                  <a:fillRect t="-8108" r="-121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be 24">
            <a:extLst>
              <a:ext uri="{FF2B5EF4-FFF2-40B4-BE49-F238E27FC236}">
                <a16:creationId xmlns:a16="http://schemas.microsoft.com/office/drawing/2014/main" id="{8BF83906-02FB-0B4D-82A1-6821BC0667F7}"/>
              </a:ext>
            </a:extLst>
          </p:cNvPr>
          <p:cNvSpPr/>
          <p:nvPr/>
        </p:nvSpPr>
        <p:spPr bwMode="auto">
          <a:xfrm>
            <a:off x="2895600" y="3352800"/>
            <a:ext cx="2133600" cy="1143000"/>
          </a:xfrm>
          <a:prstGeom prst="cube">
            <a:avLst>
              <a:gd name="adj" fmla="val 23793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D47887-B97D-B949-B3BE-314E2AFE1FD8}"/>
              </a:ext>
            </a:extLst>
          </p:cNvPr>
          <p:cNvCxnSpPr/>
          <p:nvPr/>
        </p:nvCxnSpPr>
        <p:spPr bwMode="auto">
          <a:xfrm>
            <a:off x="5029200" y="3352800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89938B-C54E-494E-B709-7576F4D7236E}"/>
              </a:ext>
            </a:extLst>
          </p:cNvPr>
          <p:cNvCxnSpPr/>
          <p:nvPr/>
        </p:nvCxnSpPr>
        <p:spPr bwMode="auto">
          <a:xfrm>
            <a:off x="4742688" y="3630168"/>
            <a:ext cx="2648712" cy="332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1AD7C9-1804-1F44-B4CC-2B8BAC703433}"/>
              </a:ext>
            </a:extLst>
          </p:cNvPr>
          <p:cNvCxnSpPr/>
          <p:nvPr/>
        </p:nvCxnSpPr>
        <p:spPr bwMode="auto">
          <a:xfrm flipV="1">
            <a:off x="4745224" y="4186535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A6CDE2-F346-CB4E-832E-EE05982EF6EF}"/>
              </a:ext>
            </a:extLst>
          </p:cNvPr>
          <p:cNvCxnSpPr>
            <a:cxnSpLocks/>
          </p:cNvCxnSpPr>
          <p:nvPr/>
        </p:nvCxnSpPr>
        <p:spPr bwMode="auto">
          <a:xfrm flipV="1">
            <a:off x="5029200" y="4070803"/>
            <a:ext cx="2362200" cy="12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9B8C4C-BAE8-1949-A3D9-47734480BC61}"/>
                  </a:ext>
                </a:extLst>
              </p:cNvPr>
              <p:cNvSpPr txBox="1"/>
              <p:nvPr/>
            </p:nvSpPr>
            <p:spPr>
              <a:xfrm>
                <a:off x="2744908" y="3657600"/>
                <a:ext cx="2055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b="0" dirty="0"/>
                  <a:t>filter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9B8C4C-BAE8-1949-A3D9-47734480B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08" y="3657600"/>
                <a:ext cx="2055692" cy="830997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9EA279-09EE-7746-AC85-6387F49BF879}"/>
                  </a:ext>
                </a:extLst>
              </p:cNvPr>
              <p:cNvSpPr txBox="1"/>
              <p:nvPr/>
            </p:nvSpPr>
            <p:spPr>
              <a:xfrm>
                <a:off x="914400" y="5334000"/>
                <a:ext cx="10210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Assuming the input feature maps have spatial resolution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b="0" dirty="0"/>
                  <a:t>, how many operations are needed to compute the output feature volume?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>
                        <a:latin typeface="Cambria Math" panose="02040503050406030204" pitchFamily="18" charset="0"/>
                      </a:rPr>
                      <m:t>𝐾𝐿𝐻𝑊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9EA279-09EE-7746-AC85-6387F49BF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34000"/>
                <a:ext cx="10210800" cy="1200329"/>
              </a:xfrm>
              <a:prstGeom prst="rect">
                <a:avLst/>
              </a:prstGeom>
              <a:blipFill>
                <a:blip r:embed="rId5"/>
                <a:stretch>
                  <a:fillRect l="-871" t="-4211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5E5830-E426-E744-B92B-846037650E51}"/>
                  </a:ext>
                </a:extLst>
              </p:cNvPr>
              <p:cNvSpPr txBox="1"/>
              <p:nvPr/>
            </p:nvSpPr>
            <p:spPr>
              <a:xfrm>
                <a:off x="2949288" y="4567535"/>
                <a:ext cx="1165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filters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5E5830-E426-E744-B92B-846037650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288" y="4567535"/>
                <a:ext cx="1165512" cy="461665"/>
              </a:xfrm>
              <a:prstGeom prst="rect">
                <a:avLst/>
              </a:prstGeom>
              <a:blipFill>
                <a:blip r:embed="rId6"/>
                <a:stretch>
                  <a:fillRect t="-13889" r="-752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9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Basic convolutional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Variants: 1x1 convolutions, </a:t>
            </a:r>
            <a:r>
              <a:rPr lang="en-US" sz="3200" dirty="0" err="1"/>
              <a:t>depthwise</a:t>
            </a:r>
            <a:r>
              <a:rPr lang="en-US" sz="3200" dirty="0"/>
              <a:t> convolutions</a:t>
            </a:r>
          </a:p>
        </p:txBody>
      </p:sp>
    </p:spTree>
    <p:extLst>
      <p:ext uri="{BB962C8B-B14F-4D97-AF65-F5344CB8AC3E}">
        <p14:creationId xmlns:p14="http://schemas.microsoft.com/office/powerpoint/2010/main" val="1373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>
            <a:extLst>
              <a:ext uri="{FF2B5EF4-FFF2-40B4-BE49-F238E27FC236}">
                <a16:creationId xmlns:a16="http://schemas.microsoft.com/office/drawing/2014/main" id="{83FD95F0-9256-B941-B35D-1EE5112055A4}"/>
              </a:ext>
            </a:extLst>
          </p:cNvPr>
          <p:cNvSpPr/>
          <p:nvPr/>
        </p:nvSpPr>
        <p:spPr bwMode="auto">
          <a:xfrm>
            <a:off x="6248400" y="19050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90800" y="1893332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7389693" y="3802797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output feature maps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blipFill>
                <a:blip r:embed="rId2"/>
                <a:stretch>
                  <a:fillRect t="-7895" r="-77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1x1 convolutional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/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input feature maps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blipFill>
                <a:blip r:embed="rId3"/>
                <a:stretch>
                  <a:fillRect t="-8108" r="-121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be 24">
            <a:extLst>
              <a:ext uri="{FF2B5EF4-FFF2-40B4-BE49-F238E27FC236}">
                <a16:creationId xmlns:a16="http://schemas.microsoft.com/office/drawing/2014/main" id="{8BF83906-02FB-0B4D-82A1-6821BC0667F7}"/>
              </a:ext>
            </a:extLst>
          </p:cNvPr>
          <p:cNvSpPr/>
          <p:nvPr/>
        </p:nvSpPr>
        <p:spPr bwMode="auto">
          <a:xfrm>
            <a:off x="2895600" y="3352800"/>
            <a:ext cx="2133600" cy="1143000"/>
          </a:xfrm>
          <a:prstGeom prst="cube">
            <a:avLst>
              <a:gd name="adj" fmla="val 23793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D47887-B97D-B949-B3BE-314E2AFE1FD8}"/>
              </a:ext>
            </a:extLst>
          </p:cNvPr>
          <p:cNvCxnSpPr/>
          <p:nvPr/>
        </p:nvCxnSpPr>
        <p:spPr bwMode="auto">
          <a:xfrm>
            <a:off x="5029200" y="3352800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89938B-C54E-494E-B709-7576F4D7236E}"/>
              </a:ext>
            </a:extLst>
          </p:cNvPr>
          <p:cNvCxnSpPr/>
          <p:nvPr/>
        </p:nvCxnSpPr>
        <p:spPr bwMode="auto">
          <a:xfrm>
            <a:off x="4742688" y="3630168"/>
            <a:ext cx="2648712" cy="332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1AD7C9-1804-1F44-B4CC-2B8BAC703433}"/>
              </a:ext>
            </a:extLst>
          </p:cNvPr>
          <p:cNvCxnSpPr/>
          <p:nvPr/>
        </p:nvCxnSpPr>
        <p:spPr bwMode="auto">
          <a:xfrm flipV="1">
            <a:off x="4745224" y="4186535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A6CDE2-F346-CB4E-832E-EE05982EF6EF}"/>
              </a:ext>
            </a:extLst>
          </p:cNvPr>
          <p:cNvCxnSpPr>
            <a:cxnSpLocks/>
          </p:cNvCxnSpPr>
          <p:nvPr/>
        </p:nvCxnSpPr>
        <p:spPr bwMode="auto">
          <a:xfrm flipV="1">
            <a:off x="5029200" y="4070803"/>
            <a:ext cx="2362200" cy="12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9B8C4C-BAE8-1949-A3D9-47734480BC61}"/>
                  </a:ext>
                </a:extLst>
              </p:cNvPr>
              <p:cNvSpPr txBox="1"/>
              <p:nvPr/>
            </p:nvSpPr>
            <p:spPr>
              <a:xfrm>
                <a:off x="2744908" y="3657600"/>
                <a:ext cx="2055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b="0" dirty="0"/>
                  <a:t>filter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9B8C4C-BAE8-1949-A3D9-47734480B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08" y="3657600"/>
                <a:ext cx="2055692" cy="830997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9EA279-09EE-7746-AC85-6387F49BF879}"/>
                  </a:ext>
                </a:extLst>
              </p:cNvPr>
              <p:cNvSpPr txBox="1"/>
              <p:nvPr/>
            </p:nvSpPr>
            <p:spPr>
              <a:xfrm>
                <a:off x="2514600" y="5558135"/>
                <a:ext cx="419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What if we make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9EA279-09EE-7746-AC85-6387F49BF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558135"/>
                <a:ext cx="4191000" cy="461665"/>
              </a:xfrm>
              <a:prstGeom prst="rect">
                <a:avLst/>
              </a:prstGeom>
              <a:blipFill>
                <a:blip r:embed="rId5"/>
                <a:stretch>
                  <a:fillRect l="-2115" t="-10811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EA5569-D3D1-D740-8E2C-01EBD54E5213}"/>
                  </a:ext>
                </a:extLst>
              </p:cNvPr>
              <p:cNvSpPr txBox="1"/>
              <p:nvPr/>
            </p:nvSpPr>
            <p:spPr>
              <a:xfrm>
                <a:off x="2949288" y="4582904"/>
                <a:ext cx="1165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filters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EA5569-D3D1-D740-8E2C-01EBD54E5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288" y="4582904"/>
                <a:ext cx="1165512" cy="461665"/>
              </a:xfrm>
              <a:prstGeom prst="rect">
                <a:avLst/>
              </a:prstGeom>
              <a:blipFill>
                <a:blip r:embed="rId6"/>
                <a:stretch>
                  <a:fillRect t="-8108" r="-7527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58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>
            <a:extLst>
              <a:ext uri="{FF2B5EF4-FFF2-40B4-BE49-F238E27FC236}">
                <a16:creationId xmlns:a16="http://schemas.microsoft.com/office/drawing/2014/main" id="{83FD95F0-9256-B941-B35D-1EE5112055A4}"/>
              </a:ext>
            </a:extLst>
          </p:cNvPr>
          <p:cNvSpPr/>
          <p:nvPr/>
        </p:nvSpPr>
        <p:spPr bwMode="auto">
          <a:xfrm>
            <a:off x="6248400" y="19050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90800" y="1893332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7389693" y="3802797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output feature maps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blipFill>
                <a:blip r:embed="rId2"/>
                <a:stretch>
                  <a:fillRect t="-7895" r="-77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1x1 convolutional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/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input feature maps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blipFill>
                <a:blip r:embed="rId3"/>
                <a:stretch>
                  <a:fillRect t="-8108" r="-121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9EA279-09EE-7746-AC85-6387F49BF879}"/>
                  </a:ext>
                </a:extLst>
              </p:cNvPr>
              <p:cNvSpPr txBox="1"/>
              <p:nvPr/>
            </p:nvSpPr>
            <p:spPr>
              <a:xfrm>
                <a:off x="2514600" y="5558135"/>
                <a:ext cx="419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What if we make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9EA279-09EE-7746-AC85-6387F49BF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558135"/>
                <a:ext cx="4191000" cy="461665"/>
              </a:xfrm>
              <a:prstGeom prst="rect">
                <a:avLst/>
              </a:prstGeom>
              <a:blipFill>
                <a:blip r:embed="rId4"/>
                <a:stretch>
                  <a:fillRect l="-2115" t="-10811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be 15">
            <a:extLst>
              <a:ext uri="{FF2B5EF4-FFF2-40B4-BE49-F238E27FC236}">
                <a16:creationId xmlns:a16="http://schemas.microsoft.com/office/drawing/2014/main" id="{722E4794-79F7-2140-A365-8F2ADE592F83}"/>
              </a:ext>
            </a:extLst>
          </p:cNvPr>
          <p:cNvSpPr/>
          <p:nvPr/>
        </p:nvSpPr>
        <p:spPr bwMode="auto">
          <a:xfrm>
            <a:off x="2895600" y="3810000"/>
            <a:ext cx="1981200" cy="385465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523591-1DDB-9E40-83C9-0AEAAD7F01FC}"/>
              </a:ext>
            </a:extLst>
          </p:cNvPr>
          <p:cNvCxnSpPr>
            <a:cxnSpLocks/>
          </p:cNvCxnSpPr>
          <p:nvPr/>
        </p:nvCxnSpPr>
        <p:spPr bwMode="auto">
          <a:xfrm>
            <a:off x="4876800" y="3814465"/>
            <a:ext cx="2667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B4FFE4-725E-C640-AE64-19CB01A3B7A2}"/>
              </a:ext>
            </a:extLst>
          </p:cNvPr>
          <p:cNvCxnSpPr>
            <a:cxnSpLocks/>
          </p:cNvCxnSpPr>
          <p:nvPr/>
        </p:nvCxnSpPr>
        <p:spPr bwMode="auto">
          <a:xfrm>
            <a:off x="4724400" y="3966865"/>
            <a:ext cx="2667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491A8A-59A0-8241-9793-4CB3DE6E1C02}"/>
              </a:ext>
            </a:extLst>
          </p:cNvPr>
          <p:cNvCxnSpPr>
            <a:cxnSpLocks/>
          </p:cNvCxnSpPr>
          <p:nvPr/>
        </p:nvCxnSpPr>
        <p:spPr bwMode="auto">
          <a:xfrm>
            <a:off x="4648200" y="4195465"/>
            <a:ext cx="2743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3F4D1F-6AF9-0B43-A73E-F9865A087EDD}"/>
              </a:ext>
            </a:extLst>
          </p:cNvPr>
          <p:cNvCxnSpPr>
            <a:cxnSpLocks/>
          </p:cNvCxnSpPr>
          <p:nvPr/>
        </p:nvCxnSpPr>
        <p:spPr bwMode="auto">
          <a:xfrm>
            <a:off x="4876800" y="4043065"/>
            <a:ext cx="2514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888761-17AC-5240-B654-DFD60293CB9B}"/>
                  </a:ext>
                </a:extLst>
              </p:cNvPr>
              <p:cNvSpPr txBox="1"/>
              <p:nvPr/>
            </p:nvSpPr>
            <p:spPr>
              <a:xfrm>
                <a:off x="2438400" y="4191000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filter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888761-17AC-5240-B654-DFD60293C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191000"/>
                <a:ext cx="2286000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520323-8B7B-894C-8844-458762080D6E}"/>
                  </a:ext>
                </a:extLst>
              </p:cNvPr>
              <p:cNvSpPr txBox="1"/>
              <p:nvPr/>
            </p:nvSpPr>
            <p:spPr>
              <a:xfrm>
                <a:off x="2949288" y="4582904"/>
                <a:ext cx="1165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filters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520323-8B7B-894C-8844-458762080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288" y="4582904"/>
                <a:ext cx="1165512" cy="461665"/>
              </a:xfrm>
              <a:prstGeom prst="rect">
                <a:avLst/>
              </a:prstGeom>
              <a:blipFill>
                <a:blip r:embed="rId6"/>
                <a:stretch>
                  <a:fillRect t="-8108" r="-7527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681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1x1 convolutional layer</a:t>
            </a:r>
          </a:p>
        </p:txBody>
      </p:sp>
      <p:sp>
        <p:nvSpPr>
          <p:cNvPr id="4" name="Cube 3"/>
          <p:cNvSpPr/>
          <p:nvPr/>
        </p:nvSpPr>
        <p:spPr bwMode="auto">
          <a:xfrm>
            <a:off x="1905000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4038600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ube 5"/>
          <p:cNvSpPr/>
          <p:nvPr/>
        </p:nvSpPr>
        <p:spPr bwMode="auto">
          <a:xfrm>
            <a:off x="2362200" y="3805535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ube 20"/>
          <p:cNvSpPr/>
          <p:nvPr/>
        </p:nvSpPr>
        <p:spPr bwMode="auto">
          <a:xfrm>
            <a:off x="4495800" y="4262735"/>
            <a:ext cx="1905000" cy="385465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Cube 24"/>
          <p:cNvSpPr/>
          <p:nvPr/>
        </p:nvSpPr>
        <p:spPr bwMode="auto">
          <a:xfrm>
            <a:off x="7620000" y="2362200"/>
            <a:ext cx="2590800" cy="3352800"/>
          </a:xfrm>
          <a:prstGeom prst="cube">
            <a:avLst>
              <a:gd name="adj" fmla="val 5189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Cube 26"/>
          <p:cNvSpPr/>
          <p:nvPr/>
        </p:nvSpPr>
        <p:spPr bwMode="auto">
          <a:xfrm>
            <a:off x="7848600" y="2357735"/>
            <a:ext cx="1600200" cy="3352800"/>
          </a:xfrm>
          <a:prstGeom prst="cube">
            <a:avLst>
              <a:gd name="adj" fmla="val 84406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Cube 25"/>
          <p:cNvSpPr/>
          <p:nvPr/>
        </p:nvSpPr>
        <p:spPr bwMode="auto">
          <a:xfrm>
            <a:off x="8229600" y="4262735"/>
            <a:ext cx="381000" cy="381000"/>
          </a:xfrm>
          <a:prstGeom prst="cube">
            <a:avLst>
              <a:gd name="adj" fmla="val 35792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6400800" y="42672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6248400" y="4419600"/>
            <a:ext cx="1981200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248400" y="46482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400800" y="44958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44" descr="Screen Shot 2017-01-13 at 2.59.0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" b="16486"/>
          <a:stretch/>
        </p:blipFill>
        <p:spPr>
          <a:xfrm>
            <a:off x="5638801" y="1066800"/>
            <a:ext cx="1375967" cy="9906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2895600" y="3805535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493776" y="4075783"/>
            <a:ext cx="2886340" cy="3233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590800" y="4643735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2895600" y="4521419"/>
            <a:ext cx="2362200" cy="122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Cube 19"/>
          <p:cNvSpPr/>
          <p:nvPr/>
        </p:nvSpPr>
        <p:spPr bwMode="auto">
          <a:xfrm>
            <a:off x="5257800" y="4262735"/>
            <a:ext cx="381000" cy="381000"/>
          </a:xfrm>
          <a:prstGeom prst="cube">
            <a:avLst>
              <a:gd name="adj" fmla="val 35792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66490C-71F3-6442-9AEB-6E9D6BF303D8}"/>
              </a:ext>
            </a:extLst>
          </p:cNvPr>
          <p:cNvSpPr txBox="1"/>
          <p:nvPr/>
        </p:nvSpPr>
        <p:spPr>
          <a:xfrm>
            <a:off x="7310908" y="1290936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“network in network”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69C30D-F2E7-D243-8D6F-22237B578246}"/>
              </a:ext>
            </a:extLst>
          </p:cNvPr>
          <p:cNvSpPr/>
          <p:nvPr/>
        </p:nvSpPr>
        <p:spPr>
          <a:xfrm>
            <a:off x="2209800" y="63362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</a:rPr>
              <a:t> M. Lin, Q. Chen, and S. Yan, </a:t>
            </a:r>
            <a:r>
              <a:rPr lang="en-US" sz="1800" b="0" dirty="0">
                <a:solidFill>
                  <a:srgbClr val="000000"/>
                </a:solidFill>
                <a:hlinkClick r:id="rId3"/>
              </a:rPr>
              <a:t>Network in network</a:t>
            </a:r>
            <a:r>
              <a:rPr lang="en-US" sz="1800" b="0" dirty="0">
                <a:solidFill>
                  <a:srgbClr val="000000"/>
                </a:solidFill>
              </a:rPr>
              <a:t>, ICLR 2014</a:t>
            </a:r>
          </a:p>
        </p:txBody>
      </p:sp>
    </p:spTree>
    <p:extLst>
      <p:ext uri="{BB962C8B-B14F-4D97-AF65-F5344CB8AC3E}">
        <p14:creationId xmlns:p14="http://schemas.microsoft.com/office/powerpoint/2010/main" val="4170755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1x1 convolutions?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128E630-C5D7-B144-A95A-00D425D46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/>
                  <a:buChar char="•"/>
                </a:pPr>
                <a:r>
                  <a:rPr lang="en-US" b="1" dirty="0"/>
                  <a:t>Option 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conv layer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256</m:t>
                    </m:r>
                  </m:oMath>
                </a14:m>
                <a:r>
                  <a:rPr lang="en-US" dirty="0"/>
                  <a:t> channels at input and output</a:t>
                </a:r>
              </a:p>
              <a:p>
                <a:pPr marL="857250" lvl="1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600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,000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weights and operations (per location)</a:t>
                </a:r>
              </a:p>
              <a:p>
                <a:pPr marL="857250" lvl="1" indent="-457200">
                  <a:buFont typeface="Arial"/>
                  <a:buChar char="•"/>
                </a:pPr>
                <a:endParaRPr lang="en-US" sz="240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/>
                  <a:buChar char="•"/>
                </a:pPr>
                <a:r>
                  <a:rPr lang="en-US" b="1" dirty="0"/>
                  <a:t>Option 2:</a:t>
                </a:r>
                <a:r>
                  <a:rPr lang="en-US" dirty="0"/>
                  <a:t> </a:t>
                </a:r>
                <a:r>
                  <a:rPr lang="en-US" b="1" dirty="0"/>
                  <a:t>“bottleneck module”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conv layer,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256 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 channels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conv layer,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64</m:t>
                    </m:r>
                  </m:oMath>
                </a14:m>
                <a:r>
                  <a:rPr lang="en-US" sz="2400" dirty="0"/>
                  <a:t> channels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sz="2400" dirty="0"/>
                  <a:t> conv layer,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256</m:t>
                    </m:r>
                  </m:oMath>
                </a14:m>
                <a:r>
                  <a:rPr lang="en-US" sz="2400" dirty="0"/>
                  <a:t> channels </a:t>
                </a:r>
              </a:p>
              <a:p>
                <a:pPr marL="857250" lvl="1" indent="-457200">
                  <a:buFont typeface="Arial"/>
                  <a:buChar char="•"/>
                </a:pPr>
                <a:endParaRPr lang="en-US" sz="800" dirty="0"/>
              </a:p>
              <a:p>
                <a:pPr marL="857250" lvl="1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16</m:t>
                    </m:r>
                    <m:r>
                      <a:rPr lang="en-US" sz="2400" b="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,000</m:t>
                    </m:r>
                  </m:oMath>
                </a14:m>
                <a:endParaRPr lang="en-US" sz="2400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  <a:p>
                <a:pPr marL="857250" lvl="1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36</m:t>
                    </m:r>
                    <m:r>
                      <a:rPr lang="en-US" sz="2400" b="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,000</m:t>
                    </m:r>
                  </m:oMath>
                </a14:m>
                <a:endParaRPr lang="en-US" sz="2400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  <a:p>
                <a:pPr marL="857250" lvl="1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16</m:t>
                    </m:r>
                    <m:r>
                      <a:rPr lang="en-US" sz="2400" b="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,000</m:t>
                    </m:r>
                  </m:oMath>
                </a14:m>
                <a:endParaRPr lang="en-US" sz="2400" b="0" dirty="0">
                  <a:solidFill>
                    <a:srgbClr val="9900CC"/>
                  </a:solidFill>
                </a:endParaRPr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400" dirty="0"/>
                  <a:t>Total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70,000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weights and operations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128E630-C5D7-B144-A95A-00D425D46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b="-8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932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>
            <a:extLst>
              <a:ext uri="{FF2B5EF4-FFF2-40B4-BE49-F238E27FC236}">
                <a16:creationId xmlns:a16="http://schemas.microsoft.com/office/drawing/2014/main" id="{83FD95F0-9256-B941-B35D-1EE5112055A4}"/>
              </a:ext>
            </a:extLst>
          </p:cNvPr>
          <p:cNvSpPr/>
          <p:nvPr/>
        </p:nvSpPr>
        <p:spPr bwMode="auto">
          <a:xfrm>
            <a:off x="6248400" y="19050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D054DE5C-F801-DE44-99E8-5D7E15FEB1FF}"/>
              </a:ext>
            </a:extLst>
          </p:cNvPr>
          <p:cNvSpPr/>
          <p:nvPr/>
        </p:nvSpPr>
        <p:spPr bwMode="auto">
          <a:xfrm>
            <a:off x="6934200" y="1909466"/>
            <a:ext cx="1600200" cy="3342969"/>
          </a:xfrm>
          <a:prstGeom prst="cube">
            <a:avLst>
              <a:gd name="adj" fmla="val 83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90800" y="1893332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7389693" y="3802797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820400" cy="838200"/>
          </a:xfrm>
        </p:spPr>
        <p:txBody>
          <a:bodyPr/>
          <a:lstStyle/>
          <a:p>
            <a:r>
              <a:rPr lang="en-US" dirty="0"/>
              <a:t>Alternative to 3D convolutions: </a:t>
            </a:r>
            <a:r>
              <a:rPr lang="en-US" dirty="0" err="1"/>
              <a:t>Depthwise</a:t>
            </a:r>
            <a:r>
              <a:rPr lang="en-US" dirty="0"/>
              <a:t> convolutions</a:t>
            </a:r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FBAB7B7B-8861-0B44-8629-211DE4391B84}"/>
              </a:ext>
            </a:extLst>
          </p:cNvPr>
          <p:cNvSpPr/>
          <p:nvPr/>
        </p:nvSpPr>
        <p:spPr bwMode="auto">
          <a:xfrm>
            <a:off x="3276600" y="1897798"/>
            <a:ext cx="1600200" cy="3342969"/>
          </a:xfrm>
          <a:prstGeom prst="cube">
            <a:avLst>
              <a:gd name="adj" fmla="val 83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A6C2186D-144F-6749-BEA2-C2A7D2B79420}"/>
              </a:ext>
            </a:extLst>
          </p:cNvPr>
          <p:cNvSpPr/>
          <p:nvPr/>
        </p:nvSpPr>
        <p:spPr bwMode="auto">
          <a:xfrm>
            <a:off x="3733800" y="3421797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4267201" y="3416431"/>
            <a:ext cx="3274893" cy="386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  <a:stCxn id="29" idx="1"/>
          </p:cNvCxnSpPr>
          <p:nvPr/>
        </p:nvCxnSpPr>
        <p:spPr bwMode="auto">
          <a:xfrm>
            <a:off x="3865377" y="3692045"/>
            <a:ext cx="3524317" cy="2631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V="1">
            <a:off x="3962401" y="4179333"/>
            <a:ext cx="3448117" cy="385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cxnSpLocks/>
            <a:endCxn id="23" idx="2"/>
          </p:cNvCxnSpPr>
          <p:nvPr/>
        </p:nvCxnSpPr>
        <p:spPr bwMode="auto">
          <a:xfrm flipV="1">
            <a:off x="4267201" y="4063600"/>
            <a:ext cx="3122493" cy="213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29C21C-7628-C940-9C1B-EA40C7F471E4}"/>
                  </a:ext>
                </a:extLst>
              </p:cNvPr>
              <p:cNvSpPr txBox="1"/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output feature maps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29C21C-7628-C940-9C1B-EA40C7F47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blipFill>
                <a:blip r:embed="rId2"/>
                <a:stretch>
                  <a:fillRect t="-7895" r="-1550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B4A3C7-F488-864D-AFB0-9BBBC601119C}"/>
                  </a:ext>
                </a:extLst>
              </p:cNvPr>
              <p:cNvSpPr txBox="1"/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input feature maps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B4A3C7-F488-864D-AFB0-9BBBC6011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blipFill>
                <a:blip r:embed="rId3"/>
                <a:stretch>
                  <a:fillRect t="-8108" r="-121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EFF081-42A1-F24B-A81A-5ADEFFCC263B}"/>
                  </a:ext>
                </a:extLst>
              </p:cNvPr>
              <p:cNvSpPr txBox="1"/>
              <p:nvPr/>
            </p:nvSpPr>
            <p:spPr>
              <a:xfrm>
                <a:off x="757269" y="3609614"/>
                <a:ext cx="2055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b="0" dirty="0"/>
                  <a:t>filters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EFF081-42A1-F24B-A81A-5ADEFFCC2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9" y="3609614"/>
                <a:ext cx="2055692" cy="830997"/>
              </a:xfrm>
              <a:prstGeom prst="rect">
                <a:avLst/>
              </a:prstGeom>
              <a:blipFill>
                <a:blip r:embed="rId4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5055CE-6EC7-1545-868B-1A1D34A69BAF}"/>
                  </a:ext>
                </a:extLst>
              </p:cNvPr>
              <p:cNvSpPr txBox="1"/>
              <p:nvPr/>
            </p:nvSpPr>
            <p:spPr>
              <a:xfrm>
                <a:off x="5715000" y="5257800"/>
                <a:ext cx="5753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>
                        <a:latin typeface="Cambria Math" panose="02040503050406030204" pitchFamily="18" charset="0"/>
                      </a:rPr>
                      <m:t>𝐾𝐻𝑊</m:t>
                    </m:r>
                  </m:oMath>
                </a14:m>
                <a:r>
                  <a:rPr lang="en-US" b="0" dirty="0"/>
                  <a:t>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>
                        <a:latin typeface="Cambria Math" panose="02040503050406030204" pitchFamily="18" charset="0"/>
                      </a:rPr>
                      <m:t>𝐻𝑊</m:t>
                    </m:r>
                  </m:oMath>
                </a14:m>
                <a:r>
                  <a:rPr lang="en-US" b="0" dirty="0"/>
                  <a:t> operations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5055CE-6EC7-1545-868B-1A1D34A69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257800"/>
                <a:ext cx="5753100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7A0200D-E632-964F-B342-1F5F6C7875B5}"/>
              </a:ext>
            </a:extLst>
          </p:cNvPr>
          <p:cNvSpPr txBox="1"/>
          <p:nvPr/>
        </p:nvSpPr>
        <p:spPr>
          <a:xfrm>
            <a:off x="5686459" y="5664948"/>
            <a:ext cx="575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Can be followed by a 1D convolution to mix values across channels</a:t>
            </a:r>
          </a:p>
        </p:txBody>
      </p:sp>
    </p:spTree>
    <p:extLst>
      <p:ext uri="{BB962C8B-B14F-4D97-AF65-F5344CB8AC3E}">
        <p14:creationId xmlns:p14="http://schemas.microsoft.com/office/powerpoint/2010/main" val="42494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MobileNets</a:t>
            </a:r>
            <a:r>
              <a:rPr lang="en-US" dirty="0"/>
              <a:t>: </a:t>
            </a:r>
            <a:r>
              <a:rPr lang="en-US" dirty="0" err="1"/>
              <a:t>Depthwise</a:t>
            </a:r>
            <a:r>
              <a:rPr lang="en-US" dirty="0"/>
              <a:t> separable convolutions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128E630-C5D7-B144-A95A-00D425D46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/>
                  <a:buChar char="•"/>
                </a:pPr>
                <a:r>
                  <a:rPr lang="en-US" b="1" dirty="0"/>
                  <a:t>Depthwise separable convolution block:</a:t>
                </a:r>
              </a:p>
              <a:p>
                <a:pPr marL="400050" lvl="1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conv layer,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256</m:t>
                    </m:r>
                  </m:oMath>
                </a14:m>
                <a:r>
                  <a:rPr lang="en-US" sz="2400" dirty="0"/>
                  <a:t> channels (for example)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sz="2400" dirty="0"/>
                  <a:t> conv layer,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channels </a:t>
                </a:r>
                <a:endParaRPr lang="en-US" sz="800" dirty="0"/>
              </a:p>
              <a:p>
                <a:pPr marL="857250" lvl="1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9×256≈2,300</m:t>
                    </m:r>
                  </m:oMath>
                </a14:m>
                <a:r>
                  <a:rPr lang="en-US" sz="2400" i="1" dirty="0">
                    <a:solidFill>
                      <a:srgbClr val="9900CC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operations (per location)</a:t>
                </a:r>
              </a:p>
              <a:p>
                <a:pPr marL="857250" lvl="1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256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×256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65,500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operations</a:t>
                </a:r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400" dirty="0">
                    <a:solidFill>
                      <a:srgbClr val="7030A0"/>
                    </a:solidFill>
                  </a:rPr>
                  <a:t>Total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operations</a:t>
                </a:r>
                <a:endParaRPr lang="en-US" sz="2400" dirty="0"/>
              </a:p>
              <a:p>
                <a:endParaRPr lang="en-US" dirty="0"/>
              </a:p>
              <a:p>
                <a:pPr marL="457200" indent="-457200">
                  <a:buFont typeface="Arial"/>
                  <a:buChar char="•"/>
                </a:pPr>
                <a:r>
                  <a:rPr lang="en-US" dirty="0"/>
                  <a:t>Regular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conv layer,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→256</m:t>
                    </m:r>
                  </m:oMath>
                </a14:m>
                <a:r>
                  <a:rPr lang="en-US" dirty="0"/>
                  <a:t> channels </a:t>
                </a:r>
              </a:p>
              <a:p>
                <a:pPr marL="857250" lvl="1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9×256×256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590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operations</a:t>
                </a:r>
              </a:p>
              <a:p>
                <a:pPr marL="857250" lvl="1" indent="-457200">
                  <a:buFont typeface="Arial"/>
                  <a:buChar char="•"/>
                </a:pPr>
                <a:endParaRPr lang="en-US" sz="240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Speedup factor: 8.7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128E630-C5D7-B144-A95A-00D425D46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b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868A138-4CDD-DD4E-A8FF-E51BCE4827F8}"/>
              </a:ext>
            </a:extLst>
          </p:cNvPr>
          <p:cNvSpPr txBox="1"/>
          <p:nvPr/>
        </p:nvSpPr>
        <p:spPr>
          <a:xfrm>
            <a:off x="914400" y="6443246"/>
            <a:ext cx="1030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A. Howard et al., </a:t>
            </a:r>
            <a:r>
              <a:rPr lang="en-US" sz="1600" b="0" dirty="0">
                <a:hlinkClick r:id="rId4"/>
              </a:rPr>
              <a:t>MobileNets: Efficient Convolutional Neural Networks for Mobile Vision Applications</a:t>
            </a:r>
            <a:r>
              <a:rPr lang="en-US" sz="1600" b="0" dirty="0"/>
              <a:t>, </a:t>
            </a:r>
            <a:r>
              <a:rPr lang="en-US" sz="1600" b="0" dirty="0" err="1"/>
              <a:t>arXiv</a:t>
            </a:r>
            <a:r>
              <a:rPr lang="en-US" sz="1600" b="0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111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>
            <a:extLst>
              <a:ext uri="{FF2B5EF4-FFF2-40B4-BE49-F238E27FC236}">
                <a16:creationId xmlns:a16="http://schemas.microsoft.com/office/drawing/2014/main" id="{83FD95F0-9256-B941-B35D-1EE5112055A4}"/>
              </a:ext>
            </a:extLst>
          </p:cNvPr>
          <p:cNvSpPr/>
          <p:nvPr/>
        </p:nvSpPr>
        <p:spPr bwMode="auto">
          <a:xfrm>
            <a:off x="6248400" y="19050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90800" y="1893332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8642702" y="3428774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generally: </a:t>
            </a:r>
            <a:r>
              <a:rPr lang="en-US" dirty="0" err="1"/>
              <a:t>Groupwise</a:t>
            </a:r>
            <a:r>
              <a:rPr lang="en-US" dirty="0"/>
              <a:t> convolutions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A6C2186D-144F-6749-BEA2-C2A7D2B79420}"/>
              </a:ext>
            </a:extLst>
          </p:cNvPr>
          <p:cNvSpPr/>
          <p:nvPr/>
        </p:nvSpPr>
        <p:spPr bwMode="auto">
          <a:xfrm>
            <a:off x="4624955" y="3015046"/>
            <a:ext cx="823511" cy="1264376"/>
          </a:xfrm>
          <a:prstGeom prst="cube">
            <a:avLst>
              <a:gd name="adj" fmla="val 4070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>
            <a:cxnSpLocks/>
            <a:endCxn id="23" idx="1"/>
          </p:cNvCxnSpPr>
          <p:nvPr/>
        </p:nvCxnSpPr>
        <p:spPr bwMode="auto">
          <a:xfrm>
            <a:off x="5068154" y="3343047"/>
            <a:ext cx="3694746" cy="2263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5448466" y="3041851"/>
            <a:ext cx="3333652" cy="3869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V="1">
            <a:off x="5138234" y="3826808"/>
            <a:ext cx="3511319" cy="42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cxnSpLocks/>
            <a:endCxn id="23" idx="2"/>
          </p:cNvCxnSpPr>
          <p:nvPr/>
        </p:nvCxnSpPr>
        <p:spPr bwMode="auto">
          <a:xfrm flipV="1">
            <a:off x="5448466" y="3689576"/>
            <a:ext cx="3194236" cy="2123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29C21C-7628-C940-9C1B-EA40C7F471E4}"/>
                  </a:ext>
                </a:extLst>
              </p:cNvPr>
              <p:cNvSpPr txBox="1"/>
              <p:nvPr/>
            </p:nvSpPr>
            <p:spPr>
              <a:xfrm>
                <a:off x="6858000" y="1415899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/>
                  <a:t> output feature groups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29C21C-7628-C940-9C1B-EA40C7F47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415899"/>
                <a:ext cx="3733800" cy="461665"/>
              </a:xfrm>
              <a:prstGeom prst="rect">
                <a:avLst/>
              </a:prstGeom>
              <a:blipFill>
                <a:blip r:embed="rId2"/>
                <a:stretch>
                  <a:fillRect t="-789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B4A3C7-F488-864D-AFB0-9BBBC601119C}"/>
                  </a:ext>
                </a:extLst>
              </p:cNvPr>
              <p:cNvSpPr txBox="1"/>
              <p:nvPr/>
            </p:nvSpPr>
            <p:spPr>
              <a:xfrm>
                <a:off x="3200400" y="1367135"/>
                <a:ext cx="34672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/>
                  <a:t> input feature groups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B4A3C7-F488-864D-AFB0-9BBBC6011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367135"/>
                <a:ext cx="3467236" cy="461665"/>
              </a:xfrm>
              <a:prstGeom prst="rect">
                <a:avLst/>
              </a:prstGeom>
              <a:blipFill>
                <a:blip r:embed="rId3"/>
                <a:stretch>
                  <a:fillRect t="-1388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90FDB3-A48C-6C42-81C6-D114C6BC7150}"/>
                  </a:ext>
                </a:extLst>
              </p:cNvPr>
              <p:cNvSpPr txBox="1"/>
              <p:nvPr/>
            </p:nvSpPr>
            <p:spPr>
              <a:xfrm>
                <a:off x="628918" y="5644166"/>
                <a:ext cx="109341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Split up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feature maps into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/>
                  <a:t> groups, perform convolutions within each group separately, concatenate the results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90FDB3-A48C-6C42-81C6-D114C6BC7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8" y="5644166"/>
                <a:ext cx="10934163" cy="830997"/>
              </a:xfrm>
              <a:prstGeom prst="rect">
                <a:avLst/>
              </a:prstGeom>
              <a:blipFill>
                <a:blip r:embed="rId4"/>
                <a:stretch>
                  <a:fillRect l="-697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5A129-37EC-944E-BF1E-6AB72987FB2A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0400" y="1893332"/>
            <a:ext cx="1371600" cy="1383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74DF7F-BCD9-2042-BCAA-817C0AC3FCD0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0000" y="1877564"/>
            <a:ext cx="1371600" cy="1383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BAC8BA-5B27-EA46-BC86-E7EE6167FC1A}"/>
              </a:ext>
            </a:extLst>
          </p:cNvPr>
          <p:cNvCxnSpPr>
            <a:cxnSpLocks/>
          </p:cNvCxnSpPr>
          <p:nvPr/>
        </p:nvCxnSpPr>
        <p:spPr bwMode="auto">
          <a:xfrm flipH="1">
            <a:off x="6800918" y="1903813"/>
            <a:ext cx="1371600" cy="1383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D78078-7886-114C-A3AF-2843B74217F8}"/>
              </a:ext>
            </a:extLst>
          </p:cNvPr>
          <p:cNvCxnSpPr>
            <a:cxnSpLocks/>
          </p:cNvCxnSpPr>
          <p:nvPr/>
        </p:nvCxnSpPr>
        <p:spPr bwMode="auto">
          <a:xfrm flipH="1">
            <a:off x="7410518" y="1888045"/>
            <a:ext cx="1371600" cy="1383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12E9FA-A1E8-3B4A-81AD-4C8E06995039}"/>
              </a:ext>
            </a:extLst>
          </p:cNvPr>
          <p:cNvCxnSpPr/>
          <p:nvPr/>
        </p:nvCxnSpPr>
        <p:spPr bwMode="auto">
          <a:xfrm>
            <a:off x="3200400" y="3276600"/>
            <a:ext cx="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7BBC945-721B-1747-83F7-2028EAE73516}"/>
              </a:ext>
            </a:extLst>
          </p:cNvPr>
          <p:cNvCxnSpPr/>
          <p:nvPr/>
        </p:nvCxnSpPr>
        <p:spPr bwMode="auto">
          <a:xfrm>
            <a:off x="3814293" y="3260832"/>
            <a:ext cx="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37DE63-AE64-B64E-9BB8-2F82583039B5}"/>
              </a:ext>
            </a:extLst>
          </p:cNvPr>
          <p:cNvCxnSpPr/>
          <p:nvPr/>
        </p:nvCxnSpPr>
        <p:spPr bwMode="auto">
          <a:xfrm>
            <a:off x="6796625" y="3276600"/>
            <a:ext cx="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B2AAC2-66CB-2E46-82B8-467127BB7804}"/>
              </a:ext>
            </a:extLst>
          </p:cNvPr>
          <p:cNvCxnSpPr/>
          <p:nvPr/>
        </p:nvCxnSpPr>
        <p:spPr bwMode="auto">
          <a:xfrm>
            <a:off x="7410518" y="3260832"/>
            <a:ext cx="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12658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21A7-3226-BA4F-B6BA-FF29F384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4F61A3-EFC4-9D4C-B8F8-00E87448A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Efficient implementation: reshape all image neighborhoods into columns (im2col operation), do matrix-vector multiplication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4EFD6-8698-6342-B4C5-1F813EE3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19400"/>
            <a:ext cx="9144000" cy="2804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F37E6B-A9BD-1C43-ABD1-32C9021CA8DF}"/>
              </a:ext>
            </a:extLst>
          </p:cNvPr>
          <p:cNvSpPr txBox="1"/>
          <p:nvPr/>
        </p:nvSpPr>
        <p:spPr>
          <a:xfrm>
            <a:off x="9323504" y="6474024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hlinkClick r:id="rId3"/>
              </a:rPr>
              <a:t>Image source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51223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design a neural network for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1" y="2971800"/>
            <a:ext cx="5638799" cy="24383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This kind of design is known as </a:t>
            </a:r>
            <a:r>
              <a:rPr lang="en-US" sz="2400" i="1" dirty="0"/>
              <a:t>multi-layer perceptron</a:t>
            </a:r>
            <a:r>
              <a:rPr lang="en-US" sz="2400" dirty="0"/>
              <a:t> (MLP)</a:t>
            </a:r>
          </a:p>
        </p:txBody>
      </p:sp>
      <p:sp>
        <p:nvSpPr>
          <p:cNvPr id="4" name="Cube 3"/>
          <p:cNvSpPr/>
          <p:nvPr/>
        </p:nvSpPr>
        <p:spPr bwMode="auto">
          <a:xfrm>
            <a:off x="1447800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046294" y="2362201"/>
            <a:ext cx="1906707" cy="19005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750893" y="3733800"/>
            <a:ext cx="30480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674694" y="4643736"/>
            <a:ext cx="3125907" cy="10712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>
            <a:off x="3046294" y="4343401"/>
            <a:ext cx="1754307" cy="180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800600" y="4262735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6800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68700" y="5943601"/>
            <a:ext cx="242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Fully connected layer</a:t>
            </a:r>
          </a:p>
        </p:txBody>
      </p:sp>
      <p:sp>
        <p:nvSpPr>
          <p:cNvPr id="24" name="Cube 23"/>
          <p:cNvSpPr/>
          <p:nvPr/>
        </p:nvSpPr>
        <p:spPr bwMode="auto">
          <a:xfrm>
            <a:off x="4798893" y="3429000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046294" y="2362201"/>
            <a:ext cx="1906707" cy="1062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1750893" y="3581400"/>
            <a:ext cx="30480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750894" y="3805536"/>
            <a:ext cx="3049707" cy="1909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046294" y="3685338"/>
            <a:ext cx="1754307" cy="658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1" y="1143001"/>
            <a:ext cx="3530325" cy="17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 animBg="1"/>
      <p:bldP spid="34" grpId="0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21A7-3226-BA4F-B6BA-FF29F384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4F61A3-EFC4-9D4C-B8F8-00E87448A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Efficient implementation: reshape all image neighborhoods into columns (im2col operation), do matrix-vector multiplication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Backward pass: special case of linear layer, operations also turn out to be convolutions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Downstream gradient (of error </a:t>
            </a:r>
            <a:r>
              <a:rPr lang="en-US" sz="2400" dirty="0" err="1"/>
              <a:t>w.r.t</a:t>
            </a:r>
            <a:r>
              <a:rPr lang="en-US" sz="2400" dirty="0"/>
              <a:t>. input) is a </a:t>
            </a:r>
            <a:r>
              <a:rPr lang="en-US" sz="2400" i="1" dirty="0"/>
              <a:t>transposed convolution</a:t>
            </a:r>
            <a:r>
              <a:rPr lang="en-US" sz="2400" dirty="0"/>
              <a:t>, or convolution of output with filter flipped both horizontally and vertically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36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Basic convolutional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Backward pass</a:t>
            </a:r>
          </a:p>
        </p:txBody>
      </p:sp>
    </p:spTree>
    <p:extLst>
      <p:ext uri="{BB962C8B-B14F-4D97-AF65-F5344CB8AC3E}">
        <p14:creationId xmlns:p14="http://schemas.microsoft.com/office/powerpoint/2010/main" val="27869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Backward pass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116048CE-71A9-1D4C-BB75-07AD6F952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Let’s take a 1D example with a filter of width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F8310EF-150C-AF4B-988B-604B82A36249}"/>
                  </a:ext>
                </a:extLst>
              </p:cNvPr>
              <p:cNvSpPr txBox="1"/>
              <p:nvPr/>
            </p:nvSpPr>
            <p:spPr>
              <a:xfrm>
                <a:off x="1981200" y="2931000"/>
                <a:ext cx="232047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F8310EF-150C-AF4B-988B-604B82A36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931000"/>
                <a:ext cx="2320473" cy="369332"/>
              </a:xfrm>
              <a:prstGeom prst="rect">
                <a:avLst/>
              </a:prstGeom>
              <a:blipFill>
                <a:blip r:embed="rId5"/>
                <a:stretch>
                  <a:fillRect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3EE9C18-6413-604E-B6C9-F74772882820}"/>
              </a:ext>
            </a:extLst>
          </p:cNvPr>
          <p:cNvSpPr txBox="1"/>
          <p:nvPr/>
        </p:nvSpPr>
        <p:spPr>
          <a:xfrm>
            <a:off x="533400" y="297180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Filter: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CDE27EB-A8A4-074D-9189-FA1748FD16D7}"/>
              </a:ext>
            </a:extLst>
          </p:cNvPr>
          <p:cNvSpPr/>
          <p:nvPr/>
        </p:nvSpPr>
        <p:spPr bwMode="auto">
          <a:xfrm>
            <a:off x="2895600" y="5584623"/>
            <a:ext cx="533400" cy="50948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4A0326-DFB1-1F40-8E91-D4466AEDD100}"/>
              </a:ext>
            </a:extLst>
          </p:cNvPr>
          <p:cNvSpPr txBox="1"/>
          <p:nvPr/>
        </p:nvSpPr>
        <p:spPr>
          <a:xfrm>
            <a:off x="547335" y="3746532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457C02-61D0-2847-862D-50192497F771}"/>
              </a:ext>
            </a:extLst>
          </p:cNvPr>
          <p:cNvSpPr txBox="1"/>
          <p:nvPr/>
        </p:nvSpPr>
        <p:spPr>
          <a:xfrm>
            <a:off x="424763" y="561780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4D24285-B1CB-4742-885F-9579E6EBA99A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2F1E9EC-C505-8F45-B221-9126B67F93F4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851C64B-4318-3C41-98C8-D652625AEB93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AFF47F3-759D-5446-944B-309D02768D19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AFF47F3-759D-5446-944B-309D02768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B96B66A-31E2-114F-AC6F-4191C1D19744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B96B66A-31E2-114F-AC6F-4191C1D19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C60E549-C799-364C-A061-27E4C860B072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C60E549-C799-364C-A061-27E4C860B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0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38" grpId="0"/>
      <p:bldP spid="39" grpId="0"/>
      <p:bldP spid="42" grpId="0" animBg="1"/>
      <p:bldP spid="44" grpId="0"/>
      <p:bldP spid="50" grpId="0"/>
      <p:bldP spid="51" grpId="0"/>
      <p:bldP spid="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Backward pass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40BC23-EB8E-DA47-906F-0C3BC37A080A}"/>
              </a:ext>
            </a:extLst>
          </p:cNvPr>
          <p:cNvCxnSpPr>
            <a:cxnSpLocks/>
            <a:endCxn id="27" idx="3"/>
          </p:cNvCxnSpPr>
          <p:nvPr/>
        </p:nvCxnSpPr>
        <p:spPr bwMode="auto">
          <a:xfrm flipV="1">
            <a:off x="2659785" y="4839992"/>
            <a:ext cx="2642710" cy="546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BFCF8-6729-AB43-BE03-D5C5C587881A}"/>
              </a:ext>
            </a:extLst>
          </p:cNvPr>
          <p:cNvCxnSpPr/>
          <p:nvPr/>
        </p:nvCxnSpPr>
        <p:spPr bwMode="auto">
          <a:xfrm>
            <a:off x="8489237" y="4016687"/>
            <a:ext cx="127157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D6FA7A-122F-A54F-96FF-B885E3965718}"/>
              </a:ext>
            </a:extLst>
          </p:cNvPr>
          <p:cNvSpPr/>
          <p:nvPr/>
        </p:nvSpPr>
        <p:spPr bwMode="auto">
          <a:xfrm>
            <a:off x="4709394" y="2758689"/>
            <a:ext cx="4049951" cy="24383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/>
              <p:nvPr/>
            </p:nvSpPr>
            <p:spPr>
              <a:xfrm>
                <a:off x="2127467" y="5197088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467" y="5197088"/>
                <a:ext cx="528927" cy="584775"/>
              </a:xfrm>
              <a:prstGeom prst="rect">
                <a:avLst/>
              </a:prstGeom>
              <a:blipFill>
                <a:blip r:embed="rId2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/>
              <p:nvPr/>
            </p:nvSpPr>
            <p:spPr>
              <a:xfrm>
                <a:off x="9973138" y="3733801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138" y="3733801"/>
                <a:ext cx="50424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8272750" y="1993656"/>
                <a:ext cx="2242850" cy="1555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Upstream gradient: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750" y="1993656"/>
                <a:ext cx="2242850" cy="1555041"/>
              </a:xfrm>
              <a:prstGeom prst="rect">
                <a:avLst/>
              </a:prstGeom>
              <a:blipFill>
                <a:blip r:embed="rId4"/>
                <a:stretch>
                  <a:fillRect t="-2439"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C4F812-F7EB-2C44-9A66-1124083B33EA}"/>
              </a:ext>
            </a:extLst>
          </p:cNvPr>
          <p:cNvCxnSpPr>
            <a:cxnSpLocks/>
          </p:cNvCxnSpPr>
          <p:nvPr/>
        </p:nvCxnSpPr>
        <p:spPr bwMode="auto">
          <a:xfrm flipH="1">
            <a:off x="8759344" y="3733800"/>
            <a:ext cx="10014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/>
              <p:nvPr/>
            </p:nvSpPr>
            <p:spPr>
              <a:xfrm>
                <a:off x="3505141" y="5372924"/>
                <a:ext cx="3283271" cy="1185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Downstream gradient: </a:t>
                </a:r>
              </a:p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f>
                      <m:fPr>
                        <m:ctrlP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41" y="5372924"/>
                <a:ext cx="3283271" cy="1185709"/>
              </a:xfrm>
              <a:prstGeom prst="rect">
                <a:avLst/>
              </a:prstGeom>
              <a:blipFill>
                <a:blip r:embed="rId5"/>
                <a:stretch>
                  <a:fillRect l="-2703" t="-3191" r="-193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A4636-B810-394B-AC67-056366B60504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>
            <a:off x="2659785" y="2226119"/>
            <a:ext cx="2642710" cy="889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/>
              <p:nvPr/>
            </p:nvSpPr>
            <p:spPr>
              <a:xfrm>
                <a:off x="6367750" y="3573960"/>
                <a:ext cx="6692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50" y="3573960"/>
                <a:ext cx="669286" cy="769441"/>
              </a:xfrm>
              <a:prstGeom prst="rect">
                <a:avLst/>
              </a:prstGeom>
              <a:blipFill>
                <a:blip r:embed="rId6"/>
                <a:stretch>
                  <a:fillRect l="-11111" r="-11111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/>
              <p:nvPr/>
            </p:nvSpPr>
            <p:spPr>
              <a:xfrm>
                <a:off x="1573843" y="1684409"/>
                <a:ext cx="12078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43" y="1684409"/>
                <a:ext cx="120788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413E5C-BA20-4C47-BC29-3818995F6F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55774" y="2135592"/>
            <a:ext cx="2613757" cy="864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/>
              <p:nvPr/>
            </p:nvSpPr>
            <p:spPr>
              <a:xfrm>
                <a:off x="3758452" y="1428972"/>
                <a:ext cx="1868012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452" y="1428972"/>
                <a:ext cx="1868012" cy="794576"/>
              </a:xfrm>
              <a:prstGeom prst="rect">
                <a:avLst/>
              </a:prstGeom>
              <a:blipFill>
                <a:blip r:embed="rId8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1E6887-E9AA-5C44-B523-E0717A084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899878" y="4960072"/>
            <a:ext cx="2569653" cy="5263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/>
              <p:nvPr/>
            </p:nvSpPr>
            <p:spPr>
              <a:xfrm>
                <a:off x="5486400" y="4171038"/>
                <a:ext cx="613950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171038"/>
                <a:ext cx="613950" cy="794641"/>
              </a:xfrm>
              <a:prstGeom prst="rect">
                <a:avLst/>
              </a:prstGeom>
              <a:blipFill>
                <a:blip r:embed="rId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/>
              <p:nvPr/>
            </p:nvSpPr>
            <p:spPr>
              <a:xfrm>
                <a:off x="5469530" y="3000487"/>
                <a:ext cx="677814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530" y="3000487"/>
                <a:ext cx="677814" cy="794576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89CF5698-0FA6-874B-A940-32F6D883667E}"/>
              </a:ext>
            </a:extLst>
          </p:cNvPr>
          <p:cNvSpPr txBox="1"/>
          <p:nvPr/>
        </p:nvSpPr>
        <p:spPr>
          <a:xfrm>
            <a:off x="6270610" y="3257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64415A-7C5B-8C4A-9263-B788F2977854}"/>
              </a:ext>
            </a:extLst>
          </p:cNvPr>
          <p:cNvSpPr txBox="1"/>
          <p:nvPr/>
        </p:nvSpPr>
        <p:spPr>
          <a:xfrm>
            <a:off x="6281516" y="4400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AE55C4-4127-F647-AFF3-9727FEAC18D2}"/>
              </a:ext>
            </a:extLst>
          </p:cNvPr>
          <p:cNvSpPr/>
          <p:nvPr/>
        </p:nvSpPr>
        <p:spPr>
          <a:xfrm>
            <a:off x="3352800" y="969983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Parameter update: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542881-AE02-2645-801D-1F76337F084F}"/>
              </a:ext>
            </a:extLst>
          </p:cNvPr>
          <p:cNvCxnSpPr>
            <a:cxnSpLocks/>
          </p:cNvCxnSpPr>
          <p:nvPr/>
        </p:nvCxnSpPr>
        <p:spPr bwMode="auto">
          <a:xfrm>
            <a:off x="8123557" y="6096000"/>
            <a:ext cx="7409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0EBC94F-2D01-3B45-A311-D701BEDB6003}"/>
              </a:ext>
            </a:extLst>
          </p:cNvPr>
          <p:cNvSpPr txBox="1"/>
          <p:nvPr/>
        </p:nvSpPr>
        <p:spPr>
          <a:xfrm>
            <a:off x="8915400" y="58674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</a:rPr>
              <a:t>Forward pass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C48F40-A4FA-884C-81F4-425E790588B4}"/>
              </a:ext>
            </a:extLst>
          </p:cNvPr>
          <p:cNvCxnSpPr>
            <a:cxnSpLocks/>
          </p:cNvCxnSpPr>
          <p:nvPr/>
        </p:nvCxnSpPr>
        <p:spPr bwMode="auto">
          <a:xfrm flipH="1">
            <a:off x="8098250" y="6400800"/>
            <a:ext cx="7409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2B8295-D6E4-794A-88C3-789603742BAA}"/>
              </a:ext>
            </a:extLst>
          </p:cNvPr>
          <p:cNvSpPr txBox="1"/>
          <p:nvPr/>
        </p:nvSpPr>
        <p:spPr>
          <a:xfrm>
            <a:off x="8915401" y="61722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</a:rPr>
              <a:t>Backward pass</a:t>
            </a:r>
          </a:p>
        </p:txBody>
      </p:sp>
    </p:spTree>
    <p:extLst>
      <p:ext uri="{BB962C8B-B14F-4D97-AF65-F5344CB8AC3E}">
        <p14:creationId xmlns:p14="http://schemas.microsoft.com/office/powerpoint/2010/main" val="25569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42" grpId="0"/>
      <p:bldP spid="64" grpId="0"/>
      <p:bldP spid="65" grpId="0"/>
      <p:bldP spid="70" grpId="0"/>
      <p:bldP spid="71" grpId="0"/>
      <p:bldP spid="72" grpId="0"/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5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/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blipFill>
                <a:blip r:embed="rId6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D314A1C5-0F58-474C-BF84-5408C06BE660}"/>
              </a:ext>
            </a:extLst>
          </p:cNvPr>
          <p:cNvSpPr/>
          <p:nvPr/>
        </p:nvSpPr>
        <p:spPr bwMode="auto">
          <a:xfrm>
            <a:off x="2895600" y="5584623"/>
            <a:ext cx="533400" cy="50948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B6F355-5554-F548-8A2D-E873DA36BA0C}"/>
              </a:ext>
            </a:extLst>
          </p:cNvPr>
          <p:cNvSpPr txBox="1"/>
          <p:nvPr/>
        </p:nvSpPr>
        <p:spPr>
          <a:xfrm>
            <a:off x="6292163" y="3725045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A3E25C-366A-C942-A42B-2D1226FCDC76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D6CEA7-EEC6-864B-9CA4-8D5C1B40DA7F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D6CEA7-EEC6-864B-9CA4-8D5C1B40D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blipFill>
                <a:blip r:embed="rId7"/>
                <a:stretch>
                  <a:fillRect l="-2963" t="-11111" r="-22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05242CD-FE25-A74F-B0D5-8C1D1D8F27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1" y="4222362"/>
            <a:ext cx="1" cy="11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792B08-8F7A-1F46-8334-5DCB02D172AF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B668EF-1FFE-E844-B257-C172AAF047BE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DEBE8CD-2A10-604B-A703-0189CDC8FFEA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C744F17-43BA-D54A-9682-9EBF68D7E077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C744F17-43BA-D54A-9682-9EBF68D7E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B5A2E00-299E-1A4B-BDB8-5995E7616D93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B5A2E00-299E-1A4B-BDB8-5995E7616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FF59473-4B77-584A-9A47-D442AA14CACB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FF59473-4B77-584A-9A47-D442AA14C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C69AF82-179F-6D41-9589-25ACC724577A}"/>
                  </a:ext>
                </a:extLst>
              </p:cNvPr>
              <p:cNvSpPr/>
              <p:nvPr/>
            </p:nvSpPr>
            <p:spPr>
              <a:xfrm>
                <a:off x="8839200" y="1468260"/>
                <a:ext cx="1740285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C69AF82-179F-6D41-9589-25ACC7245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1468260"/>
                <a:ext cx="1740285" cy="794641"/>
              </a:xfrm>
              <a:prstGeom prst="rect">
                <a:avLst/>
              </a:prstGeom>
              <a:blipFill>
                <a:blip r:embed="rId11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A0BB2436-7443-F247-AB43-8D561D645E6B}"/>
              </a:ext>
            </a:extLst>
          </p:cNvPr>
          <p:cNvSpPr txBox="1"/>
          <p:nvPr/>
        </p:nvSpPr>
        <p:spPr>
          <a:xfrm>
            <a:off x="6477000" y="1676400"/>
            <a:ext cx="2345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Vector-matrix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B35A98-A7D8-9249-B004-45D95B49B23F}"/>
                  </a:ext>
                </a:extLst>
              </p:cNvPr>
              <p:cNvSpPr txBox="1"/>
              <p:nvPr/>
            </p:nvSpPr>
            <p:spPr>
              <a:xfrm>
                <a:off x="8991600" y="2329934"/>
                <a:ext cx="3548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B35A98-A7D8-9249-B004-45D95B49B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0" y="2329934"/>
                <a:ext cx="354841" cy="184666"/>
              </a:xfrm>
              <a:prstGeom prst="rect">
                <a:avLst/>
              </a:prstGeom>
              <a:blipFill>
                <a:blip r:embed="rId12"/>
                <a:stretch>
                  <a:fillRect l="-10714" r="-714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21818B2-4B3C-A745-9890-336C3FE21B47}"/>
                  </a:ext>
                </a:extLst>
              </p:cNvPr>
              <p:cNvSpPr txBox="1"/>
              <p:nvPr/>
            </p:nvSpPr>
            <p:spPr>
              <a:xfrm>
                <a:off x="9703559" y="2329934"/>
                <a:ext cx="3548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21818B2-4B3C-A745-9890-336C3FE21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559" y="2329934"/>
                <a:ext cx="354841" cy="184666"/>
              </a:xfrm>
              <a:prstGeom prst="rect">
                <a:avLst/>
              </a:prstGeom>
              <a:blipFill>
                <a:blip r:embed="rId13"/>
                <a:stretch>
                  <a:fillRect l="-6897" r="-344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07DBAB-62FC-A840-A95C-72E77FE40D9C}"/>
                  </a:ext>
                </a:extLst>
              </p:cNvPr>
              <p:cNvSpPr txBox="1"/>
              <p:nvPr/>
            </p:nvSpPr>
            <p:spPr>
              <a:xfrm>
                <a:off x="10058400" y="2329934"/>
                <a:ext cx="38587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07DBAB-62FC-A840-A95C-72E77FE40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2329934"/>
                <a:ext cx="385875" cy="184666"/>
              </a:xfrm>
              <a:prstGeom prst="rect">
                <a:avLst/>
              </a:prstGeom>
              <a:blipFill>
                <a:blip r:embed="rId14"/>
                <a:stretch>
                  <a:fillRect l="-10000" r="-666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0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3" grpId="0"/>
      <p:bldP spid="34" grpId="0"/>
      <p:bldP spid="51" grpId="0"/>
      <p:bldP spid="52" grpId="0"/>
      <p:bldP spid="53" grpId="0"/>
      <p:bldP spid="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5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/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blipFill>
                <a:blip r:embed="rId6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1496FF-C5F3-2F4E-B68A-4C9C2C6BEBD7}"/>
                  </a:ext>
                </a:extLst>
              </p:cNvPr>
              <p:cNvSpPr/>
              <p:nvPr/>
            </p:nvSpPr>
            <p:spPr>
              <a:xfrm>
                <a:off x="8839200" y="1468260"/>
                <a:ext cx="1740285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1496FF-C5F3-2F4E-B68A-4C9C2C6BE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1468260"/>
                <a:ext cx="1740285" cy="794641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D314A1C5-0F58-474C-BF84-5408C06BE660}"/>
              </a:ext>
            </a:extLst>
          </p:cNvPr>
          <p:cNvSpPr/>
          <p:nvPr/>
        </p:nvSpPr>
        <p:spPr bwMode="auto">
          <a:xfrm>
            <a:off x="2895600" y="5584623"/>
            <a:ext cx="533400" cy="50948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blipFill>
                <a:blip r:embed="rId8"/>
                <a:stretch>
                  <a:fillRect l="-2963" t="-11111" r="-22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2ABFFFF-75D7-CE46-9800-AC1A587A4C46}"/>
              </a:ext>
            </a:extLst>
          </p:cNvPr>
          <p:cNvSpPr txBox="1"/>
          <p:nvPr/>
        </p:nvSpPr>
        <p:spPr>
          <a:xfrm>
            <a:off x="6292163" y="3725045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007632-DB9D-B24E-9B32-AC2D0DD59376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38CA985-9A18-6842-8BCE-417E76ADE6B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1" y="4222362"/>
            <a:ext cx="1" cy="11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FFDE89B-4690-9C42-9CD5-8E8E6C06F725}"/>
              </a:ext>
            </a:extLst>
          </p:cNvPr>
          <p:cNvSpPr txBox="1"/>
          <p:nvPr/>
        </p:nvSpPr>
        <p:spPr>
          <a:xfrm>
            <a:off x="6477000" y="1676400"/>
            <a:ext cx="2345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Vector-matrix form: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3BF125D-5540-7542-9ED5-67008BB54624}"/>
              </a:ext>
            </a:extLst>
          </p:cNvPr>
          <p:cNvSpPr/>
          <p:nvPr/>
        </p:nvSpPr>
        <p:spPr bwMode="auto">
          <a:xfrm>
            <a:off x="9030590" y="3471917"/>
            <a:ext cx="723009" cy="936341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3B1E897-31D1-2F4B-A366-63380ED459AB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DB4378F-9362-0D4E-B21A-5630A1084ED3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401C2A5-3BBA-D744-BCC9-790FEF70605A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F12142C-0C52-894E-87C4-31CB86165667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F12142C-0C52-894E-87C4-31CB86165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451518B-A1EF-814D-8318-B7136DB57171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451518B-A1EF-814D-8318-B7136DB57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52C276D-A610-2B40-A4BA-DCDB03F91648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52C276D-A610-2B40-A4BA-DCDB03F91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654DD0-EC3D-0C4E-9FD2-F66B7DF7E99A}"/>
                  </a:ext>
                </a:extLst>
              </p:cNvPr>
              <p:cNvSpPr txBox="1"/>
              <p:nvPr/>
            </p:nvSpPr>
            <p:spPr>
              <a:xfrm>
                <a:off x="8991600" y="2329934"/>
                <a:ext cx="3548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654DD0-EC3D-0C4E-9FD2-F66B7DF7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0" y="2329934"/>
                <a:ext cx="354841" cy="184666"/>
              </a:xfrm>
              <a:prstGeom prst="rect">
                <a:avLst/>
              </a:prstGeom>
              <a:blipFill>
                <a:blip r:embed="rId12"/>
                <a:stretch>
                  <a:fillRect l="-10714" r="-714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608B0D2-513A-5C4B-B8D8-4E55107A6888}"/>
                  </a:ext>
                </a:extLst>
              </p:cNvPr>
              <p:cNvSpPr txBox="1"/>
              <p:nvPr/>
            </p:nvSpPr>
            <p:spPr>
              <a:xfrm>
                <a:off x="9703559" y="2329934"/>
                <a:ext cx="3548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608B0D2-513A-5C4B-B8D8-4E55107A6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559" y="2329934"/>
                <a:ext cx="354841" cy="184666"/>
              </a:xfrm>
              <a:prstGeom prst="rect">
                <a:avLst/>
              </a:prstGeom>
              <a:blipFill>
                <a:blip r:embed="rId13"/>
                <a:stretch>
                  <a:fillRect l="-6897" r="-344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687147-1C71-114D-A5B0-BC5932BA693D}"/>
                  </a:ext>
                </a:extLst>
              </p:cNvPr>
              <p:cNvSpPr txBox="1"/>
              <p:nvPr/>
            </p:nvSpPr>
            <p:spPr>
              <a:xfrm>
                <a:off x="10058400" y="2329934"/>
                <a:ext cx="38587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687147-1C71-114D-A5B0-BC5932BA6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2329934"/>
                <a:ext cx="385875" cy="184666"/>
              </a:xfrm>
              <a:prstGeom prst="rect">
                <a:avLst/>
              </a:prstGeom>
              <a:blipFill>
                <a:blip r:embed="rId14"/>
                <a:stretch>
                  <a:fillRect l="-10000" r="-666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209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5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B6DF90-8224-F54F-BE46-4E77F7440E71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>
            <a:off x="9438613" y="4372461"/>
            <a:ext cx="0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74C5DE-E72E-7C4D-B6F7-7B0D70C455D8}"/>
              </a:ext>
            </a:extLst>
          </p:cNvPr>
          <p:cNvCxnSpPr>
            <a:cxnSpLocks/>
          </p:cNvCxnSpPr>
          <p:nvPr/>
        </p:nvCxnSpPr>
        <p:spPr bwMode="auto">
          <a:xfrm flipH="1">
            <a:off x="8671716" y="4399695"/>
            <a:ext cx="766897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37BF9D-E12F-D44C-AEBB-DF4E555748F5}"/>
              </a:ext>
            </a:extLst>
          </p:cNvPr>
          <p:cNvCxnSpPr>
            <a:cxnSpLocks/>
          </p:cNvCxnSpPr>
          <p:nvPr/>
        </p:nvCxnSpPr>
        <p:spPr bwMode="auto">
          <a:xfrm>
            <a:off x="9423437" y="4415378"/>
            <a:ext cx="890950" cy="9493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/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blipFill>
                <a:blip r:embed="rId6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FE5CA9-7650-B64F-97D7-B7B97C206210}"/>
                  </a:ext>
                </a:extLst>
              </p:cNvPr>
              <p:cNvSpPr/>
              <p:nvPr/>
            </p:nvSpPr>
            <p:spPr>
              <a:xfrm>
                <a:off x="7222335" y="2118320"/>
                <a:ext cx="4462760" cy="723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FE5CA9-7650-B64F-97D7-B7B97C206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335" y="2118320"/>
                <a:ext cx="4462760" cy="723147"/>
              </a:xfrm>
              <a:prstGeom prst="rect">
                <a:avLst/>
              </a:prstGeom>
              <a:blipFill>
                <a:blip r:embed="rId7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1496FF-C5F3-2F4E-B68A-4C9C2C6BEBD7}"/>
                  </a:ext>
                </a:extLst>
              </p:cNvPr>
              <p:cNvSpPr/>
              <p:nvPr/>
            </p:nvSpPr>
            <p:spPr>
              <a:xfrm>
                <a:off x="8319302" y="1371600"/>
                <a:ext cx="2514086" cy="795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1496FF-C5F3-2F4E-B68A-4C9C2C6BE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02" y="1371600"/>
                <a:ext cx="2514086" cy="795346"/>
              </a:xfrm>
              <a:prstGeom prst="rect">
                <a:avLst/>
              </a:prstGeom>
              <a:blipFill>
                <a:blip r:embed="rId8"/>
                <a:stretch>
                  <a:fillRect l="-4523" t="-130159" b="-19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D314A1C5-0F58-474C-BF84-5408C06BE660}"/>
              </a:ext>
            </a:extLst>
          </p:cNvPr>
          <p:cNvSpPr/>
          <p:nvPr/>
        </p:nvSpPr>
        <p:spPr bwMode="auto">
          <a:xfrm>
            <a:off x="2895600" y="5584623"/>
            <a:ext cx="533400" cy="50948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blipFill>
                <a:blip r:embed="rId9"/>
                <a:stretch>
                  <a:fillRect l="-2963" t="-11111" r="-22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F8BDAB1E-7642-264E-B43F-BB5224C3A9CE}"/>
              </a:ext>
            </a:extLst>
          </p:cNvPr>
          <p:cNvSpPr/>
          <p:nvPr/>
        </p:nvSpPr>
        <p:spPr bwMode="auto">
          <a:xfrm>
            <a:off x="9030590" y="3471917"/>
            <a:ext cx="723009" cy="936341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ABFFFF-75D7-CE46-9800-AC1A587A4C46}"/>
              </a:ext>
            </a:extLst>
          </p:cNvPr>
          <p:cNvSpPr txBox="1"/>
          <p:nvPr/>
        </p:nvSpPr>
        <p:spPr>
          <a:xfrm>
            <a:off x="6292163" y="3725045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007632-DB9D-B24E-9B32-AC2D0DD59376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38CA985-9A18-6842-8BCE-417E76ADE6B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1" y="4222362"/>
            <a:ext cx="1" cy="11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9FFE50B-CCB0-D44C-8039-03D32F58D843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ADF962-6454-B84E-90B1-3C97621F69A2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6DC666E-853C-8E42-8BAB-6A298B277D7E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5A664E-672B-1C4C-8D0A-F884B3FEB965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5A664E-672B-1C4C-8D0A-F884B3FEB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B32519-1215-C149-AEC6-CB9B0DAF65F3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B32519-1215-C149-AEC6-CB9B0DAF6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40C3820-0044-364D-8E0B-6B8B1CA1968E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40C3820-0044-364D-8E0B-6B8B1CA19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0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7DB536-1E4C-F54E-B653-96FA6EE85857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21CBD6-A196-7F4C-8E06-161011899623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6A9C77-4A71-4B43-A975-5B7E88B8A06A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5503D7-A173-AD46-BFF8-9B58DD0E9318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5503D7-A173-AD46-BFF8-9B58DD0E9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1640EC-23CD-7C4C-BA31-583B969E1891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1640EC-23CD-7C4C-BA31-583B969E1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74AD04-B868-9645-9377-9C64397CF0C9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74AD04-B868-9645-9377-9C64397CF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8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B6DF90-8224-F54F-BE46-4E77F7440E71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>
            <a:off x="9438613" y="4372461"/>
            <a:ext cx="0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74C5DE-E72E-7C4D-B6F7-7B0D70C455D8}"/>
              </a:ext>
            </a:extLst>
          </p:cNvPr>
          <p:cNvCxnSpPr>
            <a:cxnSpLocks/>
          </p:cNvCxnSpPr>
          <p:nvPr/>
        </p:nvCxnSpPr>
        <p:spPr bwMode="auto">
          <a:xfrm flipH="1">
            <a:off x="8671716" y="4399695"/>
            <a:ext cx="766897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37BF9D-E12F-D44C-AEBB-DF4E555748F5}"/>
              </a:ext>
            </a:extLst>
          </p:cNvPr>
          <p:cNvCxnSpPr>
            <a:cxnSpLocks/>
          </p:cNvCxnSpPr>
          <p:nvPr/>
        </p:nvCxnSpPr>
        <p:spPr bwMode="auto">
          <a:xfrm>
            <a:off x="9423437" y="4415378"/>
            <a:ext cx="890950" cy="9493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stealth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05FA768-EC5E-8A4B-A25B-7E4E1468A477}"/>
                  </a:ext>
                </a:extLst>
              </p:cNvPr>
              <p:cNvSpPr/>
              <p:nvPr/>
            </p:nvSpPr>
            <p:spPr>
              <a:xfrm>
                <a:off x="10042250" y="4784109"/>
                <a:ext cx="5351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05FA768-EC5E-8A4B-A25B-7E4E1468A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250" y="4784109"/>
                <a:ext cx="5351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7AB71C-ED5E-6646-8A0D-B7A4E2AD7A2D}"/>
                  </a:ext>
                </a:extLst>
              </p:cNvPr>
              <p:cNvSpPr/>
              <p:nvPr/>
            </p:nvSpPr>
            <p:spPr>
              <a:xfrm>
                <a:off x="9405015" y="4811338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7AB71C-ED5E-6646-8A0D-B7A4E2AD7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015" y="4811338"/>
                <a:ext cx="5400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FF04D52-06AC-A748-BEE6-7C1D96FEABF2}"/>
                  </a:ext>
                </a:extLst>
              </p:cNvPr>
              <p:cNvSpPr/>
              <p:nvPr/>
            </p:nvSpPr>
            <p:spPr>
              <a:xfrm>
                <a:off x="8499905" y="4812268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FF04D52-06AC-A748-BEE6-7C1D96FEA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905" y="4812268"/>
                <a:ext cx="5400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/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blipFill>
                <a:blip r:embed="rId12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FE5CA9-7650-B64F-97D7-B7B97C206210}"/>
                  </a:ext>
                </a:extLst>
              </p:cNvPr>
              <p:cNvSpPr/>
              <p:nvPr/>
            </p:nvSpPr>
            <p:spPr>
              <a:xfrm>
                <a:off x="7222335" y="2118320"/>
                <a:ext cx="4462760" cy="723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FE5CA9-7650-B64F-97D7-B7B97C206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335" y="2118320"/>
                <a:ext cx="4462760" cy="723147"/>
              </a:xfrm>
              <a:prstGeom prst="rect">
                <a:avLst/>
              </a:prstGeom>
              <a:blipFill>
                <a:blip r:embed="rId13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D314A1C5-0F58-474C-BF84-5408C06BE660}"/>
              </a:ext>
            </a:extLst>
          </p:cNvPr>
          <p:cNvSpPr/>
          <p:nvPr/>
        </p:nvSpPr>
        <p:spPr bwMode="auto">
          <a:xfrm>
            <a:off x="2895600" y="5584623"/>
            <a:ext cx="533400" cy="50948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blipFill>
                <a:blip r:embed="rId14"/>
                <a:stretch>
                  <a:fillRect l="-2963" t="-11111" r="-22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F8BDAB1E-7642-264E-B43F-BB5224C3A9CE}"/>
              </a:ext>
            </a:extLst>
          </p:cNvPr>
          <p:cNvSpPr/>
          <p:nvPr/>
        </p:nvSpPr>
        <p:spPr bwMode="auto">
          <a:xfrm>
            <a:off x="9030590" y="3471917"/>
            <a:ext cx="723009" cy="936341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D9DF80-D679-CB49-90AB-39B4A1329A12}"/>
                  </a:ext>
                </a:extLst>
              </p:cNvPr>
              <p:cNvSpPr/>
              <p:nvPr/>
            </p:nvSpPr>
            <p:spPr>
              <a:xfrm>
                <a:off x="7542743" y="2758448"/>
                <a:ext cx="3821944" cy="679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D9DF80-D679-CB49-90AB-39B4A1329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743" y="2758448"/>
                <a:ext cx="3821944" cy="679866"/>
              </a:xfrm>
              <a:prstGeom prst="rect">
                <a:avLst/>
              </a:prstGeom>
              <a:blipFill>
                <a:blip r:embed="rId1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2ABFFFF-75D7-CE46-9800-AC1A587A4C46}"/>
              </a:ext>
            </a:extLst>
          </p:cNvPr>
          <p:cNvSpPr txBox="1"/>
          <p:nvPr/>
        </p:nvSpPr>
        <p:spPr>
          <a:xfrm>
            <a:off x="6292163" y="3725045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007632-DB9D-B24E-9B32-AC2D0DD59376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38CA985-9A18-6842-8BCE-417E76ADE6B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1" y="4222362"/>
            <a:ext cx="1" cy="11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43394FD-F2DE-BB42-820C-73D9D35ED32B}"/>
                  </a:ext>
                </a:extLst>
              </p:cNvPr>
              <p:cNvSpPr/>
              <p:nvPr/>
            </p:nvSpPr>
            <p:spPr>
              <a:xfrm>
                <a:off x="8319302" y="1371600"/>
                <a:ext cx="2514086" cy="795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43394FD-F2DE-BB42-820C-73D9D35ED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02" y="1371600"/>
                <a:ext cx="2514086" cy="795346"/>
              </a:xfrm>
              <a:prstGeom prst="rect">
                <a:avLst/>
              </a:prstGeom>
              <a:blipFill>
                <a:blip r:embed="rId16"/>
                <a:stretch>
                  <a:fillRect l="-4523" t="-130159" b="-19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267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7DB536-1E4C-F54E-B653-96FA6EE85857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21CBD6-A196-7F4C-8E06-161011899623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6A9C77-4A71-4B43-A975-5B7E88B8A06A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5503D7-A173-AD46-BFF8-9B58DD0E9318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5503D7-A173-AD46-BFF8-9B58DD0E9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1640EC-23CD-7C4C-BA31-583B969E1891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1640EC-23CD-7C4C-BA31-583B969E1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74AD04-B868-9645-9377-9C64397CF0C9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74AD04-B868-9645-9377-9C64397CF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8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B6DF90-8224-F54F-BE46-4E77F7440E71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>
            <a:off x="9438613" y="4372461"/>
            <a:ext cx="0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74C5DE-E72E-7C4D-B6F7-7B0D70C455D8}"/>
              </a:ext>
            </a:extLst>
          </p:cNvPr>
          <p:cNvCxnSpPr>
            <a:cxnSpLocks/>
          </p:cNvCxnSpPr>
          <p:nvPr/>
        </p:nvCxnSpPr>
        <p:spPr bwMode="auto">
          <a:xfrm flipH="1">
            <a:off x="8671716" y="4399695"/>
            <a:ext cx="766897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37BF9D-E12F-D44C-AEBB-DF4E555748F5}"/>
              </a:ext>
            </a:extLst>
          </p:cNvPr>
          <p:cNvCxnSpPr>
            <a:cxnSpLocks/>
          </p:cNvCxnSpPr>
          <p:nvPr/>
        </p:nvCxnSpPr>
        <p:spPr bwMode="auto">
          <a:xfrm>
            <a:off x="9423437" y="4415378"/>
            <a:ext cx="890950" cy="9493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stealth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05FA768-EC5E-8A4B-A25B-7E4E1468A477}"/>
                  </a:ext>
                </a:extLst>
              </p:cNvPr>
              <p:cNvSpPr/>
              <p:nvPr/>
            </p:nvSpPr>
            <p:spPr>
              <a:xfrm>
                <a:off x="10042250" y="4784109"/>
                <a:ext cx="5351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05FA768-EC5E-8A4B-A25B-7E4E1468A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250" y="4784109"/>
                <a:ext cx="5351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7AB71C-ED5E-6646-8A0D-B7A4E2AD7A2D}"/>
                  </a:ext>
                </a:extLst>
              </p:cNvPr>
              <p:cNvSpPr/>
              <p:nvPr/>
            </p:nvSpPr>
            <p:spPr>
              <a:xfrm>
                <a:off x="9405015" y="4811338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7AB71C-ED5E-6646-8A0D-B7A4E2AD7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015" y="4811338"/>
                <a:ext cx="5400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FF04D52-06AC-A748-BEE6-7C1D96FEABF2}"/>
                  </a:ext>
                </a:extLst>
              </p:cNvPr>
              <p:cNvSpPr/>
              <p:nvPr/>
            </p:nvSpPr>
            <p:spPr>
              <a:xfrm>
                <a:off x="8499905" y="4812268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FF04D52-06AC-A748-BEE6-7C1D96FEA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905" y="4812268"/>
                <a:ext cx="5400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/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blipFill>
                <a:blip r:embed="rId12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D314A1C5-0F58-474C-BF84-5408C06BE660}"/>
              </a:ext>
            </a:extLst>
          </p:cNvPr>
          <p:cNvSpPr/>
          <p:nvPr/>
        </p:nvSpPr>
        <p:spPr bwMode="auto">
          <a:xfrm>
            <a:off x="2895600" y="5584623"/>
            <a:ext cx="533400" cy="50948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blipFill>
                <a:blip r:embed="rId13"/>
                <a:stretch>
                  <a:fillRect l="-2963" t="-11111" r="-22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F8BDAB1E-7642-264E-B43F-BB5224C3A9CE}"/>
              </a:ext>
            </a:extLst>
          </p:cNvPr>
          <p:cNvSpPr/>
          <p:nvPr/>
        </p:nvSpPr>
        <p:spPr bwMode="auto">
          <a:xfrm>
            <a:off x="9030590" y="3471917"/>
            <a:ext cx="723009" cy="936341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D9DF80-D679-CB49-90AB-39B4A1329A12}"/>
                  </a:ext>
                </a:extLst>
              </p:cNvPr>
              <p:cNvSpPr/>
              <p:nvPr/>
            </p:nvSpPr>
            <p:spPr>
              <a:xfrm>
                <a:off x="7542743" y="2758448"/>
                <a:ext cx="3821944" cy="679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D9DF80-D679-CB49-90AB-39B4A1329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743" y="2758448"/>
                <a:ext cx="3821944" cy="679866"/>
              </a:xfrm>
              <a:prstGeom prst="rect">
                <a:avLst/>
              </a:prstGeom>
              <a:blipFill>
                <a:blip r:embed="rId1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2ABFFFF-75D7-CE46-9800-AC1A587A4C46}"/>
              </a:ext>
            </a:extLst>
          </p:cNvPr>
          <p:cNvSpPr txBox="1"/>
          <p:nvPr/>
        </p:nvSpPr>
        <p:spPr>
          <a:xfrm>
            <a:off x="6292163" y="3725045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007632-DB9D-B24E-9B32-AC2D0DD59376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38CA985-9A18-6842-8BCE-417E76ADE6B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1" y="4222362"/>
            <a:ext cx="1" cy="11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C2A720-9EF8-E945-9BE9-17AC02CE6D99}"/>
                  </a:ext>
                </a:extLst>
              </p:cNvPr>
              <p:cNvSpPr/>
              <p:nvPr/>
            </p:nvSpPr>
            <p:spPr>
              <a:xfrm>
                <a:off x="6982518" y="2785618"/>
                <a:ext cx="637482" cy="67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C2A720-9EF8-E945-9BE9-17AC02CE6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518" y="2785618"/>
                <a:ext cx="637482" cy="679930"/>
              </a:xfrm>
              <a:prstGeom prst="rect">
                <a:avLst/>
              </a:prstGeom>
              <a:blipFill>
                <a:blip r:embed="rId1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E0869BA-E1CD-4C4A-84DF-BF96795F2573}"/>
              </a:ext>
            </a:extLst>
          </p:cNvPr>
          <p:cNvSpPr txBox="1"/>
          <p:nvPr/>
        </p:nvSpPr>
        <p:spPr>
          <a:xfrm>
            <a:off x="6350780" y="1727291"/>
            <a:ext cx="547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This is called a </a:t>
            </a:r>
            <a:r>
              <a:rPr lang="en-US" b="0" i="1" dirty="0"/>
              <a:t>transposed convolution</a:t>
            </a:r>
          </a:p>
        </p:txBody>
      </p:sp>
    </p:spTree>
    <p:extLst>
      <p:ext uri="{BB962C8B-B14F-4D97-AF65-F5344CB8AC3E}">
        <p14:creationId xmlns:p14="http://schemas.microsoft.com/office/powerpoint/2010/main" val="39386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5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/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blipFill>
                <a:blip r:embed="rId6"/>
                <a:stretch>
                  <a:fillRect t="-1724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218F2B-DEE3-C643-8CFF-85F3612A7774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218F2B-DEE3-C643-8CFF-85F3612A7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blipFill>
                <a:blip r:embed="rId7"/>
                <a:stretch>
                  <a:fillRect l="-2888" t="-11111" r="-14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23A1EF5-6D02-FB4F-A783-08AB5B3734EC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8466AE-FCD4-A84C-8FA8-D8DED136240C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34C791E-CB81-FD4F-B389-056C596352D7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B15C08E-0DDE-624F-98C4-0127A05550B1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B15C08E-0DDE-624F-98C4-0127A0555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5778EEC-08ED-2F4F-BED6-AD3FB9753480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5778EEC-08ED-2F4F-BED6-AD3FB9753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11DD69-C323-2242-9C9E-B649FADBFF0E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11DD69-C323-2242-9C9E-B649FADBF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2FBA0F-C431-4A43-B041-CE14538CDC5C}"/>
              </a:ext>
            </a:extLst>
          </p:cNvPr>
          <p:cNvSpPr txBox="1"/>
          <p:nvPr/>
        </p:nvSpPr>
        <p:spPr>
          <a:xfrm>
            <a:off x="6292163" y="297180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85AAD3-3A84-3D4A-BE3B-999AB2375AD6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4E8534B-7054-984B-8D60-4C43C9AA722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2" y="3542196"/>
            <a:ext cx="1" cy="1836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26A2079-1917-DE46-90CC-662E3FBACCD1}"/>
                  </a:ext>
                </a:extLst>
              </p:cNvPr>
              <p:cNvSpPr/>
              <p:nvPr/>
            </p:nvSpPr>
            <p:spPr>
              <a:xfrm>
                <a:off x="8458200" y="1468260"/>
                <a:ext cx="1868012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26A2079-1917-DE46-90CC-662E3FBAC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468260"/>
                <a:ext cx="1868012" cy="794576"/>
              </a:xfrm>
              <a:prstGeom prst="rect">
                <a:avLst/>
              </a:prstGeom>
              <a:blipFill>
                <a:blip r:embed="rId11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32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design a neural network for images</a:t>
            </a:r>
          </a:p>
        </p:txBody>
      </p:sp>
      <p:sp>
        <p:nvSpPr>
          <p:cNvPr id="4" name="Cube 3"/>
          <p:cNvSpPr/>
          <p:nvPr/>
        </p:nvSpPr>
        <p:spPr bwMode="auto">
          <a:xfrm>
            <a:off x="1447800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046294" y="2362201"/>
            <a:ext cx="1906707" cy="19005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750893" y="3733800"/>
            <a:ext cx="30480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674694" y="4643736"/>
            <a:ext cx="3125907" cy="10712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>
            <a:off x="3046294" y="4343401"/>
            <a:ext cx="1754307" cy="180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800600" y="4262735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6800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24" name="Cube 23"/>
          <p:cNvSpPr/>
          <p:nvPr/>
        </p:nvSpPr>
        <p:spPr bwMode="auto">
          <a:xfrm>
            <a:off x="4798893" y="3429000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046294" y="2362201"/>
            <a:ext cx="1906707" cy="1062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1750893" y="3581400"/>
            <a:ext cx="30480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750894" y="3805536"/>
            <a:ext cx="3049707" cy="1909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046294" y="3685338"/>
            <a:ext cx="1754307" cy="658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1" y="1143001"/>
            <a:ext cx="3530325" cy="175885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89190B-485B-C94F-B5E2-8FB41AEA5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DE5B2F1-06E9-584C-8085-5FD4100C8226}"/>
              </a:ext>
            </a:extLst>
          </p:cNvPr>
          <p:cNvSpPr txBox="1">
            <a:spLocks/>
          </p:cNvSpPr>
          <p:nvPr/>
        </p:nvSpPr>
        <p:spPr bwMode="auto">
          <a:xfrm>
            <a:off x="6248401" y="2971800"/>
            <a:ext cx="563879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kern="0" dirty="0"/>
              <a:t>This kind of design is known as </a:t>
            </a:r>
            <a:r>
              <a:rPr lang="en-US" sz="2400" b="0" i="1" kern="0" dirty="0"/>
              <a:t>multi-layer perceptron</a:t>
            </a:r>
            <a:r>
              <a:rPr lang="en-US" sz="2400" b="0" kern="0" dirty="0"/>
              <a:t> (MLP)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kern="0" dirty="0"/>
              <a:t>What is wrong with this?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F6B998-FDC4-E746-AF74-66192D12EFB4}"/>
              </a:ext>
            </a:extLst>
          </p:cNvPr>
          <p:cNvSpPr txBox="1"/>
          <p:nvPr/>
        </p:nvSpPr>
        <p:spPr>
          <a:xfrm>
            <a:off x="9303744" y="4984286"/>
            <a:ext cx="2507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Recall: MLP as </a:t>
            </a:r>
            <a:br>
              <a:rPr lang="en-US" b="0" dirty="0"/>
            </a:br>
            <a:r>
              <a:rPr lang="en-US" b="0" dirty="0"/>
              <a:t>bank of whole-image templates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28B19C6-7F64-7044-8AB2-76EBC8D64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1618" r="1061" b="4910"/>
          <a:stretch/>
        </p:blipFill>
        <p:spPr>
          <a:xfrm>
            <a:off x="6781800" y="4379151"/>
            <a:ext cx="2407645" cy="24026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502FDC2-D326-0A48-BCEB-360E615C005B}"/>
              </a:ext>
            </a:extLst>
          </p:cNvPr>
          <p:cNvSpPr txBox="1"/>
          <p:nvPr/>
        </p:nvSpPr>
        <p:spPr>
          <a:xfrm>
            <a:off x="3668700" y="5943601"/>
            <a:ext cx="242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Fully connected layer</a:t>
            </a:r>
          </a:p>
        </p:txBody>
      </p:sp>
    </p:spTree>
    <p:extLst>
      <p:ext uri="{BB962C8B-B14F-4D97-AF65-F5344CB8AC3E}">
        <p14:creationId xmlns:p14="http://schemas.microsoft.com/office/powerpoint/2010/main" val="5713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5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/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blipFill>
                <a:blip r:embed="rId6"/>
                <a:stretch>
                  <a:fillRect t="-1724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9E363DB-C088-EA4F-B503-9052E6FEA3C2}"/>
                  </a:ext>
                </a:extLst>
              </p:cNvPr>
              <p:cNvSpPr/>
              <p:nvPr/>
            </p:nvSpPr>
            <p:spPr>
              <a:xfrm>
                <a:off x="6744877" y="1524000"/>
                <a:ext cx="3313664" cy="1068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rgbClr val="00B050"/>
                  </a:solidFill>
                </a:endParaRPr>
              </a:p>
              <a:p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9E363DB-C088-EA4F-B503-9052E6FEA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877" y="1524000"/>
                <a:ext cx="3313664" cy="1068306"/>
              </a:xfrm>
              <a:prstGeom prst="rect">
                <a:avLst/>
              </a:prstGeom>
              <a:blipFill>
                <a:blip r:embed="rId7"/>
                <a:stretch>
                  <a:fillRect t="-97619" b="-1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62E07C6-0599-3140-AB10-320D4397FD88}"/>
              </a:ext>
            </a:extLst>
          </p:cNvPr>
          <p:cNvCxnSpPr>
            <a:cxnSpLocks/>
          </p:cNvCxnSpPr>
          <p:nvPr/>
        </p:nvCxnSpPr>
        <p:spPr bwMode="auto">
          <a:xfrm>
            <a:off x="8532487" y="4353556"/>
            <a:ext cx="890950" cy="9493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0FCBAA-2106-8D4A-8587-F717366B5B67}"/>
              </a:ext>
            </a:extLst>
          </p:cNvPr>
          <p:cNvCxnSpPr>
            <a:cxnSpLocks/>
          </p:cNvCxnSpPr>
          <p:nvPr/>
        </p:nvCxnSpPr>
        <p:spPr bwMode="auto">
          <a:xfrm>
            <a:off x="7565291" y="4353555"/>
            <a:ext cx="890950" cy="9493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71E7B3-499E-3F4A-A583-3ED83B45D8F2}"/>
              </a:ext>
            </a:extLst>
          </p:cNvPr>
          <p:cNvCxnSpPr>
            <a:cxnSpLocks/>
          </p:cNvCxnSpPr>
          <p:nvPr/>
        </p:nvCxnSpPr>
        <p:spPr bwMode="auto">
          <a:xfrm>
            <a:off x="9380949" y="4353554"/>
            <a:ext cx="890950" cy="9493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stealth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A8000D-E163-2D4F-890E-FEA5499509E5}"/>
                  </a:ext>
                </a:extLst>
              </p:cNvPr>
              <p:cNvSpPr txBox="1"/>
              <p:nvPr/>
            </p:nvSpPr>
            <p:spPr>
              <a:xfrm>
                <a:off x="7218626" y="3731910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A8000D-E163-2D4F-890E-FEA549950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26" y="3731910"/>
                <a:ext cx="4440126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218F2B-DEE3-C643-8CFF-85F3612A7774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218F2B-DEE3-C643-8CFF-85F3612A7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blipFill>
                <a:blip r:embed="rId9"/>
                <a:stretch>
                  <a:fillRect l="-2888" t="-11111" r="-14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23A1EF5-6D02-FB4F-A783-08AB5B3734EC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8466AE-FCD4-A84C-8FA8-D8DED136240C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34C791E-CB81-FD4F-B389-056C596352D7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B15C08E-0DDE-624F-98C4-0127A05550B1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B15C08E-0DDE-624F-98C4-0127A0555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5778EEC-08ED-2F4F-BED6-AD3FB9753480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5778EEC-08ED-2F4F-BED6-AD3FB9753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11DD69-C323-2242-9C9E-B649FADBFF0E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11DD69-C323-2242-9C9E-B649FADBF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2FBA0F-C431-4A43-B041-CE14538CDC5C}"/>
              </a:ext>
            </a:extLst>
          </p:cNvPr>
          <p:cNvSpPr txBox="1"/>
          <p:nvPr/>
        </p:nvSpPr>
        <p:spPr>
          <a:xfrm>
            <a:off x="6292163" y="297180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85AAD3-3A84-3D4A-BE3B-999AB2375AD6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4E8534B-7054-984B-8D60-4C43C9AA722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2" y="3542196"/>
            <a:ext cx="1" cy="1836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EC852-DBD9-264A-8275-A65B13E8DCF6}"/>
                  </a:ext>
                </a:extLst>
              </p:cNvPr>
              <p:cNvSpPr/>
              <p:nvPr/>
            </p:nvSpPr>
            <p:spPr>
              <a:xfrm>
                <a:off x="9491046" y="1568688"/>
                <a:ext cx="1862754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EC852-DBD9-264A-8275-A65B13E8D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046" y="1568688"/>
                <a:ext cx="1862754" cy="717312"/>
              </a:xfrm>
              <a:prstGeom prst="rect">
                <a:avLst/>
              </a:prstGeom>
              <a:blipFill>
                <a:blip r:embed="rId13"/>
                <a:stretch>
                  <a:fillRect l="-29730" t="-149123" b="-2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78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5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/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blipFill>
                <a:blip r:embed="rId6"/>
                <a:stretch>
                  <a:fillRect t="-1724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A8000D-E163-2D4F-890E-FEA5499509E5}"/>
                  </a:ext>
                </a:extLst>
              </p:cNvPr>
              <p:cNvSpPr txBox="1"/>
              <p:nvPr/>
            </p:nvSpPr>
            <p:spPr>
              <a:xfrm>
                <a:off x="7218626" y="3731910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A8000D-E163-2D4F-890E-FEA549950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26" y="3731910"/>
                <a:ext cx="4440126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B56DBE-770D-7D49-A99C-6603097A22C7}"/>
              </a:ext>
            </a:extLst>
          </p:cNvPr>
          <p:cNvCxnSpPr>
            <a:cxnSpLocks/>
          </p:cNvCxnSpPr>
          <p:nvPr/>
        </p:nvCxnSpPr>
        <p:spPr bwMode="auto">
          <a:xfrm>
            <a:off x="9428426" y="4265310"/>
            <a:ext cx="0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010C72-4B3C-314A-9D1E-3DF07F1E7D60}"/>
              </a:ext>
            </a:extLst>
          </p:cNvPr>
          <p:cNvCxnSpPr>
            <a:cxnSpLocks/>
          </p:cNvCxnSpPr>
          <p:nvPr/>
        </p:nvCxnSpPr>
        <p:spPr bwMode="auto">
          <a:xfrm>
            <a:off x="8590226" y="4293843"/>
            <a:ext cx="0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F13B953-2978-9340-A19A-994A3DE22AA2}"/>
              </a:ext>
            </a:extLst>
          </p:cNvPr>
          <p:cNvCxnSpPr>
            <a:cxnSpLocks/>
          </p:cNvCxnSpPr>
          <p:nvPr/>
        </p:nvCxnSpPr>
        <p:spPr bwMode="auto">
          <a:xfrm>
            <a:off x="10266626" y="4265310"/>
            <a:ext cx="0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stealth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844FE6-212E-844A-AFE4-48884EA65DDD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844FE6-212E-844A-AFE4-48884EA65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blipFill>
                <a:blip r:embed="rId8"/>
                <a:stretch>
                  <a:fillRect l="-2888" t="-11111" r="-14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4BEE2E-AADA-B348-8C89-FCE90960231A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037305F-1FA4-1A41-8DF8-23D399866156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26A4617-A781-E94D-BC71-39B82DA2E7D4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B63B9C-3A88-B141-8640-8D0689F9FB15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B63B9C-3A88-B141-8640-8D0689F9F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3E9DE15-572A-684B-872A-EFE9FF6DE668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3E9DE15-572A-684B-872A-EFE9FF6DE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699FE78-5B16-2C4A-A94B-1CB33331461F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699FE78-5B16-2C4A-A94B-1CB33331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6A49D41-6C95-9A43-977D-CE9C20862CEE}"/>
              </a:ext>
            </a:extLst>
          </p:cNvPr>
          <p:cNvSpPr txBox="1"/>
          <p:nvPr/>
        </p:nvSpPr>
        <p:spPr>
          <a:xfrm>
            <a:off x="6292163" y="297180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0B7360-8EB2-4A47-BA9B-5848BE1C3973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041D7FB-FD5F-884D-BC44-42D683EF122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2" y="3542196"/>
            <a:ext cx="1" cy="1836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BFFC7A0-4895-EA47-AFD6-C83D62FBC0C8}"/>
                  </a:ext>
                </a:extLst>
              </p:cNvPr>
              <p:cNvSpPr/>
              <p:nvPr/>
            </p:nvSpPr>
            <p:spPr>
              <a:xfrm>
                <a:off x="7198234" y="1524000"/>
                <a:ext cx="2402966" cy="760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BFFC7A0-4895-EA47-AFD6-C83D62FBC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234" y="1524000"/>
                <a:ext cx="2402966" cy="760529"/>
              </a:xfrm>
              <a:prstGeom prst="rect">
                <a:avLst/>
              </a:prstGeom>
              <a:blipFill>
                <a:blip r:embed="rId12"/>
                <a:stretch>
                  <a:fillRect l="-1053" t="-136667" b="-20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3C5FDEF-BED7-C641-8F95-22E933A8AF08}"/>
                  </a:ext>
                </a:extLst>
              </p:cNvPr>
              <p:cNvSpPr/>
              <p:nvPr/>
            </p:nvSpPr>
            <p:spPr>
              <a:xfrm>
                <a:off x="9491046" y="1568688"/>
                <a:ext cx="1617494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3C5FDEF-BED7-C641-8F95-22E933A8A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046" y="1568688"/>
                <a:ext cx="1617494" cy="717312"/>
              </a:xfrm>
              <a:prstGeom prst="rect">
                <a:avLst/>
              </a:prstGeom>
              <a:blipFill>
                <a:blip r:embed="rId13"/>
                <a:stretch>
                  <a:fillRect l="-34109" t="-149123" b="-2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6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4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5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/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blipFill>
                <a:blip r:embed="rId6"/>
                <a:stretch>
                  <a:fillRect t="-1724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9E363DB-C088-EA4F-B503-9052E6FEA3C2}"/>
                  </a:ext>
                </a:extLst>
              </p:cNvPr>
              <p:cNvSpPr/>
              <p:nvPr/>
            </p:nvSpPr>
            <p:spPr>
              <a:xfrm>
                <a:off x="6934200" y="1524000"/>
                <a:ext cx="3350469" cy="1068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9E363DB-C088-EA4F-B503-9052E6FEA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524000"/>
                <a:ext cx="3350469" cy="1068306"/>
              </a:xfrm>
              <a:prstGeom prst="rect">
                <a:avLst/>
              </a:prstGeom>
              <a:blipFill>
                <a:blip r:embed="rId7"/>
                <a:stretch>
                  <a:fillRect t="-97619" b="-1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A8000D-E163-2D4F-890E-FEA5499509E5}"/>
                  </a:ext>
                </a:extLst>
              </p:cNvPr>
              <p:cNvSpPr txBox="1"/>
              <p:nvPr/>
            </p:nvSpPr>
            <p:spPr>
              <a:xfrm>
                <a:off x="7218626" y="3731910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A8000D-E163-2D4F-890E-FEA549950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26" y="3731910"/>
                <a:ext cx="4440126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238ED8-657A-5346-B42F-DDB7B544BAF2}"/>
              </a:ext>
            </a:extLst>
          </p:cNvPr>
          <p:cNvCxnSpPr>
            <a:cxnSpLocks/>
          </p:cNvCxnSpPr>
          <p:nvPr/>
        </p:nvCxnSpPr>
        <p:spPr bwMode="auto">
          <a:xfrm flipH="1">
            <a:off x="8638446" y="4249418"/>
            <a:ext cx="766897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2B659F7-A5ED-1F42-925B-45D9FC65202C}"/>
              </a:ext>
            </a:extLst>
          </p:cNvPr>
          <p:cNvCxnSpPr>
            <a:cxnSpLocks/>
          </p:cNvCxnSpPr>
          <p:nvPr/>
        </p:nvCxnSpPr>
        <p:spPr bwMode="auto">
          <a:xfrm flipH="1">
            <a:off x="9469737" y="4249418"/>
            <a:ext cx="766897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073068-5FA6-0541-BFC0-7A67C989110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66626" y="4249418"/>
            <a:ext cx="766897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4E7082-99A7-8E4B-81C9-4D63206F5916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4E7082-99A7-8E4B-81C9-4D63206F5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blipFill>
                <a:blip r:embed="rId9"/>
                <a:stretch>
                  <a:fillRect l="-2888" t="-11111" r="-14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1A0013E-8118-1E4A-8186-2762633C7CFD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FF1F9D4-B3C0-F34F-971F-79DB6F85AFA0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0C04E0E-11E5-184C-94A7-CC84F829FAD5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B6A1FF9-2B82-CB41-967E-27CAADECE21E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B6A1FF9-2B82-CB41-967E-27CAADECE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311CC9A-B56F-CF46-9FC5-21A621C6402F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311CC9A-B56F-CF46-9FC5-21A621C64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6E7635B-8C22-F94E-9B49-2EA33CB9A62C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6E7635B-8C22-F94E-9B49-2EA33CB9A6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75C3619-6F66-7D4A-B79A-735F1EC7C252}"/>
              </a:ext>
            </a:extLst>
          </p:cNvPr>
          <p:cNvSpPr txBox="1"/>
          <p:nvPr/>
        </p:nvSpPr>
        <p:spPr>
          <a:xfrm>
            <a:off x="6292163" y="297180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BE2203-E9AC-1C40-8C13-3918B080AE87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515E663-0E52-8A40-AFA8-2CEEE2742CC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2" y="3542196"/>
            <a:ext cx="1" cy="1836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C320916-33B0-1546-9E16-2AB53E69FC7E}"/>
                  </a:ext>
                </a:extLst>
              </p:cNvPr>
              <p:cNvSpPr/>
              <p:nvPr/>
            </p:nvSpPr>
            <p:spPr>
              <a:xfrm>
                <a:off x="9677400" y="1549113"/>
                <a:ext cx="1862754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C320916-33B0-1546-9E16-2AB53E69F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1549113"/>
                <a:ext cx="1862754" cy="717312"/>
              </a:xfrm>
              <a:prstGeom prst="rect">
                <a:avLst/>
              </a:prstGeom>
              <a:blipFill>
                <a:blip r:embed="rId13"/>
                <a:stretch>
                  <a:fillRect l="-29730" t="-147368" b="-2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19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Basic convolutional layer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Backward pass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Max pooling layer</a:t>
            </a:r>
          </a:p>
        </p:txBody>
      </p:sp>
    </p:spTree>
    <p:extLst>
      <p:ext uri="{BB962C8B-B14F-4D97-AF65-F5344CB8AC3E}">
        <p14:creationId xmlns:p14="http://schemas.microsoft.com/office/powerpoint/2010/main" val="17205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be 38">
            <a:extLst>
              <a:ext uri="{FF2B5EF4-FFF2-40B4-BE49-F238E27FC236}">
                <a16:creationId xmlns:a16="http://schemas.microsoft.com/office/drawing/2014/main" id="{D054DE5C-F801-DE44-99E8-5D7E15FEB1FF}"/>
              </a:ext>
            </a:extLst>
          </p:cNvPr>
          <p:cNvSpPr/>
          <p:nvPr/>
        </p:nvSpPr>
        <p:spPr bwMode="auto">
          <a:xfrm>
            <a:off x="6934200" y="1909466"/>
            <a:ext cx="1600200" cy="3342969"/>
          </a:xfrm>
          <a:prstGeom prst="cube">
            <a:avLst>
              <a:gd name="adj" fmla="val 83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7389693" y="3802797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/>
              <p:nvPr/>
            </p:nvSpPr>
            <p:spPr>
              <a:xfrm>
                <a:off x="2514600" y="5417404"/>
                <a:ext cx="2819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0" dirty="0"/>
                  <a:t> pooling window, stride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17404"/>
                <a:ext cx="2819400" cy="830997"/>
              </a:xfrm>
              <a:prstGeom prst="rect">
                <a:avLst/>
              </a:prstGeom>
              <a:blipFill>
                <a:blip r:embed="rId3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7AEB4CB-C954-5F43-A143-CBEDDBED732C}"/>
              </a:ext>
            </a:extLst>
          </p:cNvPr>
          <p:cNvSpPr txBox="1"/>
          <p:nvPr/>
        </p:nvSpPr>
        <p:spPr>
          <a:xfrm>
            <a:off x="3276600" y="1359933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Feature map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2035FF-5D5B-1C4C-A5AF-9324A4799BDB}"/>
              </a:ext>
            </a:extLst>
          </p:cNvPr>
          <p:cNvSpPr txBox="1"/>
          <p:nvPr/>
        </p:nvSpPr>
        <p:spPr>
          <a:xfrm>
            <a:off x="7143684" y="3276600"/>
            <a:ext cx="93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/>
              <a:t>max value</a:t>
            </a:r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FBAB7B7B-8861-0B44-8629-211DE4391B84}"/>
              </a:ext>
            </a:extLst>
          </p:cNvPr>
          <p:cNvSpPr/>
          <p:nvPr/>
        </p:nvSpPr>
        <p:spPr bwMode="auto">
          <a:xfrm>
            <a:off x="3276600" y="1897798"/>
            <a:ext cx="1600200" cy="3342969"/>
          </a:xfrm>
          <a:prstGeom prst="cube">
            <a:avLst>
              <a:gd name="adj" fmla="val 83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A6C2186D-144F-6749-BEA2-C2A7D2B79420}"/>
              </a:ext>
            </a:extLst>
          </p:cNvPr>
          <p:cNvSpPr/>
          <p:nvPr/>
        </p:nvSpPr>
        <p:spPr bwMode="auto">
          <a:xfrm>
            <a:off x="3733800" y="3421797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4267201" y="3416431"/>
            <a:ext cx="3274893" cy="386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  <a:stCxn id="29" idx="1"/>
          </p:cNvCxnSpPr>
          <p:nvPr/>
        </p:nvCxnSpPr>
        <p:spPr bwMode="auto">
          <a:xfrm>
            <a:off x="3865377" y="3692045"/>
            <a:ext cx="3524317" cy="2631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V="1">
            <a:off x="3962401" y="4179333"/>
            <a:ext cx="3448117" cy="385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cxnSpLocks/>
            <a:endCxn id="23" idx="2"/>
          </p:cNvCxnSpPr>
          <p:nvPr/>
        </p:nvCxnSpPr>
        <p:spPr bwMode="auto">
          <a:xfrm flipV="1">
            <a:off x="4267201" y="4063600"/>
            <a:ext cx="3122493" cy="213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6C8FBF-9E8C-8A44-9C73-36F12C97F6DE}"/>
                  </a:ext>
                </a:extLst>
              </p:cNvPr>
              <p:cNvSpPr txBox="1"/>
              <p:nvPr/>
            </p:nvSpPr>
            <p:spPr>
              <a:xfrm>
                <a:off x="1219200" y="6172201"/>
                <a:ext cx="5240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/>
                  <a:t>Usually: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6C8FBF-9E8C-8A44-9C73-36F12C97F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172201"/>
                <a:ext cx="5240524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8855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FA8B-1100-B746-BAAF-86CC5BBF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pooling: Example</a:t>
            </a:r>
          </a:p>
        </p:txBody>
      </p:sp>
      <p:graphicFrame>
        <p:nvGraphicFramePr>
          <p:cNvPr id="4" name="Google Shape;1122;p85">
            <a:extLst>
              <a:ext uri="{FF2B5EF4-FFF2-40B4-BE49-F238E27FC236}">
                <a16:creationId xmlns:a16="http://schemas.microsoft.com/office/drawing/2014/main" id="{3AD8939C-1EF2-524D-B91D-396B18297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805114"/>
              </p:ext>
            </p:extLst>
          </p:nvPr>
        </p:nvGraphicFramePr>
        <p:xfrm>
          <a:off x="1521920" y="1990366"/>
          <a:ext cx="3230492" cy="32304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1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1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2</a:t>
                      </a:r>
                      <a:endParaRPr sz="3200" b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4</a:t>
                      </a:r>
                      <a:endParaRPr sz="3200" b="0"/>
                    </a:p>
                  </a:txBody>
                  <a:tcPr marL="121868" marR="121868" marT="121868" marB="1218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5</a:t>
                      </a:r>
                      <a:endParaRPr sz="3200" b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6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7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8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3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2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1</a:t>
                      </a:r>
                      <a:endParaRPr sz="3200" b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0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1</a:t>
                      </a:r>
                      <a:endParaRPr sz="3200" b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2</a:t>
                      </a:r>
                      <a:endParaRPr sz="3200" b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3</a:t>
                      </a:r>
                      <a:endParaRPr sz="3200" b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4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29;p85">
                <a:extLst>
                  <a:ext uri="{FF2B5EF4-FFF2-40B4-BE49-F238E27FC236}">
                    <a16:creationId xmlns:a16="http://schemas.microsoft.com/office/drawing/2014/main" id="{4FBD980A-987D-914A-8C83-64D8E890A800}"/>
                  </a:ext>
                </a:extLst>
              </p:cNvPr>
              <p:cNvSpPr txBox="1"/>
              <p:nvPr/>
            </p:nvSpPr>
            <p:spPr>
              <a:xfrm>
                <a:off x="5132679" y="2495334"/>
                <a:ext cx="3566671" cy="969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68" tIns="121868" rIns="121868" bIns="121868" anchor="t" anchorCtr="0">
                <a:noAutofit/>
              </a:bodyPr>
              <a:lstStyle/>
              <a:p>
                <a:r>
                  <a:rPr lang="en-US" sz="2399" b="0" dirty="0"/>
                  <a:t>Max pooling with </a:t>
                </a:r>
                <a14:m>
                  <m:oMath xmlns:m="http://schemas.openxmlformats.org/officeDocument/2006/math">
                    <m:r>
                      <a:rPr lang="en-US" sz="2399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399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399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399" b="0" dirty="0"/>
                  <a:t> kernel size and stride 2</a:t>
                </a:r>
                <a:endParaRPr sz="2399" b="0" dirty="0"/>
              </a:p>
            </p:txBody>
          </p:sp>
        </mc:Choice>
        <mc:Fallback xmlns="">
          <p:sp>
            <p:nvSpPr>
              <p:cNvPr id="6" name="Google Shape;1129;p85">
                <a:extLst>
                  <a:ext uri="{FF2B5EF4-FFF2-40B4-BE49-F238E27FC236}">
                    <a16:creationId xmlns:a16="http://schemas.microsoft.com/office/drawing/2014/main" id="{4FBD980A-987D-914A-8C83-64D8E890A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79" y="2495334"/>
                <a:ext cx="3566671" cy="969348"/>
              </a:xfrm>
              <a:prstGeom prst="rect">
                <a:avLst/>
              </a:prstGeom>
              <a:blipFill>
                <a:blip r:embed="rId2"/>
                <a:stretch>
                  <a:fillRect l="-1773"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oogle Shape;1130;p85">
            <a:extLst>
              <a:ext uri="{FF2B5EF4-FFF2-40B4-BE49-F238E27FC236}">
                <a16:creationId xmlns:a16="http://schemas.microsoft.com/office/drawing/2014/main" id="{0E90348C-174A-4A46-9476-D3B072070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55802"/>
              </p:ext>
            </p:extLst>
          </p:nvPr>
        </p:nvGraphicFramePr>
        <p:xfrm>
          <a:off x="9079618" y="2746069"/>
          <a:ext cx="1615246" cy="16152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/>
                    </a:p>
                  </a:txBody>
                  <a:tcPr marL="121868" marR="121868" marT="121868" marB="1218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/>
                    </a:p>
                  </a:txBody>
                  <a:tcPr marL="121868" marR="121868" marT="121868" marB="1218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F395E92-604B-8A40-A2AB-56D68DEC0630}"/>
              </a:ext>
            </a:extLst>
          </p:cNvPr>
          <p:cNvSpPr txBox="1"/>
          <p:nvPr/>
        </p:nvSpPr>
        <p:spPr>
          <a:xfrm>
            <a:off x="10287000" y="6400800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</a:t>
            </a:r>
            <a:r>
              <a:rPr lang="en-US" sz="1400" b="0" dirty="0">
                <a:hlinkClick r:id="rId3"/>
              </a:rPr>
              <a:t>J. Johnson</a:t>
            </a:r>
            <a:endParaRPr lang="en-US" sz="1400" b="0" dirty="0"/>
          </a:p>
        </p:txBody>
      </p:sp>
      <p:sp>
        <p:nvSpPr>
          <p:cNvPr id="9" name="Google Shape;1129;p85">
            <a:extLst>
              <a:ext uri="{FF2B5EF4-FFF2-40B4-BE49-F238E27FC236}">
                <a16:creationId xmlns:a16="http://schemas.microsoft.com/office/drawing/2014/main" id="{24CB6DA0-66F0-954C-B440-6E699D558E47}"/>
              </a:ext>
            </a:extLst>
          </p:cNvPr>
          <p:cNvSpPr txBox="1"/>
          <p:nvPr/>
        </p:nvSpPr>
        <p:spPr>
          <a:xfrm>
            <a:off x="1353830" y="1345560"/>
            <a:ext cx="3566671" cy="96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/>
            <a:r>
              <a:rPr lang="en-US" sz="2399" b="0" dirty="0"/>
              <a:t>Single channel</a:t>
            </a:r>
            <a:endParaRPr sz="2399" b="0" dirty="0"/>
          </a:p>
        </p:txBody>
      </p:sp>
      <p:cxnSp>
        <p:nvCxnSpPr>
          <p:cNvPr id="10" name="Google Shape;1128;p85">
            <a:extLst>
              <a:ext uri="{FF2B5EF4-FFF2-40B4-BE49-F238E27FC236}">
                <a16:creationId xmlns:a16="http://schemas.microsoft.com/office/drawing/2014/main" id="{8970DD1C-286B-4B45-8879-E4E85C83E2A5}"/>
              </a:ext>
            </a:extLst>
          </p:cNvPr>
          <p:cNvCxnSpPr>
            <a:cxnSpLocks/>
          </p:cNvCxnSpPr>
          <p:nvPr/>
        </p:nvCxnSpPr>
        <p:spPr>
          <a:xfrm>
            <a:off x="5255881" y="3605611"/>
            <a:ext cx="312611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30306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FA8B-1100-B746-BAAF-86CC5BBF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pooling: Example</a:t>
            </a:r>
          </a:p>
        </p:txBody>
      </p:sp>
      <p:graphicFrame>
        <p:nvGraphicFramePr>
          <p:cNvPr id="4" name="Google Shape;1122;p85">
            <a:extLst>
              <a:ext uri="{FF2B5EF4-FFF2-40B4-BE49-F238E27FC236}">
                <a16:creationId xmlns:a16="http://schemas.microsoft.com/office/drawing/2014/main" id="{3AD8939C-1EF2-524D-B91D-396B1829738C}"/>
              </a:ext>
            </a:extLst>
          </p:cNvPr>
          <p:cNvGraphicFramePr/>
          <p:nvPr/>
        </p:nvGraphicFramePr>
        <p:xfrm>
          <a:off x="1521920" y="1990366"/>
          <a:ext cx="3230492" cy="32304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1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1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2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4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5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6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7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8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3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2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1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0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1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2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3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4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29;p85">
                <a:extLst>
                  <a:ext uri="{FF2B5EF4-FFF2-40B4-BE49-F238E27FC236}">
                    <a16:creationId xmlns:a16="http://schemas.microsoft.com/office/drawing/2014/main" id="{4FBD980A-987D-914A-8C83-64D8E890A800}"/>
                  </a:ext>
                </a:extLst>
              </p:cNvPr>
              <p:cNvSpPr txBox="1"/>
              <p:nvPr/>
            </p:nvSpPr>
            <p:spPr>
              <a:xfrm>
                <a:off x="5132679" y="2495334"/>
                <a:ext cx="3566671" cy="969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68" tIns="121868" rIns="121868" bIns="121868" anchor="t" anchorCtr="0">
                <a:noAutofit/>
              </a:bodyPr>
              <a:lstStyle/>
              <a:p>
                <a:r>
                  <a:rPr lang="en-US" sz="2399" b="0" dirty="0"/>
                  <a:t>Max pooling with </a:t>
                </a:r>
                <a14:m>
                  <m:oMath xmlns:m="http://schemas.openxmlformats.org/officeDocument/2006/math">
                    <m:r>
                      <a:rPr lang="en-US" sz="2399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399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399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399" b="0" dirty="0"/>
                  <a:t> kernel size and stride 2</a:t>
                </a:r>
                <a:endParaRPr sz="2399" b="0" dirty="0"/>
              </a:p>
            </p:txBody>
          </p:sp>
        </mc:Choice>
        <mc:Fallback xmlns="">
          <p:sp>
            <p:nvSpPr>
              <p:cNvPr id="6" name="Google Shape;1129;p85">
                <a:extLst>
                  <a:ext uri="{FF2B5EF4-FFF2-40B4-BE49-F238E27FC236}">
                    <a16:creationId xmlns:a16="http://schemas.microsoft.com/office/drawing/2014/main" id="{4FBD980A-987D-914A-8C83-64D8E890A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79" y="2495334"/>
                <a:ext cx="3566671" cy="969348"/>
              </a:xfrm>
              <a:prstGeom prst="rect">
                <a:avLst/>
              </a:prstGeom>
              <a:blipFill>
                <a:blip r:embed="rId2"/>
                <a:stretch>
                  <a:fillRect l="-1773"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oogle Shape;1130;p85">
            <a:extLst>
              <a:ext uri="{FF2B5EF4-FFF2-40B4-BE49-F238E27FC236}">
                <a16:creationId xmlns:a16="http://schemas.microsoft.com/office/drawing/2014/main" id="{0E90348C-174A-4A46-9476-D3B072070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187784"/>
              </p:ext>
            </p:extLst>
          </p:nvPr>
        </p:nvGraphicFramePr>
        <p:xfrm>
          <a:off x="9079618" y="2746069"/>
          <a:ext cx="1615246" cy="16152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F395E92-604B-8A40-A2AB-56D68DEC0630}"/>
              </a:ext>
            </a:extLst>
          </p:cNvPr>
          <p:cNvSpPr txBox="1"/>
          <p:nvPr/>
        </p:nvSpPr>
        <p:spPr>
          <a:xfrm>
            <a:off x="10287000" y="6400800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</a:t>
            </a:r>
            <a:r>
              <a:rPr lang="en-US" sz="1400" b="0" dirty="0">
                <a:hlinkClick r:id="rId3"/>
              </a:rPr>
              <a:t>J. Johnson</a:t>
            </a:r>
            <a:endParaRPr lang="en-US" sz="1400" b="0" dirty="0"/>
          </a:p>
        </p:txBody>
      </p:sp>
      <p:sp>
        <p:nvSpPr>
          <p:cNvPr id="9" name="Google Shape;1129;p85">
            <a:extLst>
              <a:ext uri="{FF2B5EF4-FFF2-40B4-BE49-F238E27FC236}">
                <a16:creationId xmlns:a16="http://schemas.microsoft.com/office/drawing/2014/main" id="{24CB6DA0-66F0-954C-B440-6E699D558E47}"/>
              </a:ext>
            </a:extLst>
          </p:cNvPr>
          <p:cNvSpPr txBox="1"/>
          <p:nvPr/>
        </p:nvSpPr>
        <p:spPr>
          <a:xfrm>
            <a:off x="1353830" y="1345560"/>
            <a:ext cx="3566671" cy="96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/>
            <a:r>
              <a:rPr lang="en-US" sz="2399" b="0" dirty="0"/>
              <a:t>Single channel</a:t>
            </a:r>
            <a:endParaRPr sz="2399" b="0" dirty="0"/>
          </a:p>
        </p:txBody>
      </p:sp>
      <p:cxnSp>
        <p:nvCxnSpPr>
          <p:cNvPr id="10" name="Google Shape;1128;p85">
            <a:extLst>
              <a:ext uri="{FF2B5EF4-FFF2-40B4-BE49-F238E27FC236}">
                <a16:creationId xmlns:a16="http://schemas.microsoft.com/office/drawing/2014/main" id="{6FF8C4E5-0EE6-0741-B0D2-8177A89A3FCA}"/>
              </a:ext>
            </a:extLst>
          </p:cNvPr>
          <p:cNvCxnSpPr>
            <a:cxnSpLocks/>
          </p:cNvCxnSpPr>
          <p:nvPr/>
        </p:nvCxnSpPr>
        <p:spPr>
          <a:xfrm>
            <a:off x="5255881" y="3605611"/>
            <a:ext cx="312611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715415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FA8B-1100-B746-BAAF-86CC5BBF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pooling: Example</a:t>
            </a:r>
          </a:p>
        </p:txBody>
      </p:sp>
      <p:graphicFrame>
        <p:nvGraphicFramePr>
          <p:cNvPr id="4" name="Google Shape;1122;p85">
            <a:extLst>
              <a:ext uri="{FF2B5EF4-FFF2-40B4-BE49-F238E27FC236}">
                <a16:creationId xmlns:a16="http://schemas.microsoft.com/office/drawing/2014/main" id="{3AD8939C-1EF2-524D-B91D-396B1829738C}"/>
              </a:ext>
            </a:extLst>
          </p:cNvPr>
          <p:cNvGraphicFramePr/>
          <p:nvPr/>
        </p:nvGraphicFramePr>
        <p:xfrm>
          <a:off x="1521920" y="1990366"/>
          <a:ext cx="3230492" cy="32304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1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1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2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4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5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6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7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8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3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2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1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0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1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2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3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4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Google Shape;1128;p85">
            <a:extLst>
              <a:ext uri="{FF2B5EF4-FFF2-40B4-BE49-F238E27FC236}">
                <a16:creationId xmlns:a16="http://schemas.microsoft.com/office/drawing/2014/main" id="{3386F32E-5C05-C642-9E33-23F3D70FC104}"/>
              </a:ext>
            </a:extLst>
          </p:cNvPr>
          <p:cNvCxnSpPr>
            <a:cxnSpLocks/>
          </p:cNvCxnSpPr>
          <p:nvPr/>
        </p:nvCxnSpPr>
        <p:spPr>
          <a:xfrm>
            <a:off x="5255881" y="3605611"/>
            <a:ext cx="312611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29;p85">
                <a:extLst>
                  <a:ext uri="{FF2B5EF4-FFF2-40B4-BE49-F238E27FC236}">
                    <a16:creationId xmlns:a16="http://schemas.microsoft.com/office/drawing/2014/main" id="{4FBD980A-987D-914A-8C83-64D8E890A800}"/>
                  </a:ext>
                </a:extLst>
              </p:cNvPr>
              <p:cNvSpPr txBox="1"/>
              <p:nvPr/>
            </p:nvSpPr>
            <p:spPr>
              <a:xfrm>
                <a:off x="5132679" y="2495334"/>
                <a:ext cx="3566671" cy="969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68" tIns="121868" rIns="121868" bIns="121868" anchor="t" anchorCtr="0">
                <a:noAutofit/>
              </a:bodyPr>
              <a:lstStyle/>
              <a:p>
                <a:r>
                  <a:rPr lang="en-US" sz="2399" b="0" dirty="0"/>
                  <a:t>Max pooling with </a:t>
                </a:r>
                <a14:m>
                  <m:oMath xmlns:m="http://schemas.openxmlformats.org/officeDocument/2006/math">
                    <m:r>
                      <a:rPr lang="en-US" sz="2399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399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399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399" b="0" dirty="0"/>
                  <a:t> kernel size and stride 2</a:t>
                </a:r>
                <a:endParaRPr sz="2399" b="0" dirty="0"/>
              </a:p>
            </p:txBody>
          </p:sp>
        </mc:Choice>
        <mc:Fallback xmlns="">
          <p:sp>
            <p:nvSpPr>
              <p:cNvPr id="6" name="Google Shape;1129;p85">
                <a:extLst>
                  <a:ext uri="{FF2B5EF4-FFF2-40B4-BE49-F238E27FC236}">
                    <a16:creationId xmlns:a16="http://schemas.microsoft.com/office/drawing/2014/main" id="{4FBD980A-987D-914A-8C83-64D8E890A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79" y="2495334"/>
                <a:ext cx="3566671" cy="969348"/>
              </a:xfrm>
              <a:prstGeom prst="rect">
                <a:avLst/>
              </a:prstGeom>
              <a:blipFill>
                <a:blip r:embed="rId2"/>
                <a:stretch>
                  <a:fillRect l="-1773"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oogle Shape;1130;p85">
            <a:extLst>
              <a:ext uri="{FF2B5EF4-FFF2-40B4-BE49-F238E27FC236}">
                <a16:creationId xmlns:a16="http://schemas.microsoft.com/office/drawing/2014/main" id="{0E90348C-174A-4A46-9476-D3B0720703ED}"/>
              </a:ext>
            </a:extLst>
          </p:cNvPr>
          <p:cNvGraphicFramePr/>
          <p:nvPr/>
        </p:nvGraphicFramePr>
        <p:xfrm>
          <a:off x="9079618" y="2746069"/>
          <a:ext cx="1615246" cy="16152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/>
                        <a:t>6</a:t>
                      </a:r>
                      <a:endParaRPr sz="320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/>
                        <a:t>8</a:t>
                      </a:r>
                      <a:endParaRPr sz="320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/>
                        <a:t>3</a:t>
                      </a:r>
                      <a:endParaRPr sz="320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/>
                        <a:t>4</a:t>
                      </a:r>
                      <a:endParaRPr sz="320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F395E92-604B-8A40-A2AB-56D68DEC0630}"/>
              </a:ext>
            </a:extLst>
          </p:cNvPr>
          <p:cNvSpPr txBox="1"/>
          <p:nvPr/>
        </p:nvSpPr>
        <p:spPr>
          <a:xfrm>
            <a:off x="10287000" y="6400800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</a:t>
            </a:r>
            <a:r>
              <a:rPr lang="en-US" sz="1400" b="0" dirty="0">
                <a:hlinkClick r:id="rId3"/>
              </a:rPr>
              <a:t>J. Johnson</a:t>
            </a:r>
            <a:endParaRPr lang="en-US" sz="1400" b="0" dirty="0"/>
          </a:p>
        </p:txBody>
      </p:sp>
      <p:sp>
        <p:nvSpPr>
          <p:cNvPr id="9" name="Google Shape;1129;p85">
            <a:extLst>
              <a:ext uri="{FF2B5EF4-FFF2-40B4-BE49-F238E27FC236}">
                <a16:creationId xmlns:a16="http://schemas.microsoft.com/office/drawing/2014/main" id="{24CB6DA0-66F0-954C-B440-6E699D558E47}"/>
              </a:ext>
            </a:extLst>
          </p:cNvPr>
          <p:cNvSpPr txBox="1"/>
          <p:nvPr/>
        </p:nvSpPr>
        <p:spPr>
          <a:xfrm>
            <a:off x="1353830" y="1345560"/>
            <a:ext cx="3566671" cy="96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/>
            <a:r>
              <a:rPr lang="en-US" sz="2399" b="0" dirty="0"/>
              <a:t>Single channel</a:t>
            </a:r>
            <a:endParaRPr sz="2399" b="0" dirty="0"/>
          </a:p>
        </p:txBody>
      </p:sp>
    </p:spTree>
    <p:extLst>
      <p:ext uri="{BB962C8B-B14F-4D97-AF65-F5344CB8AC3E}">
        <p14:creationId xmlns:p14="http://schemas.microsoft.com/office/powerpoint/2010/main" val="31651438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>
            <a:extLst>
              <a:ext uri="{FF2B5EF4-FFF2-40B4-BE49-F238E27FC236}">
                <a16:creationId xmlns:a16="http://schemas.microsoft.com/office/drawing/2014/main" id="{83FD95F0-9256-B941-B35D-1EE5112055A4}"/>
              </a:ext>
            </a:extLst>
          </p:cNvPr>
          <p:cNvSpPr/>
          <p:nvPr/>
        </p:nvSpPr>
        <p:spPr bwMode="auto">
          <a:xfrm>
            <a:off x="6248400" y="19050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D054DE5C-F801-DE44-99E8-5D7E15FEB1FF}"/>
              </a:ext>
            </a:extLst>
          </p:cNvPr>
          <p:cNvSpPr/>
          <p:nvPr/>
        </p:nvSpPr>
        <p:spPr bwMode="auto">
          <a:xfrm>
            <a:off x="6934200" y="1909466"/>
            <a:ext cx="1600200" cy="3342969"/>
          </a:xfrm>
          <a:prstGeom prst="cube">
            <a:avLst>
              <a:gd name="adj" fmla="val 83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90800" y="1893332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7389693" y="3802797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91400" y="990601"/>
                <a:ext cx="2362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feature maps, resolution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990601"/>
                <a:ext cx="2362200" cy="830997"/>
              </a:xfrm>
              <a:prstGeom prst="rect">
                <a:avLst/>
              </a:prstGeom>
              <a:blipFill>
                <a:blip r:embed="rId2"/>
                <a:stretch>
                  <a:fillRect t="-6061" r="-695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/>
              <p:nvPr/>
            </p:nvSpPr>
            <p:spPr>
              <a:xfrm>
                <a:off x="2514600" y="5417404"/>
                <a:ext cx="2819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0" dirty="0"/>
                  <a:t> pooling window, stride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17404"/>
                <a:ext cx="2819400" cy="830997"/>
              </a:xfrm>
              <a:prstGeom prst="rect">
                <a:avLst/>
              </a:prstGeom>
              <a:blipFill>
                <a:blip r:embed="rId3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/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feature maps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blipFill>
                <a:blip r:embed="rId4"/>
                <a:stretch>
                  <a:fillRect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32035FF-5D5B-1C4C-A5AF-9324A4799BDB}"/>
              </a:ext>
            </a:extLst>
          </p:cNvPr>
          <p:cNvSpPr txBox="1"/>
          <p:nvPr/>
        </p:nvSpPr>
        <p:spPr>
          <a:xfrm>
            <a:off x="7143684" y="3276600"/>
            <a:ext cx="93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/>
              <a:t>max value</a:t>
            </a:r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FBAB7B7B-8861-0B44-8629-211DE4391B84}"/>
              </a:ext>
            </a:extLst>
          </p:cNvPr>
          <p:cNvSpPr/>
          <p:nvPr/>
        </p:nvSpPr>
        <p:spPr bwMode="auto">
          <a:xfrm>
            <a:off x="3276600" y="1897798"/>
            <a:ext cx="1600200" cy="3342969"/>
          </a:xfrm>
          <a:prstGeom prst="cube">
            <a:avLst>
              <a:gd name="adj" fmla="val 83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A6C2186D-144F-6749-BEA2-C2A7D2B79420}"/>
              </a:ext>
            </a:extLst>
          </p:cNvPr>
          <p:cNvSpPr/>
          <p:nvPr/>
        </p:nvSpPr>
        <p:spPr bwMode="auto">
          <a:xfrm>
            <a:off x="3733800" y="3421797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4267201" y="3416431"/>
            <a:ext cx="3274893" cy="386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  <a:stCxn id="29" idx="1"/>
          </p:cNvCxnSpPr>
          <p:nvPr/>
        </p:nvCxnSpPr>
        <p:spPr bwMode="auto">
          <a:xfrm>
            <a:off x="3865377" y="3692045"/>
            <a:ext cx="3524317" cy="2631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V="1">
            <a:off x="3962401" y="4179333"/>
            <a:ext cx="3448117" cy="385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cxnSpLocks/>
            <a:endCxn id="23" idx="2"/>
          </p:cNvCxnSpPr>
          <p:nvPr/>
        </p:nvCxnSpPr>
        <p:spPr bwMode="auto">
          <a:xfrm flipV="1">
            <a:off x="4267201" y="4063600"/>
            <a:ext cx="3122493" cy="213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6C8FBF-9E8C-8A44-9C73-36F12C97F6DE}"/>
                  </a:ext>
                </a:extLst>
              </p:cNvPr>
              <p:cNvSpPr txBox="1"/>
              <p:nvPr/>
            </p:nvSpPr>
            <p:spPr>
              <a:xfrm>
                <a:off x="1219200" y="6172201"/>
                <a:ext cx="5240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/>
                  <a:t>Usually: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6C8FBF-9E8C-8A44-9C73-36F12C97F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172201"/>
                <a:ext cx="5240524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9DD77E0-3859-BA46-91FC-3501E52C1B70}"/>
              </a:ext>
            </a:extLst>
          </p:cNvPr>
          <p:cNvSpPr txBox="1"/>
          <p:nvPr/>
        </p:nvSpPr>
        <p:spPr>
          <a:xfrm>
            <a:off x="6172200" y="5429072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Backward pass: upstream gradient is passed back only to the unit with max value</a:t>
            </a:r>
          </a:p>
        </p:txBody>
      </p:sp>
    </p:spTree>
    <p:extLst>
      <p:ext uri="{BB962C8B-B14F-4D97-AF65-F5344CB8AC3E}">
        <p14:creationId xmlns:p14="http://schemas.microsoft.com/office/powerpoint/2010/main" val="38288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" grpId="0" animBg="1"/>
      <p:bldP spid="14" grpId="0"/>
      <p:bldP spid="27" grpId="0"/>
      <p:bldP spid="4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CNN pipeline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181600" y="2450592"/>
            <a:ext cx="4419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1"/>
            <a:ext cx="9144000" cy="2488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1" y="4400551"/>
            <a:ext cx="215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/>
              <a:t>Softmax</a:t>
            </a:r>
            <a:r>
              <a:rPr lang="en-US" b="0" dirty="0"/>
              <a:t> layer:</a:t>
            </a:r>
          </a:p>
        </p:txBody>
      </p:sp>
      <p:cxnSp>
        <p:nvCxnSpPr>
          <p:cNvPr id="10" name="Curved Connector 9"/>
          <p:cNvCxnSpPr>
            <a:stCxn id="8" idx="3"/>
          </p:cNvCxnSpPr>
          <p:nvPr/>
        </p:nvCxnSpPr>
        <p:spPr bwMode="auto">
          <a:xfrm flipH="1" flipV="1">
            <a:off x="9448801" y="3276601"/>
            <a:ext cx="170501" cy="1354783"/>
          </a:xfrm>
          <a:prstGeom prst="curvedConnector4">
            <a:avLst>
              <a:gd name="adj1" fmla="val -134075"/>
              <a:gd name="adj2" fmla="val 5851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8426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7800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ube 5"/>
          <p:cNvSpPr/>
          <p:nvPr/>
        </p:nvSpPr>
        <p:spPr bwMode="auto">
          <a:xfrm>
            <a:off x="1905000" y="3805535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438400" y="3805535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6" idx="1"/>
            <a:endCxn id="21" idx="1"/>
          </p:cNvCxnSpPr>
          <p:nvPr/>
        </p:nvCxnSpPr>
        <p:spPr bwMode="auto">
          <a:xfrm>
            <a:off x="2036576" y="4075783"/>
            <a:ext cx="2884222" cy="3275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133600" y="4643735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 flipV="1">
            <a:off x="2438400" y="4523537"/>
            <a:ext cx="2362200" cy="120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800600" y="4262735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56F00-AF0F-FF41-ABC4-94F9B5BDB0B5}"/>
              </a:ext>
            </a:extLst>
          </p:cNvPr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F6AC118-3C3A-A54D-99BB-C63E20D7A9F7}"/>
              </a:ext>
            </a:extLst>
          </p:cNvPr>
          <p:cNvSpPr txBox="1">
            <a:spLocks/>
          </p:cNvSpPr>
          <p:nvPr/>
        </p:nvSpPr>
        <p:spPr bwMode="auto">
          <a:xfrm>
            <a:off x="6248401" y="2971800"/>
            <a:ext cx="563879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kern="0" dirty="0"/>
              <a:t>Let’s limit the </a:t>
            </a:r>
            <a:r>
              <a:rPr lang="en-US" sz="2400" b="0" i="1" kern="0" dirty="0"/>
              <a:t>receptive fields </a:t>
            </a:r>
            <a:r>
              <a:rPr lang="en-US" sz="2400" b="0" kern="0" dirty="0"/>
              <a:t>of units, tile them over the input image, and share their weights</a:t>
            </a:r>
          </a:p>
        </p:txBody>
      </p:sp>
    </p:spTree>
    <p:extLst>
      <p:ext uri="{BB962C8B-B14F-4D97-AF65-F5344CB8AC3E}">
        <p14:creationId xmlns:p14="http://schemas.microsoft.com/office/powerpoint/2010/main" val="305643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AE22F2-0305-D946-B4C3-0173CC5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graphicFrame>
        <p:nvGraphicFramePr>
          <p:cNvPr id="13" name="Google Shape;743;p54"/>
          <p:cNvGraphicFramePr/>
          <p:nvPr>
            <p:extLst>
              <p:ext uri="{D42A27DB-BD31-4B8C-83A1-F6EECF244321}">
                <p14:modId xmlns:p14="http://schemas.microsoft.com/office/powerpoint/2010/main" val="2546787025"/>
              </p:ext>
            </p:extLst>
          </p:nvPr>
        </p:nvGraphicFramePr>
        <p:xfrm>
          <a:off x="6304229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>
            <p:extLst>
              <p:ext uri="{D42A27DB-BD31-4B8C-83A1-F6EECF244321}">
                <p14:modId xmlns:p14="http://schemas.microsoft.com/office/powerpoint/2010/main" val="2416734115"/>
              </p:ext>
            </p:extLst>
          </p:nvPr>
        </p:nvGraphicFramePr>
        <p:xfrm>
          <a:off x="9315576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25838" y="3213479"/>
            <a:ext cx="1076446" cy="112552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5" name="Rectangle 14"/>
          <p:cNvSpPr/>
          <p:nvPr/>
        </p:nvSpPr>
        <p:spPr>
          <a:xfrm>
            <a:off x="10388399" y="3580705"/>
            <a:ext cx="374017" cy="391069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6" name="TextBox 15"/>
          <p:cNvSpPr txBox="1"/>
          <p:nvPr/>
        </p:nvSpPr>
        <p:spPr>
          <a:xfrm>
            <a:off x="9937913" y="19151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Output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8125441" y="3962288"/>
            <a:ext cx="2326505" cy="37671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102284" y="3241687"/>
            <a:ext cx="2286115" cy="35345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A92F5F3-FDCD-0347-854E-56E7F0CB5AFA}"/>
              </a:ext>
            </a:extLst>
          </p:cNvPr>
          <p:cNvSpPr txBox="1"/>
          <p:nvPr/>
        </p:nvSpPr>
        <p:spPr>
          <a:xfrm>
            <a:off x="7132233" y="1868259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Input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3FB5F-06E9-F540-B763-A5916514F1A0}"/>
              </a:ext>
            </a:extLst>
          </p:cNvPr>
          <p:cNvSpPr txBox="1"/>
          <p:nvPr/>
        </p:nvSpPr>
        <p:spPr>
          <a:xfrm>
            <a:off x="9029464" y="5340105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Receptive field size: 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69D8AF-89A8-3B4C-B74D-52FF2DD35224}"/>
              </a:ext>
            </a:extLst>
          </p:cNvPr>
          <p:cNvSpPr txBox="1"/>
          <p:nvPr/>
        </p:nvSpPr>
        <p:spPr>
          <a:xfrm>
            <a:off x="694354" y="2396322"/>
            <a:ext cx="48981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The </a:t>
            </a:r>
            <a:r>
              <a:rPr lang="en-US" sz="2800" b="0" i="1" dirty="0"/>
              <a:t>receptive field </a:t>
            </a:r>
            <a:r>
              <a:rPr lang="en-US" sz="2800" b="0" dirty="0"/>
              <a:t>of a unit is the region of the input feature map whose values contribute to the response of that unit (either in the previous layer or in the initial image)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369EC3C-E507-7B49-B4B1-07FDACA9BA3D}"/>
              </a:ext>
            </a:extLst>
          </p:cNvPr>
          <p:cNvSpPr/>
          <p:nvPr/>
        </p:nvSpPr>
        <p:spPr>
          <a:xfrm>
            <a:off x="7042152" y="993405"/>
            <a:ext cx="4243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/>
              <a:t>3x3 convolutions, stride 1</a:t>
            </a:r>
          </a:p>
        </p:txBody>
      </p:sp>
    </p:spTree>
    <p:extLst>
      <p:ext uri="{BB962C8B-B14F-4D97-AF65-F5344CB8AC3E}">
        <p14:creationId xmlns:p14="http://schemas.microsoft.com/office/powerpoint/2010/main" val="76206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AE22F2-0305-D946-B4C3-0173CC5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graphicFrame>
        <p:nvGraphicFramePr>
          <p:cNvPr id="13" name="Google Shape;743;p54"/>
          <p:cNvGraphicFramePr/>
          <p:nvPr/>
        </p:nvGraphicFramePr>
        <p:xfrm>
          <a:off x="6304229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/>
        </p:nvGraphicFramePr>
        <p:xfrm>
          <a:off x="9315576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25838" y="3213479"/>
            <a:ext cx="1076446" cy="112552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5" name="Rectangle 14"/>
          <p:cNvSpPr/>
          <p:nvPr/>
        </p:nvSpPr>
        <p:spPr>
          <a:xfrm>
            <a:off x="10388399" y="3580705"/>
            <a:ext cx="374017" cy="391069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6" name="TextBox 15"/>
          <p:cNvSpPr txBox="1"/>
          <p:nvPr/>
        </p:nvSpPr>
        <p:spPr>
          <a:xfrm>
            <a:off x="9937913" y="19151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Output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8125441" y="3962288"/>
            <a:ext cx="2326505" cy="37671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06540" y="3192255"/>
            <a:ext cx="386387" cy="421942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1" name="Rectangle 20"/>
          <p:cNvSpPr/>
          <p:nvPr/>
        </p:nvSpPr>
        <p:spPr>
          <a:xfrm>
            <a:off x="7713178" y="3927711"/>
            <a:ext cx="389106" cy="429195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102284" y="3241687"/>
            <a:ext cx="2286115" cy="35345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Google Shape;743;p54">
            <a:extLst>
              <a:ext uri="{FF2B5EF4-FFF2-40B4-BE49-F238E27FC236}">
                <a16:creationId xmlns:a16="http://schemas.microsoft.com/office/drawing/2014/main" id="{0A9A237A-1981-6248-9A06-E6B481A4E9E9}"/>
              </a:ext>
            </a:extLst>
          </p:cNvPr>
          <p:cNvGraphicFramePr/>
          <p:nvPr/>
        </p:nvGraphicFramePr>
        <p:xfrm>
          <a:off x="3292882" y="2549114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A92F5F3-FDCD-0347-854E-56E7F0CB5AFA}"/>
              </a:ext>
            </a:extLst>
          </p:cNvPr>
          <p:cNvSpPr txBox="1"/>
          <p:nvPr/>
        </p:nvSpPr>
        <p:spPr>
          <a:xfrm>
            <a:off x="4092370" y="1911241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Input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E700725-BFB7-5B47-BFF5-C9A42EFF4313}"/>
              </a:ext>
            </a:extLst>
          </p:cNvPr>
          <p:cNvCxnSpPr/>
          <p:nvPr/>
        </p:nvCxnSpPr>
        <p:spPr>
          <a:xfrm>
            <a:off x="4724400" y="2872349"/>
            <a:ext cx="2282141" cy="354419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EE4BC0C-2118-4B40-B20C-A288ED877F7B}"/>
              </a:ext>
            </a:extLst>
          </p:cNvPr>
          <p:cNvSpPr/>
          <p:nvPr/>
        </p:nvSpPr>
        <p:spPr>
          <a:xfrm>
            <a:off x="3673375" y="2880764"/>
            <a:ext cx="1076446" cy="1125523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CDA0E9-1D46-F740-96F5-31C9D102D2D3}"/>
              </a:ext>
            </a:extLst>
          </p:cNvPr>
          <p:cNvSpPr/>
          <p:nvPr/>
        </p:nvSpPr>
        <p:spPr>
          <a:xfrm>
            <a:off x="4373316" y="3595230"/>
            <a:ext cx="1060059" cy="1125523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2E83A4-FD30-5E4F-BE17-5C1199F610D1}"/>
              </a:ext>
            </a:extLst>
          </p:cNvPr>
          <p:cNvCxnSpPr/>
          <p:nvPr/>
        </p:nvCxnSpPr>
        <p:spPr>
          <a:xfrm flipV="1">
            <a:off x="4732000" y="3616694"/>
            <a:ext cx="2326505" cy="376714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DDACA0-E9B2-6241-9AE4-4A7E13A89EC0}"/>
              </a:ext>
            </a:extLst>
          </p:cNvPr>
          <p:cNvCxnSpPr/>
          <p:nvPr/>
        </p:nvCxnSpPr>
        <p:spPr>
          <a:xfrm>
            <a:off x="5411739" y="3594838"/>
            <a:ext cx="2282141" cy="354419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16A5D83-2192-8648-B5B0-FCA93D78C6B0}"/>
              </a:ext>
            </a:extLst>
          </p:cNvPr>
          <p:cNvCxnSpPr/>
          <p:nvPr/>
        </p:nvCxnSpPr>
        <p:spPr>
          <a:xfrm flipV="1">
            <a:off x="5419339" y="4339183"/>
            <a:ext cx="2326505" cy="376714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783A890-82C2-AB46-80EB-01C584160773}"/>
              </a:ext>
            </a:extLst>
          </p:cNvPr>
          <p:cNvSpPr txBox="1"/>
          <p:nvPr/>
        </p:nvSpPr>
        <p:spPr>
          <a:xfrm>
            <a:off x="9029464" y="5340105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Receptive field size: 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638E27-351A-674B-B1B7-52767BD05E13}"/>
              </a:ext>
            </a:extLst>
          </p:cNvPr>
          <p:cNvSpPr/>
          <p:nvPr/>
        </p:nvSpPr>
        <p:spPr>
          <a:xfrm>
            <a:off x="7042152" y="993405"/>
            <a:ext cx="4243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/>
              <a:t>3x3 convolutions, stride 1</a:t>
            </a:r>
          </a:p>
        </p:txBody>
      </p:sp>
    </p:spTree>
    <p:extLst>
      <p:ext uri="{BB962C8B-B14F-4D97-AF65-F5344CB8AC3E}">
        <p14:creationId xmlns:p14="http://schemas.microsoft.com/office/powerpoint/2010/main" val="3624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5" grpId="0" animBg="1"/>
      <p:bldP spid="46" grpId="0" animBg="1"/>
      <p:bldP spid="3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AE22F2-0305-D946-B4C3-0173CC5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graphicFrame>
        <p:nvGraphicFramePr>
          <p:cNvPr id="13" name="Google Shape;743;p54"/>
          <p:cNvGraphicFramePr/>
          <p:nvPr/>
        </p:nvGraphicFramePr>
        <p:xfrm>
          <a:off x="6304229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/>
        </p:nvGraphicFramePr>
        <p:xfrm>
          <a:off x="9315576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25838" y="3213479"/>
            <a:ext cx="1076446" cy="112552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5" name="Rectangle 14"/>
          <p:cNvSpPr/>
          <p:nvPr/>
        </p:nvSpPr>
        <p:spPr>
          <a:xfrm>
            <a:off x="10388399" y="3580705"/>
            <a:ext cx="374017" cy="391069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6" name="TextBox 15"/>
          <p:cNvSpPr txBox="1"/>
          <p:nvPr/>
        </p:nvSpPr>
        <p:spPr>
          <a:xfrm>
            <a:off x="9937913" y="19151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Output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8125441" y="3962288"/>
            <a:ext cx="2326505" cy="37671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06540" y="3192255"/>
            <a:ext cx="386387" cy="421942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1" name="Rectangle 20"/>
          <p:cNvSpPr/>
          <p:nvPr/>
        </p:nvSpPr>
        <p:spPr>
          <a:xfrm>
            <a:off x="7713178" y="3927711"/>
            <a:ext cx="389106" cy="429195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102284" y="3241687"/>
            <a:ext cx="2286115" cy="35345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oogle Shape;743;p54">
            <a:extLst>
              <a:ext uri="{FF2B5EF4-FFF2-40B4-BE49-F238E27FC236}">
                <a16:creationId xmlns:a16="http://schemas.microsoft.com/office/drawing/2014/main" id="{35676530-B1F7-4049-8A72-E3F92BAC3D58}"/>
              </a:ext>
            </a:extLst>
          </p:cNvPr>
          <p:cNvGraphicFramePr/>
          <p:nvPr/>
        </p:nvGraphicFramePr>
        <p:xfrm>
          <a:off x="281535" y="2549114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0" name="Google Shape;743;p54">
            <a:extLst>
              <a:ext uri="{FF2B5EF4-FFF2-40B4-BE49-F238E27FC236}">
                <a16:creationId xmlns:a16="http://schemas.microsoft.com/office/drawing/2014/main" id="{0A9A237A-1981-6248-9A06-E6B481A4E9E9}"/>
              </a:ext>
            </a:extLst>
          </p:cNvPr>
          <p:cNvGraphicFramePr/>
          <p:nvPr/>
        </p:nvGraphicFramePr>
        <p:xfrm>
          <a:off x="3292882" y="2549114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A92F5F3-FDCD-0347-854E-56E7F0CB5AFA}"/>
              </a:ext>
            </a:extLst>
          </p:cNvPr>
          <p:cNvSpPr txBox="1"/>
          <p:nvPr/>
        </p:nvSpPr>
        <p:spPr>
          <a:xfrm>
            <a:off x="1049084" y="1915180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Input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E700725-BFB7-5B47-BFF5-C9A42EFF4313}"/>
              </a:ext>
            </a:extLst>
          </p:cNvPr>
          <p:cNvCxnSpPr/>
          <p:nvPr/>
        </p:nvCxnSpPr>
        <p:spPr>
          <a:xfrm>
            <a:off x="4724400" y="2872349"/>
            <a:ext cx="2282141" cy="354419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EE4BC0C-2118-4B40-B20C-A288ED877F7B}"/>
              </a:ext>
            </a:extLst>
          </p:cNvPr>
          <p:cNvSpPr/>
          <p:nvPr/>
        </p:nvSpPr>
        <p:spPr>
          <a:xfrm>
            <a:off x="3673375" y="2880764"/>
            <a:ext cx="1076446" cy="1125523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CDA0E9-1D46-F740-96F5-31C9D102D2D3}"/>
              </a:ext>
            </a:extLst>
          </p:cNvPr>
          <p:cNvSpPr/>
          <p:nvPr/>
        </p:nvSpPr>
        <p:spPr>
          <a:xfrm>
            <a:off x="4373316" y="3595230"/>
            <a:ext cx="1060059" cy="1125523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2E83A4-FD30-5E4F-BE17-5C1199F610D1}"/>
              </a:ext>
            </a:extLst>
          </p:cNvPr>
          <p:cNvCxnSpPr/>
          <p:nvPr/>
        </p:nvCxnSpPr>
        <p:spPr>
          <a:xfrm flipV="1">
            <a:off x="4732000" y="3616694"/>
            <a:ext cx="2326505" cy="376714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DDACA0-E9B2-6241-9AE4-4A7E13A89EC0}"/>
              </a:ext>
            </a:extLst>
          </p:cNvPr>
          <p:cNvCxnSpPr/>
          <p:nvPr/>
        </p:nvCxnSpPr>
        <p:spPr>
          <a:xfrm>
            <a:off x="5411739" y="3594838"/>
            <a:ext cx="2282141" cy="354419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16A5D83-2192-8648-B5B0-FCA93D78C6B0}"/>
              </a:ext>
            </a:extLst>
          </p:cNvPr>
          <p:cNvCxnSpPr/>
          <p:nvPr/>
        </p:nvCxnSpPr>
        <p:spPr>
          <a:xfrm flipV="1">
            <a:off x="5419339" y="4339183"/>
            <a:ext cx="2326505" cy="376714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F8E9D96-5995-DE40-86E6-382A06CCEB50}"/>
              </a:ext>
            </a:extLst>
          </p:cNvPr>
          <p:cNvSpPr/>
          <p:nvPr/>
        </p:nvSpPr>
        <p:spPr>
          <a:xfrm>
            <a:off x="3650217" y="2872349"/>
            <a:ext cx="394981" cy="40385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FF7E79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A59A102-0733-644D-85FB-260DAD73779C}"/>
              </a:ext>
            </a:extLst>
          </p:cNvPr>
          <p:cNvSpPr/>
          <p:nvPr/>
        </p:nvSpPr>
        <p:spPr>
          <a:xfrm>
            <a:off x="5076935" y="4330616"/>
            <a:ext cx="370729" cy="41749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FF7E79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10131C-B722-A445-AF31-719B7D21AD21}"/>
              </a:ext>
            </a:extLst>
          </p:cNvPr>
          <p:cNvSpPr/>
          <p:nvPr/>
        </p:nvSpPr>
        <p:spPr>
          <a:xfrm>
            <a:off x="1716790" y="3944400"/>
            <a:ext cx="1076446" cy="112552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FF7E79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4D1A5D9-9903-8A45-AB29-D8F9ECC73A97}"/>
              </a:ext>
            </a:extLst>
          </p:cNvPr>
          <p:cNvSpPr/>
          <p:nvPr/>
        </p:nvSpPr>
        <p:spPr>
          <a:xfrm>
            <a:off x="283459" y="2511069"/>
            <a:ext cx="1076446" cy="112552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FF7E79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0A51BAA-A58D-F24F-9D26-1A38E1A45144}"/>
              </a:ext>
            </a:extLst>
          </p:cNvPr>
          <p:cNvCxnSpPr/>
          <p:nvPr/>
        </p:nvCxnSpPr>
        <p:spPr>
          <a:xfrm>
            <a:off x="1351871" y="2508595"/>
            <a:ext cx="2282141" cy="354419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4CD71A4-2B9A-A040-AB59-209F1CA3AEFB}"/>
              </a:ext>
            </a:extLst>
          </p:cNvPr>
          <p:cNvCxnSpPr/>
          <p:nvPr/>
        </p:nvCxnSpPr>
        <p:spPr>
          <a:xfrm flipV="1">
            <a:off x="1359471" y="3252940"/>
            <a:ext cx="2326505" cy="376714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894B64E-7904-AF46-B7E2-AF05C8D2877F}"/>
              </a:ext>
            </a:extLst>
          </p:cNvPr>
          <p:cNvCxnSpPr/>
          <p:nvPr/>
        </p:nvCxnSpPr>
        <p:spPr>
          <a:xfrm>
            <a:off x="2742831" y="3957398"/>
            <a:ext cx="2282141" cy="354419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3A6280-437A-9A42-8B92-4A470E6D691D}"/>
              </a:ext>
            </a:extLst>
          </p:cNvPr>
          <p:cNvCxnSpPr/>
          <p:nvPr/>
        </p:nvCxnSpPr>
        <p:spPr>
          <a:xfrm flipV="1">
            <a:off x="2750431" y="4701743"/>
            <a:ext cx="2326505" cy="376714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B3465DE-C2A4-C948-8EBC-1308BC3B3EFB}"/>
              </a:ext>
            </a:extLst>
          </p:cNvPr>
          <p:cNvSpPr txBox="1"/>
          <p:nvPr/>
        </p:nvSpPr>
        <p:spPr>
          <a:xfrm>
            <a:off x="9029464" y="5340105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Receptive field size: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2D4359-6E6A-E343-8A00-0254E81AC7A8}"/>
                  </a:ext>
                </a:extLst>
              </p:cNvPr>
              <p:cNvSpPr txBox="1"/>
              <p:nvPr/>
            </p:nvSpPr>
            <p:spPr>
              <a:xfrm>
                <a:off x="870930" y="5842303"/>
                <a:ext cx="1063784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Each successive convolution adds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mr-IN" sz="2800" b="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800" b="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sz="2800" b="0" dirty="0"/>
                  <a:t> to the receptive field size</a:t>
                </a:r>
              </a:p>
              <a:p>
                <a:r>
                  <a:rPr lang="en-US" sz="2800" b="0" dirty="0"/>
                  <a:t>With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b="0" dirty="0"/>
                  <a:t> layers the receptive field size is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 +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 (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mr-IN" sz="2800" b="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800" b="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2D4359-6E6A-E343-8A00-0254E81AC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30" y="5842303"/>
                <a:ext cx="10637849" cy="954107"/>
              </a:xfrm>
              <a:prstGeom prst="rect">
                <a:avLst/>
              </a:prstGeom>
              <a:blipFill>
                <a:blip r:embed="rId3"/>
                <a:stretch>
                  <a:fillRect l="-1193" t="-5263" r="-35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4D68B539-9E8B-5040-B80B-B28205C2F82D}"/>
              </a:ext>
            </a:extLst>
          </p:cNvPr>
          <p:cNvSpPr/>
          <p:nvPr/>
        </p:nvSpPr>
        <p:spPr>
          <a:xfrm>
            <a:off x="7042152" y="993405"/>
            <a:ext cx="4243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/>
              <a:t>3x3 convolutions, stride 1</a:t>
            </a:r>
          </a:p>
        </p:txBody>
      </p:sp>
    </p:spTree>
    <p:extLst>
      <p:ext uri="{BB962C8B-B14F-4D97-AF65-F5344CB8AC3E}">
        <p14:creationId xmlns:p14="http://schemas.microsoft.com/office/powerpoint/2010/main" val="37446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30" grpId="0"/>
      <p:bldP spid="3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AE22F2-0305-D946-B4C3-0173CC5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graphicFrame>
        <p:nvGraphicFramePr>
          <p:cNvPr id="13" name="Google Shape;743;p54"/>
          <p:cNvGraphicFramePr/>
          <p:nvPr/>
        </p:nvGraphicFramePr>
        <p:xfrm>
          <a:off x="6304229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/>
        </p:nvGraphicFramePr>
        <p:xfrm>
          <a:off x="9315576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25838" y="3213479"/>
            <a:ext cx="1076446" cy="112552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5" name="Rectangle 14"/>
          <p:cNvSpPr/>
          <p:nvPr/>
        </p:nvSpPr>
        <p:spPr>
          <a:xfrm>
            <a:off x="10388399" y="3580705"/>
            <a:ext cx="374017" cy="391069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6" name="TextBox 15"/>
          <p:cNvSpPr txBox="1"/>
          <p:nvPr/>
        </p:nvSpPr>
        <p:spPr>
          <a:xfrm>
            <a:off x="9937913" y="19151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Output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8125441" y="3962288"/>
            <a:ext cx="2326505" cy="37671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102284" y="3241687"/>
            <a:ext cx="2286115" cy="35345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A92F5F3-FDCD-0347-854E-56E7F0CB5AFA}"/>
              </a:ext>
            </a:extLst>
          </p:cNvPr>
          <p:cNvSpPr txBox="1"/>
          <p:nvPr/>
        </p:nvSpPr>
        <p:spPr>
          <a:xfrm>
            <a:off x="7091849" y="1922096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Input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83A890-82C2-AB46-80EB-01C584160773}"/>
              </a:ext>
            </a:extLst>
          </p:cNvPr>
          <p:cNvSpPr txBox="1"/>
          <p:nvPr/>
        </p:nvSpPr>
        <p:spPr>
          <a:xfrm>
            <a:off x="9029464" y="5340105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Receptive field size: 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0917A6-F8FE-0241-8AB1-2F2C5025010F}"/>
              </a:ext>
            </a:extLst>
          </p:cNvPr>
          <p:cNvSpPr/>
          <p:nvPr/>
        </p:nvSpPr>
        <p:spPr>
          <a:xfrm>
            <a:off x="7042152" y="993405"/>
            <a:ext cx="4243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/>
              <a:t>3x3 convolutions, stride 2</a:t>
            </a:r>
          </a:p>
        </p:txBody>
      </p:sp>
    </p:spTree>
    <p:extLst>
      <p:ext uri="{BB962C8B-B14F-4D97-AF65-F5344CB8AC3E}">
        <p14:creationId xmlns:p14="http://schemas.microsoft.com/office/powerpoint/2010/main" val="165129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AE22F2-0305-D946-B4C3-0173CC5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graphicFrame>
        <p:nvGraphicFramePr>
          <p:cNvPr id="13" name="Google Shape;743;p54"/>
          <p:cNvGraphicFramePr/>
          <p:nvPr/>
        </p:nvGraphicFramePr>
        <p:xfrm>
          <a:off x="6304229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/>
        </p:nvGraphicFramePr>
        <p:xfrm>
          <a:off x="9315576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25838" y="3213479"/>
            <a:ext cx="1076446" cy="112552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5" name="Rectangle 14"/>
          <p:cNvSpPr/>
          <p:nvPr/>
        </p:nvSpPr>
        <p:spPr>
          <a:xfrm>
            <a:off x="10388399" y="3580705"/>
            <a:ext cx="374017" cy="391069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6" name="TextBox 15"/>
          <p:cNvSpPr txBox="1"/>
          <p:nvPr/>
        </p:nvSpPr>
        <p:spPr>
          <a:xfrm>
            <a:off x="9937913" y="19151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Output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8125441" y="3962288"/>
            <a:ext cx="2326505" cy="37671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102284" y="3241687"/>
            <a:ext cx="2286115" cy="35345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Google Shape;743;p54">
            <a:extLst>
              <a:ext uri="{FF2B5EF4-FFF2-40B4-BE49-F238E27FC236}">
                <a16:creationId xmlns:a16="http://schemas.microsoft.com/office/drawing/2014/main" id="{0A9A237A-1981-6248-9A06-E6B481A4E9E9}"/>
              </a:ext>
            </a:extLst>
          </p:cNvPr>
          <p:cNvGraphicFramePr/>
          <p:nvPr/>
        </p:nvGraphicFramePr>
        <p:xfrm>
          <a:off x="3292882" y="2549114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A92F5F3-FDCD-0347-854E-56E7F0CB5AFA}"/>
              </a:ext>
            </a:extLst>
          </p:cNvPr>
          <p:cNvSpPr txBox="1"/>
          <p:nvPr/>
        </p:nvSpPr>
        <p:spPr>
          <a:xfrm>
            <a:off x="4092370" y="1911241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Input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E700725-BFB7-5B47-BFF5-C9A42EFF4313}"/>
              </a:ext>
            </a:extLst>
          </p:cNvPr>
          <p:cNvCxnSpPr>
            <a:cxnSpLocks/>
          </p:cNvCxnSpPr>
          <p:nvPr/>
        </p:nvCxnSpPr>
        <p:spPr>
          <a:xfrm>
            <a:off x="4369328" y="2544258"/>
            <a:ext cx="2637213" cy="682510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EE4BC0C-2118-4B40-B20C-A288ED877F7B}"/>
              </a:ext>
            </a:extLst>
          </p:cNvPr>
          <p:cNvSpPr/>
          <p:nvPr/>
        </p:nvSpPr>
        <p:spPr>
          <a:xfrm>
            <a:off x="3275865" y="2545138"/>
            <a:ext cx="1076446" cy="1125523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2E83A4-FD30-5E4F-BE17-5C1199F610D1}"/>
              </a:ext>
            </a:extLst>
          </p:cNvPr>
          <p:cNvCxnSpPr>
            <a:cxnSpLocks/>
          </p:cNvCxnSpPr>
          <p:nvPr/>
        </p:nvCxnSpPr>
        <p:spPr>
          <a:xfrm flipV="1">
            <a:off x="4369328" y="3616695"/>
            <a:ext cx="2689177" cy="53966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ACED49B-DFB3-6F46-9A67-2BEF7E963FC8}"/>
              </a:ext>
            </a:extLst>
          </p:cNvPr>
          <p:cNvSpPr/>
          <p:nvPr/>
        </p:nvSpPr>
        <p:spPr>
          <a:xfrm>
            <a:off x="7025838" y="3213479"/>
            <a:ext cx="1076446" cy="112552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2A8B13-FD55-B143-931F-B7733D182D56}"/>
              </a:ext>
            </a:extLst>
          </p:cNvPr>
          <p:cNvSpPr/>
          <p:nvPr/>
        </p:nvSpPr>
        <p:spPr>
          <a:xfrm>
            <a:off x="7006540" y="3192255"/>
            <a:ext cx="386387" cy="421942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038879-AA47-924E-B86A-5DA960D99111}"/>
              </a:ext>
            </a:extLst>
          </p:cNvPr>
          <p:cNvSpPr/>
          <p:nvPr/>
        </p:nvSpPr>
        <p:spPr>
          <a:xfrm>
            <a:off x="7042152" y="993405"/>
            <a:ext cx="4243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/>
              <a:t>3x3 convolutions, stride 2</a:t>
            </a:r>
          </a:p>
        </p:txBody>
      </p:sp>
    </p:spTree>
    <p:extLst>
      <p:ext uri="{BB962C8B-B14F-4D97-AF65-F5344CB8AC3E}">
        <p14:creationId xmlns:p14="http://schemas.microsoft.com/office/powerpoint/2010/main" val="13363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AE22F2-0305-D946-B4C3-0173CC5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graphicFrame>
        <p:nvGraphicFramePr>
          <p:cNvPr id="13" name="Google Shape;743;p54"/>
          <p:cNvGraphicFramePr/>
          <p:nvPr/>
        </p:nvGraphicFramePr>
        <p:xfrm>
          <a:off x="6304229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/>
        </p:nvGraphicFramePr>
        <p:xfrm>
          <a:off x="9315576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25838" y="3213479"/>
            <a:ext cx="1076446" cy="112552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5" name="Rectangle 14"/>
          <p:cNvSpPr/>
          <p:nvPr/>
        </p:nvSpPr>
        <p:spPr>
          <a:xfrm>
            <a:off x="10388399" y="3580705"/>
            <a:ext cx="374017" cy="391069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6" name="TextBox 15"/>
          <p:cNvSpPr txBox="1"/>
          <p:nvPr/>
        </p:nvSpPr>
        <p:spPr>
          <a:xfrm>
            <a:off x="9937913" y="19151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Output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8125441" y="3962288"/>
            <a:ext cx="2326505" cy="37671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102284" y="3241687"/>
            <a:ext cx="2286115" cy="35345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Google Shape;743;p54">
            <a:extLst>
              <a:ext uri="{FF2B5EF4-FFF2-40B4-BE49-F238E27FC236}">
                <a16:creationId xmlns:a16="http://schemas.microsoft.com/office/drawing/2014/main" id="{0A9A237A-1981-6248-9A06-E6B481A4E9E9}"/>
              </a:ext>
            </a:extLst>
          </p:cNvPr>
          <p:cNvGraphicFramePr/>
          <p:nvPr/>
        </p:nvGraphicFramePr>
        <p:xfrm>
          <a:off x="3292882" y="2549114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A92F5F3-FDCD-0347-854E-56E7F0CB5AFA}"/>
              </a:ext>
            </a:extLst>
          </p:cNvPr>
          <p:cNvSpPr txBox="1"/>
          <p:nvPr/>
        </p:nvSpPr>
        <p:spPr>
          <a:xfrm>
            <a:off x="4092370" y="1911241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Input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6698FD-72DC-234C-82EA-044BAE449829}"/>
              </a:ext>
            </a:extLst>
          </p:cNvPr>
          <p:cNvSpPr/>
          <p:nvPr/>
        </p:nvSpPr>
        <p:spPr>
          <a:xfrm>
            <a:off x="4732364" y="3971774"/>
            <a:ext cx="1076446" cy="1084014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898ECD-A0C0-E240-BE1B-55DFF58EF4ED}"/>
              </a:ext>
            </a:extLst>
          </p:cNvPr>
          <p:cNvSpPr/>
          <p:nvPr/>
        </p:nvSpPr>
        <p:spPr>
          <a:xfrm>
            <a:off x="4001832" y="2514600"/>
            <a:ext cx="1076446" cy="1095890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D0998E-1A67-D147-BA1E-6DDA77CE20AD}"/>
              </a:ext>
            </a:extLst>
          </p:cNvPr>
          <p:cNvSpPr/>
          <p:nvPr/>
        </p:nvSpPr>
        <p:spPr>
          <a:xfrm>
            <a:off x="4732364" y="2510893"/>
            <a:ext cx="1076446" cy="1095024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F59837-3B93-7149-8B95-52B32E700CE5}"/>
              </a:ext>
            </a:extLst>
          </p:cNvPr>
          <p:cNvSpPr/>
          <p:nvPr/>
        </p:nvSpPr>
        <p:spPr>
          <a:xfrm>
            <a:off x="4732364" y="3272661"/>
            <a:ext cx="1076446" cy="1055905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320B81-5108-634B-9C93-F4BA8964DA24}"/>
              </a:ext>
            </a:extLst>
          </p:cNvPr>
          <p:cNvSpPr/>
          <p:nvPr/>
        </p:nvSpPr>
        <p:spPr>
          <a:xfrm>
            <a:off x="3276600" y="2514600"/>
            <a:ext cx="1076446" cy="1099597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257CD8-3230-1742-85A9-FF288EC2D63D}"/>
              </a:ext>
            </a:extLst>
          </p:cNvPr>
          <p:cNvSpPr/>
          <p:nvPr/>
        </p:nvSpPr>
        <p:spPr>
          <a:xfrm>
            <a:off x="7733236" y="3930265"/>
            <a:ext cx="388346" cy="426641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4DEA2A-83F8-A144-BAC8-499026409801}"/>
              </a:ext>
            </a:extLst>
          </p:cNvPr>
          <p:cNvSpPr/>
          <p:nvPr/>
        </p:nvSpPr>
        <p:spPr>
          <a:xfrm>
            <a:off x="7372679" y="3192255"/>
            <a:ext cx="386387" cy="421942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90BCE1-B380-624F-BD99-1A26FE1DCC76}"/>
              </a:ext>
            </a:extLst>
          </p:cNvPr>
          <p:cNvSpPr/>
          <p:nvPr/>
        </p:nvSpPr>
        <p:spPr>
          <a:xfrm>
            <a:off x="7736145" y="3196694"/>
            <a:ext cx="386387" cy="421942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106990-D098-7D4C-B5BC-6351901DFF63}"/>
              </a:ext>
            </a:extLst>
          </p:cNvPr>
          <p:cNvSpPr/>
          <p:nvPr/>
        </p:nvSpPr>
        <p:spPr>
          <a:xfrm>
            <a:off x="7736145" y="3605917"/>
            <a:ext cx="386387" cy="351932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0DB520-6712-EB4F-AF8A-0716CFB37A78}"/>
              </a:ext>
            </a:extLst>
          </p:cNvPr>
          <p:cNvSpPr txBox="1"/>
          <p:nvPr/>
        </p:nvSpPr>
        <p:spPr>
          <a:xfrm>
            <a:off x="9011321" y="5156491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Receptive field size: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272D6B-8362-E24A-9859-DA4350527B46}"/>
                  </a:ext>
                </a:extLst>
              </p:cNvPr>
              <p:cNvSpPr txBox="1"/>
              <p:nvPr/>
            </p:nvSpPr>
            <p:spPr>
              <a:xfrm>
                <a:off x="381000" y="5798403"/>
                <a:ext cx="11353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With a stride of 2, receptive field size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b="0" dirty="0"/>
                  <a:t>, i.e., it grows exponentially (though spatial resolution decreases exponentially)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272D6B-8362-E24A-9859-DA4350527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798403"/>
                <a:ext cx="11353800" cy="954107"/>
              </a:xfrm>
              <a:prstGeom prst="rect">
                <a:avLst/>
              </a:prstGeom>
              <a:blipFill>
                <a:blip r:embed="rId3"/>
                <a:stretch>
                  <a:fillRect l="-1006" t="-6579" r="-122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EEBF3772-1C25-ED41-A99D-0E2A7A440DEC}"/>
              </a:ext>
            </a:extLst>
          </p:cNvPr>
          <p:cNvSpPr/>
          <p:nvPr/>
        </p:nvSpPr>
        <p:spPr>
          <a:xfrm>
            <a:off x="7042152" y="993405"/>
            <a:ext cx="4243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/>
              <a:t>3x3 convolutions, stride 2</a:t>
            </a:r>
          </a:p>
        </p:txBody>
      </p:sp>
    </p:spTree>
    <p:extLst>
      <p:ext uri="{BB962C8B-B14F-4D97-AF65-F5344CB8AC3E}">
        <p14:creationId xmlns:p14="http://schemas.microsoft.com/office/powerpoint/2010/main" val="36576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D0D704-D764-644F-BEDE-AE55F125D8B5}"/>
              </a:ext>
            </a:extLst>
          </p:cNvPr>
          <p:cNvGrpSpPr/>
          <p:nvPr/>
        </p:nvGrpSpPr>
        <p:grpSpPr>
          <a:xfrm>
            <a:off x="2057400" y="3657600"/>
            <a:ext cx="3276600" cy="1143000"/>
            <a:chOff x="2057400" y="3581400"/>
            <a:chExt cx="3276600" cy="1143000"/>
          </a:xfrm>
        </p:grpSpPr>
        <p:sp>
          <p:nvSpPr>
            <p:cNvPr id="6" name="Cube 5"/>
            <p:cNvSpPr/>
            <p:nvPr/>
          </p:nvSpPr>
          <p:spPr bwMode="auto">
            <a:xfrm>
              <a:off x="2057400" y="3581400"/>
              <a:ext cx="533400" cy="1143000"/>
            </a:xfrm>
            <a:prstGeom prst="cube">
              <a:avLst>
                <a:gd name="adj" fmla="val 50665"/>
              </a:avLst>
            </a:pr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2590800" y="3581400"/>
              <a:ext cx="25146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6" idx="1"/>
              <a:endCxn id="21" idx="1"/>
            </p:cNvCxnSpPr>
            <p:nvPr/>
          </p:nvCxnSpPr>
          <p:spPr bwMode="auto">
            <a:xfrm>
              <a:off x="2188976" y="3851648"/>
              <a:ext cx="2884222" cy="3275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286000" y="4419600"/>
              <a:ext cx="2667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endCxn id="21" idx="2"/>
            </p:cNvCxnSpPr>
            <p:nvPr/>
          </p:nvCxnSpPr>
          <p:spPr bwMode="auto">
            <a:xfrm flipV="1">
              <a:off x="2590800" y="4299402"/>
              <a:ext cx="2362200" cy="120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Cube 20"/>
            <p:cNvSpPr/>
            <p:nvPr/>
          </p:nvSpPr>
          <p:spPr bwMode="auto">
            <a:xfrm>
              <a:off x="4953000" y="4038600"/>
              <a:ext cx="381000" cy="381000"/>
            </a:xfrm>
            <a:prstGeom prst="cube">
              <a:avLst>
                <a:gd name="adj" fmla="val 36904"/>
              </a:avLst>
            </a:prstGeom>
            <a:solidFill>
              <a:schemeClr val="bg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5E8C04F-029F-CA49-B70D-467A15C64332}"/>
              </a:ext>
            </a:extLst>
          </p:cNvPr>
          <p:cNvSpPr txBox="1">
            <a:spLocks/>
          </p:cNvSpPr>
          <p:nvPr/>
        </p:nvSpPr>
        <p:spPr bwMode="auto">
          <a:xfrm>
            <a:off x="6248401" y="2971800"/>
            <a:ext cx="563879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kern="0" dirty="0"/>
              <a:t>Let’s limit the </a:t>
            </a:r>
            <a:r>
              <a:rPr lang="en-US" sz="2400" b="0" i="1" kern="0" dirty="0"/>
              <a:t>receptive fields </a:t>
            </a:r>
            <a:r>
              <a:rPr lang="en-US" sz="2400" b="0" kern="0" dirty="0"/>
              <a:t>of units, tile them over the input image, and share their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392212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43451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A5F1C8-7D8A-094D-93A5-C44AE67B70E2}"/>
              </a:ext>
            </a:extLst>
          </p:cNvPr>
          <p:cNvGrpSpPr/>
          <p:nvPr/>
        </p:nvGrpSpPr>
        <p:grpSpPr>
          <a:xfrm>
            <a:off x="2249607" y="3505200"/>
            <a:ext cx="3276600" cy="1143000"/>
            <a:chOff x="2057400" y="3581400"/>
            <a:chExt cx="3276600" cy="1143000"/>
          </a:xfrm>
        </p:grpSpPr>
        <p:sp>
          <p:nvSpPr>
            <p:cNvPr id="6" name="Cube 5"/>
            <p:cNvSpPr/>
            <p:nvPr/>
          </p:nvSpPr>
          <p:spPr bwMode="auto">
            <a:xfrm>
              <a:off x="2057400" y="3581400"/>
              <a:ext cx="533400" cy="1143000"/>
            </a:xfrm>
            <a:prstGeom prst="cube">
              <a:avLst>
                <a:gd name="adj" fmla="val 50665"/>
              </a:avLst>
            </a:pr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2590800" y="3581400"/>
              <a:ext cx="25146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6" idx="1"/>
              <a:endCxn id="21" idx="1"/>
            </p:cNvCxnSpPr>
            <p:nvPr/>
          </p:nvCxnSpPr>
          <p:spPr bwMode="auto">
            <a:xfrm>
              <a:off x="2188976" y="3851648"/>
              <a:ext cx="2884222" cy="3275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286000" y="4419600"/>
              <a:ext cx="2667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cxnSpLocks/>
              <a:endCxn id="21" idx="2"/>
            </p:cNvCxnSpPr>
            <p:nvPr/>
          </p:nvCxnSpPr>
          <p:spPr bwMode="auto">
            <a:xfrm flipV="1">
              <a:off x="2590800" y="4299402"/>
              <a:ext cx="2362200" cy="120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Cube 20"/>
            <p:cNvSpPr/>
            <p:nvPr/>
          </p:nvSpPr>
          <p:spPr bwMode="auto">
            <a:xfrm>
              <a:off x="4953000" y="4038600"/>
              <a:ext cx="381000" cy="381000"/>
            </a:xfrm>
            <a:prstGeom prst="cube">
              <a:avLst>
                <a:gd name="adj" fmla="val 36904"/>
              </a:avLst>
            </a:prstGeom>
            <a:solidFill>
              <a:schemeClr val="bg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6708" y="990601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feature map</a:t>
            </a:r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90936" y="1518418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57199" y="2667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learned weights</a:t>
            </a:r>
          </a:p>
        </p:txBody>
      </p:sp>
      <p:cxnSp>
        <p:nvCxnSpPr>
          <p:cNvPr id="19" name="Curved Connector 18"/>
          <p:cNvCxnSpPr>
            <a:stCxn id="17" idx="2"/>
          </p:cNvCxnSpPr>
          <p:nvPr/>
        </p:nvCxnSpPr>
        <p:spPr bwMode="auto">
          <a:xfrm rot="16200000" flipH="1">
            <a:off x="1289565" y="3351430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4FF6BFA-BE04-5F4C-9389-3113B6EBED44}"/>
              </a:ext>
            </a:extLst>
          </p:cNvPr>
          <p:cNvSpPr txBox="1">
            <a:spLocks/>
          </p:cNvSpPr>
          <p:nvPr/>
        </p:nvSpPr>
        <p:spPr bwMode="auto">
          <a:xfrm>
            <a:off x="6248401" y="2971800"/>
            <a:ext cx="563879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kern="0" dirty="0"/>
              <a:t>Let’s limit the </a:t>
            </a:r>
            <a:r>
              <a:rPr lang="en-US" sz="2400" b="0" i="1" kern="0" dirty="0"/>
              <a:t>receptive fields </a:t>
            </a:r>
            <a:r>
              <a:rPr lang="en-US" sz="2400" b="0" kern="0" dirty="0"/>
              <a:t>of units, tile them over the input image, and share their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kern="0" dirty="0"/>
              <a:t>This is equivalent to sliding the learned filter over the image, computing dot products at every location</a:t>
            </a:r>
          </a:p>
        </p:txBody>
      </p:sp>
    </p:spTree>
    <p:extLst>
      <p:ext uri="{BB962C8B-B14F-4D97-AF65-F5344CB8AC3E}">
        <p14:creationId xmlns:p14="http://schemas.microsoft.com/office/powerpoint/2010/main" val="39197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447800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44D1C37-7966-A74A-8E0B-2AB41BAF2A6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36"/>
              </a:rPr>
              <a:t>D. </a:t>
            </a:r>
            <a:r>
              <a:rPr lang="en-US" sz="1200" b="0" dirty="0" err="1">
                <a:hlinkClick r:id="rId36"/>
              </a:rPr>
              <a:t>Fouhey</a:t>
            </a:r>
            <a:r>
              <a:rPr lang="en-US" sz="1200" b="0" dirty="0">
                <a:hlinkClick r:id="rId36"/>
              </a:rPr>
              <a:t> and J. Johnson</a:t>
            </a:r>
            <a:endParaRPr lang="en-US" sz="1200" b="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790BBD-7700-6141-938A-4A2BCC9B9257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2B30DB9-851A-AD48-8EEF-18FE1623B67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1576694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100788</TotalTime>
  <Words>2913</Words>
  <Application>Microsoft Macintosh PowerPoint</Application>
  <PresentationFormat>Widescreen</PresentationFormat>
  <Paragraphs>936</Paragraphs>
  <Slides>65</Slides>
  <Notes>8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Cambria Math</vt:lpstr>
      <vt:lpstr>Times New Roman</vt:lpstr>
      <vt:lpstr>Blank Presentation</vt:lpstr>
      <vt:lpstr>PowerPoint Presentation</vt:lpstr>
      <vt:lpstr>Outline</vt:lpstr>
      <vt:lpstr>Designing Neural Network for Images</vt:lpstr>
      <vt:lpstr>Let’s design a neural network for images</vt:lpstr>
      <vt:lpstr>Let’s design a neural network for images</vt:lpstr>
      <vt:lpstr>Convolutional architecture</vt:lpstr>
      <vt:lpstr>Convolutional architecture</vt:lpstr>
      <vt:lpstr>Convolutional architecture</vt:lpstr>
      <vt:lpstr>Convolution example</vt:lpstr>
      <vt:lpstr>Convolution example</vt:lpstr>
      <vt:lpstr>Convolution example</vt:lpstr>
      <vt:lpstr>Convolution example</vt:lpstr>
      <vt:lpstr>Convolution example</vt:lpstr>
      <vt:lpstr>Convolution example</vt:lpstr>
      <vt:lpstr>Convolution example</vt:lpstr>
      <vt:lpstr>Convolution example</vt:lpstr>
      <vt:lpstr>Convolution example</vt:lpstr>
      <vt:lpstr>Convolutional architecture</vt:lpstr>
      <vt:lpstr>Convolutional architecture</vt:lpstr>
      <vt:lpstr>Convolutional architecture</vt:lpstr>
      <vt:lpstr>Convolutional architecture</vt:lpstr>
      <vt:lpstr>Convolutional architecture</vt:lpstr>
      <vt:lpstr>Convolutional architecture</vt:lpstr>
      <vt:lpstr>Convolution and traditional feature extraction</vt:lpstr>
      <vt:lpstr>Elementwise nonlinearity</vt:lpstr>
      <vt:lpstr>Three-dimensional convolutions</vt:lpstr>
      <vt:lpstr>Three-dimensional convolutions</vt:lpstr>
      <vt:lpstr>Convolutional layer example</vt:lpstr>
      <vt:lpstr>Convolutional layer example</vt:lpstr>
      <vt:lpstr>Convolutional layer: Computational cost</vt:lpstr>
      <vt:lpstr>Outline</vt:lpstr>
      <vt:lpstr>1x1 convolutional layer</vt:lpstr>
      <vt:lpstr>1x1 convolutional layer</vt:lpstr>
      <vt:lpstr>1x1 convolutional layer</vt:lpstr>
      <vt:lpstr>Why 1x1 convolutions?</vt:lpstr>
      <vt:lpstr>Alternative to 3D convolutions: Depthwise convolutions</vt:lpstr>
      <vt:lpstr>MobileNets: Depthwise separable convolutions</vt:lpstr>
      <vt:lpstr>More generally: Groupwise convolutions</vt:lpstr>
      <vt:lpstr>Convolutional layer: Details</vt:lpstr>
      <vt:lpstr>Convolutional layer: Details</vt:lpstr>
      <vt:lpstr>Outline</vt:lpstr>
      <vt:lpstr>Convolutional layer: Backward pass</vt:lpstr>
      <vt:lpstr>Review: Backward pass</vt:lpstr>
      <vt:lpstr>Convolutional layer: Backward pass</vt:lpstr>
      <vt:lpstr>Convolutional layer: Backward pass</vt:lpstr>
      <vt:lpstr>Convolutional layer: Backward pass</vt:lpstr>
      <vt:lpstr>Convolutional layer: Backward pass</vt:lpstr>
      <vt:lpstr>Convolutional layer: Backward pass</vt:lpstr>
      <vt:lpstr>Backward pass</vt:lpstr>
      <vt:lpstr>Backward pass</vt:lpstr>
      <vt:lpstr>Backward pass</vt:lpstr>
      <vt:lpstr>Backward pass</vt:lpstr>
      <vt:lpstr>Outline</vt:lpstr>
      <vt:lpstr>Max pooling layer</vt:lpstr>
      <vt:lpstr>Max pooling: Example</vt:lpstr>
      <vt:lpstr>Max pooling: Example</vt:lpstr>
      <vt:lpstr>Max pooling: Example</vt:lpstr>
      <vt:lpstr>Max pooling layer</vt:lpstr>
      <vt:lpstr>Simplified CNN pipeline</vt:lpstr>
      <vt:lpstr>Receptive field</vt:lpstr>
      <vt:lpstr>Receptive field</vt:lpstr>
      <vt:lpstr>Receptive field</vt:lpstr>
      <vt:lpstr>Receptive field</vt:lpstr>
      <vt:lpstr>Receptive field</vt:lpstr>
      <vt:lpstr>Receptive field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Gupta, Saurabh</cp:lastModifiedBy>
  <cp:revision>1850</cp:revision>
  <cp:lastPrinted>2023-02-20T02:13:38Z</cp:lastPrinted>
  <dcterms:created xsi:type="dcterms:W3CDTF">2004-08-29T23:15:23Z</dcterms:created>
  <dcterms:modified xsi:type="dcterms:W3CDTF">2023-09-22T15:47:11Z</dcterms:modified>
</cp:coreProperties>
</file>