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815" r:id="rId2"/>
    <p:sldId id="997" r:id="rId3"/>
    <p:sldId id="1023" r:id="rId4"/>
    <p:sldId id="1030" r:id="rId5"/>
    <p:sldId id="1098" r:id="rId6"/>
    <p:sldId id="1047" r:id="rId7"/>
    <p:sldId id="1093" r:id="rId8"/>
    <p:sldId id="1021" r:id="rId9"/>
    <p:sldId id="1046" r:id="rId10"/>
    <p:sldId id="1034" r:id="rId11"/>
    <p:sldId id="1055" r:id="rId12"/>
    <p:sldId id="1035" r:id="rId13"/>
    <p:sldId id="1045" r:id="rId14"/>
    <p:sldId id="1013" r:id="rId15"/>
    <p:sldId id="1109" r:id="rId16"/>
    <p:sldId id="1108" r:id="rId17"/>
    <p:sldId id="1095" r:id="rId18"/>
    <p:sldId id="1096" r:id="rId19"/>
    <p:sldId id="1025" r:id="rId20"/>
    <p:sldId id="1054" r:id="rId21"/>
    <p:sldId id="1097" r:id="rId22"/>
    <p:sldId id="1027" r:id="rId23"/>
    <p:sldId id="1028" r:id="rId24"/>
    <p:sldId id="1029" r:id="rId25"/>
    <p:sldId id="1032" r:id="rId26"/>
    <p:sldId id="1092" r:id="rId27"/>
    <p:sldId id="1036" r:id="rId28"/>
    <p:sldId id="1048" r:id="rId29"/>
    <p:sldId id="1002" r:id="rId30"/>
    <p:sldId id="1003" r:id="rId31"/>
    <p:sldId id="1004" r:id="rId32"/>
    <p:sldId id="1001" r:id="rId33"/>
    <p:sldId id="1049" r:id="rId34"/>
    <p:sldId id="999" r:id="rId35"/>
    <p:sldId id="1103" r:id="rId36"/>
    <p:sldId id="1057" r:id="rId37"/>
    <p:sldId id="1104" r:id="rId38"/>
    <p:sldId id="1105" r:id="rId39"/>
    <p:sldId id="1107" r:id="rId40"/>
    <p:sldId id="998" r:id="rId41"/>
    <p:sldId id="1005" r:id="rId42"/>
    <p:sldId id="1006" r:id="rId43"/>
    <p:sldId id="1110" r:id="rId44"/>
    <p:sldId id="1011" r:id="rId45"/>
    <p:sldId id="1007" r:id="rId46"/>
    <p:sldId id="1009" r:id="rId47"/>
    <p:sldId id="1008" r:id="rId48"/>
    <p:sldId id="1010" r:id="rId49"/>
    <p:sldId id="1039" r:id="rId50"/>
    <p:sldId id="1044" r:id="rId51"/>
    <p:sldId id="1050" r:id="rId52"/>
    <p:sldId id="1015" r:id="rId53"/>
    <p:sldId id="1094" r:id="rId54"/>
    <p:sldId id="1017" r:id="rId55"/>
    <p:sldId id="1014" r:id="rId56"/>
    <p:sldId id="1041" r:id="rId57"/>
    <p:sldId id="1018" r:id="rId58"/>
    <p:sldId id="1051" r:id="rId59"/>
    <p:sldId id="1043" r:id="rId60"/>
    <p:sldId id="1040" r:id="rId61"/>
    <p:sldId id="1111" r:id="rId62"/>
    <p:sldId id="1112" r:id="rId63"/>
    <p:sldId id="1042" r:id="rId64"/>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CC0099"/>
    <a:srgbClr val="FF33CC"/>
    <a:srgbClr val="9900CC"/>
    <a:srgbClr val="FF2F92"/>
    <a:srgbClr val="FF9900"/>
    <a:srgbClr val="CC66FF"/>
    <a:srgbClr val="FFC3D6"/>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autoAdjust="0"/>
    <p:restoredTop sz="79014" autoAdjust="0"/>
  </p:normalViewPr>
  <p:slideViewPr>
    <p:cSldViewPr>
      <p:cViewPr varScale="1">
        <p:scale>
          <a:sx n="96" d="100"/>
          <a:sy n="96" d="100"/>
        </p:scale>
        <p:origin x="312" y="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CE52C-1C94-BB41-9AE7-6AEA439D50AF}" type="doc">
      <dgm:prSet loTypeId="urn:microsoft.com/office/officeart/2005/8/layout/process2" loCatId="" qsTypeId="urn:microsoft.com/office/officeart/2005/8/quickstyle/simple1" qsCatId="simple" csTypeId="urn:microsoft.com/office/officeart/2005/8/colors/accent1_2" csCatId="accent1" phldr="1"/>
      <dgm:spPr/>
    </dgm:pt>
    <dgm:pt modelId="{40285BE5-341B-B24C-AC5D-5D2C859EA8A5}">
      <dgm:prSet phldrT="[Text]"/>
      <dgm:spPr/>
      <dgm:t>
        <a:bodyPr/>
        <a:lstStyle/>
        <a:p>
          <a:r>
            <a:rPr lang="en-US" dirty="0"/>
            <a:t>conv</a:t>
          </a:r>
        </a:p>
      </dgm:t>
    </dgm:pt>
    <dgm:pt modelId="{1F82A298-2A24-FD4D-B945-FD98BAE3FDA8}" type="parTrans" cxnId="{1B6539A0-95E2-6E4A-8F2F-72A6489E1EFB}">
      <dgm:prSet/>
      <dgm:spPr/>
      <dgm:t>
        <a:bodyPr/>
        <a:lstStyle/>
        <a:p>
          <a:endParaRPr lang="en-US"/>
        </a:p>
      </dgm:t>
    </dgm:pt>
    <dgm:pt modelId="{069313D8-31F1-B748-B792-F2468564A5B8}" type="sibTrans" cxnId="{1B6539A0-95E2-6E4A-8F2F-72A6489E1EFB}">
      <dgm:prSet/>
      <dgm:spPr/>
      <dgm:t>
        <a:bodyPr/>
        <a:lstStyle/>
        <a:p>
          <a:endParaRPr lang="en-US"/>
        </a:p>
      </dgm:t>
    </dgm:pt>
    <dgm:pt modelId="{D4AAF42B-8C05-C344-AF72-C955E2E12E9C}">
      <dgm:prSet phldrT="[Text]"/>
      <dgm:spPr>
        <a:solidFill>
          <a:srgbClr val="CC66FF"/>
        </a:solidFill>
      </dgm:spPr>
      <dgm:t>
        <a:bodyPr/>
        <a:lstStyle/>
        <a:p>
          <a:r>
            <a:rPr lang="en-US" dirty="0"/>
            <a:t>BN</a:t>
          </a:r>
        </a:p>
      </dgm:t>
    </dgm:pt>
    <dgm:pt modelId="{5FCEB287-DE31-A148-B9B1-50D1E3931476}" type="parTrans" cxnId="{81960D52-EEEA-5648-9B50-ADB13C17C449}">
      <dgm:prSet/>
      <dgm:spPr/>
      <dgm:t>
        <a:bodyPr/>
        <a:lstStyle/>
        <a:p>
          <a:endParaRPr lang="en-US"/>
        </a:p>
      </dgm:t>
    </dgm:pt>
    <dgm:pt modelId="{48232199-A276-C249-BA06-8B568A16587F}" type="sibTrans" cxnId="{81960D52-EEEA-5648-9B50-ADB13C17C449}">
      <dgm:prSet/>
      <dgm:spPr/>
      <dgm:t>
        <a:bodyPr/>
        <a:lstStyle/>
        <a:p>
          <a:endParaRPr lang="en-US"/>
        </a:p>
      </dgm:t>
    </dgm:pt>
    <dgm:pt modelId="{D9615E49-4DDD-564B-8187-BBEABEDF29BB}">
      <dgm:prSet phldrT="[Text]"/>
      <dgm:spPr>
        <a:solidFill>
          <a:srgbClr val="FF9900"/>
        </a:solidFill>
      </dgm:spPr>
      <dgm:t>
        <a:bodyPr/>
        <a:lstStyle/>
        <a:p>
          <a:r>
            <a:rPr lang="en-US" dirty="0" err="1"/>
            <a:t>ReLU</a:t>
          </a:r>
          <a:endParaRPr lang="en-US" dirty="0"/>
        </a:p>
      </dgm:t>
    </dgm:pt>
    <dgm:pt modelId="{A23A855A-7329-4047-B2AC-74C37D9E6E2B}" type="parTrans" cxnId="{4EC8E138-E555-0A45-8507-E757DC2321E4}">
      <dgm:prSet/>
      <dgm:spPr/>
      <dgm:t>
        <a:bodyPr/>
        <a:lstStyle/>
        <a:p>
          <a:endParaRPr lang="en-US"/>
        </a:p>
      </dgm:t>
    </dgm:pt>
    <dgm:pt modelId="{3841D903-40C0-0B48-84A8-5C132AA8289D}" type="sibTrans" cxnId="{4EC8E138-E555-0A45-8507-E757DC2321E4}">
      <dgm:prSet/>
      <dgm:spPr/>
      <dgm:t>
        <a:bodyPr/>
        <a:lstStyle/>
        <a:p>
          <a:endParaRPr lang="en-US"/>
        </a:p>
      </dgm:t>
    </dgm:pt>
    <dgm:pt modelId="{8F0FDD91-7D6A-A74D-B9B7-3141BF6130C8}">
      <dgm:prSet phldrT="[Text]"/>
      <dgm:spPr/>
      <dgm:t>
        <a:bodyPr/>
        <a:lstStyle/>
        <a:p>
          <a:r>
            <a:rPr lang="en-US" dirty="0"/>
            <a:t>conv</a:t>
          </a:r>
        </a:p>
      </dgm:t>
    </dgm:pt>
    <dgm:pt modelId="{662F1DB6-3A53-824C-B7A1-B382AD64207A}" type="parTrans" cxnId="{538E8D82-00D9-2246-9CFA-7BD6C0FC124F}">
      <dgm:prSet/>
      <dgm:spPr/>
      <dgm:t>
        <a:bodyPr/>
        <a:lstStyle/>
        <a:p>
          <a:endParaRPr lang="en-US"/>
        </a:p>
      </dgm:t>
    </dgm:pt>
    <dgm:pt modelId="{4D9B8EFF-0877-F94F-B019-3B224E804D78}" type="sibTrans" cxnId="{538E8D82-00D9-2246-9CFA-7BD6C0FC124F}">
      <dgm:prSet/>
      <dgm:spPr/>
      <dgm:t>
        <a:bodyPr/>
        <a:lstStyle/>
        <a:p>
          <a:endParaRPr lang="en-US"/>
        </a:p>
      </dgm:t>
    </dgm:pt>
    <dgm:pt modelId="{69CBBDB7-447D-9C47-991D-CCC7BC491EAF}">
      <dgm:prSet phldrT="[Text]"/>
      <dgm:spPr>
        <a:solidFill>
          <a:srgbClr val="CC66FF"/>
        </a:solidFill>
      </dgm:spPr>
      <dgm:t>
        <a:bodyPr/>
        <a:lstStyle/>
        <a:p>
          <a:r>
            <a:rPr lang="en-US" dirty="0"/>
            <a:t>BN</a:t>
          </a:r>
        </a:p>
      </dgm:t>
    </dgm:pt>
    <dgm:pt modelId="{9A53F184-8F3B-8244-ADBA-15635F0CA3EC}" type="parTrans" cxnId="{8AE06616-14F8-E747-B3EE-DECD2D6A78CB}">
      <dgm:prSet/>
      <dgm:spPr/>
      <dgm:t>
        <a:bodyPr/>
        <a:lstStyle/>
        <a:p>
          <a:endParaRPr lang="en-US"/>
        </a:p>
      </dgm:t>
    </dgm:pt>
    <dgm:pt modelId="{A1662D91-9280-A44D-8F21-65C437F0E2B2}" type="sibTrans" cxnId="{8AE06616-14F8-E747-B3EE-DECD2D6A78CB}">
      <dgm:prSet/>
      <dgm:spPr/>
      <dgm:t>
        <a:bodyPr/>
        <a:lstStyle/>
        <a:p>
          <a:endParaRPr lang="en-US"/>
        </a:p>
      </dgm:t>
    </dgm:pt>
    <dgm:pt modelId="{F7053E66-DCFB-9645-AD10-5754EE064449}">
      <dgm:prSet phldrT="[Text]"/>
      <dgm:spPr>
        <a:solidFill>
          <a:srgbClr val="FF9900"/>
        </a:solidFill>
      </dgm:spPr>
      <dgm:t>
        <a:bodyPr/>
        <a:lstStyle/>
        <a:p>
          <a:r>
            <a:rPr lang="en-US" dirty="0" err="1"/>
            <a:t>ReLU</a:t>
          </a:r>
          <a:endParaRPr lang="en-US" dirty="0"/>
        </a:p>
      </dgm:t>
    </dgm:pt>
    <dgm:pt modelId="{B6CB9CF1-D709-B048-A1DF-8389980CB898}" type="parTrans" cxnId="{9BEB4506-C1C5-A541-B178-EC8A3B16251B}">
      <dgm:prSet/>
      <dgm:spPr/>
      <dgm:t>
        <a:bodyPr/>
        <a:lstStyle/>
        <a:p>
          <a:endParaRPr lang="en-US"/>
        </a:p>
      </dgm:t>
    </dgm:pt>
    <dgm:pt modelId="{36470767-71B0-6B4F-AFAD-BA8833261469}" type="sibTrans" cxnId="{9BEB4506-C1C5-A541-B178-EC8A3B16251B}">
      <dgm:prSet/>
      <dgm:spPr/>
      <dgm:t>
        <a:bodyPr/>
        <a:lstStyle/>
        <a:p>
          <a:endParaRPr lang="en-US"/>
        </a:p>
      </dgm:t>
    </dgm:pt>
    <dgm:pt modelId="{5E221DFA-55A6-DB46-9367-7015713181EE}" type="pres">
      <dgm:prSet presAssocID="{E33CE52C-1C94-BB41-9AE7-6AEA439D50AF}" presName="linearFlow" presStyleCnt="0">
        <dgm:presLayoutVars>
          <dgm:resizeHandles val="exact"/>
        </dgm:presLayoutVars>
      </dgm:prSet>
      <dgm:spPr/>
    </dgm:pt>
    <dgm:pt modelId="{B8D5DE1E-9728-4140-88FE-155DCC88D2CB}" type="pres">
      <dgm:prSet presAssocID="{40285BE5-341B-B24C-AC5D-5D2C859EA8A5}" presName="node" presStyleLbl="node1" presStyleIdx="0" presStyleCnt="6" custScaleX="245860">
        <dgm:presLayoutVars>
          <dgm:bulletEnabled val="1"/>
        </dgm:presLayoutVars>
      </dgm:prSet>
      <dgm:spPr/>
    </dgm:pt>
    <dgm:pt modelId="{8E3229E8-9835-3442-B89C-C751B7A076D7}" type="pres">
      <dgm:prSet presAssocID="{069313D8-31F1-B748-B792-F2468564A5B8}" presName="sibTrans" presStyleLbl="sibTrans2D1" presStyleIdx="0" presStyleCnt="5"/>
      <dgm:spPr/>
    </dgm:pt>
    <dgm:pt modelId="{0BD79A4B-20D4-0E42-88D2-50CB9D23BD7F}" type="pres">
      <dgm:prSet presAssocID="{069313D8-31F1-B748-B792-F2468564A5B8}" presName="connectorText" presStyleLbl="sibTrans2D1" presStyleIdx="0" presStyleCnt="5"/>
      <dgm:spPr/>
    </dgm:pt>
    <dgm:pt modelId="{6DE6C58A-FA18-404A-8D75-ED1497BA30EC}" type="pres">
      <dgm:prSet presAssocID="{D4AAF42B-8C05-C344-AF72-C955E2E12E9C}" presName="node" presStyleLbl="node1" presStyleIdx="1" presStyleCnt="6" custScaleX="245860">
        <dgm:presLayoutVars>
          <dgm:bulletEnabled val="1"/>
        </dgm:presLayoutVars>
      </dgm:prSet>
      <dgm:spPr/>
    </dgm:pt>
    <dgm:pt modelId="{0238D970-5770-3E43-BC3D-E7506C8AD436}" type="pres">
      <dgm:prSet presAssocID="{48232199-A276-C249-BA06-8B568A16587F}" presName="sibTrans" presStyleLbl="sibTrans2D1" presStyleIdx="1" presStyleCnt="5"/>
      <dgm:spPr/>
    </dgm:pt>
    <dgm:pt modelId="{351617EF-6AAA-C54C-B896-109D56285E30}" type="pres">
      <dgm:prSet presAssocID="{48232199-A276-C249-BA06-8B568A16587F}" presName="connectorText" presStyleLbl="sibTrans2D1" presStyleIdx="1" presStyleCnt="5"/>
      <dgm:spPr/>
    </dgm:pt>
    <dgm:pt modelId="{4F449D70-F370-EA49-BA33-D16A9CF5E5FF}" type="pres">
      <dgm:prSet presAssocID="{D9615E49-4DDD-564B-8187-BBEABEDF29BB}" presName="node" presStyleLbl="node1" presStyleIdx="2" presStyleCnt="6" custScaleX="245860">
        <dgm:presLayoutVars>
          <dgm:bulletEnabled val="1"/>
        </dgm:presLayoutVars>
      </dgm:prSet>
      <dgm:spPr/>
    </dgm:pt>
    <dgm:pt modelId="{5A59A924-7E4E-F449-9E1C-368CE65A09F8}" type="pres">
      <dgm:prSet presAssocID="{3841D903-40C0-0B48-84A8-5C132AA8289D}" presName="sibTrans" presStyleLbl="sibTrans2D1" presStyleIdx="2" presStyleCnt="5"/>
      <dgm:spPr/>
    </dgm:pt>
    <dgm:pt modelId="{52955A06-ACFE-AE40-B853-2062D41921C0}" type="pres">
      <dgm:prSet presAssocID="{3841D903-40C0-0B48-84A8-5C132AA8289D}" presName="connectorText" presStyleLbl="sibTrans2D1" presStyleIdx="2" presStyleCnt="5"/>
      <dgm:spPr/>
    </dgm:pt>
    <dgm:pt modelId="{A06A385B-F3D2-8448-A982-52F26D72860C}" type="pres">
      <dgm:prSet presAssocID="{8F0FDD91-7D6A-A74D-B9B7-3141BF6130C8}" presName="node" presStyleLbl="node1" presStyleIdx="3" presStyleCnt="6" custScaleX="245860">
        <dgm:presLayoutVars>
          <dgm:bulletEnabled val="1"/>
        </dgm:presLayoutVars>
      </dgm:prSet>
      <dgm:spPr/>
    </dgm:pt>
    <dgm:pt modelId="{44DEAE11-C96D-8B46-ADAB-B61422A4C229}" type="pres">
      <dgm:prSet presAssocID="{4D9B8EFF-0877-F94F-B019-3B224E804D78}" presName="sibTrans" presStyleLbl="sibTrans2D1" presStyleIdx="3" presStyleCnt="5"/>
      <dgm:spPr/>
    </dgm:pt>
    <dgm:pt modelId="{47A854F0-4EF7-8D49-84A6-DF8CECBDBD13}" type="pres">
      <dgm:prSet presAssocID="{4D9B8EFF-0877-F94F-B019-3B224E804D78}" presName="connectorText" presStyleLbl="sibTrans2D1" presStyleIdx="3" presStyleCnt="5"/>
      <dgm:spPr/>
    </dgm:pt>
    <dgm:pt modelId="{2B2249B9-A079-D541-A20F-2213AD395144}" type="pres">
      <dgm:prSet presAssocID="{69CBBDB7-447D-9C47-991D-CCC7BC491EAF}" presName="node" presStyleLbl="node1" presStyleIdx="4" presStyleCnt="6" custScaleX="245860">
        <dgm:presLayoutVars>
          <dgm:bulletEnabled val="1"/>
        </dgm:presLayoutVars>
      </dgm:prSet>
      <dgm:spPr/>
    </dgm:pt>
    <dgm:pt modelId="{457A5194-E9B3-9A42-8678-48F008318849}" type="pres">
      <dgm:prSet presAssocID="{A1662D91-9280-A44D-8F21-65C437F0E2B2}" presName="sibTrans" presStyleLbl="sibTrans2D1" presStyleIdx="4" presStyleCnt="5"/>
      <dgm:spPr/>
    </dgm:pt>
    <dgm:pt modelId="{9462B92E-3EEB-3647-AF99-8219B8C03605}" type="pres">
      <dgm:prSet presAssocID="{A1662D91-9280-A44D-8F21-65C437F0E2B2}" presName="connectorText" presStyleLbl="sibTrans2D1" presStyleIdx="4" presStyleCnt="5"/>
      <dgm:spPr/>
    </dgm:pt>
    <dgm:pt modelId="{31DA936D-F4E5-0242-B9EB-A64ADF96156D}" type="pres">
      <dgm:prSet presAssocID="{F7053E66-DCFB-9645-AD10-5754EE064449}" presName="node" presStyleLbl="node1" presStyleIdx="5" presStyleCnt="6" custScaleX="245860">
        <dgm:presLayoutVars>
          <dgm:bulletEnabled val="1"/>
        </dgm:presLayoutVars>
      </dgm:prSet>
      <dgm:spPr/>
    </dgm:pt>
  </dgm:ptLst>
  <dgm:cxnLst>
    <dgm:cxn modelId="{EFDF8E01-9AC0-0F49-912D-FBE4647B78BD}" type="presOf" srcId="{069313D8-31F1-B748-B792-F2468564A5B8}" destId="{0BD79A4B-20D4-0E42-88D2-50CB9D23BD7F}" srcOrd="1" destOrd="0" presId="urn:microsoft.com/office/officeart/2005/8/layout/process2"/>
    <dgm:cxn modelId="{30FE0C04-CCFC-7142-8CB7-2C4FD8EC1DA1}" type="presOf" srcId="{69CBBDB7-447D-9C47-991D-CCC7BC491EAF}" destId="{2B2249B9-A079-D541-A20F-2213AD395144}" srcOrd="0" destOrd="0" presId="urn:microsoft.com/office/officeart/2005/8/layout/process2"/>
    <dgm:cxn modelId="{9BEB4506-C1C5-A541-B178-EC8A3B16251B}" srcId="{E33CE52C-1C94-BB41-9AE7-6AEA439D50AF}" destId="{F7053E66-DCFB-9645-AD10-5754EE064449}" srcOrd="5" destOrd="0" parTransId="{B6CB9CF1-D709-B048-A1DF-8389980CB898}" sibTransId="{36470767-71B0-6B4F-AFAD-BA8833261469}"/>
    <dgm:cxn modelId="{17207E0B-0FA9-0F4D-9EBB-9F76CFE20A93}" type="presOf" srcId="{3841D903-40C0-0B48-84A8-5C132AA8289D}" destId="{52955A06-ACFE-AE40-B853-2062D41921C0}" srcOrd="1" destOrd="0" presId="urn:microsoft.com/office/officeart/2005/8/layout/process2"/>
    <dgm:cxn modelId="{8AE06616-14F8-E747-B3EE-DECD2D6A78CB}" srcId="{E33CE52C-1C94-BB41-9AE7-6AEA439D50AF}" destId="{69CBBDB7-447D-9C47-991D-CCC7BC491EAF}" srcOrd="4" destOrd="0" parTransId="{9A53F184-8F3B-8244-ADBA-15635F0CA3EC}" sibTransId="{A1662D91-9280-A44D-8F21-65C437F0E2B2}"/>
    <dgm:cxn modelId="{0780082A-7B27-6B48-B6B7-123AB1931620}" type="presOf" srcId="{4D9B8EFF-0877-F94F-B019-3B224E804D78}" destId="{44DEAE11-C96D-8B46-ADAB-B61422A4C229}" srcOrd="0" destOrd="0" presId="urn:microsoft.com/office/officeart/2005/8/layout/process2"/>
    <dgm:cxn modelId="{F13A322C-501C-DD4A-80B7-91EDBBBA16A5}" type="presOf" srcId="{D9615E49-4DDD-564B-8187-BBEABEDF29BB}" destId="{4F449D70-F370-EA49-BA33-D16A9CF5E5FF}" srcOrd="0" destOrd="0" presId="urn:microsoft.com/office/officeart/2005/8/layout/process2"/>
    <dgm:cxn modelId="{4EC8E138-E555-0A45-8507-E757DC2321E4}" srcId="{E33CE52C-1C94-BB41-9AE7-6AEA439D50AF}" destId="{D9615E49-4DDD-564B-8187-BBEABEDF29BB}" srcOrd="2" destOrd="0" parTransId="{A23A855A-7329-4047-B2AC-74C37D9E6E2B}" sibTransId="{3841D903-40C0-0B48-84A8-5C132AA8289D}"/>
    <dgm:cxn modelId="{81960D52-EEEA-5648-9B50-ADB13C17C449}" srcId="{E33CE52C-1C94-BB41-9AE7-6AEA439D50AF}" destId="{D4AAF42B-8C05-C344-AF72-C955E2E12E9C}" srcOrd="1" destOrd="0" parTransId="{5FCEB287-DE31-A148-B9B1-50D1E3931476}" sibTransId="{48232199-A276-C249-BA06-8B568A16587F}"/>
    <dgm:cxn modelId="{125E7255-41CC-144F-96F5-39E6F3EE9665}" type="presOf" srcId="{D4AAF42B-8C05-C344-AF72-C955E2E12E9C}" destId="{6DE6C58A-FA18-404A-8D75-ED1497BA30EC}" srcOrd="0" destOrd="0" presId="urn:microsoft.com/office/officeart/2005/8/layout/process2"/>
    <dgm:cxn modelId="{3C206A5A-9B91-A545-8F53-2DDB5587B811}" type="presOf" srcId="{3841D903-40C0-0B48-84A8-5C132AA8289D}" destId="{5A59A924-7E4E-F449-9E1C-368CE65A09F8}" srcOrd="0" destOrd="0" presId="urn:microsoft.com/office/officeart/2005/8/layout/process2"/>
    <dgm:cxn modelId="{B56E425D-744D-1D41-8C53-30B3C2D06B4C}" type="presOf" srcId="{F7053E66-DCFB-9645-AD10-5754EE064449}" destId="{31DA936D-F4E5-0242-B9EB-A64ADF96156D}" srcOrd="0" destOrd="0" presId="urn:microsoft.com/office/officeart/2005/8/layout/process2"/>
    <dgm:cxn modelId="{35366C5F-66B5-7F47-87D6-F331159E5F70}" type="presOf" srcId="{069313D8-31F1-B748-B792-F2468564A5B8}" destId="{8E3229E8-9835-3442-B89C-C751B7A076D7}" srcOrd="0" destOrd="0" presId="urn:microsoft.com/office/officeart/2005/8/layout/process2"/>
    <dgm:cxn modelId="{330CE46E-53F9-4C44-A7A4-DD769465145D}" type="presOf" srcId="{48232199-A276-C249-BA06-8B568A16587F}" destId="{0238D970-5770-3E43-BC3D-E7506C8AD436}" srcOrd="0" destOrd="0" presId="urn:microsoft.com/office/officeart/2005/8/layout/process2"/>
    <dgm:cxn modelId="{A45C4D74-C188-4E40-B624-D4396CF11BFD}" type="presOf" srcId="{E33CE52C-1C94-BB41-9AE7-6AEA439D50AF}" destId="{5E221DFA-55A6-DB46-9367-7015713181EE}" srcOrd="0" destOrd="0" presId="urn:microsoft.com/office/officeart/2005/8/layout/process2"/>
    <dgm:cxn modelId="{538E8D82-00D9-2246-9CFA-7BD6C0FC124F}" srcId="{E33CE52C-1C94-BB41-9AE7-6AEA439D50AF}" destId="{8F0FDD91-7D6A-A74D-B9B7-3141BF6130C8}" srcOrd="3" destOrd="0" parTransId="{662F1DB6-3A53-824C-B7A1-B382AD64207A}" sibTransId="{4D9B8EFF-0877-F94F-B019-3B224E804D78}"/>
    <dgm:cxn modelId="{03D1458D-D20D-F449-9F1B-7D117EDD4E21}" type="presOf" srcId="{A1662D91-9280-A44D-8F21-65C437F0E2B2}" destId="{457A5194-E9B3-9A42-8678-48F008318849}" srcOrd="0" destOrd="0" presId="urn:microsoft.com/office/officeart/2005/8/layout/process2"/>
    <dgm:cxn modelId="{44E5CE9B-BF4E-D74B-82BE-93D9923111ED}" type="presOf" srcId="{8F0FDD91-7D6A-A74D-B9B7-3141BF6130C8}" destId="{A06A385B-F3D2-8448-A982-52F26D72860C}" srcOrd="0" destOrd="0" presId="urn:microsoft.com/office/officeart/2005/8/layout/process2"/>
    <dgm:cxn modelId="{1B6539A0-95E2-6E4A-8F2F-72A6489E1EFB}" srcId="{E33CE52C-1C94-BB41-9AE7-6AEA439D50AF}" destId="{40285BE5-341B-B24C-AC5D-5D2C859EA8A5}" srcOrd="0" destOrd="0" parTransId="{1F82A298-2A24-FD4D-B945-FD98BAE3FDA8}" sibTransId="{069313D8-31F1-B748-B792-F2468564A5B8}"/>
    <dgm:cxn modelId="{744AD4A0-CC89-E244-B2BB-2DFD4260EA2E}" type="presOf" srcId="{4D9B8EFF-0877-F94F-B019-3B224E804D78}" destId="{47A854F0-4EF7-8D49-84A6-DF8CECBDBD13}" srcOrd="1" destOrd="0" presId="urn:microsoft.com/office/officeart/2005/8/layout/process2"/>
    <dgm:cxn modelId="{07024BAB-6E33-6E4A-8849-546FD0C34C4F}" type="presOf" srcId="{A1662D91-9280-A44D-8F21-65C437F0E2B2}" destId="{9462B92E-3EEB-3647-AF99-8219B8C03605}" srcOrd="1" destOrd="0" presId="urn:microsoft.com/office/officeart/2005/8/layout/process2"/>
    <dgm:cxn modelId="{EB058DCA-A0F2-B444-A8AF-40A0E82EE45A}" type="presOf" srcId="{48232199-A276-C249-BA06-8B568A16587F}" destId="{351617EF-6AAA-C54C-B896-109D56285E30}" srcOrd="1" destOrd="0" presId="urn:microsoft.com/office/officeart/2005/8/layout/process2"/>
    <dgm:cxn modelId="{DA9E64FF-FFAC-7E4C-BFF1-6AA1F25EFE40}" type="presOf" srcId="{40285BE5-341B-B24C-AC5D-5D2C859EA8A5}" destId="{B8D5DE1E-9728-4140-88FE-155DCC88D2CB}" srcOrd="0" destOrd="0" presId="urn:microsoft.com/office/officeart/2005/8/layout/process2"/>
    <dgm:cxn modelId="{FC797E3E-BB7A-B647-A47B-A31FF973ABE5}" type="presParOf" srcId="{5E221DFA-55A6-DB46-9367-7015713181EE}" destId="{B8D5DE1E-9728-4140-88FE-155DCC88D2CB}" srcOrd="0" destOrd="0" presId="urn:microsoft.com/office/officeart/2005/8/layout/process2"/>
    <dgm:cxn modelId="{6C1833ED-73F1-CC40-B71C-33D0547EB000}" type="presParOf" srcId="{5E221DFA-55A6-DB46-9367-7015713181EE}" destId="{8E3229E8-9835-3442-B89C-C751B7A076D7}" srcOrd="1" destOrd="0" presId="urn:microsoft.com/office/officeart/2005/8/layout/process2"/>
    <dgm:cxn modelId="{147DF6DA-8FF7-264E-9F4A-F0DDBDFD80A7}" type="presParOf" srcId="{8E3229E8-9835-3442-B89C-C751B7A076D7}" destId="{0BD79A4B-20D4-0E42-88D2-50CB9D23BD7F}" srcOrd="0" destOrd="0" presId="urn:microsoft.com/office/officeart/2005/8/layout/process2"/>
    <dgm:cxn modelId="{02555571-9D3A-4445-A6CC-4D06C0583112}" type="presParOf" srcId="{5E221DFA-55A6-DB46-9367-7015713181EE}" destId="{6DE6C58A-FA18-404A-8D75-ED1497BA30EC}" srcOrd="2" destOrd="0" presId="urn:microsoft.com/office/officeart/2005/8/layout/process2"/>
    <dgm:cxn modelId="{BC99024B-B14E-234C-835E-1F664A627AB4}" type="presParOf" srcId="{5E221DFA-55A6-DB46-9367-7015713181EE}" destId="{0238D970-5770-3E43-BC3D-E7506C8AD436}" srcOrd="3" destOrd="0" presId="urn:microsoft.com/office/officeart/2005/8/layout/process2"/>
    <dgm:cxn modelId="{0D4DF4C6-5A82-A344-A6EB-4C21C9650C81}" type="presParOf" srcId="{0238D970-5770-3E43-BC3D-E7506C8AD436}" destId="{351617EF-6AAA-C54C-B896-109D56285E30}" srcOrd="0" destOrd="0" presId="urn:microsoft.com/office/officeart/2005/8/layout/process2"/>
    <dgm:cxn modelId="{CBDB3A20-1111-1F40-A8BC-608C6D156233}" type="presParOf" srcId="{5E221DFA-55A6-DB46-9367-7015713181EE}" destId="{4F449D70-F370-EA49-BA33-D16A9CF5E5FF}" srcOrd="4" destOrd="0" presId="urn:microsoft.com/office/officeart/2005/8/layout/process2"/>
    <dgm:cxn modelId="{5DAD80CD-DD4E-1843-A999-683E0422D7EB}" type="presParOf" srcId="{5E221DFA-55A6-DB46-9367-7015713181EE}" destId="{5A59A924-7E4E-F449-9E1C-368CE65A09F8}" srcOrd="5" destOrd="0" presId="urn:microsoft.com/office/officeart/2005/8/layout/process2"/>
    <dgm:cxn modelId="{E0FE3EF4-BF67-504E-A979-F7F47128305D}" type="presParOf" srcId="{5A59A924-7E4E-F449-9E1C-368CE65A09F8}" destId="{52955A06-ACFE-AE40-B853-2062D41921C0}" srcOrd="0" destOrd="0" presId="urn:microsoft.com/office/officeart/2005/8/layout/process2"/>
    <dgm:cxn modelId="{B5042B3C-B56A-FD41-8FDA-EF474364A6A0}" type="presParOf" srcId="{5E221DFA-55A6-DB46-9367-7015713181EE}" destId="{A06A385B-F3D2-8448-A982-52F26D72860C}" srcOrd="6" destOrd="0" presId="urn:microsoft.com/office/officeart/2005/8/layout/process2"/>
    <dgm:cxn modelId="{3D5D6FF8-7D04-B540-AB6E-D3D44CA03CCF}" type="presParOf" srcId="{5E221DFA-55A6-DB46-9367-7015713181EE}" destId="{44DEAE11-C96D-8B46-ADAB-B61422A4C229}" srcOrd="7" destOrd="0" presId="urn:microsoft.com/office/officeart/2005/8/layout/process2"/>
    <dgm:cxn modelId="{F18AD607-8860-B04C-A16A-D1929417A9B5}" type="presParOf" srcId="{44DEAE11-C96D-8B46-ADAB-B61422A4C229}" destId="{47A854F0-4EF7-8D49-84A6-DF8CECBDBD13}" srcOrd="0" destOrd="0" presId="urn:microsoft.com/office/officeart/2005/8/layout/process2"/>
    <dgm:cxn modelId="{B7CE852D-9311-7943-9B3C-71479C8A43EF}" type="presParOf" srcId="{5E221DFA-55A6-DB46-9367-7015713181EE}" destId="{2B2249B9-A079-D541-A20F-2213AD395144}" srcOrd="8" destOrd="0" presId="urn:microsoft.com/office/officeart/2005/8/layout/process2"/>
    <dgm:cxn modelId="{C0CEC2E1-E72A-964F-BF72-7D4BB07D72D7}" type="presParOf" srcId="{5E221DFA-55A6-DB46-9367-7015713181EE}" destId="{457A5194-E9B3-9A42-8678-48F008318849}" srcOrd="9" destOrd="0" presId="urn:microsoft.com/office/officeart/2005/8/layout/process2"/>
    <dgm:cxn modelId="{5CCDF00C-0DEE-FB44-A121-D5CBDAEBBE26}" type="presParOf" srcId="{457A5194-E9B3-9A42-8678-48F008318849}" destId="{9462B92E-3EEB-3647-AF99-8219B8C03605}" srcOrd="0" destOrd="0" presId="urn:microsoft.com/office/officeart/2005/8/layout/process2"/>
    <dgm:cxn modelId="{3D234822-4A16-7744-9C39-143262785ECA}" type="presParOf" srcId="{5E221DFA-55A6-DB46-9367-7015713181EE}" destId="{31DA936D-F4E5-0242-B9EB-A64ADF96156D}"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5DE1E-9728-4140-88FE-155DCC88D2CB}">
      <dsp:nvSpPr>
        <dsp:cNvPr id="0" name=""/>
        <dsp:cNvSpPr/>
      </dsp:nvSpPr>
      <dsp:spPr>
        <a:xfrm>
          <a:off x="2722937" y="1541"/>
          <a:ext cx="2021724" cy="4568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conv</a:t>
          </a:r>
        </a:p>
      </dsp:txBody>
      <dsp:txXfrm>
        <a:off x="2736317" y="14921"/>
        <a:ext cx="1994964" cy="430077"/>
      </dsp:txXfrm>
    </dsp:sp>
    <dsp:sp modelId="{8E3229E8-9835-3442-B89C-C751B7A076D7}">
      <dsp:nvSpPr>
        <dsp:cNvPr id="0" name=""/>
        <dsp:cNvSpPr/>
      </dsp:nvSpPr>
      <dsp:spPr>
        <a:xfrm rot="5400000">
          <a:off x="3648143" y="469799"/>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486930"/>
        <a:ext cx="123346" cy="119919"/>
      </dsp:txXfrm>
    </dsp:sp>
    <dsp:sp modelId="{6DE6C58A-FA18-404A-8D75-ED1497BA30EC}">
      <dsp:nvSpPr>
        <dsp:cNvPr id="0" name=""/>
        <dsp:cNvSpPr/>
      </dsp:nvSpPr>
      <dsp:spPr>
        <a:xfrm>
          <a:off x="2722937" y="686797"/>
          <a:ext cx="2021724" cy="456837"/>
        </a:xfrm>
        <a:prstGeom prst="roundRect">
          <a:avLst>
            <a:gd name="adj" fmla="val 10000"/>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BN</a:t>
          </a:r>
        </a:p>
      </dsp:txBody>
      <dsp:txXfrm>
        <a:off x="2736317" y="700177"/>
        <a:ext cx="1994964" cy="430077"/>
      </dsp:txXfrm>
    </dsp:sp>
    <dsp:sp modelId="{0238D970-5770-3E43-BC3D-E7506C8AD436}">
      <dsp:nvSpPr>
        <dsp:cNvPr id="0" name=""/>
        <dsp:cNvSpPr/>
      </dsp:nvSpPr>
      <dsp:spPr>
        <a:xfrm rot="5400000">
          <a:off x="3648143" y="1155055"/>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1172186"/>
        <a:ext cx="123346" cy="119919"/>
      </dsp:txXfrm>
    </dsp:sp>
    <dsp:sp modelId="{4F449D70-F370-EA49-BA33-D16A9CF5E5FF}">
      <dsp:nvSpPr>
        <dsp:cNvPr id="0" name=""/>
        <dsp:cNvSpPr/>
      </dsp:nvSpPr>
      <dsp:spPr>
        <a:xfrm>
          <a:off x="2722937" y="1372053"/>
          <a:ext cx="2021724" cy="456837"/>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ReLU</a:t>
          </a:r>
          <a:endParaRPr lang="en-US" sz="1900" kern="1200" dirty="0"/>
        </a:p>
      </dsp:txBody>
      <dsp:txXfrm>
        <a:off x="2736317" y="1385433"/>
        <a:ext cx="1994964" cy="430077"/>
      </dsp:txXfrm>
    </dsp:sp>
    <dsp:sp modelId="{5A59A924-7E4E-F449-9E1C-368CE65A09F8}">
      <dsp:nvSpPr>
        <dsp:cNvPr id="0" name=""/>
        <dsp:cNvSpPr/>
      </dsp:nvSpPr>
      <dsp:spPr>
        <a:xfrm rot="5400000">
          <a:off x="3648143" y="1840311"/>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1857442"/>
        <a:ext cx="123346" cy="119919"/>
      </dsp:txXfrm>
    </dsp:sp>
    <dsp:sp modelId="{A06A385B-F3D2-8448-A982-52F26D72860C}">
      <dsp:nvSpPr>
        <dsp:cNvPr id="0" name=""/>
        <dsp:cNvSpPr/>
      </dsp:nvSpPr>
      <dsp:spPr>
        <a:xfrm>
          <a:off x="2722937" y="2057309"/>
          <a:ext cx="2021724" cy="4568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conv</a:t>
          </a:r>
        </a:p>
      </dsp:txBody>
      <dsp:txXfrm>
        <a:off x="2736317" y="2070689"/>
        <a:ext cx="1994964" cy="430077"/>
      </dsp:txXfrm>
    </dsp:sp>
    <dsp:sp modelId="{44DEAE11-C96D-8B46-ADAB-B61422A4C229}">
      <dsp:nvSpPr>
        <dsp:cNvPr id="0" name=""/>
        <dsp:cNvSpPr/>
      </dsp:nvSpPr>
      <dsp:spPr>
        <a:xfrm rot="5400000">
          <a:off x="3648143" y="2525567"/>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2542698"/>
        <a:ext cx="123346" cy="119919"/>
      </dsp:txXfrm>
    </dsp:sp>
    <dsp:sp modelId="{2B2249B9-A079-D541-A20F-2213AD395144}">
      <dsp:nvSpPr>
        <dsp:cNvPr id="0" name=""/>
        <dsp:cNvSpPr/>
      </dsp:nvSpPr>
      <dsp:spPr>
        <a:xfrm>
          <a:off x="2722937" y="2742565"/>
          <a:ext cx="2021724" cy="456837"/>
        </a:xfrm>
        <a:prstGeom prst="roundRect">
          <a:avLst>
            <a:gd name="adj" fmla="val 10000"/>
          </a:avLst>
        </a:prstGeom>
        <a:solidFill>
          <a:srgbClr val="CC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BN</a:t>
          </a:r>
        </a:p>
      </dsp:txBody>
      <dsp:txXfrm>
        <a:off x="2736317" y="2755945"/>
        <a:ext cx="1994964" cy="430077"/>
      </dsp:txXfrm>
    </dsp:sp>
    <dsp:sp modelId="{457A5194-E9B3-9A42-8678-48F008318849}">
      <dsp:nvSpPr>
        <dsp:cNvPr id="0" name=""/>
        <dsp:cNvSpPr/>
      </dsp:nvSpPr>
      <dsp:spPr>
        <a:xfrm rot="5400000">
          <a:off x="3648143" y="3210823"/>
          <a:ext cx="171313" cy="205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672127" y="3227954"/>
        <a:ext cx="123346" cy="119919"/>
      </dsp:txXfrm>
    </dsp:sp>
    <dsp:sp modelId="{31DA936D-F4E5-0242-B9EB-A64ADF96156D}">
      <dsp:nvSpPr>
        <dsp:cNvPr id="0" name=""/>
        <dsp:cNvSpPr/>
      </dsp:nvSpPr>
      <dsp:spPr>
        <a:xfrm>
          <a:off x="2722937" y="3427821"/>
          <a:ext cx="2021724" cy="456837"/>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ReLU</a:t>
          </a:r>
          <a:endParaRPr lang="en-US" sz="1900" kern="1200" dirty="0"/>
        </a:p>
      </dsp:txBody>
      <dsp:txXfrm>
        <a:off x="2736317" y="3441201"/>
        <a:ext cx="1994964" cy="4300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a:t>
            </a:fld>
            <a:endParaRPr lang="en-US"/>
          </a:p>
        </p:txBody>
      </p:sp>
    </p:spTree>
    <p:extLst>
      <p:ext uri="{BB962C8B-B14F-4D97-AF65-F5344CB8AC3E}">
        <p14:creationId xmlns:p14="http://schemas.microsoft.com/office/powerpoint/2010/main" val="184370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20</a:t>
            </a:fld>
            <a:endParaRPr lang="en-US"/>
          </a:p>
        </p:txBody>
      </p:sp>
    </p:spTree>
    <p:extLst>
      <p:ext uri="{BB962C8B-B14F-4D97-AF65-F5344CB8AC3E}">
        <p14:creationId xmlns:p14="http://schemas.microsoft.com/office/powerpoint/2010/main" val="223027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p>
          <a:p>
            <a:endParaRPr lang="en-US" dirty="0"/>
          </a:p>
          <a:p>
            <a:r>
              <a:rPr lang="en-US"/>
              <a:t>Descending through a Crowded Valley — Benchmarking Deep Learning Optimizers</a:t>
            </a:r>
          </a:p>
          <a:p>
            <a:r>
              <a:rPr lang="en-US" dirty="0"/>
              <a:t>https://</a:t>
            </a:r>
            <a:r>
              <a:rPr lang="en-US" dirty="0" err="1"/>
              <a:t>arxiv.org</a:t>
            </a:r>
            <a:r>
              <a:rPr lang="en-US" dirty="0"/>
              <a:t>/pdf/2007.01547.pdf</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25</a:t>
            </a:fld>
            <a:endParaRPr lang="en-US"/>
          </a:p>
        </p:txBody>
      </p:sp>
    </p:spTree>
    <p:extLst>
      <p:ext uri="{BB962C8B-B14F-4D97-AF65-F5344CB8AC3E}">
        <p14:creationId xmlns:p14="http://schemas.microsoft.com/office/powerpoint/2010/main" val="19221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26</a:t>
            </a:fld>
            <a:endParaRPr lang="en-US"/>
          </a:p>
        </p:txBody>
      </p:sp>
    </p:spTree>
    <p:extLst>
      <p:ext uri="{BB962C8B-B14F-4D97-AF65-F5344CB8AC3E}">
        <p14:creationId xmlns:p14="http://schemas.microsoft.com/office/powerpoint/2010/main" val="386075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39</a:t>
            </a:fld>
            <a:endParaRPr lang="en-US"/>
          </a:p>
        </p:txBody>
      </p:sp>
    </p:spTree>
    <p:extLst>
      <p:ext uri="{BB962C8B-B14F-4D97-AF65-F5344CB8AC3E}">
        <p14:creationId xmlns:p14="http://schemas.microsoft.com/office/powerpoint/2010/main" val="252048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Note that simply normalizing each input of a layer may change what the layer can represent. For instance, normalizing the inputs of a sigmoid would constrain them to the linear regime of the nonlinearity. To address this, we make sure that the transformation inserted in the network can represent the identity transform. To accomplish this, we introduce, for each activation x (k) , a pair of parameters </a:t>
            </a:r>
            <a:r>
              <a:rPr lang="el-GR" dirty="0"/>
              <a:t>γ (</a:t>
            </a:r>
            <a:r>
              <a:rPr lang="en-US" dirty="0"/>
              <a:t>k) , </a:t>
            </a:r>
            <a:r>
              <a:rPr lang="el-GR" dirty="0"/>
              <a:t>β(</a:t>
            </a:r>
            <a:r>
              <a:rPr lang="en-US" dirty="0"/>
              <a:t>k) , which scale and shift the normalized value. Indeed, by setting </a:t>
            </a:r>
            <a:r>
              <a:rPr lang="el-GR" dirty="0"/>
              <a:t>γ (</a:t>
            </a:r>
            <a:r>
              <a:rPr lang="en-US" dirty="0"/>
              <a:t>k) = p Var[x (k) ] and </a:t>
            </a:r>
            <a:r>
              <a:rPr lang="el-GR" dirty="0"/>
              <a:t>β (</a:t>
            </a:r>
            <a:r>
              <a:rPr lang="en-US" dirty="0"/>
              <a:t>k) = E[x (k) ], we could recover the original activations, if that were the optimal thing to do.</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45</a:t>
            </a:fld>
            <a:endParaRPr lang="en-US"/>
          </a:p>
        </p:txBody>
      </p:sp>
    </p:spTree>
    <p:extLst>
      <p:ext uri="{BB962C8B-B14F-4D97-AF65-F5344CB8AC3E}">
        <p14:creationId xmlns:p14="http://schemas.microsoft.com/office/powerpoint/2010/main" val="1781136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62</a:t>
            </a:fld>
            <a:endParaRPr lang="en-US"/>
          </a:p>
        </p:txBody>
      </p:sp>
    </p:spTree>
    <p:extLst>
      <p:ext uri="{BB962C8B-B14F-4D97-AF65-F5344CB8AC3E}">
        <p14:creationId xmlns:p14="http://schemas.microsoft.com/office/powerpoint/2010/main" val="327195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a:t>
            </a:fld>
            <a:endParaRPr lang="en-US"/>
          </a:p>
        </p:txBody>
      </p:sp>
    </p:spTree>
    <p:extLst>
      <p:ext uri="{BB962C8B-B14F-4D97-AF65-F5344CB8AC3E}">
        <p14:creationId xmlns:p14="http://schemas.microsoft.com/office/powerpoint/2010/main" val="1157736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a:t>
            </a:fld>
            <a:endParaRPr lang="en-US"/>
          </a:p>
        </p:txBody>
      </p:sp>
    </p:spTree>
    <p:extLst>
      <p:ext uri="{BB962C8B-B14F-4D97-AF65-F5344CB8AC3E}">
        <p14:creationId xmlns:p14="http://schemas.microsoft.com/office/powerpoint/2010/main" val="389868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7</a:t>
            </a:fld>
            <a:endParaRPr lang="en-US"/>
          </a:p>
        </p:txBody>
      </p:sp>
    </p:spTree>
    <p:extLst>
      <p:ext uri="{BB962C8B-B14F-4D97-AF65-F5344CB8AC3E}">
        <p14:creationId xmlns:p14="http://schemas.microsoft.com/office/powerpoint/2010/main" val="158505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From Stanford CS231n: Good intuition to have in mind is that with a high learning rate, the system contains too much kinetic energy and the parameter vector bounces around chaotically, unable to settle down into deeper, but narrower parts of the loss function. Knowing when to decay the learning rate can be tricky: Decay it slowly and you’ll be wasting computation bouncing around chaotically with little improvement for a long time.</a:t>
            </a:r>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10</a:t>
            </a:fld>
            <a:endParaRPr lang="en-US"/>
          </a:p>
        </p:txBody>
      </p:sp>
    </p:spTree>
    <p:extLst>
      <p:ext uri="{BB962C8B-B14F-4D97-AF65-F5344CB8AC3E}">
        <p14:creationId xmlns:p14="http://schemas.microsoft.com/office/powerpoint/2010/main" val="347311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12</a:t>
            </a:fld>
            <a:endParaRPr lang="en-US"/>
          </a:p>
        </p:txBody>
      </p:sp>
    </p:spTree>
    <p:extLst>
      <p:ext uri="{BB962C8B-B14F-4D97-AF65-F5344CB8AC3E}">
        <p14:creationId xmlns:p14="http://schemas.microsoft.com/office/powerpoint/2010/main" val="358591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if loss changes quickly in one direction and slowly in another?</a:t>
            </a:r>
          </a:p>
          <a:p>
            <a:r>
              <a:rPr lang="en-US" sz="1200" dirty="0"/>
              <a:t>What does gradient descent do?</a:t>
            </a:r>
          </a:p>
          <a:p>
            <a:r>
              <a:rPr lang="en-US" sz="1200" dirty="0">
                <a:solidFill>
                  <a:srgbClr val="FF0000"/>
                </a:solidFill>
              </a:rPr>
              <a:t>Very slow progress along shallow dimension, jitter along steep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Loss function has high </a:t>
            </a:r>
            <a:r>
              <a:rPr lang="en-US" sz="1200" b="1" dirty="0"/>
              <a:t>condition number</a:t>
            </a:r>
            <a:r>
              <a:rPr lang="en-US" sz="1200" dirty="0"/>
              <a:t>: ratio of largest to smallest singular value of the Hessian matrix is large</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17</a:t>
            </a:fld>
            <a:endParaRPr lang="en-US"/>
          </a:p>
        </p:txBody>
      </p:sp>
    </p:spTree>
    <p:extLst>
      <p:ext uri="{BB962C8B-B14F-4D97-AF65-F5344CB8AC3E}">
        <p14:creationId xmlns:p14="http://schemas.microsoft.com/office/powerpoint/2010/main" val="189812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if loss changes quickly in one direction and slowly in another?</a:t>
            </a:r>
          </a:p>
          <a:p>
            <a:r>
              <a:rPr lang="en-US" sz="1200" dirty="0"/>
              <a:t>What does gradient descent do?</a:t>
            </a:r>
          </a:p>
          <a:p>
            <a:r>
              <a:rPr lang="en-US" sz="1200" dirty="0">
                <a:solidFill>
                  <a:srgbClr val="FF0000"/>
                </a:solidFill>
              </a:rPr>
              <a:t>Very slow progress along shallow dimension, jitter along steep direction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Loss function has high </a:t>
            </a:r>
            <a:r>
              <a:rPr lang="en-US" sz="1200" b="1" dirty="0"/>
              <a:t>condition number</a:t>
            </a:r>
            <a:r>
              <a:rPr lang="en-US" sz="1200" dirty="0"/>
              <a:t>: ratio of largest to smallest singular value of the Hessian matrix is large</a:t>
            </a:r>
            <a:endParaRPr lang="en-US"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18</a:t>
            </a:fld>
            <a:endParaRPr lang="en-US"/>
          </a:p>
        </p:txBody>
      </p:sp>
    </p:spTree>
    <p:extLst>
      <p:ext uri="{BB962C8B-B14F-4D97-AF65-F5344CB8AC3E}">
        <p14:creationId xmlns:p14="http://schemas.microsoft.com/office/powerpoint/2010/main" val="256087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19</a:t>
            </a:fld>
            <a:endParaRPr lang="en-US"/>
          </a:p>
        </p:txBody>
      </p:sp>
    </p:spTree>
    <p:extLst>
      <p:ext uri="{BB962C8B-B14F-4D97-AF65-F5344CB8AC3E}">
        <p14:creationId xmlns:p14="http://schemas.microsoft.com/office/powerpoint/2010/main" val="250476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mlexplained.com/2018/01/29/learning-rate-tuning-in-deep-learning-a-practical-gu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s231n.stanford.edu/slides/2018/cs231n_2018_lecture07.pdf" TargetMode="External"/><Relationship Id="rId5" Type="http://schemas.openxmlformats.org/officeDocument/2006/relationships/image" Target="../media/image5.png"/><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2" Type="http://schemas.openxmlformats.org/officeDocument/2006/relationships/hyperlink" Target="https://arxiv.org/pdf/1706.02677.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docs.google.com/presentation/d/183aCHcSq-YsaokZrqI3khuy_zPbehG-XgkyA6L5W4t4/edit#slide=id.g38a7d6b174_0_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docs.google.com/presentation/d/183aCHcSq-YsaokZrqI3khuy_zPbehG-XgkyA6L5W4t4/edit#slide=id.g38a7d6b174_0_2"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www.deeplearningbook.org/contents/regularization.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eb.eecs.umich.edu/~justincj/slides/eecs498/WI2022/598_WI2022_lecture04.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ruder.io/optimizing-gradient-descent/index.html#momentum" TargetMode="External"/><Relationship Id="rId5" Type="http://schemas.openxmlformats.org/officeDocument/2006/relationships/image" Target="../media/image18.tiff"/><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eb.eecs.umich.edu/~justincj/slides/eecs498/FA2020/598_FA2020_lecture04.pdf" TargetMode="External"/><Relationship Id="rId3" Type="http://schemas.openxmlformats.org/officeDocument/2006/relationships/image" Target="../media/image160.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0.png"/></Relationships>
</file>

<file path=ppt/slides/_rels/slide21.xml.rels><?xml version="1.0" encoding="UTF-8" standalone="yes"?>
<Relationships xmlns="http://schemas.openxmlformats.org/package/2006/relationships"><Relationship Id="rId8" Type="http://schemas.openxmlformats.org/officeDocument/2006/relationships/hyperlink" Target="http://cs231n.github.io/neural-networks-3/#sgd" TargetMode="External"/><Relationship Id="rId3" Type="http://schemas.openxmlformats.org/officeDocument/2006/relationships/image" Target="../media/image19.tif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90.png"/><Relationship Id="rId4" Type="http://schemas.openxmlformats.org/officeDocument/2006/relationships/image" Target="../media/image24.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www.jmlr.org/papers/volume12/duchi11a/duchi11a.pdf"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www.cs.toronto.edu/~tijmen/csc321/slides/lecture_slides_lec6.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1412.6980"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karpathy.github.io/2019/04/25/recip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apers.nips.cc/paper/7003-the-marginal-value-of-adaptive-gradient-methods-in-machine-learning.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arxiv.org/pdf/2007.01547.pdf" TargetMode="External"/><Relationship Id="rId4" Type="http://schemas.openxmlformats.org/officeDocument/2006/relationships/hyperlink" Target="https://openreview.net/forum?id=ryQu7f-RZ"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506.01186.pdf" TargetMode="External"/><Relationship Id="rId2" Type="http://schemas.openxmlformats.org/officeDocument/2006/relationships/hyperlink" Target="https://www.ics.uci.edu/~welling/publications/papers/stoclangevin_v6.pdf" TargetMode="External"/><Relationship Id="rId1" Type="http://schemas.openxmlformats.org/officeDocument/2006/relationships/slideLayout" Target="../slideLayouts/slideLayout2.xml"/><Relationship Id="rId4" Type="http://schemas.openxmlformats.org/officeDocument/2006/relationships/hyperlink" Target="https://cs231n.github.io/neural-networks-3/#secon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edium.com/nanonets/how-to-use-deep-learning-when-you-have-limited-data-part-2-data-augmentation-c26971dc8ced" TargetMode="External"/><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hyperlink" Target="http://cs231n.stanford.edu/slides/2018/cs231n_2018_lecture07.pdf"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s231n.stanford.edu/slides/2018/cs231n_2018_lecture07.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hyperlink" Target="https://medium.com/nanonets/how-to-use-deep-learning-when-you-have-limited-data-part-2-data-augmentation-c26971dc8ced"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edium.com/@thimblot/data-augmentation-boost-your-image-dataset-with-few-lines-of-python-155c2dc1baec" TargetMode="External"/><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pdf/1909.13719.pdf" TargetMode="External"/><Relationship Id="rId2" Type="http://schemas.openxmlformats.org/officeDocument/2006/relationships/hyperlink" Target="https://arxiv.org/pdf/1805.09501.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60.png"/><Relationship Id="rId10" Type="http://schemas.openxmlformats.org/officeDocument/2006/relationships/image" Target="../media/image48.png"/><Relationship Id="rId9"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web.eecs.umich.edu/~justincj/slides/eecs498/WI2022/598_WI2022_lecture09.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pdf/1706.02677.pdf" TargetMode="External"/><Relationship Id="rId2" Type="http://schemas.openxmlformats.org/officeDocument/2006/relationships/hyperlink" Target="https://arxiv.org/pdf/1609.0483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cv-foundation.org/openaccess/content_iccv_2015/papers/He_Delving_Deep_into_ICCV_2015_paper.pdf" TargetMode="External"/><Relationship Id="rId2" Type="http://schemas.openxmlformats.org/officeDocument/2006/relationships/hyperlink" Target="http://proceedings.mlr.press/v9/glorot10a/glorot10a.pdf" TargetMode="External"/><Relationship Id="rId1" Type="http://schemas.openxmlformats.org/officeDocument/2006/relationships/slideLayout" Target="../slideLayouts/slideLayout2.xml"/><Relationship Id="rId5" Type="http://schemas.openxmlformats.org/officeDocument/2006/relationships/hyperlink" Target="http://cs231n.github.io/neural-networks-2/#init" TargetMode="Externa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hyperlink" Target="https://img.rt.com/files/2016.10/original/57f28764c36188fc0b8b45e8.jpg"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arxiv.org/pdf/1502.03167.pdf"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pdf/1502.03167.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arxiv.org/pdf/1502.03167.pdf"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www.alexirpan.com/2017/04/26/perils-batch-norm.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abs/1807.03341" TargetMode="External"/><Relationship Id="rId2" Type="http://schemas.openxmlformats.org/officeDocument/2006/relationships/hyperlink" Target="https://arxiv.org/pdf/1805.11604.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arxiv.org/pdf/1607.08022.pdf" TargetMode="External"/><Relationship Id="rId2" Type="http://schemas.openxmlformats.org/officeDocument/2006/relationships/hyperlink" Target="https://arxiv.org/pdf/1607.06450.pdf"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arxiv.org/pdf/1602.07868.pdf" TargetMode="External"/><Relationship Id="rId4" Type="http://schemas.openxmlformats.org/officeDocument/2006/relationships/hyperlink" Target="https://openaccess.thecvf.com/content_ECCV_2018/papers/Yuxin_Wu_Group_Normalization_ECCV_2018_paper.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laid.delanover.com/difference-between-l1-and-l2-regularization-implementation-and-visualization-in-tensorflow/" TargetMode="External"/><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20.png"/><Relationship Id="rId1" Type="http://schemas.openxmlformats.org/officeDocument/2006/relationships/slideLayout" Target="../slideLayouts/slideLayout2.xml"/><Relationship Id="rId5" Type="http://schemas.openxmlformats.org/officeDocument/2006/relationships/hyperlink" Target="https://arxiv.org/pdf/1711.05101.pdf" TargetMode="External"/><Relationship Id="rId4" Type="http://schemas.openxmlformats.org/officeDocument/2006/relationships/hyperlink" Target="https://web.eecs.umich.edu/~justincj/slides/eecs498/WI2022/598_WI2022_lecture04.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hyperlink" Target="https://www.cs.toronto.edu/~hinton/absps/JMLRdropout.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s.toronto.edu/~hinton/absps/JMLRdropout.pdf" TargetMode="External"/><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arxiv.org/abs/1801.05134"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slideshare.net/ssuserf88631/scalable-machine-learning-73621818"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openreview.net/pdf?id=BJYwwY9ll"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karpathy.github.io/2019/04/25/recip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s231n.github.io/neural-networks-3/#sgd" TargetMode="External"/><Relationship Id="rId5" Type="http://schemas.openxmlformats.org/officeDocument/2006/relationships/image" Target="../media/image3.tiff"/><Relationship Id="rId4" Type="http://schemas.openxmlformats.org/officeDocument/2006/relationships/hyperlink" Target="https://www.slideshare.net/ssuserf88631/scalable-machine-learning-73621818"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08410" y="178043"/>
            <a:ext cx="11202590" cy="13176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50" name="Title 1"/>
          <p:cNvSpPr txBox="1">
            <a:spLocks/>
          </p:cNvSpPr>
          <p:nvPr/>
        </p:nvSpPr>
        <p:spPr bwMode="auto">
          <a:xfrm>
            <a:off x="608410" y="0"/>
            <a:ext cx="109728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0" dirty="0">
                <a:latin typeface="+mn-lt"/>
              </a:rPr>
              <a:t>Neural network training: The basics and beyond</a:t>
            </a:r>
          </a:p>
        </p:txBody>
      </p:sp>
      <p:sp>
        <p:nvSpPr>
          <p:cNvPr id="2" name="Rectangle 1">
            <a:extLst>
              <a:ext uri="{FF2B5EF4-FFF2-40B4-BE49-F238E27FC236}">
                <a16:creationId xmlns:a16="http://schemas.microsoft.com/office/drawing/2014/main" id="{AFF2F36E-4471-DB68-7E36-F3FD59D844D1}"/>
              </a:ext>
            </a:extLst>
          </p:cNvPr>
          <p:cNvSpPr/>
          <p:nvPr/>
        </p:nvSpPr>
        <p:spPr>
          <a:xfrm>
            <a:off x="4758035" y="6310635"/>
            <a:ext cx="2903339" cy="369322"/>
          </a:xfrm>
          <a:prstGeom prst="rect">
            <a:avLst/>
          </a:prstGeom>
        </p:spPr>
        <p:txBody>
          <a:bodyPr wrap="none" lIns="91430" tIns="45715" rIns="91430" bIns="45715">
            <a:spAutoFit/>
          </a:bodyPr>
          <a:lstStyle/>
          <a:p>
            <a:pPr algn="ctr" eaLnBrk="1" hangingPunct="1">
              <a:spcBef>
                <a:spcPct val="20000"/>
              </a:spcBef>
            </a:pPr>
            <a:r>
              <a:rPr lang="en-US" sz="1800" b="0" dirty="0">
                <a:latin typeface="+mn-lt"/>
              </a:rPr>
              <a:t>Slides from Lana </a:t>
            </a:r>
            <a:r>
              <a:rPr lang="en-US" sz="1800" b="0" dirty="0" err="1">
                <a:latin typeface="+mn-lt"/>
              </a:rPr>
              <a:t>Lazebnik</a:t>
            </a:r>
            <a:endParaRPr lang="en-US" sz="1800" b="0" dirty="0">
              <a:latin typeface="+mn-lt"/>
            </a:endParaRPr>
          </a:p>
        </p:txBody>
      </p:sp>
    </p:spTree>
    <p:extLst>
      <p:ext uri="{BB962C8B-B14F-4D97-AF65-F5344CB8AC3E}">
        <p14:creationId xmlns:p14="http://schemas.microsoft.com/office/powerpoint/2010/main" val="3756408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73B8-0E62-AB41-B2AC-E6289659C5C6}"/>
              </a:ext>
            </a:extLst>
          </p:cNvPr>
          <p:cNvSpPr>
            <a:spLocks noGrp="1"/>
          </p:cNvSpPr>
          <p:nvPr>
            <p:ph type="title"/>
          </p:nvPr>
        </p:nvSpPr>
        <p:spPr/>
        <p:txBody>
          <a:bodyPr/>
          <a:lstStyle/>
          <a:p>
            <a:r>
              <a:rPr lang="en-US" dirty="0"/>
              <a:t>A typical phenomenon</a:t>
            </a:r>
          </a:p>
        </p:txBody>
      </p:sp>
      <p:sp>
        <p:nvSpPr>
          <p:cNvPr id="7" name="Content Placeholder 6">
            <a:extLst>
              <a:ext uri="{FF2B5EF4-FFF2-40B4-BE49-F238E27FC236}">
                <a16:creationId xmlns:a16="http://schemas.microsoft.com/office/drawing/2014/main" id="{5C8F27C5-9287-3A4D-B0D1-9CB084467384}"/>
              </a:ext>
            </a:extLst>
          </p:cNvPr>
          <p:cNvSpPr>
            <a:spLocks noGrp="1"/>
          </p:cNvSpPr>
          <p:nvPr>
            <p:ph idx="1"/>
          </p:nvPr>
        </p:nvSpPr>
        <p:spPr>
          <a:xfrm>
            <a:off x="7620000" y="1295400"/>
            <a:ext cx="3810000" cy="838200"/>
          </a:xfrm>
        </p:spPr>
        <p:txBody>
          <a:bodyPr/>
          <a:lstStyle/>
          <a:p>
            <a:pPr marL="0" indent="0" algn="ctr"/>
            <a:r>
              <a:rPr lang="en-US" dirty="0"/>
              <a:t>Possible explanation</a:t>
            </a:r>
          </a:p>
        </p:txBody>
      </p:sp>
      <p:sp>
        <p:nvSpPr>
          <p:cNvPr id="6" name="TextBox 5">
            <a:extLst>
              <a:ext uri="{FF2B5EF4-FFF2-40B4-BE49-F238E27FC236}">
                <a16:creationId xmlns:a16="http://schemas.microsoft.com/office/drawing/2014/main" id="{55D9E117-4CD8-0642-AD81-632009BDF34D}"/>
              </a:ext>
            </a:extLst>
          </p:cNvPr>
          <p:cNvSpPr txBox="1"/>
          <p:nvPr/>
        </p:nvSpPr>
        <p:spPr>
          <a:xfrm>
            <a:off x="9067800" y="6324600"/>
            <a:ext cx="1582484" cy="369332"/>
          </a:xfrm>
          <a:prstGeom prst="rect">
            <a:avLst/>
          </a:prstGeom>
          <a:noFill/>
        </p:spPr>
        <p:txBody>
          <a:bodyPr wrap="none" rtlCol="0">
            <a:spAutoFit/>
          </a:bodyPr>
          <a:lstStyle/>
          <a:p>
            <a:r>
              <a:rPr lang="en-US" sz="1800" b="0" dirty="0">
                <a:hlinkClick r:id="rId3"/>
              </a:rPr>
              <a:t>Image source</a:t>
            </a:r>
            <a:endParaRPr lang="en-US" sz="1800" b="0" dirty="0"/>
          </a:p>
        </p:txBody>
      </p:sp>
      <p:pic>
        <p:nvPicPr>
          <p:cNvPr id="3" name="Picture 2">
            <a:extLst>
              <a:ext uri="{FF2B5EF4-FFF2-40B4-BE49-F238E27FC236}">
                <a16:creationId xmlns:a16="http://schemas.microsoft.com/office/drawing/2014/main" id="{1529932A-A6EF-CD4F-A9C4-B9B0FD9F4300}"/>
              </a:ext>
            </a:extLst>
          </p:cNvPr>
          <p:cNvPicPr>
            <a:picLocks noChangeAspect="1"/>
          </p:cNvPicPr>
          <p:nvPr/>
        </p:nvPicPr>
        <p:blipFill rotWithShape="1">
          <a:blip r:embed="rId4"/>
          <a:srcRect r="44860"/>
          <a:stretch/>
        </p:blipFill>
        <p:spPr>
          <a:xfrm>
            <a:off x="7391400" y="2001640"/>
            <a:ext cx="4495800" cy="4218880"/>
          </a:xfrm>
          <a:prstGeom prst="rect">
            <a:avLst/>
          </a:prstGeom>
        </p:spPr>
      </p:pic>
      <p:pic>
        <p:nvPicPr>
          <p:cNvPr id="8" name="Picture 7">
            <a:extLst>
              <a:ext uri="{FF2B5EF4-FFF2-40B4-BE49-F238E27FC236}">
                <a16:creationId xmlns:a16="http://schemas.microsoft.com/office/drawing/2014/main" id="{84FDCA9C-8072-1D48-AC0F-B0797BF0E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00200"/>
            <a:ext cx="5643666" cy="4114800"/>
          </a:xfrm>
          <a:prstGeom prst="rect">
            <a:avLst/>
          </a:prstGeom>
        </p:spPr>
      </p:pic>
      <p:sp>
        <p:nvSpPr>
          <p:cNvPr id="9" name="TextBox 8">
            <a:extLst>
              <a:ext uri="{FF2B5EF4-FFF2-40B4-BE49-F238E27FC236}">
                <a16:creationId xmlns:a16="http://schemas.microsoft.com/office/drawing/2014/main" id="{99F78837-C1ED-214A-BF2B-C1CA3E16CD5D}"/>
              </a:ext>
            </a:extLst>
          </p:cNvPr>
          <p:cNvSpPr txBox="1"/>
          <p:nvPr/>
        </p:nvSpPr>
        <p:spPr>
          <a:xfrm>
            <a:off x="1996013" y="6324600"/>
            <a:ext cx="3480440" cy="369332"/>
          </a:xfrm>
          <a:prstGeom prst="rect">
            <a:avLst/>
          </a:prstGeom>
          <a:noFill/>
        </p:spPr>
        <p:txBody>
          <a:bodyPr wrap="none" rtlCol="0">
            <a:spAutoFit/>
          </a:bodyPr>
          <a:lstStyle/>
          <a:p>
            <a:r>
              <a:rPr lang="en-US" sz="1800" b="0" dirty="0"/>
              <a:t>Image source: </a:t>
            </a:r>
            <a:r>
              <a:rPr lang="en-US" sz="1800" b="0" dirty="0">
                <a:hlinkClick r:id="rId6"/>
              </a:rPr>
              <a:t>Stanford CS231n</a:t>
            </a:r>
            <a:endParaRPr lang="en-US" sz="1800" b="0" dirty="0"/>
          </a:p>
        </p:txBody>
      </p:sp>
    </p:spTree>
    <p:extLst>
      <p:ext uri="{BB962C8B-B14F-4D97-AF65-F5344CB8AC3E}">
        <p14:creationId xmlns:p14="http://schemas.microsoft.com/office/powerpoint/2010/main" val="33733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457200" indent="-457200">
              <a:buFont typeface="Arial" panose="020B0604020202020204" pitchFamily="34" charset="0"/>
              <a:buChar char="•"/>
            </a:pPr>
            <a:r>
              <a:rPr lang="en-US" dirty="0"/>
              <a:t>Most common in practice:</a:t>
            </a:r>
          </a:p>
          <a:p>
            <a:pPr marL="857250" lvl="1" indent="-457200">
              <a:buFont typeface="Arial" panose="020B0604020202020204" pitchFamily="34" charset="0"/>
              <a:buChar char="•"/>
            </a:pPr>
            <a:r>
              <a:rPr lang="en-US" sz="2400" b="1" dirty="0"/>
              <a:t>Step decay:</a:t>
            </a:r>
            <a:r>
              <a:rPr lang="en-US" sz="2400" dirty="0"/>
              <a:t> reduce rate by a constant factor every few epochs, e.g., by 0.5 every 5 epochs, 0.1 every 20 epochs</a:t>
            </a:r>
          </a:p>
          <a:p>
            <a:pPr marL="857250" lvl="1" indent="-457200">
              <a:buFont typeface="Arial" panose="020B0604020202020204" pitchFamily="34" charset="0"/>
              <a:buChar char="•"/>
            </a:pPr>
            <a:r>
              <a:rPr lang="en-US" sz="2400" b="1" dirty="0"/>
              <a:t>Manual:</a:t>
            </a:r>
            <a:r>
              <a:rPr lang="en-US" sz="2400" dirty="0"/>
              <a:t> watch validation error and reduce learning rate whenever it stops improving</a:t>
            </a:r>
          </a:p>
          <a:p>
            <a:pPr marL="1257300" lvl="2" indent="-457200">
              <a:buFont typeface="Arial" panose="020B0604020202020204" pitchFamily="34" charset="0"/>
              <a:buChar char="•"/>
            </a:pPr>
            <a:r>
              <a:rPr lang="en-US" sz="2200" dirty="0"/>
              <a:t>“Patience” hyperparameter: number of epochs without improvement before reducing learning rate</a:t>
            </a:r>
          </a:p>
          <a:p>
            <a:pPr marL="457200" indent="-457200">
              <a:buFont typeface="Arial" panose="020B0604020202020204" pitchFamily="34" charset="0"/>
              <a:buChar char="•"/>
            </a:pPr>
            <a:r>
              <a:rPr lang="en-US" b="1" dirty="0"/>
              <a:t>Warmup:</a:t>
            </a:r>
            <a:r>
              <a:rPr lang="en-US" dirty="0"/>
              <a:t> train with a low learning rate for a first few epochs, or linearly increase learning rate before transitioning to normal decay schedule (</a:t>
            </a:r>
            <a:r>
              <a:rPr lang="en-US" dirty="0">
                <a:hlinkClick r:id="rId2"/>
              </a:rPr>
              <a:t>Goyal et al.</a:t>
            </a:r>
            <a:r>
              <a:rPr lang="en-US" dirty="0"/>
              <a:t>, 2018)</a:t>
            </a:r>
          </a:p>
        </p:txBody>
      </p:sp>
    </p:spTree>
    <p:extLst>
      <p:ext uri="{BB962C8B-B14F-4D97-AF65-F5344CB8AC3E}">
        <p14:creationId xmlns:p14="http://schemas.microsoft.com/office/powerpoint/2010/main" val="59285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574B-553F-A148-9576-6F633621CFAC}"/>
              </a:ext>
            </a:extLst>
          </p:cNvPr>
          <p:cNvSpPr>
            <a:spLocks noGrp="1"/>
          </p:cNvSpPr>
          <p:nvPr>
            <p:ph type="title"/>
          </p:nvPr>
        </p:nvSpPr>
        <p:spPr/>
        <p:txBody>
          <a:bodyPr/>
          <a:lstStyle/>
          <a:p>
            <a:r>
              <a:rPr lang="en-US" dirty="0"/>
              <a:t>Diagnosing learning curves: Obvious problems</a:t>
            </a:r>
          </a:p>
        </p:txBody>
      </p:sp>
      <p:pic>
        <p:nvPicPr>
          <p:cNvPr id="5" name="Picture 4">
            <a:extLst>
              <a:ext uri="{FF2B5EF4-FFF2-40B4-BE49-F238E27FC236}">
                <a16:creationId xmlns:a16="http://schemas.microsoft.com/office/drawing/2014/main" id="{5FB348B4-B3BE-444C-8AFD-A1A8F401E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408" y="1143000"/>
            <a:ext cx="3134600" cy="2057400"/>
          </a:xfrm>
          <a:prstGeom prst="rect">
            <a:avLst/>
          </a:prstGeom>
        </p:spPr>
      </p:pic>
      <p:pic>
        <p:nvPicPr>
          <p:cNvPr id="7" name="Picture 6">
            <a:extLst>
              <a:ext uri="{FF2B5EF4-FFF2-40B4-BE49-F238E27FC236}">
                <a16:creationId xmlns:a16="http://schemas.microsoft.com/office/drawing/2014/main" id="{EABC4EF4-6481-D04C-BDF2-E908AC1E4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802" y="1181101"/>
            <a:ext cx="3004298" cy="2006582"/>
          </a:xfrm>
          <a:prstGeom prst="rect">
            <a:avLst/>
          </a:prstGeom>
        </p:spPr>
      </p:pic>
      <p:sp>
        <p:nvSpPr>
          <p:cNvPr id="17" name="TextBox 16">
            <a:extLst>
              <a:ext uri="{FF2B5EF4-FFF2-40B4-BE49-F238E27FC236}">
                <a16:creationId xmlns:a16="http://schemas.microsoft.com/office/drawing/2014/main" id="{A76A4DAD-2008-144F-BF89-3D94C75C6F27}"/>
              </a:ext>
            </a:extLst>
          </p:cNvPr>
          <p:cNvSpPr txBox="1"/>
          <p:nvPr/>
        </p:nvSpPr>
        <p:spPr>
          <a:xfrm>
            <a:off x="2514600" y="3130927"/>
            <a:ext cx="2284600" cy="523220"/>
          </a:xfrm>
          <a:prstGeom prst="rect">
            <a:avLst/>
          </a:prstGeom>
          <a:noFill/>
        </p:spPr>
        <p:txBody>
          <a:bodyPr wrap="none" rtlCol="0">
            <a:spAutoFit/>
          </a:bodyPr>
          <a:lstStyle/>
          <a:p>
            <a:pPr algn="ctr"/>
            <a:r>
              <a:rPr lang="en-US" sz="1400" b="0" dirty="0"/>
              <a:t>Not training</a:t>
            </a:r>
          </a:p>
          <a:p>
            <a:pPr algn="ctr"/>
            <a:r>
              <a:rPr lang="en-US" sz="1400" b="0" dirty="0"/>
              <a:t>Bug in update calculation?</a:t>
            </a:r>
          </a:p>
        </p:txBody>
      </p:sp>
      <p:sp>
        <p:nvSpPr>
          <p:cNvPr id="18" name="TextBox 17">
            <a:extLst>
              <a:ext uri="{FF2B5EF4-FFF2-40B4-BE49-F238E27FC236}">
                <a16:creationId xmlns:a16="http://schemas.microsoft.com/office/drawing/2014/main" id="{4A496917-DB4F-234A-8B7D-F66E4B972BB1}"/>
              </a:ext>
            </a:extLst>
          </p:cNvPr>
          <p:cNvSpPr txBox="1"/>
          <p:nvPr/>
        </p:nvSpPr>
        <p:spPr>
          <a:xfrm>
            <a:off x="7429914" y="3147833"/>
            <a:ext cx="2284600" cy="523220"/>
          </a:xfrm>
          <a:prstGeom prst="rect">
            <a:avLst/>
          </a:prstGeom>
          <a:noFill/>
        </p:spPr>
        <p:txBody>
          <a:bodyPr wrap="none" rtlCol="0">
            <a:spAutoFit/>
          </a:bodyPr>
          <a:lstStyle/>
          <a:p>
            <a:pPr algn="ctr"/>
            <a:r>
              <a:rPr lang="en-US" sz="1400" b="0" dirty="0"/>
              <a:t>Error increasing</a:t>
            </a:r>
          </a:p>
          <a:p>
            <a:pPr algn="ctr"/>
            <a:r>
              <a:rPr lang="en-US" sz="1400" b="0" dirty="0"/>
              <a:t>Bug in update calculation?</a:t>
            </a:r>
          </a:p>
        </p:txBody>
      </p:sp>
      <p:pic>
        <p:nvPicPr>
          <p:cNvPr id="3" name="Picture 2">
            <a:extLst>
              <a:ext uri="{FF2B5EF4-FFF2-40B4-BE49-F238E27FC236}">
                <a16:creationId xmlns:a16="http://schemas.microsoft.com/office/drawing/2014/main" id="{48047E25-018D-A542-9E8C-D9C5CA74B877}"/>
              </a:ext>
            </a:extLst>
          </p:cNvPr>
          <p:cNvPicPr>
            <a:picLocks noChangeAspect="1"/>
          </p:cNvPicPr>
          <p:nvPr/>
        </p:nvPicPr>
        <p:blipFill rotWithShape="1">
          <a:blip r:embed="rId5"/>
          <a:srcRect t="14429"/>
          <a:stretch/>
        </p:blipFill>
        <p:spPr>
          <a:xfrm>
            <a:off x="6760056" y="3790048"/>
            <a:ext cx="3270329" cy="1952585"/>
          </a:xfrm>
          <a:prstGeom prst="rect">
            <a:avLst/>
          </a:prstGeom>
        </p:spPr>
      </p:pic>
      <p:sp>
        <p:nvSpPr>
          <p:cNvPr id="4" name="Rectangle 1">
            <a:extLst>
              <a:ext uri="{FF2B5EF4-FFF2-40B4-BE49-F238E27FC236}">
                <a16:creationId xmlns:a16="http://schemas.microsoft.com/office/drawing/2014/main" id="{A583310F-5F99-354F-BCC2-FD2CD966BDB5}"/>
              </a:ext>
            </a:extLst>
          </p:cNvPr>
          <p:cNvSpPr>
            <a:spLocks noChangeArrowheads="1"/>
          </p:cNvSpPr>
          <p:nvPr/>
        </p:nvSpPr>
        <p:spPr bwMode="auto">
          <a:xfrm>
            <a:off x="1487508" y="5867400"/>
            <a:ext cx="4227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a:ln>
                  <a:noFill/>
                </a:ln>
                <a:solidFill>
                  <a:srgbClr val="000000"/>
                </a:solidFill>
                <a:effectLst/>
                <a:latin typeface="Arial" panose="020B0604020202020204" pitchFamily="34" charset="0"/>
              </a:rPr>
              <a:t>Get </a:t>
            </a:r>
            <a:r>
              <a:rPr kumimoji="0" lang="en-US" altLang="en-US" sz="1400" b="0" i="0" u="none" strike="noStrike" cap="none" normalizeH="0" baseline="0" dirty="0" err="1">
                <a:ln>
                  <a:noFill/>
                </a:ln>
                <a:solidFill>
                  <a:srgbClr val="000000"/>
                </a:solidFill>
                <a:effectLst/>
                <a:latin typeface="Arial" panose="020B0604020202020204" pitchFamily="34" charset="0"/>
              </a:rPr>
              <a:t>NaNs</a:t>
            </a:r>
            <a:r>
              <a:rPr kumimoji="0" lang="en-US" altLang="en-US" sz="1400" b="0" i="0" u="none" strike="noStrike" cap="none" normalizeH="0" baseline="0" dirty="0">
                <a:ln>
                  <a:noFill/>
                </a:ln>
                <a:solidFill>
                  <a:srgbClr val="000000"/>
                </a:solidFill>
                <a:effectLst/>
                <a:latin typeface="Arial" panose="020B0604020202020204" pitchFamily="34" charset="0"/>
              </a:rPr>
              <a:t> in the loss after a number of iterations: Numerical instability</a:t>
            </a:r>
            <a:endParaRPr kumimoji="0" lang="en-US" altLang="en-US" sz="1400" b="0" i="0" u="none" strike="noStrike" cap="none" normalizeH="0" baseline="0" dirty="0">
              <a:ln>
                <a:noFill/>
              </a:ln>
              <a:solidFill>
                <a:schemeClr val="tx1"/>
              </a:solidFill>
              <a:effectLst/>
            </a:endParaRPr>
          </a:p>
        </p:txBody>
      </p:sp>
      <p:pic>
        <p:nvPicPr>
          <p:cNvPr id="1026" name="Picture 2" descr="https://lh5.googleusercontent.com/A4GmJ8uDSdBn029-gdA-SfwnPsrJfED68G7PYBDMqxsNszUC3hmZ4rsJPWPD8Mwjd9SMGkoxyZyCR65qGIGCvHMWt1kvjJ2anTzw0XmXg0Lpoc4AMdOO4m7DohGSaPfEnEBBZBmhlkM">
            <a:extLst>
              <a:ext uri="{FF2B5EF4-FFF2-40B4-BE49-F238E27FC236}">
                <a16:creationId xmlns:a16="http://schemas.microsoft.com/office/drawing/2014/main" id="{E25C02DC-547F-CE48-AE59-DC43E313F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456" y="3840187"/>
            <a:ext cx="2903552" cy="18713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a:extLst>
              <a:ext uri="{FF2B5EF4-FFF2-40B4-BE49-F238E27FC236}">
                <a16:creationId xmlns:a16="http://schemas.microsoft.com/office/drawing/2014/main" id="{99DC1E78-8D77-AC4D-8893-C0484A6A63C8}"/>
              </a:ext>
            </a:extLst>
          </p:cNvPr>
          <p:cNvSpPr>
            <a:spLocks noChangeArrowheads="1"/>
          </p:cNvSpPr>
          <p:nvPr/>
        </p:nvSpPr>
        <p:spPr bwMode="auto">
          <a:xfrm>
            <a:off x="6591300" y="5755333"/>
            <a:ext cx="4227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Weird cyclical patterns in loss: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Data not shuffled</a:t>
            </a:r>
            <a:endParaRPr kumimoji="0" lang="en-US" altLang="en-US" sz="1400" b="0" i="0" u="none" strike="noStrike" cap="none" normalizeH="0" baseline="0" dirty="0">
              <a:ln>
                <a:noFill/>
              </a:ln>
              <a:solidFill>
                <a:schemeClr val="tx1"/>
              </a:solidFill>
              <a:effectLst/>
            </a:endParaRPr>
          </a:p>
        </p:txBody>
      </p:sp>
      <p:sp>
        <p:nvSpPr>
          <p:cNvPr id="24" name="Rectangle 1">
            <a:extLst>
              <a:ext uri="{FF2B5EF4-FFF2-40B4-BE49-F238E27FC236}">
                <a16:creationId xmlns:a16="http://schemas.microsoft.com/office/drawing/2014/main" id="{67EECCA5-802E-5F44-97E9-FA326B5FF819}"/>
              </a:ext>
            </a:extLst>
          </p:cNvPr>
          <p:cNvSpPr>
            <a:spLocks noChangeArrowheads="1"/>
          </p:cNvSpPr>
          <p:nvPr/>
        </p:nvSpPr>
        <p:spPr bwMode="auto">
          <a:xfrm>
            <a:off x="9874367" y="4191000"/>
            <a:ext cx="14609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70C0"/>
                </a:solidFill>
                <a:effectLst/>
                <a:latin typeface="Arial" panose="020B0604020202020204" pitchFamily="34" charset="0"/>
              </a:rPr>
              <a:t>Shuffling off</a:t>
            </a:r>
            <a:endParaRPr kumimoji="0" lang="en-US" altLang="en-US" sz="1400" b="0" i="0" u="none" strike="noStrike" cap="none" normalizeH="0" baseline="0" dirty="0">
              <a:ln>
                <a:noFill/>
              </a:ln>
              <a:solidFill>
                <a:srgbClr val="0070C0"/>
              </a:solidFill>
              <a:effectLst/>
            </a:endParaRPr>
          </a:p>
        </p:txBody>
      </p:sp>
      <p:sp>
        <p:nvSpPr>
          <p:cNvPr id="25" name="Rectangle 1">
            <a:extLst>
              <a:ext uri="{FF2B5EF4-FFF2-40B4-BE49-F238E27FC236}">
                <a16:creationId xmlns:a16="http://schemas.microsoft.com/office/drawing/2014/main" id="{7080920F-919A-504B-9161-DB87935412AF}"/>
              </a:ext>
            </a:extLst>
          </p:cNvPr>
          <p:cNvSpPr>
            <a:spLocks noChangeArrowheads="1"/>
          </p:cNvSpPr>
          <p:nvPr/>
        </p:nvSpPr>
        <p:spPr bwMode="auto">
          <a:xfrm>
            <a:off x="9874367" y="4966816"/>
            <a:ext cx="14609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2F92"/>
                </a:solidFill>
                <a:effectLst/>
                <a:latin typeface="Arial" panose="020B0604020202020204" pitchFamily="34" charset="0"/>
              </a:rPr>
              <a:t>Shuffling on</a:t>
            </a:r>
            <a:endParaRPr kumimoji="0" lang="en-US" altLang="en-US" sz="1400" b="0" i="0" u="none" strike="noStrike" cap="none" normalizeH="0" baseline="0" dirty="0">
              <a:ln>
                <a:noFill/>
              </a:ln>
              <a:solidFill>
                <a:srgbClr val="FF2F92"/>
              </a:solidFill>
              <a:effectLst/>
            </a:endParaRPr>
          </a:p>
        </p:txBody>
      </p:sp>
      <p:sp>
        <p:nvSpPr>
          <p:cNvPr id="19" name="TextBox 18">
            <a:extLst>
              <a:ext uri="{FF2B5EF4-FFF2-40B4-BE49-F238E27FC236}">
                <a16:creationId xmlns:a16="http://schemas.microsoft.com/office/drawing/2014/main" id="{0D50EBB7-1228-D749-9A53-E2008C3B74FF}"/>
              </a:ext>
            </a:extLst>
          </p:cNvPr>
          <p:cNvSpPr txBox="1"/>
          <p:nvPr/>
        </p:nvSpPr>
        <p:spPr>
          <a:xfrm>
            <a:off x="9149809" y="6400800"/>
            <a:ext cx="2813591" cy="369332"/>
          </a:xfrm>
          <a:prstGeom prst="rect">
            <a:avLst/>
          </a:prstGeom>
          <a:noFill/>
        </p:spPr>
        <p:txBody>
          <a:bodyPr wrap="none" rtlCol="0">
            <a:spAutoFit/>
          </a:bodyPr>
          <a:lstStyle/>
          <a:p>
            <a:r>
              <a:rPr lang="en-US" sz="1800" b="0" dirty="0"/>
              <a:t>Source: </a:t>
            </a:r>
            <a:r>
              <a:rPr lang="en-US" sz="1800" b="0" dirty="0">
                <a:hlinkClick r:id="rId7"/>
              </a:rPr>
              <a:t>Stanford CS231n</a:t>
            </a:r>
            <a:endParaRPr lang="en-US" sz="1800" b="0" dirty="0"/>
          </a:p>
        </p:txBody>
      </p:sp>
    </p:spTree>
    <p:extLst>
      <p:ext uri="{BB962C8B-B14F-4D97-AF65-F5344CB8AC3E}">
        <p14:creationId xmlns:p14="http://schemas.microsoft.com/office/powerpoint/2010/main" val="37647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574B-553F-A148-9576-6F633621CFAC}"/>
              </a:ext>
            </a:extLst>
          </p:cNvPr>
          <p:cNvSpPr>
            <a:spLocks noGrp="1"/>
          </p:cNvSpPr>
          <p:nvPr>
            <p:ph type="title"/>
          </p:nvPr>
        </p:nvSpPr>
        <p:spPr/>
        <p:txBody>
          <a:bodyPr/>
          <a:lstStyle/>
          <a:p>
            <a:r>
              <a:rPr lang="en-US" dirty="0"/>
              <a:t>Diagnosing learning curves: Subtler behaviors</a:t>
            </a:r>
          </a:p>
        </p:txBody>
      </p:sp>
      <p:pic>
        <p:nvPicPr>
          <p:cNvPr id="9" name="Picture 8">
            <a:extLst>
              <a:ext uri="{FF2B5EF4-FFF2-40B4-BE49-F238E27FC236}">
                <a16:creationId xmlns:a16="http://schemas.microsoft.com/office/drawing/2014/main" id="{0906A3C3-A891-484D-AF27-FB639ECC2505}"/>
              </a:ext>
            </a:extLst>
          </p:cNvPr>
          <p:cNvPicPr>
            <a:picLocks noChangeAspect="1"/>
          </p:cNvPicPr>
          <p:nvPr/>
        </p:nvPicPr>
        <p:blipFill rotWithShape="1">
          <a:blip r:embed="rId2">
            <a:extLst>
              <a:ext uri="{28A0092B-C50C-407E-A947-70E740481C1C}">
                <a14:useLocalDpi xmlns:a14="http://schemas.microsoft.com/office/drawing/2010/main" val="0"/>
              </a:ext>
            </a:extLst>
          </a:blip>
          <a:srcRect t="2209" b="-2209"/>
          <a:stretch/>
        </p:blipFill>
        <p:spPr>
          <a:xfrm>
            <a:off x="2209800" y="1225296"/>
            <a:ext cx="3003312" cy="1998588"/>
          </a:xfrm>
          <a:prstGeom prst="rect">
            <a:avLst/>
          </a:prstGeom>
        </p:spPr>
      </p:pic>
      <p:pic>
        <p:nvPicPr>
          <p:cNvPr id="11" name="Picture 10">
            <a:extLst>
              <a:ext uri="{FF2B5EF4-FFF2-40B4-BE49-F238E27FC236}">
                <a16:creationId xmlns:a16="http://schemas.microsoft.com/office/drawing/2014/main" id="{3F173D77-2E66-FD4F-B136-4C1DC6B8E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196166"/>
            <a:ext cx="2819400" cy="1879600"/>
          </a:xfrm>
          <a:prstGeom prst="rect">
            <a:avLst/>
          </a:prstGeom>
        </p:spPr>
      </p:pic>
      <p:pic>
        <p:nvPicPr>
          <p:cNvPr id="13" name="Picture 12">
            <a:extLst>
              <a:ext uri="{FF2B5EF4-FFF2-40B4-BE49-F238E27FC236}">
                <a16:creationId xmlns:a16="http://schemas.microsoft.com/office/drawing/2014/main" id="{67CF9A63-C16F-E64D-82EF-DAAA1A40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032" y="3998546"/>
            <a:ext cx="2821933" cy="1879600"/>
          </a:xfrm>
          <a:prstGeom prst="rect">
            <a:avLst/>
          </a:prstGeom>
        </p:spPr>
      </p:pic>
      <p:pic>
        <p:nvPicPr>
          <p:cNvPr id="15" name="Picture 14">
            <a:extLst>
              <a:ext uri="{FF2B5EF4-FFF2-40B4-BE49-F238E27FC236}">
                <a16:creationId xmlns:a16="http://schemas.microsoft.com/office/drawing/2014/main" id="{030C89B6-F0FB-C143-8960-DB4CA3B8C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3968414"/>
            <a:ext cx="2865731" cy="1918838"/>
          </a:xfrm>
          <a:prstGeom prst="rect">
            <a:avLst/>
          </a:prstGeom>
        </p:spPr>
      </p:pic>
      <p:sp>
        <p:nvSpPr>
          <p:cNvPr id="16" name="TextBox 15">
            <a:extLst>
              <a:ext uri="{FF2B5EF4-FFF2-40B4-BE49-F238E27FC236}">
                <a16:creationId xmlns:a16="http://schemas.microsoft.com/office/drawing/2014/main" id="{B47F4441-7904-404E-B531-12A1D15EBF91}"/>
              </a:ext>
            </a:extLst>
          </p:cNvPr>
          <p:cNvSpPr txBox="1"/>
          <p:nvPr/>
        </p:nvSpPr>
        <p:spPr>
          <a:xfrm>
            <a:off x="9149809" y="6400800"/>
            <a:ext cx="2813591" cy="369332"/>
          </a:xfrm>
          <a:prstGeom prst="rect">
            <a:avLst/>
          </a:prstGeom>
          <a:noFill/>
        </p:spPr>
        <p:txBody>
          <a:bodyPr wrap="none" rtlCol="0">
            <a:spAutoFit/>
          </a:bodyPr>
          <a:lstStyle/>
          <a:p>
            <a:r>
              <a:rPr lang="en-US" sz="1800" b="0" dirty="0"/>
              <a:t>Source: </a:t>
            </a:r>
            <a:r>
              <a:rPr lang="en-US" sz="1800" b="0" dirty="0">
                <a:hlinkClick r:id="rId6"/>
              </a:rPr>
              <a:t>Stanford CS231n</a:t>
            </a:r>
            <a:endParaRPr lang="en-US" sz="1800" b="0" dirty="0"/>
          </a:p>
        </p:txBody>
      </p:sp>
      <p:sp>
        <p:nvSpPr>
          <p:cNvPr id="19" name="TextBox 18">
            <a:extLst>
              <a:ext uri="{FF2B5EF4-FFF2-40B4-BE49-F238E27FC236}">
                <a16:creationId xmlns:a16="http://schemas.microsoft.com/office/drawing/2014/main" id="{09CD51A5-6C99-3248-A43D-776DB291B474}"/>
              </a:ext>
            </a:extLst>
          </p:cNvPr>
          <p:cNvSpPr txBox="1"/>
          <p:nvPr/>
        </p:nvSpPr>
        <p:spPr>
          <a:xfrm>
            <a:off x="1830743" y="3134380"/>
            <a:ext cx="3756156" cy="523220"/>
          </a:xfrm>
          <a:prstGeom prst="rect">
            <a:avLst/>
          </a:prstGeom>
          <a:noFill/>
        </p:spPr>
        <p:txBody>
          <a:bodyPr wrap="none" rtlCol="0">
            <a:spAutoFit/>
          </a:bodyPr>
          <a:lstStyle/>
          <a:p>
            <a:pPr algn="ctr"/>
            <a:r>
              <a:rPr lang="en-US" sz="1400" b="0" dirty="0"/>
              <a:t>Not converged yet</a:t>
            </a:r>
          </a:p>
          <a:p>
            <a:pPr algn="ctr"/>
            <a:r>
              <a:rPr lang="en-US" sz="1400" b="0" dirty="0"/>
              <a:t>Keep training, possibly increase learning rate</a:t>
            </a:r>
          </a:p>
        </p:txBody>
      </p:sp>
      <p:sp>
        <p:nvSpPr>
          <p:cNvPr id="20" name="TextBox 19">
            <a:extLst>
              <a:ext uri="{FF2B5EF4-FFF2-40B4-BE49-F238E27FC236}">
                <a16:creationId xmlns:a16="http://schemas.microsoft.com/office/drawing/2014/main" id="{33ADB8B1-1298-5440-A131-E4523424A7EC}"/>
              </a:ext>
            </a:extLst>
          </p:cNvPr>
          <p:cNvSpPr txBox="1"/>
          <p:nvPr/>
        </p:nvSpPr>
        <p:spPr>
          <a:xfrm>
            <a:off x="7832343" y="3111346"/>
            <a:ext cx="1579278" cy="523220"/>
          </a:xfrm>
          <a:prstGeom prst="rect">
            <a:avLst/>
          </a:prstGeom>
          <a:noFill/>
        </p:spPr>
        <p:txBody>
          <a:bodyPr wrap="none" rtlCol="0">
            <a:spAutoFit/>
          </a:bodyPr>
          <a:lstStyle/>
          <a:p>
            <a:pPr algn="ctr"/>
            <a:r>
              <a:rPr lang="en-US" sz="1400" b="0" dirty="0"/>
              <a:t>Slow start</a:t>
            </a:r>
          </a:p>
          <a:p>
            <a:pPr algn="ctr"/>
            <a:r>
              <a:rPr lang="en-US" sz="1400" b="0" dirty="0"/>
              <a:t>Bad initialization?</a:t>
            </a:r>
          </a:p>
        </p:txBody>
      </p:sp>
      <p:sp>
        <p:nvSpPr>
          <p:cNvPr id="21" name="TextBox 20">
            <a:extLst>
              <a:ext uri="{FF2B5EF4-FFF2-40B4-BE49-F238E27FC236}">
                <a16:creationId xmlns:a16="http://schemas.microsoft.com/office/drawing/2014/main" id="{62512285-4214-A04D-8E15-6B85A48D6C72}"/>
              </a:ext>
            </a:extLst>
          </p:cNvPr>
          <p:cNvSpPr txBox="1"/>
          <p:nvPr/>
        </p:nvSpPr>
        <p:spPr>
          <a:xfrm>
            <a:off x="2953863" y="5940623"/>
            <a:ext cx="1688283" cy="307777"/>
          </a:xfrm>
          <a:prstGeom prst="rect">
            <a:avLst/>
          </a:prstGeom>
          <a:noFill/>
        </p:spPr>
        <p:txBody>
          <a:bodyPr wrap="none" rtlCol="0">
            <a:spAutoFit/>
          </a:bodyPr>
          <a:lstStyle/>
          <a:p>
            <a:pPr algn="ctr"/>
            <a:r>
              <a:rPr lang="en-US" sz="1400" b="0" dirty="0"/>
              <a:t>Possible overfitting</a:t>
            </a:r>
          </a:p>
        </p:txBody>
      </p:sp>
      <p:sp>
        <p:nvSpPr>
          <p:cNvPr id="22" name="TextBox 21">
            <a:extLst>
              <a:ext uri="{FF2B5EF4-FFF2-40B4-BE49-F238E27FC236}">
                <a16:creationId xmlns:a16="http://schemas.microsoft.com/office/drawing/2014/main" id="{14C73A40-9349-DC42-95E6-F4E29EE53C7D}"/>
              </a:ext>
            </a:extLst>
          </p:cNvPr>
          <p:cNvSpPr txBox="1"/>
          <p:nvPr/>
        </p:nvSpPr>
        <p:spPr>
          <a:xfrm>
            <a:off x="7798014" y="5907613"/>
            <a:ext cx="1617751" cy="307777"/>
          </a:xfrm>
          <a:prstGeom prst="rect">
            <a:avLst/>
          </a:prstGeom>
          <a:noFill/>
        </p:spPr>
        <p:txBody>
          <a:bodyPr wrap="none" rtlCol="0">
            <a:spAutoFit/>
          </a:bodyPr>
          <a:lstStyle/>
          <a:p>
            <a:pPr algn="ctr"/>
            <a:r>
              <a:rPr lang="en-US" sz="1400" b="0" dirty="0"/>
              <a:t>Definite overfitting</a:t>
            </a:r>
          </a:p>
        </p:txBody>
      </p:sp>
    </p:spTree>
    <p:extLst>
      <p:ext uri="{BB962C8B-B14F-4D97-AF65-F5344CB8AC3E}">
        <p14:creationId xmlns:p14="http://schemas.microsoft.com/office/powerpoint/2010/main" val="157980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A514-FF6F-CA4B-9FD1-E7326E054D85}"/>
              </a:ext>
            </a:extLst>
          </p:cNvPr>
          <p:cNvSpPr>
            <a:spLocks noGrp="1"/>
          </p:cNvSpPr>
          <p:nvPr>
            <p:ph type="title"/>
          </p:nvPr>
        </p:nvSpPr>
        <p:spPr/>
        <p:txBody>
          <a:bodyPr/>
          <a:lstStyle/>
          <a:p>
            <a:r>
              <a:rPr lang="en-US" dirty="0"/>
              <a:t>When to stop training?</a:t>
            </a:r>
          </a:p>
        </p:txBody>
      </p:sp>
      <p:sp>
        <p:nvSpPr>
          <p:cNvPr id="3" name="Content Placeholder 2">
            <a:extLst>
              <a:ext uri="{FF2B5EF4-FFF2-40B4-BE49-F238E27FC236}">
                <a16:creationId xmlns:a16="http://schemas.microsoft.com/office/drawing/2014/main" id="{DEB3336B-A2C5-AE4E-998B-FE64B4F77A20}"/>
              </a:ext>
            </a:extLst>
          </p:cNvPr>
          <p:cNvSpPr>
            <a:spLocks noGrp="1"/>
          </p:cNvSpPr>
          <p:nvPr>
            <p:ph idx="1"/>
          </p:nvPr>
        </p:nvSpPr>
        <p:spPr/>
        <p:txBody>
          <a:bodyPr/>
          <a:lstStyle/>
          <a:p>
            <a:pPr marL="457200" indent="-457200">
              <a:buFont typeface="Arial" panose="020B0604020202020204" pitchFamily="34" charset="0"/>
              <a:buChar char="•"/>
            </a:pPr>
            <a:r>
              <a:rPr lang="en-US" dirty="0"/>
              <a:t>Monitor validation error to decide when to stop</a:t>
            </a:r>
          </a:p>
          <a:p>
            <a:pPr marL="857250" lvl="1" indent="-457200">
              <a:buFont typeface="Arial" panose="020B0604020202020204" pitchFamily="34" charset="0"/>
              <a:buChar char="•"/>
            </a:pPr>
            <a:r>
              <a:rPr lang="en-US" sz="2400" dirty="0"/>
              <a:t>“Patience” hyperparameter: number of epochs without improvement before stopping</a:t>
            </a:r>
          </a:p>
          <a:p>
            <a:pPr marL="857250" lvl="1" indent="-457200">
              <a:buFont typeface="Arial" panose="020B0604020202020204" pitchFamily="34" charset="0"/>
              <a:buChar char="•"/>
            </a:pPr>
            <a:r>
              <a:rPr lang="en-US" sz="2400" i="1" dirty="0"/>
              <a:t>Early stopping </a:t>
            </a:r>
            <a:r>
              <a:rPr lang="en-US" sz="2400" dirty="0"/>
              <a:t>can be viewed as a kind of regularization</a:t>
            </a:r>
          </a:p>
        </p:txBody>
      </p:sp>
      <p:pic>
        <p:nvPicPr>
          <p:cNvPr id="5" name="Picture 4">
            <a:extLst>
              <a:ext uri="{FF2B5EF4-FFF2-40B4-BE49-F238E27FC236}">
                <a16:creationId xmlns:a16="http://schemas.microsoft.com/office/drawing/2014/main" id="{B78A297B-2C48-3E4D-943E-A8E7FCE40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598487"/>
            <a:ext cx="5638800" cy="2802313"/>
          </a:xfrm>
          <a:prstGeom prst="rect">
            <a:avLst/>
          </a:prstGeom>
        </p:spPr>
      </p:pic>
      <p:sp>
        <p:nvSpPr>
          <p:cNvPr id="6" name="TextBox 5">
            <a:extLst>
              <a:ext uri="{FF2B5EF4-FFF2-40B4-BE49-F238E27FC236}">
                <a16:creationId xmlns:a16="http://schemas.microsoft.com/office/drawing/2014/main" id="{C34A18F1-17F6-F449-906F-262902E26BA2}"/>
              </a:ext>
            </a:extLst>
          </p:cNvPr>
          <p:cNvSpPr txBox="1"/>
          <p:nvPr/>
        </p:nvSpPr>
        <p:spPr>
          <a:xfrm>
            <a:off x="4469264" y="6400800"/>
            <a:ext cx="3531736" cy="369332"/>
          </a:xfrm>
          <a:prstGeom prst="rect">
            <a:avLst/>
          </a:prstGeom>
          <a:noFill/>
        </p:spPr>
        <p:txBody>
          <a:bodyPr wrap="none" rtlCol="0">
            <a:spAutoFit/>
          </a:bodyPr>
          <a:lstStyle/>
          <a:p>
            <a:r>
              <a:rPr lang="en-US" sz="1800" b="0" dirty="0"/>
              <a:t>Figure from </a:t>
            </a:r>
            <a:r>
              <a:rPr lang="en-US" sz="1800" b="0" dirty="0">
                <a:hlinkClick r:id="rId3"/>
              </a:rPr>
              <a:t>Deep Learning Book</a:t>
            </a:r>
            <a:endParaRPr lang="en-US" sz="1800" b="0" dirty="0"/>
          </a:p>
        </p:txBody>
      </p:sp>
    </p:spTree>
    <p:extLst>
      <p:ext uri="{BB962C8B-B14F-4D97-AF65-F5344CB8AC3E}">
        <p14:creationId xmlns:p14="http://schemas.microsoft.com/office/powerpoint/2010/main" val="23352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 The basics and beyond</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optimization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a:p>
            <a:pPr marL="457200" indent="-457200">
              <a:buFont typeface="Arial" panose="020B0604020202020204" pitchFamily="34" charset="0"/>
              <a:buChar char="•"/>
            </a:pPr>
            <a:r>
              <a:rPr lang="en-US" sz="2400" dirty="0"/>
              <a:t>Regularization</a:t>
            </a:r>
          </a:p>
          <a:p>
            <a:pPr marL="457200" indent="-457200">
              <a:buFont typeface="Arial" panose="020B0604020202020204" pitchFamily="34" charset="0"/>
              <a:buChar char="•"/>
            </a:pPr>
            <a:r>
              <a:rPr lang="en-US" sz="2400" dirty="0"/>
              <a:t>Test time: averaging predictions, ensembles</a:t>
            </a:r>
          </a:p>
        </p:txBody>
      </p:sp>
    </p:spTree>
    <p:extLst>
      <p:ext uri="{BB962C8B-B14F-4D97-AF65-F5344CB8AC3E}">
        <p14:creationId xmlns:p14="http://schemas.microsoft.com/office/powerpoint/2010/main" val="68554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t>Adaptive optimization methods: SGD with momentum, </a:t>
            </a:r>
            <a:r>
              <a:rPr lang="en-US" dirty="0" err="1"/>
              <a:t>RMSProp</a:t>
            </a:r>
            <a:r>
              <a:rPr lang="en-US" dirty="0"/>
              <a:t>, Adam</a:t>
            </a:r>
          </a:p>
        </p:txBody>
      </p:sp>
    </p:spTree>
    <p:extLst>
      <p:ext uri="{BB962C8B-B14F-4D97-AF65-F5344CB8AC3E}">
        <p14:creationId xmlns:p14="http://schemas.microsoft.com/office/powerpoint/2010/main" val="41181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Where does SGD run into trouble?</a:t>
            </a:r>
          </a:p>
        </p:txBody>
      </p:sp>
      <p:pic>
        <p:nvPicPr>
          <p:cNvPr id="25" name="Picture 24">
            <a:extLst>
              <a:ext uri="{FF2B5EF4-FFF2-40B4-BE49-F238E27FC236}">
                <a16:creationId xmlns:a16="http://schemas.microsoft.com/office/drawing/2014/main" id="{73FF323A-A0B0-694C-9CCB-6A88EFE64C20}"/>
              </a:ext>
            </a:extLst>
          </p:cNvPr>
          <p:cNvPicPr>
            <a:picLocks noChangeAspect="1"/>
          </p:cNvPicPr>
          <p:nvPr/>
        </p:nvPicPr>
        <p:blipFill rotWithShape="1">
          <a:blip r:embed="rId3"/>
          <a:srcRect l="10795" r="-10769"/>
          <a:stretch/>
        </p:blipFill>
        <p:spPr>
          <a:xfrm>
            <a:off x="2743200" y="1600200"/>
            <a:ext cx="7903564" cy="4114800"/>
          </a:xfrm>
          <a:prstGeom prst="rect">
            <a:avLst/>
          </a:prstGeom>
        </p:spPr>
      </p:pic>
      <p:sp>
        <p:nvSpPr>
          <p:cNvPr id="26" name="Rectangle 25">
            <a:extLst>
              <a:ext uri="{FF2B5EF4-FFF2-40B4-BE49-F238E27FC236}">
                <a16:creationId xmlns:a16="http://schemas.microsoft.com/office/drawing/2014/main" id="{A1AB8419-F71E-FA4D-B837-2566EF3D6161}"/>
              </a:ext>
            </a:extLst>
          </p:cNvPr>
          <p:cNvSpPr/>
          <p:nvPr/>
        </p:nvSpPr>
        <p:spPr bwMode="auto">
          <a:xfrm>
            <a:off x="4038600" y="5181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CE240476-4E11-274B-81D9-4F58D377C297}"/>
              </a:ext>
            </a:extLst>
          </p:cNvPr>
          <p:cNvSpPr/>
          <p:nvPr/>
        </p:nvSpPr>
        <p:spPr bwMode="auto">
          <a:xfrm>
            <a:off x="8153400" y="4800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161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4BD117-D59E-E643-B5ED-602B8ACFE2CB}"/>
              </a:ext>
            </a:extLst>
          </p:cNvPr>
          <p:cNvPicPr>
            <a:picLocks noChangeAspect="1"/>
          </p:cNvPicPr>
          <p:nvPr/>
        </p:nvPicPr>
        <p:blipFill>
          <a:blip r:embed="rId3"/>
          <a:stretch>
            <a:fillRect/>
          </a:stretch>
        </p:blipFill>
        <p:spPr>
          <a:xfrm>
            <a:off x="8458200" y="1631274"/>
            <a:ext cx="2578850" cy="1986553"/>
          </a:xfrm>
          <a:prstGeom prst="rect">
            <a:avLst/>
          </a:prstGeom>
        </p:spPr>
      </p:pic>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Where does SGD run into trouble?</a:t>
            </a:r>
          </a:p>
        </p:txBody>
      </p:sp>
      <p:sp>
        <p:nvSpPr>
          <p:cNvPr id="4" name="Google Shape;305;p32">
            <a:extLst>
              <a:ext uri="{FF2B5EF4-FFF2-40B4-BE49-F238E27FC236}">
                <a16:creationId xmlns:a16="http://schemas.microsoft.com/office/drawing/2014/main" id="{133C180C-EC19-F54B-8A0B-0D2234C3590D}"/>
              </a:ext>
            </a:extLst>
          </p:cNvPr>
          <p:cNvSpPr/>
          <p:nvPr/>
        </p:nvSpPr>
        <p:spPr>
          <a:xfrm>
            <a:off x="1964359" y="2125348"/>
            <a:ext cx="2083257" cy="1030198"/>
          </a:xfrm>
          <a:custGeom>
            <a:avLst/>
            <a:gdLst/>
            <a:ahLst/>
            <a:cxnLst/>
            <a:rect l="l" t="t" r="r" b="b"/>
            <a:pathLst>
              <a:path w="62514" h="30914" extrusionOk="0">
                <a:moveTo>
                  <a:pt x="0" y="1460"/>
                </a:moveTo>
                <a:cubicBezTo>
                  <a:pt x="3045" y="1460"/>
                  <a:pt x="13464" y="-1825"/>
                  <a:pt x="18267" y="1460"/>
                </a:cubicBezTo>
                <a:cubicBezTo>
                  <a:pt x="23070" y="4745"/>
                  <a:pt x="23408" y="18968"/>
                  <a:pt x="28820" y="21171"/>
                </a:cubicBezTo>
                <a:cubicBezTo>
                  <a:pt x="34232" y="23374"/>
                  <a:pt x="45125" y="13052"/>
                  <a:pt x="50741" y="14676"/>
                </a:cubicBezTo>
                <a:cubicBezTo>
                  <a:pt x="56357" y="16300"/>
                  <a:pt x="60552" y="28208"/>
                  <a:pt x="62514" y="30914"/>
                </a:cubicBezTo>
              </a:path>
            </a:pathLst>
          </a:custGeom>
          <a:noFill/>
          <a:ln w="76200" cap="flat" cmpd="sng">
            <a:solidFill>
              <a:schemeClr val="dk2"/>
            </a:solidFill>
            <a:prstDash val="solid"/>
            <a:round/>
            <a:headEnd type="none" w="med" len="med"/>
            <a:tailEnd type="none" w="med" len="med"/>
          </a:ln>
        </p:spPr>
      </p:sp>
      <p:sp>
        <p:nvSpPr>
          <p:cNvPr id="5" name="Google Shape;306;p32">
            <a:extLst>
              <a:ext uri="{FF2B5EF4-FFF2-40B4-BE49-F238E27FC236}">
                <a16:creationId xmlns:a16="http://schemas.microsoft.com/office/drawing/2014/main" id="{D39DE5F8-A096-2244-BCEB-EC0D9A244C86}"/>
              </a:ext>
            </a:extLst>
          </p:cNvPr>
          <p:cNvSpPr txBox="1"/>
          <p:nvPr/>
        </p:nvSpPr>
        <p:spPr>
          <a:xfrm>
            <a:off x="1820976" y="1295400"/>
            <a:ext cx="2979624" cy="703417"/>
          </a:xfrm>
          <a:prstGeom prst="rect">
            <a:avLst/>
          </a:prstGeom>
          <a:noFill/>
          <a:ln>
            <a:noFill/>
          </a:ln>
        </p:spPr>
        <p:txBody>
          <a:bodyPr spcFirstLastPara="1" wrap="square" lIns="121868" tIns="121868" rIns="121868" bIns="121868" anchor="t" anchorCtr="0">
            <a:noAutofit/>
          </a:bodyPr>
          <a:lstStyle/>
          <a:p>
            <a:r>
              <a:rPr lang="en" sz="2800" b="0" dirty="0"/>
              <a:t>Local minima</a:t>
            </a:r>
            <a:endParaRPr sz="2800" b="0" dirty="0"/>
          </a:p>
        </p:txBody>
      </p:sp>
      <p:sp>
        <p:nvSpPr>
          <p:cNvPr id="6" name="Google Shape;307;p32">
            <a:extLst>
              <a:ext uri="{FF2B5EF4-FFF2-40B4-BE49-F238E27FC236}">
                <a16:creationId xmlns:a16="http://schemas.microsoft.com/office/drawing/2014/main" id="{6716AF50-97B0-454B-ABF7-A1F89575B060}"/>
              </a:ext>
            </a:extLst>
          </p:cNvPr>
          <p:cNvSpPr txBox="1"/>
          <p:nvPr/>
        </p:nvSpPr>
        <p:spPr>
          <a:xfrm>
            <a:off x="6392976" y="1313180"/>
            <a:ext cx="2979624" cy="703417"/>
          </a:xfrm>
          <a:prstGeom prst="rect">
            <a:avLst/>
          </a:prstGeom>
          <a:noFill/>
          <a:ln>
            <a:noFill/>
          </a:ln>
        </p:spPr>
        <p:txBody>
          <a:bodyPr spcFirstLastPara="1" wrap="square" lIns="121868" tIns="121868" rIns="121868" bIns="121868" anchor="t" anchorCtr="0">
            <a:noAutofit/>
          </a:bodyPr>
          <a:lstStyle/>
          <a:p>
            <a:r>
              <a:rPr lang="en" sz="2800" b="0"/>
              <a:t>Saddle points</a:t>
            </a:r>
            <a:endParaRPr sz="2800" b="0"/>
          </a:p>
        </p:txBody>
      </p:sp>
      <p:sp>
        <p:nvSpPr>
          <p:cNvPr id="7" name="Google Shape;308;p32">
            <a:extLst>
              <a:ext uri="{FF2B5EF4-FFF2-40B4-BE49-F238E27FC236}">
                <a16:creationId xmlns:a16="http://schemas.microsoft.com/office/drawing/2014/main" id="{95923101-EE0A-0645-9B7D-9B082A6A0DC4}"/>
              </a:ext>
            </a:extLst>
          </p:cNvPr>
          <p:cNvSpPr/>
          <p:nvPr/>
        </p:nvSpPr>
        <p:spPr>
          <a:xfrm>
            <a:off x="5638800" y="2180471"/>
            <a:ext cx="2029205" cy="974046"/>
          </a:xfrm>
          <a:custGeom>
            <a:avLst/>
            <a:gdLst/>
            <a:ahLst/>
            <a:cxnLst/>
            <a:rect l="l" t="t" r="r" b="b"/>
            <a:pathLst>
              <a:path w="60892" h="29229" extrusionOk="0">
                <a:moveTo>
                  <a:pt x="0" y="0"/>
                </a:moveTo>
                <a:cubicBezTo>
                  <a:pt x="2030" y="2504"/>
                  <a:pt x="7374" y="12315"/>
                  <a:pt x="12178" y="15021"/>
                </a:cubicBezTo>
                <a:cubicBezTo>
                  <a:pt x="16982" y="17727"/>
                  <a:pt x="23274" y="15968"/>
                  <a:pt x="28822" y="16238"/>
                </a:cubicBezTo>
                <a:cubicBezTo>
                  <a:pt x="34370" y="16509"/>
                  <a:pt x="40121" y="14479"/>
                  <a:pt x="45466" y="16644"/>
                </a:cubicBezTo>
                <a:cubicBezTo>
                  <a:pt x="50811" y="18809"/>
                  <a:pt x="58321" y="27132"/>
                  <a:pt x="60892" y="29229"/>
                </a:cubicBezTo>
              </a:path>
            </a:pathLst>
          </a:custGeom>
          <a:noFill/>
          <a:ln w="76200" cap="flat" cmpd="sng">
            <a:solidFill>
              <a:schemeClr val="dk2"/>
            </a:solidFill>
            <a:prstDash val="solid"/>
            <a:round/>
            <a:headEnd type="none" w="med" len="med"/>
            <a:tailEnd type="none" w="med" len="med"/>
          </a:ln>
        </p:spPr>
      </p:sp>
      <p:sp>
        <p:nvSpPr>
          <p:cNvPr id="8" name="Google Shape;309;p32">
            <a:extLst>
              <a:ext uri="{FF2B5EF4-FFF2-40B4-BE49-F238E27FC236}">
                <a16:creationId xmlns:a16="http://schemas.microsoft.com/office/drawing/2014/main" id="{214920D5-2D5C-B946-85AB-24C00AB7FE09}"/>
              </a:ext>
            </a:extLst>
          </p:cNvPr>
          <p:cNvSpPr/>
          <p:nvPr/>
        </p:nvSpPr>
        <p:spPr>
          <a:xfrm>
            <a:off x="2870691" y="2612291"/>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9" name="Google Shape;310;p32">
            <a:extLst>
              <a:ext uri="{FF2B5EF4-FFF2-40B4-BE49-F238E27FC236}">
                <a16:creationId xmlns:a16="http://schemas.microsoft.com/office/drawing/2014/main" id="{6102CB7C-0878-1148-9E18-805519C3BC6D}"/>
              </a:ext>
            </a:extLst>
          </p:cNvPr>
          <p:cNvSpPr/>
          <p:nvPr/>
        </p:nvSpPr>
        <p:spPr>
          <a:xfrm>
            <a:off x="6400800" y="2536091"/>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2" name="Google Shape;311;p32">
            <a:extLst>
              <a:ext uri="{FF2B5EF4-FFF2-40B4-BE49-F238E27FC236}">
                <a16:creationId xmlns:a16="http://schemas.microsoft.com/office/drawing/2014/main" id="{51D78C13-FE4F-A245-B4DD-17BB7133B2F8}"/>
              </a:ext>
            </a:extLst>
          </p:cNvPr>
          <p:cNvSpPr txBox="1"/>
          <p:nvPr/>
        </p:nvSpPr>
        <p:spPr>
          <a:xfrm>
            <a:off x="4471963" y="3962400"/>
            <a:ext cx="3954570" cy="1163297"/>
          </a:xfrm>
          <a:prstGeom prst="rect">
            <a:avLst/>
          </a:prstGeom>
          <a:noFill/>
          <a:ln>
            <a:noFill/>
          </a:ln>
        </p:spPr>
        <p:txBody>
          <a:bodyPr spcFirstLastPara="1" wrap="square" lIns="121868" tIns="121868" rIns="121868" bIns="121868" anchor="t" anchorCtr="0">
            <a:noAutofit/>
          </a:bodyPr>
          <a:lstStyle/>
          <a:p>
            <a:r>
              <a:rPr lang="en" sz="2800" b="0" dirty="0"/>
              <a:t>Poor conditioning</a:t>
            </a:r>
            <a:endParaRPr sz="2800" b="0" dirty="0"/>
          </a:p>
        </p:txBody>
      </p:sp>
      <p:grpSp>
        <p:nvGrpSpPr>
          <p:cNvPr id="13" name="Google Shape;314;p32">
            <a:extLst>
              <a:ext uri="{FF2B5EF4-FFF2-40B4-BE49-F238E27FC236}">
                <a16:creationId xmlns:a16="http://schemas.microsoft.com/office/drawing/2014/main" id="{18D57814-44AB-404B-9D92-C1879D886D8F}"/>
              </a:ext>
            </a:extLst>
          </p:cNvPr>
          <p:cNvGrpSpPr/>
          <p:nvPr/>
        </p:nvGrpSpPr>
        <p:grpSpPr>
          <a:xfrm>
            <a:off x="2916339" y="4639810"/>
            <a:ext cx="6456261" cy="1426866"/>
            <a:chOff x="496600" y="2128225"/>
            <a:chExt cx="8191200" cy="1645800"/>
          </a:xfrm>
        </p:grpSpPr>
        <p:sp>
          <p:nvSpPr>
            <p:cNvPr id="14" name="Google Shape;315;p32">
              <a:extLst>
                <a:ext uri="{FF2B5EF4-FFF2-40B4-BE49-F238E27FC236}">
                  <a16:creationId xmlns:a16="http://schemas.microsoft.com/office/drawing/2014/main" id="{96DB06F4-2545-F048-B12E-0E76B0FC8C76}"/>
                </a:ext>
              </a:extLst>
            </p:cNvPr>
            <p:cNvSpPr/>
            <p:nvPr/>
          </p:nvSpPr>
          <p:spPr>
            <a:xfrm rot="5400000">
              <a:off x="4379878" y="1885279"/>
              <a:ext cx="425100" cy="21156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5" name="Google Shape;316;p32">
              <a:extLst>
                <a:ext uri="{FF2B5EF4-FFF2-40B4-BE49-F238E27FC236}">
                  <a16:creationId xmlns:a16="http://schemas.microsoft.com/office/drawing/2014/main" id="{63B532B2-9EC5-604F-AE79-D25D0B66C5DC}"/>
                </a:ext>
              </a:extLst>
            </p:cNvPr>
            <p:cNvSpPr/>
            <p:nvPr/>
          </p:nvSpPr>
          <p:spPr>
            <a:xfrm rot="5400000">
              <a:off x="3769300" y="-1144475"/>
              <a:ext cx="1645800" cy="81912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6" name="Google Shape;317;p32">
              <a:extLst>
                <a:ext uri="{FF2B5EF4-FFF2-40B4-BE49-F238E27FC236}">
                  <a16:creationId xmlns:a16="http://schemas.microsoft.com/office/drawing/2014/main" id="{43DE11FE-BDDB-C649-AEBB-E2D094A1C6AD}"/>
                </a:ext>
              </a:extLst>
            </p:cNvPr>
            <p:cNvSpPr/>
            <p:nvPr/>
          </p:nvSpPr>
          <p:spPr>
            <a:xfrm rot="5400000">
              <a:off x="3893866" y="-524487"/>
              <a:ext cx="1397100" cy="69516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7" name="Google Shape;318;p32">
              <a:extLst>
                <a:ext uri="{FF2B5EF4-FFF2-40B4-BE49-F238E27FC236}">
                  <a16:creationId xmlns:a16="http://schemas.microsoft.com/office/drawing/2014/main" id="{FE04822B-18CD-2147-AA44-C4748F3C9E5D}"/>
                </a:ext>
              </a:extLst>
            </p:cNvPr>
            <p:cNvSpPr/>
            <p:nvPr/>
          </p:nvSpPr>
          <p:spPr>
            <a:xfrm rot="5400000">
              <a:off x="4045030" y="227104"/>
              <a:ext cx="1094400" cy="54480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8" name="Google Shape;319;p32">
              <a:extLst>
                <a:ext uri="{FF2B5EF4-FFF2-40B4-BE49-F238E27FC236}">
                  <a16:creationId xmlns:a16="http://schemas.microsoft.com/office/drawing/2014/main" id="{6DD01033-5BD9-E844-8E07-DB107CEADC22}"/>
                </a:ext>
              </a:extLst>
            </p:cNvPr>
            <p:cNvSpPr/>
            <p:nvPr/>
          </p:nvSpPr>
          <p:spPr>
            <a:xfrm rot="5400000">
              <a:off x="4172563" y="862392"/>
              <a:ext cx="839400" cy="41775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19" name="Google Shape;320;p32">
              <a:extLst>
                <a:ext uri="{FF2B5EF4-FFF2-40B4-BE49-F238E27FC236}">
                  <a16:creationId xmlns:a16="http://schemas.microsoft.com/office/drawing/2014/main" id="{CA18B9AB-1ED1-564E-87F6-F61CACDFA690}"/>
                </a:ext>
              </a:extLst>
            </p:cNvPr>
            <p:cNvSpPr/>
            <p:nvPr/>
          </p:nvSpPr>
          <p:spPr>
            <a:xfrm rot="5400000">
              <a:off x="4286360" y="1428637"/>
              <a:ext cx="611700" cy="3045000"/>
            </a:xfrm>
            <a:prstGeom prst="ellipse">
              <a:avLst/>
            </a:prstGeom>
            <a:no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0" name="Google Shape;321;p32">
              <a:extLst>
                <a:ext uri="{FF2B5EF4-FFF2-40B4-BE49-F238E27FC236}">
                  <a16:creationId xmlns:a16="http://schemas.microsoft.com/office/drawing/2014/main" id="{A92218A7-CC56-2C4F-BDE4-1B327BD2D93C}"/>
                </a:ext>
              </a:extLst>
            </p:cNvPr>
            <p:cNvSpPr/>
            <p:nvPr/>
          </p:nvSpPr>
          <p:spPr>
            <a:xfrm>
              <a:off x="2678975" y="3498290"/>
              <a:ext cx="135300" cy="135300"/>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1" name="Google Shape;322;p32">
              <a:extLst>
                <a:ext uri="{FF2B5EF4-FFF2-40B4-BE49-F238E27FC236}">
                  <a16:creationId xmlns:a16="http://schemas.microsoft.com/office/drawing/2014/main" id="{D0FCA1BD-18C7-8D46-B248-D09EFE80E22C}"/>
                </a:ext>
              </a:extLst>
            </p:cNvPr>
            <p:cNvSpPr/>
            <p:nvPr/>
          </p:nvSpPr>
          <p:spPr>
            <a:xfrm>
              <a:off x="4502250" y="2814927"/>
              <a:ext cx="240600" cy="240600"/>
            </a:xfrm>
            <a:prstGeom prst="smileyFace">
              <a:avLst>
                <a:gd name="adj" fmla="val 4653"/>
              </a:avLst>
            </a:prstGeom>
            <a:solidFill>
              <a:srgbClr val="F9CB9C"/>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2" name="Google Shape;323;p32">
              <a:extLst>
                <a:ext uri="{FF2B5EF4-FFF2-40B4-BE49-F238E27FC236}">
                  <a16:creationId xmlns:a16="http://schemas.microsoft.com/office/drawing/2014/main" id="{3468F022-CF62-A740-8BE0-0D23636B7680}"/>
                </a:ext>
              </a:extLst>
            </p:cNvPr>
            <p:cNvSpPr/>
            <p:nvPr/>
          </p:nvSpPr>
          <p:spPr>
            <a:xfrm>
              <a:off x="2767400" y="2301250"/>
              <a:ext cx="1879000" cy="1240700"/>
            </a:xfrm>
            <a:custGeom>
              <a:avLst/>
              <a:gdLst/>
              <a:ahLst/>
              <a:cxnLst/>
              <a:rect l="l" t="t" r="r" b="b"/>
              <a:pathLst>
                <a:path w="75160" h="49628" extrusionOk="0">
                  <a:moveTo>
                    <a:pt x="0" y="48481"/>
                  </a:moveTo>
                  <a:lnTo>
                    <a:pt x="4303" y="0"/>
                  </a:lnTo>
                  <a:lnTo>
                    <a:pt x="7172" y="49628"/>
                  </a:lnTo>
                  <a:lnTo>
                    <a:pt x="10328" y="2581"/>
                  </a:lnTo>
                  <a:lnTo>
                    <a:pt x="13196" y="47046"/>
                  </a:lnTo>
                  <a:lnTo>
                    <a:pt x="14344" y="4876"/>
                  </a:lnTo>
                  <a:lnTo>
                    <a:pt x="18360" y="43604"/>
                  </a:lnTo>
                  <a:lnTo>
                    <a:pt x="19507" y="8606"/>
                  </a:lnTo>
                  <a:lnTo>
                    <a:pt x="22663" y="41022"/>
                  </a:lnTo>
                  <a:lnTo>
                    <a:pt x="25245" y="12622"/>
                  </a:lnTo>
                  <a:lnTo>
                    <a:pt x="27827" y="41022"/>
                  </a:lnTo>
                  <a:lnTo>
                    <a:pt x="31269" y="13483"/>
                  </a:lnTo>
                  <a:lnTo>
                    <a:pt x="34712" y="39875"/>
                  </a:lnTo>
                  <a:lnTo>
                    <a:pt x="37867" y="14630"/>
                  </a:lnTo>
                  <a:lnTo>
                    <a:pt x="39015" y="37293"/>
                  </a:lnTo>
                  <a:lnTo>
                    <a:pt x="43318" y="16925"/>
                  </a:lnTo>
                  <a:lnTo>
                    <a:pt x="45326" y="34711"/>
                  </a:lnTo>
                  <a:lnTo>
                    <a:pt x="47621" y="18072"/>
                  </a:lnTo>
                  <a:lnTo>
                    <a:pt x="48481" y="33277"/>
                  </a:lnTo>
                  <a:lnTo>
                    <a:pt x="51350" y="18072"/>
                  </a:lnTo>
                  <a:lnTo>
                    <a:pt x="53358" y="30982"/>
                  </a:lnTo>
                  <a:lnTo>
                    <a:pt x="55366" y="18359"/>
                  </a:lnTo>
                  <a:lnTo>
                    <a:pt x="56801" y="28974"/>
                  </a:lnTo>
                  <a:lnTo>
                    <a:pt x="58809" y="20081"/>
                  </a:lnTo>
                  <a:lnTo>
                    <a:pt x="61390" y="28687"/>
                  </a:lnTo>
                  <a:lnTo>
                    <a:pt x="62825" y="20941"/>
                  </a:lnTo>
                  <a:lnTo>
                    <a:pt x="65407" y="30408"/>
                  </a:lnTo>
                  <a:lnTo>
                    <a:pt x="67702" y="20941"/>
                  </a:lnTo>
                  <a:lnTo>
                    <a:pt x="69997" y="30408"/>
                  </a:lnTo>
                  <a:lnTo>
                    <a:pt x="71431" y="21515"/>
                  </a:lnTo>
                  <a:lnTo>
                    <a:pt x="72005" y="30408"/>
                  </a:lnTo>
                  <a:lnTo>
                    <a:pt x="75160" y="24957"/>
                  </a:lnTo>
                </a:path>
              </a:pathLst>
            </a:custGeom>
            <a:noFill/>
            <a:ln w="9525" cap="flat" cmpd="sng">
              <a:solidFill>
                <a:srgbClr val="FF0000"/>
              </a:solidFill>
              <a:prstDash val="solid"/>
              <a:round/>
              <a:headEnd type="none" w="med" len="med"/>
              <a:tailEnd type="triangle" w="med" len="med"/>
            </a:ln>
          </p:spPr>
        </p:sp>
      </p:grpSp>
      <p:sp>
        <p:nvSpPr>
          <p:cNvPr id="24" name="Google Shape;310;p32">
            <a:extLst>
              <a:ext uri="{FF2B5EF4-FFF2-40B4-BE49-F238E27FC236}">
                <a16:creationId xmlns:a16="http://schemas.microsoft.com/office/drawing/2014/main" id="{B29B261F-4419-F74B-ABA3-06993547FF07}"/>
              </a:ext>
            </a:extLst>
          </p:cNvPr>
          <p:cNvSpPr/>
          <p:nvPr/>
        </p:nvSpPr>
        <p:spPr>
          <a:xfrm>
            <a:off x="9625856" y="2414322"/>
            <a:ext cx="243537" cy="243537"/>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3" name="TextBox 2">
            <a:extLst>
              <a:ext uri="{FF2B5EF4-FFF2-40B4-BE49-F238E27FC236}">
                <a16:creationId xmlns:a16="http://schemas.microsoft.com/office/drawing/2014/main" id="{D55D040E-BFED-464F-B36E-61BEA25409A9}"/>
              </a:ext>
            </a:extLst>
          </p:cNvPr>
          <p:cNvSpPr txBox="1"/>
          <p:nvPr/>
        </p:nvSpPr>
        <p:spPr>
          <a:xfrm>
            <a:off x="10419031" y="6550223"/>
            <a:ext cx="1717137" cy="307777"/>
          </a:xfrm>
          <a:prstGeom prst="rect">
            <a:avLst/>
          </a:prstGeom>
          <a:noFill/>
        </p:spPr>
        <p:txBody>
          <a:bodyPr wrap="none" rtlCol="0">
            <a:spAutoFit/>
          </a:bodyPr>
          <a:lstStyle/>
          <a:p>
            <a:r>
              <a:rPr lang="en-US" sz="1400" b="0" dirty="0"/>
              <a:t>Source: </a:t>
            </a:r>
            <a:r>
              <a:rPr lang="en-US" sz="1400" b="0" dirty="0">
                <a:hlinkClick r:id="rId4"/>
              </a:rPr>
              <a:t>J. Johnson</a:t>
            </a:r>
            <a:endParaRPr lang="en-US" sz="1400" b="0" dirty="0"/>
          </a:p>
        </p:txBody>
      </p:sp>
    </p:spTree>
    <p:extLst>
      <p:ext uri="{BB962C8B-B14F-4D97-AF65-F5344CB8AC3E}">
        <p14:creationId xmlns:p14="http://schemas.microsoft.com/office/powerpoint/2010/main" val="35074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12"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6D79F8-FE9A-C94D-AE64-54764B8232AC}"/>
              </a:ext>
            </a:extLst>
          </p:cNvPr>
          <p:cNvSpPr>
            <a:spLocks noGrp="1"/>
          </p:cNvSpPr>
          <p:nvPr>
            <p:ph idx="1"/>
          </p:nvPr>
        </p:nvSpPr>
        <p:spPr/>
        <p:txBody>
          <a:bodyPr/>
          <a:lstStyle/>
          <a:p>
            <a:pPr marL="457200" indent="-457200">
              <a:buFont typeface="Arial" panose="020B0604020202020204" pitchFamily="34" charset="0"/>
              <a:buChar char="•"/>
            </a:pPr>
            <a:r>
              <a:rPr lang="en-US" dirty="0"/>
              <a:t>Goal: move faster in directions with consistent gradient, avoid oscillating in directions with large but inconsistent gradients</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p:pic>
        <p:nvPicPr>
          <p:cNvPr id="9" name="Picture 8">
            <a:extLst>
              <a:ext uri="{FF2B5EF4-FFF2-40B4-BE49-F238E27FC236}">
                <a16:creationId xmlns:a16="http://schemas.microsoft.com/office/drawing/2014/main" id="{DB7FED62-E21F-4740-A42A-E0403A962BF5}"/>
              </a:ext>
            </a:extLst>
          </p:cNvPr>
          <p:cNvPicPr>
            <a:picLocks noChangeAspect="1"/>
          </p:cNvPicPr>
          <p:nvPr/>
        </p:nvPicPr>
        <p:blipFill>
          <a:blip r:embed="rId3"/>
          <a:stretch>
            <a:fillRect/>
          </a:stretch>
        </p:blipFill>
        <p:spPr>
          <a:xfrm>
            <a:off x="1371600" y="2438399"/>
            <a:ext cx="4399017" cy="1866900"/>
          </a:xfrm>
          <a:prstGeom prst="rect">
            <a:avLst/>
          </a:prstGeom>
        </p:spPr>
      </p:pic>
      <p:sp>
        <p:nvSpPr>
          <p:cNvPr id="10" name="TextBox 9">
            <a:extLst>
              <a:ext uri="{FF2B5EF4-FFF2-40B4-BE49-F238E27FC236}">
                <a16:creationId xmlns:a16="http://schemas.microsoft.com/office/drawing/2014/main" id="{9AEA3A18-FBD9-7E4A-9CA7-03FD1E040FEC}"/>
              </a:ext>
            </a:extLst>
          </p:cNvPr>
          <p:cNvSpPr txBox="1"/>
          <p:nvPr/>
        </p:nvSpPr>
        <p:spPr>
          <a:xfrm>
            <a:off x="2309213" y="1981200"/>
            <a:ext cx="2270173" cy="461665"/>
          </a:xfrm>
          <a:prstGeom prst="rect">
            <a:avLst/>
          </a:prstGeom>
          <a:noFill/>
        </p:spPr>
        <p:txBody>
          <a:bodyPr wrap="none" rtlCol="0">
            <a:spAutoFit/>
          </a:bodyPr>
          <a:lstStyle/>
          <a:p>
            <a:r>
              <a:rPr lang="en-US" dirty="0"/>
              <a:t>Standard SGD</a:t>
            </a:r>
          </a:p>
        </p:txBody>
      </p:sp>
      <p:pic>
        <p:nvPicPr>
          <p:cNvPr id="11" name="Picture 10">
            <a:extLst>
              <a:ext uri="{FF2B5EF4-FFF2-40B4-BE49-F238E27FC236}">
                <a16:creationId xmlns:a16="http://schemas.microsoft.com/office/drawing/2014/main" id="{17A687BB-1A70-2345-9CBF-C12C250D37F7}"/>
              </a:ext>
            </a:extLst>
          </p:cNvPr>
          <p:cNvPicPr>
            <a:picLocks noChangeAspect="1"/>
          </p:cNvPicPr>
          <p:nvPr/>
        </p:nvPicPr>
        <p:blipFill>
          <a:blip r:embed="rId4"/>
          <a:stretch>
            <a:fillRect/>
          </a:stretch>
        </p:blipFill>
        <p:spPr>
          <a:xfrm>
            <a:off x="1371600" y="4850368"/>
            <a:ext cx="4371524" cy="1855232"/>
          </a:xfrm>
          <a:prstGeom prst="rect">
            <a:avLst/>
          </a:prstGeom>
        </p:spPr>
      </p:pic>
      <p:sp>
        <p:nvSpPr>
          <p:cNvPr id="12" name="TextBox 11">
            <a:extLst>
              <a:ext uri="{FF2B5EF4-FFF2-40B4-BE49-F238E27FC236}">
                <a16:creationId xmlns:a16="http://schemas.microsoft.com/office/drawing/2014/main" id="{D8121966-73F5-9C41-90BD-A751F60B81CE}"/>
              </a:ext>
            </a:extLst>
          </p:cNvPr>
          <p:cNvSpPr txBox="1"/>
          <p:nvPr/>
        </p:nvSpPr>
        <p:spPr>
          <a:xfrm>
            <a:off x="1816595" y="4419600"/>
            <a:ext cx="3294492" cy="461665"/>
          </a:xfrm>
          <a:prstGeom prst="rect">
            <a:avLst/>
          </a:prstGeom>
          <a:noFill/>
        </p:spPr>
        <p:txBody>
          <a:bodyPr wrap="none" rtlCol="0">
            <a:spAutoFit/>
          </a:bodyPr>
          <a:lstStyle/>
          <a:p>
            <a:r>
              <a:rPr lang="en-US" dirty="0"/>
              <a:t>SGD with momentum</a:t>
            </a:r>
          </a:p>
        </p:txBody>
      </p:sp>
      <p:pic>
        <p:nvPicPr>
          <p:cNvPr id="13" name="Picture 12">
            <a:extLst>
              <a:ext uri="{FF2B5EF4-FFF2-40B4-BE49-F238E27FC236}">
                <a16:creationId xmlns:a16="http://schemas.microsoft.com/office/drawing/2014/main" id="{F7F48262-8831-944D-AE3C-7CB15915BF34}"/>
              </a:ext>
            </a:extLst>
          </p:cNvPr>
          <p:cNvPicPr>
            <a:picLocks noChangeAspect="1"/>
          </p:cNvPicPr>
          <p:nvPr/>
        </p:nvPicPr>
        <p:blipFill>
          <a:blip r:embed="rId5"/>
          <a:stretch>
            <a:fillRect/>
          </a:stretch>
        </p:blipFill>
        <p:spPr>
          <a:xfrm>
            <a:off x="7162800" y="2173932"/>
            <a:ext cx="3646436" cy="2398068"/>
          </a:xfrm>
          <a:prstGeom prst="rect">
            <a:avLst/>
          </a:prstGeom>
        </p:spPr>
      </p:pic>
      <p:sp>
        <p:nvSpPr>
          <p:cNvPr id="14" name="TextBox 13">
            <a:extLst>
              <a:ext uri="{FF2B5EF4-FFF2-40B4-BE49-F238E27FC236}">
                <a16:creationId xmlns:a16="http://schemas.microsoft.com/office/drawing/2014/main" id="{FF6677DD-55BC-B146-8746-DF0893BA145E}"/>
              </a:ext>
            </a:extLst>
          </p:cNvPr>
          <p:cNvSpPr txBox="1"/>
          <p:nvPr/>
        </p:nvSpPr>
        <p:spPr>
          <a:xfrm>
            <a:off x="9600080" y="4572000"/>
            <a:ext cx="1268296" cy="307777"/>
          </a:xfrm>
          <a:prstGeom prst="rect">
            <a:avLst/>
          </a:prstGeom>
          <a:noFill/>
        </p:spPr>
        <p:txBody>
          <a:bodyPr wrap="none" rtlCol="0">
            <a:spAutoFit/>
          </a:bodyPr>
          <a:lstStyle/>
          <a:p>
            <a:r>
              <a:rPr lang="en-US" sz="1400" b="0" dirty="0">
                <a:hlinkClick r:id="rId6"/>
              </a:rPr>
              <a:t>Image source</a:t>
            </a:r>
            <a:endParaRPr lang="en-US" sz="1400" b="0" dirty="0"/>
          </a:p>
        </p:txBody>
      </p:sp>
    </p:spTree>
    <p:extLst>
      <p:ext uri="{BB962C8B-B14F-4D97-AF65-F5344CB8AC3E}">
        <p14:creationId xmlns:p14="http://schemas.microsoft.com/office/powerpoint/2010/main" val="20426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t>Optimization</a:t>
            </a:r>
          </a:p>
          <a:p>
            <a:pPr marL="857250" lvl="1" indent="-457200">
              <a:buFont typeface="Arial" panose="020B0604020202020204" pitchFamily="34" charset="0"/>
              <a:buChar char="•"/>
            </a:pPr>
            <a:r>
              <a:rPr lang="en-US" dirty="0"/>
              <a:t>Mini-batch SGD</a:t>
            </a:r>
          </a:p>
          <a:p>
            <a:pPr marL="857250" lvl="1" indent="-457200">
              <a:buFont typeface="Arial" panose="020B0604020202020204" pitchFamily="34" charset="0"/>
              <a:buChar char="•"/>
            </a:pPr>
            <a:r>
              <a:rPr lang="en-US" dirty="0"/>
              <a:t>Learning rate decay</a:t>
            </a:r>
          </a:p>
          <a:p>
            <a:pPr marL="857250" lvl="1" indent="-457200">
              <a:buFont typeface="Arial" panose="020B0604020202020204" pitchFamily="34" charset="0"/>
              <a:buChar char="•"/>
            </a:pPr>
            <a:r>
              <a:rPr lang="en-US" dirty="0"/>
              <a:t>Diagnosing learning curves</a:t>
            </a:r>
          </a:p>
          <a:p>
            <a:pPr marL="857250" lvl="1" indent="-457200">
              <a:buFont typeface="Arial" panose="020B0604020202020204" pitchFamily="34" charset="0"/>
              <a:buChar char="•"/>
            </a:pPr>
            <a:r>
              <a:rPr lang="en-US" dirty="0"/>
              <a:t>Adaptive optimization methods: SGD with momentum, </a:t>
            </a:r>
            <a:r>
              <a:rPr lang="en-US" dirty="0" err="1"/>
              <a:t>RMSProp</a:t>
            </a:r>
            <a:r>
              <a:rPr lang="en-US" dirty="0"/>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a:p>
            <a:pPr marL="457200" indent="-457200">
              <a:buFont typeface="Arial" panose="020B0604020202020204" pitchFamily="34" charset="0"/>
              <a:buChar char="•"/>
            </a:pPr>
            <a:r>
              <a:rPr lang="en-US" sz="2400" dirty="0"/>
              <a:t>Regularization</a:t>
            </a:r>
          </a:p>
          <a:p>
            <a:pPr marL="457200" indent="-457200">
              <a:buFont typeface="Arial" panose="020B0604020202020204" pitchFamily="34" charset="0"/>
              <a:buChar char="•"/>
            </a:pPr>
            <a:r>
              <a:rPr lang="en-US" sz="2400" dirty="0"/>
              <a:t>Test time: averaging predictions, ensembles</a:t>
            </a:r>
          </a:p>
        </p:txBody>
      </p:sp>
    </p:spTree>
    <p:extLst>
      <p:ext uri="{BB962C8B-B14F-4D97-AF65-F5344CB8AC3E}">
        <p14:creationId xmlns:p14="http://schemas.microsoft.com/office/powerpoint/2010/main" val="2833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5ACE1-DC09-D64C-BCE6-8FDF30AE4A8F}"/>
                  </a:ext>
                </a:extLst>
              </p:cNvPr>
              <p:cNvSpPr>
                <a:spLocks noGrp="1"/>
              </p:cNvSpPr>
              <p:nvPr>
                <p:ph idx="1"/>
              </p:nvPr>
            </p:nvSpPr>
            <p:spPr/>
            <p:txBody>
              <a:bodyPr/>
              <a:lstStyle/>
              <a:p>
                <a:pPr marL="457200" indent="-457200">
                  <a:buFont typeface="Arial" panose="020B0604020202020204" pitchFamily="34" charset="0"/>
                  <a:buChar char="•"/>
                </a:pPr>
                <a:r>
                  <a:rPr lang="en-US" b="0" dirty="0"/>
                  <a:t>Introduce a “momentum” variable </a:t>
                </a:r>
                <a14:m>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oMath>
                </a14:m>
                <a:r>
                  <a:rPr lang="en-US" b="0" dirty="0"/>
                  <a:t> and associated “friction” coefficient </a:t>
                </a:r>
                <a14:m>
                  <m:oMath xmlns:m="http://schemas.openxmlformats.org/officeDocument/2006/math">
                    <m:r>
                      <a:rPr lang="el-GR" b="0" i="1" smtClean="0">
                        <a:solidFill>
                          <a:srgbClr val="9900CC"/>
                        </a:solidFill>
                        <a:latin typeface="Cambria Math" panose="02040503050406030204" pitchFamily="18" charset="0"/>
                        <a:ea typeface="Cambria Math" panose="02040503050406030204" pitchFamily="18" charset="0"/>
                      </a:rPr>
                      <m:t>𝛽</m:t>
                    </m:r>
                  </m:oMath>
                </a14:m>
                <a:r>
                  <a:rPr lang="en-US" b="0" dirty="0"/>
                  <a:t>:</a:t>
                </a:r>
              </a:p>
              <a:p>
                <a:pPr/>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𝛽</m:t>
                      </m:r>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𝜂</m:t>
                      </m:r>
                      <m:r>
                        <m:rPr>
                          <m:sty m:val="p"/>
                        </m:rP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𝑚</m:t>
                      </m:r>
                    </m:oMath>
                  </m:oMathPara>
                </a14:m>
                <a:endParaRPr lang="en-US" b="0" dirty="0">
                  <a:solidFill>
                    <a:srgbClr val="9900CC"/>
                  </a:solidFill>
                  <a:ea typeface="Cambria Math" panose="02040503050406030204" pitchFamily="18" charset="0"/>
                </a:endParaRPr>
              </a:p>
              <a:p>
                <a:pPr marL="857250" lvl="1" indent="-457200">
                  <a:buFont typeface="Arial" panose="020B0604020202020204" pitchFamily="34" charset="0"/>
                  <a:buChar char="•"/>
                </a:pPr>
                <a:r>
                  <a:rPr lang="en-US" sz="2400" dirty="0">
                    <a:ea typeface="Cambria Math" panose="02040503050406030204" pitchFamily="18" charset="0"/>
                  </a:rPr>
                  <a:t>Typically start with </a:t>
                </a:r>
                <a14:m>
                  <m:oMath xmlns:m="http://schemas.openxmlformats.org/officeDocument/2006/math">
                    <m:r>
                      <a:rPr lang="el-GR" sz="2400" i="1">
                        <a:solidFill>
                          <a:srgbClr val="9900CC"/>
                        </a:solidFill>
                        <a:latin typeface="Cambria Math" panose="02040503050406030204" pitchFamily="18" charset="0"/>
                        <a:ea typeface="Cambria Math" panose="02040503050406030204" pitchFamily="18" charset="0"/>
                      </a:rPr>
                      <m:t>𝛽</m:t>
                    </m:r>
                    <m:r>
                      <a:rPr lang="en-US" sz="2400" i="1">
                        <a:solidFill>
                          <a:srgbClr val="9900CC"/>
                        </a:solidFill>
                        <a:latin typeface="Cambria Math" panose="02040503050406030204" pitchFamily="18" charset="0"/>
                        <a:ea typeface="Cambria Math" panose="02040503050406030204" pitchFamily="18" charset="0"/>
                      </a:rPr>
                      <m:t>=0.5</m:t>
                    </m:r>
                  </m:oMath>
                </a14:m>
                <a:r>
                  <a:rPr lang="en-US" sz="2400" dirty="0">
                    <a:ea typeface="Cambria Math" panose="02040503050406030204" pitchFamily="18" charset="0"/>
                  </a:rPr>
                  <a:t>, gradually increase over time</a:t>
                </a:r>
              </a:p>
            </p:txBody>
          </p:sp>
        </mc:Choice>
        <mc:Fallback xmlns="">
          <p:sp>
            <p:nvSpPr>
              <p:cNvPr id="3" name="Content Placeholder 2">
                <a:extLst>
                  <a:ext uri="{FF2B5EF4-FFF2-40B4-BE49-F238E27FC236}">
                    <a16:creationId xmlns:a16="http://schemas.microsoft.com/office/drawing/2014/main" id="{D105ACE1-DC09-D64C-BCE6-8FDF30AE4A8F}"/>
                  </a:ext>
                </a:extLst>
              </p:cNvPr>
              <p:cNvSpPr>
                <a:spLocks noGrp="1" noRot="1" noChangeAspect="1" noMove="1" noResize="1" noEditPoints="1" noAdjustHandles="1" noChangeArrowheads="1" noChangeShapeType="1" noTextEdit="1"/>
              </p:cNvSpPr>
              <p:nvPr>
                <p:ph idx="1"/>
              </p:nvPr>
            </p:nvSpPr>
            <p:spPr>
              <a:blipFill>
                <a:blip r:embed="rId3"/>
                <a:stretch>
                  <a:fillRect l="-1103" t="-1449" r="-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5884355-61E2-E844-97B5-1D753BD4D38F}"/>
                  </a:ext>
                </a:extLst>
              </p:cNvPr>
              <p:cNvSpPr/>
              <p:nvPr/>
            </p:nvSpPr>
            <p:spPr>
              <a:xfrm>
                <a:off x="4591923"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5" name="Rectangle 4">
                <a:extLst>
                  <a:ext uri="{FF2B5EF4-FFF2-40B4-BE49-F238E27FC236}">
                    <a16:creationId xmlns:a16="http://schemas.microsoft.com/office/drawing/2014/main" id="{C5884355-61E2-E844-97B5-1D753BD4D38F}"/>
                  </a:ext>
                </a:extLst>
              </p:cNvPr>
              <p:cNvSpPr>
                <a:spLocks noRot="1" noChangeAspect="1" noMove="1" noResize="1" noEditPoints="1" noAdjustHandles="1" noChangeArrowheads="1" noChangeShapeType="1" noTextEdit="1"/>
              </p:cNvSpPr>
              <p:nvPr/>
            </p:nvSpPr>
            <p:spPr>
              <a:xfrm>
                <a:off x="4591923" y="5791201"/>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010DA7C-DA58-CB44-897E-C9EFB3B7C984}"/>
                  </a:ext>
                </a:extLst>
              </p:cNvPr>
              <p:cNvSpPr/>
              <p:nvPr/>
            </p:nvSpPr>
            <p:spPr>
              <a:xfrm>
                <a:off x="5736542" y="3757379"/>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6" name="Rectangle 5">
                <a:extLst>
                  <a:ext uri="{FF2B5EF4-FFF2-40B4-BE49-F238E27FC236}">
                    <a16:creationId xmlns:a16="http://schemas.microsoft.com/office/drawing/2014/main" id="{5010DA7C-DA58-CB44-897E-C9EFB3B7C984}"/>
                  </a:ext>
                </a:extLst>
              </p:cNvPr>
              <p:cNvSpPr>
                <a:spLocks noRot="1" noChangeAspect="1" noMove="1" noResize="1" noEditPoints="1" noAdjustHandles="1" noChangeArrowheads="1" noChangeShapeType="1" noTextEdit="1"/>
              </p:cNvSpPr>
              <p:nvPr/>
            </p:nvSpPr>
            <p:spPr>
              <a:xfrm>
                <a:off x="5736542" y="3757379"/>
                <a:ext cx="71891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50DB8F3-934F-4A45-8991-A666A4379041}"/>
                  </a:ext>
                </a:extLst>
              </p:cNvPr>
              <p:cNvSpPr/>
              <p:nvPr/>
            </p:nvSpPr>
            <p:spPr>
              <a:xfrm>
                <a:off x="7240349" y="5791618"/>
                <a:ext cx="1022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p:txBody>
          </p:sp>
        </mc:Choice>
        <mc:Fallback xmlns="">
          <p:sp>
            <p:nvSpPr>
              <p:cNvPr id="7" name="Rectangle 6">
                <a:extLst>
                  <a:ext uri="{FF2B5EF4-FFF2-40B4-BE49-F238E27FC236}">
                    <a16:creationId xmlns:a16="http://schemas.microsoft.com/office/drawing/2014/main" id="{B50DB8F3-934F-4A45-8991-A666A4379041}"/>
                  </a:ext>
                </a:extLst>
              </p:cNvPr>
              <p:cNvSpPr>
                <a:spLocks noRot="1" noChangeAspect="1" noMove="1" noResize="1" noEditPoints="1" noAdjustHandles="1" noChangeArrowheads="1" noChangeShapeType="1" noTextEdit="1"/>
              </p:cNvSpPr>
              <p:nvPr/>
            </p:nvSpPr>
            <p:spPr>
              <a:xfrm>
                <a:off x="7240349" y="5791618"/>
                <a:ext cx="1022331" cy="461665"/>
              </a:xfrm>
              <a:prstGeom prst="rect">
                <a:avLst/>
              </a:prstGeom>
              <a:blipFill>
                <a:blip r:embed="rId7"/>
                <a:stretch>
                  <a:fillRect b="-833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DB78ED3-C62D-9A45-8BAE-9938534E8D08}"/>
              </a:ext>
            </a:extLst>
          </p:cNvPr>
          <p:cNvSpPr txBox="1"/>
          <p:nvPr/>
        </p:nvSpPr>
        <p:spPr>
          <a:xfrm>
            <a:off x="10287000" y="6408061"/>
            <a:ext cx="1582484" cy="369332"/>
          </a:xfrm>
          <a:prstGeom prst="rect">
            <a:avLst/>
          </a:prstGeom>
          <a:noFill/>
        </p:spPr>
        <p:txBody>
          <a:bodyPr wrap="none" rtlCol="0">
            <a:spAutoFit/>
          </a:bodyPr>
          <a:lstStyle/>
          <a:p>
            <a:r>
              <a:rPr lang="en-US" sz="1800" b="0" dirty="0">
                <a:hlinkClick r:id="rId8"/>
              </a:rPr>
              <a:t>Image source</a:t>
            </a:r>
            <a:endParaRPr lang="en-US" sz="1800" b="0" dirty="0"/>
          </a:p>
        </p:txBody>
      </p:sp>
      <p:sp>
        <p:nvSpPr>
          <p:cNvPr id="9" name="Google Shape;335;p33">
            <a:extLst>
              <a:ext uri="{FF2B5EF4-FFF2-40B4-BE49-F238E27FC236}">
                <a16:creationId xmlns:a16="http://schemas.microsoft.com/office/drawing/2014/main" id="{906DDFA5-F952-6541-BF20-06024C903486}"/>
              </a:ext>
            </a:extLst>
          </p:cNvPr>
          <p:cNvSpPr/>
          <p:nvPr/>
        </p:nvSpPr>
        <p:spPr>
          <a:xfrm>
            <a:off x="5069977" y="5917835"/>
            <a:ext cx="227141" cy="227141"/>
          </a:xfrm>
          <a:prstGeom prst="ellipse">
            <a:avLst/>
          </a:prstGeom>
          <a:solidFill>
            <a:srgbClr val="FF0000"/>
          </a:solidFill>
          <a:ln w="9525" cap="flat" cmpd="sng">
            <a:solidFill>
              <a:srgbClr val="00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 name="Google Shape;336;p33">
            <a:extLst>
              <a:ext uri="{FF2B5EF4-FFF2-40B4-BE49-F238E27FC236}">
                <a16:creationId xmlns:a16="http://schemas.microsoft.com/office/drawing/2014/main" id="{1422A9BD-B6CF-724A-91A1-520C70900333}"/>
              </a:ext>
            </a:extLst>
          </p:cNvPr>
          <p:cNvCxnSpPr/>
          <p:nvPr/>
        </p:nvCxnSpPr>
        <p:spPr>
          <a:xfrm>
            <a:off x="5297118" y="6031405"/>
            <a:ext cx="1764340" cy="0"/>
          </a:xfrm>
          <a:prstGeom prst="straightConnector1">
            <a:avLst/>
          </a:prstGeom>
          <a:noFill/>
          <a:ln w="19050" cap="flat" cmpd="sng">
            <a:solidFill>
              <a:srgbClr val="FF0000"/>
            </a:solidFill>
            <a:prstDash val="solid"/>
            <a:round/>
            <a:headEnd type="none" w="med" len="med"/>
            <a:tailEnd type="triangle" w="med" len="med"/>
          </a:ln>
        </p:spPr>
      </p:cxnSp>
      <p:sp>
        <p:nvSpPr>
          <p:cNvPr id="11" name="Google Shape;337;p33">
            <a:extLst>
              <a:ext uri="{FF2B5EF4-FFF2-40B4-BE49-F238E27FC236}">
                <a16:creationId xmlns:a16="http://schemas.microsoft.com/office/drawing/2014/main" id="{513F31CF-F286-FE4A-993C-AB48B399480F}"/>
              </a:ext>
            </a:extLst>
          </p:cNvPr>
          <p:cNvSpPr txBox="1"/>
          <p:nvPr/>
        </p:nvSpPr>
        <p:spPr>
          <a:xfrm>
            <a:off x="5383114" y="6017832"/>
            <a:ext cx="2397727" cy="457481"/>
          </a:xfrm>
          <a:prstGeom prst="rect">
            <a:avLst/>
          </a:prstGeom>
          <a:noFill/>
          <a:ln>
            <a:noFill/>
          </a:ln>
        </p:spPr>
        <p:txBody>
          <a:bodyPr spcFirstLastPara="1" wrap="square" lIns="121868" tIns="121868" rIns="121868" bIns="121868" anchor="t" anchorCtr="0">
            <a:noAutofit/>
          </a:bodyPr>
          <a:lstStyle/>
          <a:p>
            <a:r>
              <a:rPr lang="en-US" sz="1800" b="0" dirty="0">
                <a:solidFill>
                  <a:srgbClr val="FF0000"/>
                </a:solidFill>
              </a:rPr>
              <a:t>g</a:t>
            </a:r>
            <a:r>
              <a:rPr lang="en" sz="1800" b="0" dirty="0" err="1">
                <a:solidFill>
                  <a:srgbClr val="FF0000"/>
                </a:solidFill>
              </a:rPr>
              <a:t>radient</a:t>
            </a:r>
            <a:r>
              <a:rPr lang="en" sz="1800" b="0" dirty="0">
                <a:solidFill>
                  <a:srgbClr val="FF0000"/>
                </a:solidFill>
              </a:rPr>
              <a:t> step</a:t>
            </a:r>
            <a:endParaRPr sz="1800" b="0" dirty="0">
              <a:solidFill>
                <a:srgbClr val="FF0000"/>
              </a:solidFill>
            </a:endParaRPr>
          </a:p>
        </p:txBody>
      </p:sp>
      <p:cxnSp>
        <p:nvCxnSpPr>
          <p:cNvPr id="12" name="Google Shape;338;p33">
            <a:extLst>
              <a:ext uri="{FF2B5EF4-FFF2-40B4-BE49-F238E27FC236}">
                <a16:creationId xmlns:a16="http://schemas.microsoft.com/office/drawing/2014/main" id="{D969E156-83B5-D24B-B23A-1F04146958BE}"/>
              </a:ext>
            </a:extLst>
          </p:cNvPr>
          <p:cNvCxnSpPr/>
          <p:nvPr/>
        </p:nvCxnSpPr>
        <p:spPr>
          <a:xfrm rot="10800000" flipH="1">
            <a:off x="5183547" y="4353043"/>
            <a:ext cx="854178" cy="1564792"/>
          </a:xfrm>
          <a:prstGeom prst="straightConnector1">
            <a:avLst/>
          </a:prstGeom>
          <a:noFill/>
          <a:ln w="19050" cap="flat" cmpd="sng">
            <a:solidFill>
              <a:srgbClr val="38761D"/>
            </a:solidFill>
            <a:prstDash val="solid"/>
            <a:round/>
            <a:headEnd type="none" w="med" len="med"/>
            <a:tailEnd type="triangle" w="med" len="med"/>
          </a:ln>
        </p:spPr>
      </p:cxnSp>
      <p:sp>
        <p:nvSpPr>
          <p:cNvPr id="13" name="Google Shape;339;p33">
            <a:extLst>
              <a:ext uri="{FF2B5EF4-FFF2-40B4-BE49-F238E27FC236}">
                <a16:creationId xmlns:a16="http://schemas.microsoft.com/office/drawing/2014/main" id="{88C31CD5-BF3B-0A44-AB7A-27FC100D0BE6}"/>
              </a:ext>
            </a:extLst>
          </p:cNvPr>
          <p:cNvSpPr txBox="1"/>
          <p:nvPr/>
        </p:nvSpPr>
        <p:spPr>
          <a:xfrm>
            <a:off x="4244246" y="4599763"/>
            <a:ext cx="1651462" cy="457481"/>
          </a:xfrm>
          <a:prstGeom prst="rect">
            <a:avLst/>
          </a:prstGeom>
          <a:noFill/>
          <a:ln>
            <a:noFill/>
          </a:ln>
        </p:spPr>
        <p:txBody>
          <a:bodyPr spcFirstLastPara="1" wrap="square" lIns="121868" tIns="121868" rIns="121868" bIns="121868" anchor="t" anchorCtr="0">
            <a:noAutofit/>
          </a:bodyPr>
          <a:lstStyle/>
          <a:p>
            <a:pPr algn="ctr"/>
            <a:r>
              <a:rPr lang="en" sz="1800" b="0" dirty="0">
                <a:solidFill>
                  <a:srgbClr val="38761D"/>
                </a:solidFill>
              </a:rPr>
              <a:t>momentum step</a:t>
            </a:r>
            <a:endParaRPr sz="1800" b="0" dirty="0">
              <a:solidFill>
                <a:srgbClr val="38761D"/>
              </a:solidFill>
            </a:endParaRPr>
          </a:p>
        </p:txBody>
      </p:sp>
      <p:cxnSp>
        <p:nvCxnSpPr>
          <p:cNvPr id="14" name="Google Shape;340;p33">
            <a:extLst>
              <a:ext uri="{FF2B5EF4-FFF2-40B4-BE49-F238E27FC236}">
                <a16:creationId xmlns:a16="http://schemas.microsoft.com/office/drawing/2014/main" id="{45D372E7-83CF-7D4F-8EBB-4C89CDFBE70D}"/>
              </a:ext>
            </a:extLst>
          </p:cNvPr>
          <p:cNvCxnSpPr/>
          <p:nvPr/>
        </p:nvCxnSpPr>
        <p:spPr>
          <a:xfrm>
            <a:off x="6041186" y="4379478"/>
            <a:ext cx="1764340" cy="0"/>
          </a:xfrm>
          <a:prstGeom prst="straightConnector1">
            <a:avLst/>
          </a:prstGeom>
          <a:noFill/>
          <a:ln w="19050" cap="flat" cmpd="sng">
            <a:solidFill>
              <a:srgbClr val="F4CCCC"/>
            </a:solidFill>
            <a:prstDash val="solid"/>
            <a:round/>
            <a:headEnd type="none" w="med" len="med"/>
            <a:tailEnd type="triangle" w="med" len="med"/>
          </a:ln>
        </p:spPr>
      </p:cxnSp>
      <p:cxnSp>
        <p:nvCxnSpPr>
          <p:cNvPr id="15" name="Google Shape;341;p33">
            <a:extLst>
              <a:ext uri="{FF2B5EF4-FFF2-40B4-BE49-F238E27FC236}">
                <a16:creationId xmlns:a16="http://schemas.microsoft.com/office/drawing/2014/main" id="{1639F645-12E5-CB41-ABDB-124658F7966C}"/>
              </a:ext>
            </a:extLst>
          </p:cNvPr>
          <p:cNvCxnSpPr/>
          <p:nvPr/>
        </p:nvCxnSpPr>
        <p:spPr>
          <a:xfrm rot="10800000" flipH="1">
            <a:off x="5263854" y="4388706"/>
            <a:ext cx="2508547" cy="1562393"/>
          </a:xfrm>
          <a:prstGeom prst="straightConnector1">
            <a:avLst/>
          </a:prstGeom>
          <a:noFill/>
          <a:ln w="19050" cap="flat" cmpd="sng">
            <a:solidFill>
              <a:srgbClr val="0000FF"/>
            </a:solidFill>
            <a:prstDash val="solid"/>
            <a:round/>
            <a:headEnd type="none" w="med" len="med"/>
            <a:tailEnd type="triangle" w="med" len="med"/>
          </a:ln>
        </p:spPr>
      </p:cxnSp>
      <p:sp>
        <p:nvSpPr>
          <p:cNvPr id="16" name="Google Shape;342;p33">
            <a:extLst>
              <a:ext uri="{FF2B5EF4-FFF2-40B4-BE49-F238E27FC236}">
                <a16:creationId xmlns:a16="http://schemas.microsoft.com/office/drawing/2014/main" id="{18054236-2FA3-6A4F-B685-C896BF1D02AA}"/>
              </a:ext>
            </a:extLst>
          </p:cNvPr>
          <p:cNvSpPr txBox="1"/>
          <p:nvPr/>
        </p:nvSpPr>
        <p:spPr>
          <a:xfrm>
            <a:off x="7873736" y="3990303"/>
            <a:ext cx="1939895" cy="457481"/>
          </a:xfrm>
          <a:prstGeom prst="rect">
            <a:avLst/>
          </a:prstGeom>
          <a:noFill/>
          <a:ln>
            <a:noFill/>
          </a:ln>
        </p:spPr>
        <p:txBody>
          <a:bodyPr spcFirstLastPara="1" wrap="square" lIns="121868" tIns="121868" rIns="121868" bIns="121868" anchor="t" anchorCtr="0">
            <a:noAutofit/>
          </a:bodyPr>
          <a:lstStyle/>
          <a:p>
            <a:r>
              <a:rPr lang="en" sz="1800" b="0" dirty="0">
                <a:solidFill>
                  <a:srgbClr val="0000FF"/>
                </a:solidFill>
              </a:rPr>
              <a:t>actual step</a:t>
            </a:r>
            <a:endParaRPr sz="1800" b="0" dirty="0">
              <a:solidFill>
                <a:srgbClr val="0000FF"/>
              </a:solidFill>
            </a:endParaRPr>
          </a:p>
        </p:txBody>
      </p:sp>
    </p:spTree>
    <p:extLst>
      <p:ext uri="{BB962C8B-B14F-4D97-AF65-F5344CB8AC3E}">
        <p14:creationId xmlns:p14="http://schemas.microsoft.com/office/powerpoint/2010/main" val="41875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B6F0-AB07-6246-A530-EF59EDF82D47}"/>
              </a:ext>
            </a:extLst>
          </p:cNvPr>
          <p:cNvSpPr>
            <a:spLocks noGrp="1"/>
          </p:cNvSpPr>
          <p:nvPr>
            <p:ph type="title"/>
          </p:nvPr>
        </p:nvSpPr>
        <p:spPr/>
        <p:txBody>
          <a:bodyPr/>
          <a:lstStyle/>
          <a:p>
            <a:r>
              <a:rPr lang="en-US" dirty="0"/>
              <a:t>SGD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05ACE1-DC09-D64C-BCE6-8FDF30AE4A8F}"/>
                  </a:ext>
                </a:extLst>
              </p:cNvPr>
              <p:cNvSpPr>
                <a:spLocks noGrp="1"/>
              </p:cNvSpPr>
              <p:nvPr>
                <p:ph idx="1"/>
              </p:nvPr>
            </p:nvSpPr>
            <p:spPr/>
            <p:txBody>
              <a:bodyPr/>
              <a:lstStyle/>
              <a:p>
                <a:pPr marL="457200" indent="-457200">
                  <a:buFont typeface="Arial" panose="020B0604020202020204" pitchFamily="34" charset="0"/>
                  <a:buChar char="•"/>
                </a:pPr>
                <a:r>
                  <a:rPr lang="en-US" dirty="0"/>
                  <a:t>Introduce a “momentum” variable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𝑚</m:t>
                    </m:r>
                  </m:oMath>
                </a14:m>
                <a:r>
                  <a:rPr lang="en-US" dirty="0"/>
                  <a:t> and associated “friction” coefficient </a:t>
                </a:r>
                <a14:m>
                  <m:oMath xmlns:m="http://schemas.openxmlformats.org/officeDocument/2006/math">
                    <m:r>
                      <a:rPr lang="el-GR" i="1">
                        <a:solidFill>
                          <a:srgbClr val="9900CC"/>
                        </a:solidFill>
                        <a:latin typeface="Cambria Math" panose="02040503050406030204" pitchFamily="18" charset="0"/>
                        <a:ea typeface="Cambria Math" panose="02040503050406030204" pitchFamily="18" charset="0"/>
                      </a:rPr>
                      <m:t>𝛽</m:t>
                    </m:r>
                  </m:oMath>
                </a14:m>
                <a:r>
                  <a:rPr lang="en-US" dirty="0"/>
                  <a:t>:</a:t>
                </a:r>
              </a:p>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𝛽</m:t>
                      </m:r>
                      <m:r>
                        <a:rPr lang="en-US"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𝜂</m:t>
                      </m:r>
                      <m:r>
                        <m:rPr>
                          <m:sty m:val="p"/>
                        </m:rP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oMath>
                  </m:oMathPara>
                </a14:m>
                <a:endParaRPr lang="en-US" dirty="0">
                  <a:solidFill>
                    <a:srgbClr val="9900CC"/>
                  </a:solidFill>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𝑤</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𝑤</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𝑚</m:t>
                      </m:r>
                    </m:oMath>
                  </m:oMathPara>
                </a14:m>
                <a:endParaRPr lang="en-US" dirty="0">
                  <a:solidFill>
                    <a:srgbClr val="9900CC"/>
                  </a:solidFill>
                  <a:ea typeface="Cambria Math" panose="02040503050406030204" pitchFamily="18" charset="0"/>
                </a:endParaRPr>
              </a:p>
              <a:p>
                <a:pPr marL="457200" indent="-457200">
                  <a:buFont typeface="Arial" panose="020B0604020202020204" pitchFamily="34" charset="0"/>
                  <a:buChar char="•"/>
                </a:pPr>
                <a:r>
                  <a:rPr lang="en-US" dirty="0" err="1"/>
                  <a:t>Nesterov</a:t>
                </a:r>
                <a:r>
                  <a:rPr lang="en-US" dirty="0"/>
                  <a:t> momentum: evaluate gradient at “lookahead” position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𝑤</m:t>
                    </m:r>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𝛽</m:t>
                    </m:r>
                    <m:r>
                      <a:rPr lang="en-US" i="1">
                        <a:solidFill>
                          <a:srgbClr val="9900CC"/>
                        </a:solidFill>
                        <a:latin typeface="Cambria Math" panose="02040503050406030204" pitchFamily="18" charset="0"/>
                        <a:ea typeface="Cambria Math" panose="02040503050406030204" pitchFamily="18" charset="0"/>
                      </a:rPr>
                      <m:t>𝑚</m:t>
                    </m:r>
                  </m:oMath>
                </a14:m>
                <a:endParaRPr lang="en-US" dirty="0"/>
              </a:p>
            </p:txBody>
          </p:sp>
        </mc:Choice>
        <mc:Fallback xmlns="">
          <p:sp>
            <p:nvSpPr>
              <p:cNvPr id="3" name="Content Placeholder 2">
                <a:extLst>
                  <a:ext uri="{FF2B5EF4-FFF2-40B4-BE49-F238E27FC236}">
                    <a16:creationId xmlns:a16="http://schemas.microsoft.com/office/drawing/2014/main" id="{D105ACE1-DC09-D64C-BCE6-8FDF30AE4A8F}"/>
                  </a:ext>
                </a:extLst>
              </p:cNvPr>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BDD94B2-9951-E74D-BA45-ECDB50688225}"/>
              </a:ext>
            </a:extLst>
          </p:cNvPr>
          <p:cNvPicPr>
            <a:picLocks noChangeAspect="1"/>
          </p:cNvPicPr>
          <p:nvPr/>
        </p:nvPicPr>
        <p:blipFill>
          <a:blip r:embed="rId3"/>
          <a:stretch>
            <a:fillRect/>
          </a:stretch>
        </p:blipFill>
        <p:spPr>
          <a:xfrm>
            <a:off x="1860550" y="3913045"/>
            <a:ext cx="8470900" cy="268951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14F2415-7332-3F41-B4BD-C5F10F53998E}"/>
                  </a:ext>
                </a:extLst>
              </p:cNvPr>
              <p:cNvSpPr/>
              <p:nvPr/>
            </p:nvSpPr>
            <p:spPr>
              <a:xfrm>
                <a:off x="5991161"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5" name="Rectangle 4">
                <a:extLst>
                  <a:ext uri="{FF2B5EF4-FFF2-40B4-BE49-F238E27FC236}">
                    <a16:creationId xmlns:a16="http://schemas.microsoft.com/office/drawing/2014/main" id="{D14F2415-7332-3F41-B4BD-C5F10F53998E}"/>
                  </a:ext>
                </a:extLst>
              </p:cNvPr>
              <p:cNvSpPr>
                <a:spLocks noRot="1" noChangeAspect="1" noMove="1" noResize="1" noEditPoints="1" noAdjustHandles="1" noChangeArrowheads="1" noChangeShapeType="1" noTextEdit="1"/>
              </p:cNvSpPr>
              <p:nvPr/>
            </p:nvSpPr>
            <p:spPr>
              <a:xfrm>
                <a:off x="5991161" y="5791201"/>
                <a:ext cx="506292"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97D6C49-C02E-3E4C-ABD7-E7044A173858}"/>
                  </a:ext>
                </a:extLst>
              </p:cNvPr>
              <p:cNvSpPr/>
              <p:nvPr/>
            </p:nvSpPr>
            <p:spPr>
              <a:xfrm>
                <a:off x="1956654" y="5791201"/>
                <a:ext cx="5062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𝑤</m:t>
                      </m:r>
                    </m:oMath>
                  </m:oMathPara>
                </a14:m>
                <a:endParaRPr lang="en-US" dirty="0"/>
              </a:p>
            </p:txBody>
          </p:sp>
        </mc:Choice>
        <mc:Fallback xmlns="">
          <p:sp>
            <p:nvSpPr>
              <p:cNvPr id="7" name="Rectangle 6">
                <a:extLst>
                  <a:ext uri="{FF2B5EF4-FFF2-40B4-BE49-F238E27FC236}">
                    <a16:creationId xmlns:a16="http://schemas.microsoft.com/office/drawing/2014/main" id="{397D6C49-C02E-3E4C-ABD7-E7044A173858}"/>
                  </a:ext>
                </a:extLst>
              </p:cNvPr>
              <p:cNvSpPr>
                <a:spLocks noRot="1" noChangeAspect="1" noMove="1" noResize="1" noEditPoints="1" noAdjustHandles="1" noChangeArrowheads="1" noChangeShapeType="1" noTextEdit="1"/>
              </p:cNvSpPr>
              <p:nvPr/>
            </p:nvSpPr>
            <p:spPr>
              <a:xfrm>
                <a:off x="1956654" y="5791201"/>
                <a:ext cx="506292"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50ACCAF-B4FD-CE47-8FFE-39FBBFAF3A6A}"/>
                  </a:ext>
                </a:extLst>
              </p:cNvPr>
              <p:cNvSpPr/>
              <p:nvPr/>
            </p:nvSpPr>
            <p:spPr>
              <a:xfrm>
                <a:off x="4114801" y="5715001"/>
                <a:ext cx="1022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oMath>
                  </m:oMathPara>
                </a14:m>
                <a:endParaRPr lang="en-US" b="0" dirty="0">
                  <a:solidFill>
                    <a:srgbClr val="9900CC"/>
                  </a:solidFill>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650ACCAF-B4FD-CE47-8FFE-39FBBFAF3A6A}"/>
                  </a:ext>
                </a:extLst>
              </p:cNvPr>
              <p:cNvSpPr>
                <a:spLocks noRot="1" noChangeAspect="1" noMove="1" noResize="1" noEditPoints="1" noAdjustHandles="1" noChangeArrowheads="1" noChangeShapeType="1" noTextEdit="1"/>
              </p:cNvSpPr>
              <p:nvPr/>
            </p:nvSpPr>
            <p:spPr>
              <a:xfrm>
                <a:off x="4114801" y="5715001"/>
                <a:ext cx="1022331" cy="461665"/>
              </a:xfrm>
              <a:prstGeom prst="rect">
                <a:avLst/>
              </a:prstGeom>
              <a:blipFill>
                <a:blip r:embed="rId6"/>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B19D6D6-29D5-BC41-9A97-4277991E270F}"/>
                  </a:ext>
                </a:extLst>
              </p:cNvPr>
              <p:cNvSpPr/>
              <p:nvPr/>
            </p:nvSpPr>
            <p:spPr>
              <a:xfrm>
                <a:off x="8229601" y="5049413"/>
                <a:ext cx="23308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𝜂</m:t>
                      </m:r>
                      <m:r>
                        <m:rPr>
                          <m:sty m:val="p"/>
                        </m:rP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𝐿</m:t>
                      </m:r>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𝑤</m:t>
                      </m:r>
                      <m:r>
                        <a:rPr lang="en-US" b="0" i="1">
                          <a:solidFill>
                            <a:srgbClr val="9900CC"/>
                          </a:solidFill>
                          <a:latin typeface="Cambria Math" panose="02040503050406030204" pitchFamily="18" charset="0"/>
                          <a:ea typeface="Cambria Math" panose="02040503050406030204" pitchFamily="18" charset="0"/>
                        </a:rPr>
                        <m:t>+</m:t>
                      </m:r>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oMath>
                  </m:oMathPara>
                </a14:m>
                <a:endParaRPr lang="en-US" b="0" dirty="0">
                  <a:solidFill>
                    <a:srgbClr val="9900CC"/>
                  </a:solidFill>
                  <a:ea typeface="Cambria Math" panose="02040503050406030204" pitchFamily="18" charset="0"/>
                </a:endParaRPr>
              </a:p>
            </p:txBody>
          </p:sp>
        </mc:Choice>
        <mc:Fallback xmlns="">
          <p:sp>
            <p:nvSpPr>
              <p:cNvPr id="10" name="Rectangle 9">
                <a:extLst>
                  <a:ext uri="{FF2B5EF4-FFF2-40B4-BE49-F238E27FC236}">
                    <a16:creationId xmlns:a16="http://schemas.microsoft.com/office/drawing/2014/main" id="{BB19D6D6-29D5-BC41-9A97-4277991E270F}"/>
                  </a:ext>
                </a:extLst>
              </p:cNvPr>
              <p:cNvSpPr>
                <a:spLocks noRot="1" noChangeAspect="1" noMove="1" noResize="1" noEditPoints="1" noAdjustHandles="1" noChangeArrowheads="1" noChangeShapeType="1" noTextEdit="1"/>
              </p:cNvSpPr>
              <p:nvPr/>
            </p:nvSpPr>
            <p:spPr>
              <a:xfrm>
                <a:off x="8229601" y="5049413"/>
                <a:ext cx="2330831" cy="461665"/>
              </a:xfrm>
              <a:prstGeom prst="rect">
                <a:avLst/>
              </a:prstGeom>
              <a:blipFill>
                <a:blip r:embed="rId7"/>
                <a:stretch>
                  <a:fillRect b="-1621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AE57EE1-A783-1143-A06E-C1CCF87C93FC}"/>
              </a:ext>
            </a:extLst>
          </p:cNvPr>
          <p:cNvSpPr txBox="1"/>
          <p:nvPr/>
        </p:nvSpPr>
        <p:spPr>
          <a:xfrm>
            <a:off x="9009316" y="6412468"/>
            <a:ext cx="1582484" cy="369332"/>
          </a:xfrm>
          <a:prstGeom prst="rect">
            <a:avLst/>
          </a:prstGeom>
          <a:noFill/>
        </p:spPr>
        <p:txBody>
          <a:bodyPr wrap="none" rtlCol="0">
            <a:spAutoFit/>
          </a:bodyPr>
          <a:lstStyle/>
          <a:p>
            <a:r>
              <a:rPr lang="en-US" sz="1800" b="0" dirty="0">
                <a:hlinkClick r:id="rId8"/>
              </a:rPr>
              <a:t>Image source</a:t>
            </a:r>
            <a:endParaRPr lang="en-US" sz="1800" b="0"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7F03A79-0634-8548-B7E5-FE2652512E5F}"/>
                  </a:ext>
                </a:extLst>
              </p:cNvPr>
              <p:cNvSpPr/>
              <p:nvPr/>
            </p:nvSpPr>
            <p:spPr>
              <a:xfrm>
                <a:off x="2895601" y="4188768"/>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12" name="Rectangle 11">
                <a:extLst>
                  <a:ext uri="{FF2B5EF4-FFF2-40B4-BE49-F238E27FC236}">
                    <a16:creationId xmlns:a16="http://schemas.microsoft.com/office/drawing/2014/main" id="{07F03A79-0634-8548-B7E5-FE2652512E5F}"/>
                  </a:ext>
                </a:extLst>
              </p:cNvPr>
              <p:cNvSpPr>
                <a:spLocks noRot="1" noChangeAspect="1" noMove="1" noResize="1" noEditPoints="1" noAdjustHandles="1" noChangeArrowheads="1" noChangeShapeType="1" noTextEdit="1"/>
              </p:cNvSpPr>
              <p:nvPr/>
            </p:nvSpPr>
            <p:spPr>
              <a:xfrm>
                <a:off x="2895601" y="4188768"/>
                <a:ext cx="718915" cy="461665"/>
              </a:xfrm>
              <a:prstGeom prst="rect">
                <a:avLst/>
              </a:prstGeom>
              <a:blipFill>
                <a:blip r:embed="rId9"/>
                <a:stretch>
                  <a:fillRect l="-1754"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A1E8DC5-EC44-B944-B5E2-A53491CC6510}"/>
                  </a:ext>
                </a:extLst>
              </p:cNvPr>
              <p:cNvSpPr/>
              <p:nvPr/>
            </p:nvSpPr>
            <p:spPr>
              <a:xfrm>
                <a:off x="6824886" y="4188768"/>
                <a:ext cx="7189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solidFill>
                            <a:srgbClr val="9900CC"/>
                          </a:solidFill>
                          <a:latin typeface="Cambria Math" panose="02040503050406030204" pitchFamily="18" charset="0"/>
                          <a:ea typeface="Cambria Math" panose="02040503050406030204" pitchFamily="18" charset="0"/>
                        </a:rPr>
                        <m:t>𝛽</m:t>
                      </m:r>
                      <m:r>
                        <a:rPr lang="en-US" b="0" i="1">
                          <a:solidFill>
                            <a:srgbClr val="9900CC"/>
                          </a:solidFill>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13" name="Rectangle 12">
                <a:extLst>
                  <a:ext uri="{FF2B5EF4-FFF2-40B4-BE49-F238E27FC236}">
                    <a16:creationId xmlns:a16="http://schemas.microsoft.com/office/drawing/2014/main" id="{2A1E8DC5-EC44-B944-B5E2-A53491CC6510}"/>
                  </a:ext>
                </a:extLst>
              </p:cNvPr>
              <p:cNvSpPr>
                <a:spLocks noRot="1" noChangeAspect="1" noMove="1" noResize="1" noEditPoints="1" noAdjustHandles="1" noChangeArrowheads="1" noChangeShapeType="1" noTextEdit="1"/>
              </p:cNvSpPr>
              <p:nvPr/>
            </p:nvSpPr>
            <p:spPr>
              <a:xfrm>
                <a:off x="6824886" y="4188768"/>
                <a:ext cx="718915" cy="461665"/>
              </a:xfrm>
              <a:prstGeom prst="rect">
                <a:avLst/>
              </a:prstGeom>
              <a:blipFill>
                <a:blip r:embed="rId10"/>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10304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382F-32EB-DB4D-9B2A-61292CC92064}"/>
              </a:ext>
            </a:extLst>
          </p:cNvPr>
          <p:cNvSpPr>
            <a:spLocks noGrp="1"/>
          </p:cNvSpPr>
          <p:nvPr>
            <p:ph type="title"/>
          </p:nvPr>
        </p:nvSpPr>
        <p:spPr/>
        <p:txBody>
          <a:bodyPr/>
          <a:lstStyle/>
          <a:p>
            <a:r>
              <a:rPr lang="en-US" dirty="0" err="1"/>
              <a:t>Adagrad</a:t>
            </a:r>
            <a:r>
              <a:rPr lang="en-US" dirty="0"/>
              <a:t>: Adaptive per-parameter learning rates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71BFAF-2E76-224C-8E5A-C40178E983D3}"/>
                  </a:ext>
                </a:extLst>
              </p:cNvPr>
              <p:cNvSpPr>
                <a:spLocks noGrp="1"/>
              </p:cNvSpPr>
              <p:nvPr>
                <p:ph idx="1"/>
              </p:nvPr>
            </p:nvSpPr>
            <p:spPr>
              <a:xfrm>
                <a:off x="533400" y="914400"/>
                <a:ext cx="10744200" cy="5257800"/>
              </a:xfrm>
            </p:spPr>
            <p:txBody>
              <a:bodyPr/>
              <a:lstStyle/>
              <a:p>
                <a:pPr marL="457200" indent="-457200">
                  <a:buFont typeface="Arial" panose="020B0604020202020204" pitchFamily="34" charset="0"/>
                  <a:buChar char="•"/>
                </a:pPr>
                <a:r>
                  <a:rPr lang="en-US" dirty="0"/>
                  <a:t>Keep track of history of gradient magnitudes, scale the learning rate for each parameter based on this history</a:t>
                </a:r>
              </a:p>
              <a:p>
                <a:pPr marL="457200" indent="-457200">
                  <a:buFont typeface="Arial" panose="020B0604020202020204" pitchFamily="34" charset="0"/>
                  <a:buChar char="•"/>
                </a:pPr>
                <a:r>
                  <a:rPr lang="en-US" dirty="0"/>
                  <a:t>For each dimension </a:t>
                </a:r>
                <a14:m>
                  <m:oMath xmlns:m="http://schemas.openxmlformats.org/officeDocument/2006/math">
                    <m:r>
                      <a:rPr lang="en-US" i="1" dirty="0" smtClean="0">
                        <a:latin typeface="Cambria Math" panose="02040503050406030204" pitchFamily="18" charset="0"/>
                      </a:rPr>
                      <m:t>𝑘</m:t>
                    </m:r>
                  </m:oMath>
                </a14:m>
                <a:r>
                  <a:rPr lang="en-US" dirty="0"/>
                  <a:t> of the weight vector:</a:t>
                </a:r>
              </a:p>
              <a:p>
                <a:pPr marL="457200" indent="-457200">
                  <a:buFont typeface="Arial" panose="020B0604020202020204" pitchFamily="34" charset="0"/>
                  <a:buChar char="•"/>
                </a:pPr>
                <a:endParaRPr lang="en-US" sz="1400" dirty="0"/>
              </a:p>
              <a:p>
                <a:pPr marL="0" indent="0"/>
                <a14:m>
                  <m:oMathPara xmlns:m="http://schemas.openxmlformats.org/officeDocument/2006/math">
                    <m:oMathParaPr>
                      <m:jc m:val="centerGroup"/>
                    </m:oMathParaPr>
                    <m:oMath xmlns:m="http://schemas.openxmlformats.org/officeDocument/2006/math">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b="0"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b="0" i="1" smtClean="0">
                          <a:solidFill>
                            <a:srgbClr val="9900CC"/>
                          </a:solidFill>
                          <a:latin typeface="Cambria Math" panose="02040503050406030204" pitchFamily="18" charset="0"/>
                          <a:ea typeface="Cambria Math" panose="02040503050406030204" pitchFamily="18" charset="0"/>
                        </a:rPr>
                        <m:t>−</m:t>
                      </m:r>
                      <m:f>
                        <m:fPr>
                          <m:ctrlPr>
                            <a:rPr lang="en-US" b="0" i="1" smtClean="0">
                              <a:solidFill>
                                <a:srgbClr val="C00000"/>
                              </a:solidFill>
                              <a:latin typeface="Cambria Math" panose="02040503050406030204" pitchFamily="18" charset="0"/>
                              <a:ea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𝜂</m:t>
                          </m:r>
                        </m:num>
                        <m:den>
                          <m:rad>
                            <m:radPr>
                              <m:degHide m:val="on"/>
                              <m:ctrlPr>
                                <a:rPr lang="en-US" b="0" i="1" smtClean="0">
                                  <a:solidFill>
                                    <a:srgbClr val="C00000"/>
                                  </a:solidFill>
                                  <a:latin typeface="Cambria Math" panose="02040503050406030204" pitchFamily="18" charset="0"/>
                                  <a:ea typeface="Cambria Math" panose="02040503050406030204" pitchFamily="18" charset="0"/>
                                </a:rPr>
                              </m:ctrlPr>
                            </m:radPr>
                            <m:deg/>
                            <m:e>
                              <m:sSup>
                                <m:sSupPr>
                                  <m:ctrlPr>
                                    <a:rPr lang="en-US" b="0" i="1" smtClean="0">
                                      <a:solidFill>
                                        <a:srgbClr val="C00000"/>
                                      </a:solidFill>
                                      <a:latin typeface="Cambria Math" panose="02040503050406030204" pitchFamily="18" charset="0"/>
                                      <a:ea typeface="Cambria Math" panose="02040503050406030204" pitchFamily="18" charset="0"/>
                                    </a:rPr>
                                  </m:ctrlPr>
                                </m:sSupPr>
                                <m:e>
                                  <m:r>
                                    <a:rPr lang="en-US" b="0" i="1" smtClean="0">
                                      <a:solidFill>
                                        <a:srgbClr val="C00000"/>
                                      </a:solidFill>
                                      <a:latin typeface="Cambria Math" panose="02040503050406030204" pitchFamily="18" charset="0"/>
                                      <a:ea typeface="Cambria Math" panose="02040503050406030204" pitchFamily="18" charset="0"/>
                                    </a:rPr>
                                    <m:t>𝑣</m:t>
                                  </m:r>
                                </m:e>
                                <m:sup>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𝑘</m:t>
                                  </m:r>
                                  <m:r>
                                    <a:rPr lang="en-US" b="0" i="1" smtClean="0">
                                      <a:solidFill>
                                        <a:srgbClr val="C00000"/>
                                      </a:solidFill>
                                      <a:latin typeface="Cambria Math" panose="02040503050406030204" pitchFamily="18" charset="0"/>
                                      <a:ea typeface="Cambria Math" panose="02040503050406030204" pitchFamily="18" charset="0"/>
                                    </a:rPr>
                                    <m:t>)</m:t>
                                  </m:r>
                                </m:sup>
                              </m:sSup>
                            </m:e>
                          </m:rad>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𝜖</m:t>
                          </m:r>
                        </m:den>
                      </m:f>
                      <m:r>
                        <a:rPr lang="en-US" b="0" i="1" smtClean="0">
                          <a:solidFill>
                            <a:srgbClr val="C00000"/>
                          </a:solidFill>
                          <a:latin typeface="Cambria Math" panose="02040503050406030204" pitchFamily="18" charset="0"/>
                          <a:ea typeface="Cambria Math" panose="02040503050406030204" pitchFamily="18" charset="0"/>
                        </a:rPr>
                        <m:t> </m:t>
                      </m:r>
                      <m:f>
                        <m:fPr>
                          <m:ctrlPr>
                            <a:rPr lang="en-US" b="0" i="1" smtClean="0">
                              <a:solidFill>
                                <a:srgbClr val="9900CC"/>
                              </a:solidFill>
                              <a:latin typeface="Cambria Math" panose="02040503050406030204" pitchFamily="18" charset="0"/>
                              <a:ea typeface="Cambria Math" panose="02040503050406030204" pitchFamily="18" charset="0"/>
                            </a:rPr>
                          </m:ctrlPr>
                        </m:fPr>
                        <m:num>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𝐿</m:t>
                          </m:r>
                        </m:num>
                        <m:den>
                          <m:r>
                            <a:rPr lang="en-US" b="0" i="1" smtClean="0">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oMath>
                  </m:oMathPara>
                </a14:m>
                <a:endParaRPr lang="en-US" b="0" dirty="0">
                  <a:solidFill>
                    <a:srgbClr val="9900CC"/>
                  </a:solidFill>
                  <a:ea typeface="Cambria Math" panose="02040503050406030204" pitchFamily="18" charset="0"/>
                </a:endParaRPr>
              </a:p>
              <a:p>
                <a:pPr marL="857250" lvl="1" indent="-457200">
                  <a:buFont typeface="Arial" panose="020B0604020202020204" pitchFamily="34" charset="0"/>
                  <a:buChar char="•"/>
                </a:pPr>
                <a:endParaRPr lang="en-US" sz="800" dirty="0"/>
              </a:p>
              <a:p>
                <a:pPr marL="857250" lvl="1" indent="-457200">
                  <a:buFont typeface="Arial" panose="020B0604020202020204" pitchFamily="34" charset="0"/>
                  <a:buChar char="•"/>
                </a:pPr>
                <a:r>
                  <a:rPr lang="en-US" sz="2400" dirty="0"/>
                  <a:t>Parameters with small gradients get large updates and vice versa </a:t>
                </a:r>
              </a:p>
              <a:p>
                <a:pPr marL="857250" lvl="1" indent="-457200">
                  <a:buFont typeface="Arial" panose="020B0604020202020204" pitchFamily="34" charset="0"/>
                  <a:buChar char="•"/>
                </a:pPr>
                <a:r>
                  <a:rPr lang="en-US" sz="2400" dirty="0"/>
                  <a:t>Problem: long-ago gradient magnitudes are not “forgotten” so learning rate decays too quickly</a:t>
                </a:r>
              </a:p>
            </p:txBody>
          </p:sp>
        </mc:Choice>
        <mc:Fallback xmlns="">
          <p:sp>
            <p:nvSpPr>
              <p:cNvPr id="3" name="Content Placeholder 2">
                <a:extLst>
                  <a:ext uri="{FF2B5EF4-FFF2-40B4-BE49-F238E27FC236}">
                    <a16:creationId xmlns:a16="http://schemas.microsoft.com/office/drawing/2014/main" id="{9671BFAF-2E76-224C-8E5A-C40178E983D3}"/>
                  </a:ext>
                </a:extLst>
              </p:cNvPr>
              <p:cNvSpPr>
                <a:spLocks noGrp="1" noRot="1" noChangeAspect="1" noMove="1" noResize="1" noEditPoints="1" noAdjustHandles="1" noChangeArrowheads="1" noChangeShapeType="1" noTextEdit="1"/>
              </p:cNvSpPr>
              <p:nvPr>
                <p:ph idx="1"/>
              </p:nvPr>
            </p:nvSpPr>
            <p:spPr>
              <a:xfrm>
                <a:off x="533400" y="914400"/>
                <a:ext cx="10744200" cy="5257800"/>
              </a:xfrm>
              <a:blipFill>
                <a:blip r:embed="rId2"/>
                <a:stretch>
                  <a:fillRect l="-945" t="-1449" r="-70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CD4EC9D-8B81-AB4F-B6C8-179268D43AF6}"/>
              </a:ext>
            </a:extLst>
          </p:cNvPr>
          <p:cNvSpPr txBox="1"/>
          <p:nvPr/>
        </p:nvSpPr>
        <p:spPr>
          <a:xfrm>
            <a:off x="762000" y="6235700"/>
            <a:ext cx="10325100" cy="369332"/>
          </a:xfrm>
          <a:prstGeom prst="rect">
            <a:avLst/>
          </a:prstGeom>
          <a:noFill/>
        </p:spPr>
        <p:txBody>
          <a:bodyPr wrap="square" rtlCol="0">
            <a:spAutoFit/>
          </a:bodyPr>
          <a:lstStyle/>
          <a:p>
            <a:pPr algn="ctr"/>
            <a:r>
              <a:rPr lang="en-US" sz="1800" b="0" dirty="0"/>
              <a:t>J. </a:t>
            </a:r>
            <a:r>
              <a:rPr lang="en-US" sz="1800" b="0" dirty="0" err="1"/>
              <a:t>Duchi</a:t>
            </a:r>
            <a:r>
              <a:rPr lang="en-US" sz="1800" b="0" dirty="0"/>
              <a:t>, </a:t>
            </a:r>
            <a:r>
              <a:rPr lang="en-US" sz="1800" b="0" dirty="0">
                <a:hlinkClick r:id="rId3"/>
              </a:rPr>
              <a:t>Adaptive </a:t>
            </a:r>
            <a:r>
              <a:rPr lang="en-US" sz="1800" b="0" dirty="0" err="1">
                <a:hlinkClick r:id="rId3"/>
              </a:rPr>
              <a:t>subgradient</a:t>
            </a:r>
            <a:r>
              <a:rPr lang="en-US" sz="1800" b="0" dirty="0">
                <a:hlinkClick r:id="rId3"/>
              </a:rPr>
              <a:t> methods for online learning and stochastic optimization</a:t>
            </a:r>
            <a:r>
              <a:rPr lang="en-US" sz="1800" b="0" dirty="0"/>
              <a:t>, JMLR 2011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440BCA-D0A3-1640-B399-078F7D7DD2B5}"/>
                  </a:ext>
                </a:extLst>
              </p:cNvPr>
              <p:cNvSpPr txBox="1"/>
              <p:nvPr/>
            </p:nvSpPr>
            <p:spPr>
              <a:xfrm>
                <a:off x="8382000" y="2581870"/>
                <a:ext cx="3581400" cy="923330"/>
              </a:xfrm>
              <a:prstGeom prst="rect">
                <a:avLst/>
              </a:prstGeom>
              <a:noFill/>
            </p:spPr>
            <p:txBody>
              <a:bodyPr wrap="square" rtlCol="0">
                <a:spAutoFit/>
              </a:bodyPr>
              <a:lstStyle/>
              <a:p>
                <a:r>
                  <a:rPr lang="en-US" sz="1800" b="0" dirty="0"/>
                  <a:t>Update running sum of squared magnitudes of gradient </a:t>
                </a:r>
                <a:r>
                  <a:rPr lang="en-US" sz="1800" b="0" dirty="0" err="1"/>
                  <a:t>w.r.t</a:t>
                </a:r>
                <a:r>
                  <a:rPr lang="en-US" sz="1800" b="0" dirty="0"/>
                  <a:t>. </a:t>
                </a:r>
                <a14:m>
                  <m:oMath xmlns:m="http://schemas.openxmlformats.org/officeDocument/2006/math">
                    <m:r>
                      <a:rPr lang="en-US" sz="1800" b="0" i="1" dirty="0" smtClean="0">
                        <a:latin typeface="Cambria Math" panose="02040503050406030204" pitchFamily="18" charset="0"/>
                      </a:rPr>
                      <m:t>𝑘</m:t>
                    </m:r>
                  </m:oMath>
                </a14:m>
                <a:r>
                  <a:rPr lang="en-US" sz="1800" b="0" dirty="0"/>
                  <a:t>th weight</a:t>
                </a:r>
              </a:p>
            </p:txBody>
          </p:sp>
        </mc:Choice>
        <mc:Fallback xmlns="">
          <p:sp>
            <p:nvSpPr>
              <p:cNvPr id="5" name="TextBox 4">
                <a:extLst>
                  <a:ext uri="{FF2B5EF4-FFF2-40B4-BE49-F238E27FC236}">
                    <a16:creationId xmlns:a16="http://schemas.microsoft.com/office/drawing/2014/main" id="{D2440BCA-D0A3-1640-B399-078F7D7DD2B5}"/>
                  </a:ext>
                </a:extLst>
              </p:cNvPr>
              <p:cNvSpPr txBox="1">
                <a:spLocks noRot="1" noChangeAspect="1" noMove="1" noResize="1" noEditPoints="1" noAdjustHandles="1" noChangeArrowheads="1" noChangeShapeType="1" noTextEdit="1"/>
              </p:cNvSpPr>
              <p:nvPr/>
            </p:nvSpPr>
            <p:spPr>
              <a:xfrm>
                <a:off x="8382000" y="2581870"/>
                <a:ext cx="3581400" cy="923330"/>
              </a:xfrm>
              <a:prstGeom prst="rect">
                <a:avLst/>
              </a:prstGeom>
              <a:blipFill>
                <a:blip r:embed="rId4"/>
                <a:stretch>
                  <a:fillRect l="-1418" t="-1351"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BCF137-8881-5842-8CD7-C7F42EA818B0}"/>
                  </a:ext>
                </a:extLst>
              </p:cNvPr>
              <p:cNvSpPr txBox="1"/>
              <p:nvPr/>
            </p:nvSpPr>
            <p:spPr>
              <a:xfrm>
                <a:off x="8382000" y="3496270"/>
                <a:ext cx="3200400" cy="923330"/>
              </a:xfrm>
              <a:prstGeom prst="rect">
                <a:avLst/>
              </a:prstGeom>
              <a:noFill/>
            </p:spPr>
            <p:txBody>
              <a:bodyPr wrap="square" rtlCol="0">
                <a:spAutoFit/>
              </a:bodyPr>
              <a:lstStyle/>
              <a:p>
                <a:r>
                  <a:rPr lang="en-US" sz="1800" b="0" dirty="0"/>
                  <a:t>Scale learning rate for </a:t>
                </a:r>
                <a14:m>
                  <m:oMath xmlns:m="http://schemas.openxmlformats.org/officeDocument/2006/math">
                    <m:r>
                      <a:rPr lang="en-US" sz="1800" b="0" i="1" dirty="0" smtClean="0">
                        <a:latin typeface="Cambria Math" panose="02040503050406030204" pitchFamily="18" charset="0"/>
                      </a:rPr>
                      <m:t>𝑘</m:t>
                    </m:r>
                  </m:oMath>
                </a14:m>
                <a:r>
                  <a:rPr lang="en-US" sz="1800" b="0" dirty="0"/>
                  <a:t>th weight by inverse of the magnitude, update </a:t>
                </a:r>
                <a14:m>
                  <m:oMath xmlns:m="http://schemas.openxmlformats.org/officeDocument/2006/math">
                    <m:r>
                      <a:rPr lang="en-US" sz="1800" b="0" i="1" dirty="0" smtClean="0">
                        <a:latin typeface="Cambria Math" panose="02040503050406030204" pitchFamily="18" charset="0"/>
                      </a:rPr>
                      <m:t>𝑘</m:t>
                    </m:r>
                  </m:oMath>
                </a14:m>
                <a:r>
                  <a:rPr lang="en-US" sz="1800" b="0" dirty="0"/>
                  <a:t>th weight</a:t>
                </a:r>
              </a:p>
            </p:txBody>
          </p:sp>
        </mc:Choice>
        <mc:Fallback xmlns="">
          <p:sp>
            <p:nvSpPr>
              <p:cNvPr id="6" name="TextBox 5">
                <a:extLst>
                  <a:ext uri="{FF2B5EF4-FFF2-40B4-BE49-F238E27FC236}">
                    <a16:creationId xmlns:a16="http://schemas.microsoft.com/office/drawing/2014/main" id="{07BCF137-8881-5842-8CD7-C7F42EA818B0}"/>
                  </a:ext>
                </a:extLst>
              </p:cNvPr>
              <p:cNvSpPr txBox="1">
                <a:spLocks noRot="1" noChangeAspect="1" noMove="1" noResize="1" noEditPoints="1" noAdjustHandles="1" noChangeArrowheads="1" noChangeShapeType="1" noTextEdit="1"/>
              </p:cNvSpPr>
              <p:nvPr/>
            </p:nvSpPr>
            <p:spPr>
              <a:xfrm>
                <a:off x="8382000" y="3496270"/>
                <a:ext cx="3200400" cy="923330"/>
              </a:xfrm>
              <a:prstGeom prst="rect">
                <a:avLst/>
              </a:prstGeom>
              <a:blipFill>
                <a:blip r:embed="rId5"/>
                <a:stretch>
                  <a:fillRect l="-1587" t="-1351" r="-794" b="-9459"/>
                </a:stretch>
              </a:blipFill>
            </p:spPr>
            <p:txBody>
              <a:bodyPr/>
              <a:lstStyle/>
              <a:p>
                <a:r>
                  <a:rPr lang="en-US">
                    <a:noFill/>
                  </a:rPr>
                  <a:t> </a:t>
                </a:r>
              </a:p>
            </p:txBody>
          </p:sp>
        </mc:Fallback>
      </mc:AlternateContent>
    </p:spTree>
    <p:extLst>
      <p:ext uri="{BB962C8B-B14F-4D97-AF65-F5344CB8AC3E}">
        <p14:creationId xmlns:p14="http://schemas.microsoft.com/office/powerpoint/2010/main" val="30991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0421A-9707-F646-BE92-FCC85EBAAEE6}"/>
              </a:ext>
            </a:extLst>
          </p:cNvPr>
          <p:cNvSpPr>
            <a:spLocks noGrp="1"/>
          </p:cNvSpPr>
          <p:nvPr>
            <p:ph type="title"/>
          </p:nvPr>
        </p:nvSpPr>
        <p:spPr/>
        <p:txBody>
          <a:bodyPr/>
          <a:lstStyle/>
          <a:p>
            <a:r>
              <a:rPr lang="en-US" dirty="0" err="1"/>
              <a:t>RMSProp</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E28F11-A63D-1B48-B437-F018B9B63136}"/>
                  </a:ext>
                </a:extLst>
              </p:cNvPr>
              <p:cNvSpPr>
                <a:spLocks noGrp="1"/>
              </p:cNvSpPr>
              <p:nvPr>
                <p:ph idx="1"/>
              </p:nvPr>
            </p:nvSpPr>
            <p:spPr/>
            <p:txBody>
              <a:bodyPr/>
              <a:lstStyle/>
              <a:p>
                <a:pPr marL="457200" indent="-457200">
                  <a:buFont typeface="Arial" panose="020B0604020202020204" pitchFamily="34" charset="0"/>
                  <a:buChar char="•"/>
                </a:pPr>
                <a:r>
                  <a:rPr lang="en-US" dirty="0"/>
                  <a:t>Introduce decay factor </a:t>
                </a:r>
                <a14:m>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𝛽</m:t>
                    </m:r>
                  </m:oMath>
                </a14:m>
                <a:r>
                  <a:rPr lang="en-US" dirty="0"/>
                  <a:t> (typically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0.9</m:t>
                    </m:r>
                  </m:oMath>
                </a14:m>
                <a:r>
                  <a:rPr lang="en-US" dirty="0"/>
                  <a:t>) to </a:t>
                </a:r>
                <a:r>
                  <a:rPr lang="en-US" dirty="0" err="1"/>
                  <a:t>downweight</a:t>
                </a:r>
                <a:r>
                  <a:rPr lang="en-US" dirty="0"/>
                  <a:t> past history exponentially:</a:t>
                </a:r>
              </a:p>
              <a:p>
                <a:pPr marL="457200" indent="-457200">
                  <a:buFont typeface="Arial" panose="020B0604020202020204" pitchFamily="34" charset="0"/>
                  <a:buChar char="•"/>
                </a:pPr>
                <a:endParaRPr lang="en-US" dirty="0"/>
              </a:p>
              <a:p>
                <a:pPr marL="0" indent="0"/>
                <a14:m>
                  <m:oMathPara xmlns:m="http://schemas.openxmlformats.org/officeDocument/2006/math">
                    <m:oMathParaPr>
                      <m:jc m:val="centerGroup"/>
                    </m:oMathParaPr>
                    <m:oMath xmlns:m="http://schemas.openxmlformats.org/officeDocument/2006/math">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r>
                        <a:rPr lang="en-US" i="1" smtClean="0">
                          <a:solidFill>
                            <a:srgbClr val="C00000"/>
                          </a:solidFill>
                          <a:latin typeface="Cambria Math" panose="02040503050406030204" pitchFamily="18" charset="0"/>
                          <a:ea typeface="Cambria Math" panose="02040503050406030204" pitchFamily="18" charset="0"/>
                        </a:rPr>
                        <m:t>𝛽</m:t>
                      </m:r>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smtClean="0">
                          <a:solidFill>
                            <a:srgbClr val="9900CC"/>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(1−</m:t>
                      </m:r>
                      <m:r>
                        <a:rPr lang="en-US" b="0" i="1" smtClean="0">
                          <a:solidFill>
                            <a:srgbClr val="C00000"/>
                          </a:solidFill>
                          <a:latin typeface="Cambria Math" panose="02040503050406030204" pitchFamily="18" charset="0"/>
                          <a:ea typeface="Cambria Math" panose="02040503050406030204" pitchFamily="18" charset="0"/>
                        </a:rPr>
                        <m:t>𝛽</m:t>
                      </m:r>
                      <m:r>
                        <a:rPr lang="en-US" b="0" i="1" smtClean="0">
                          <a:solidFill>
                            <a:srgbClr val="C00000"/>
                          </a:solidFill>
                          <a:latin typeface="Cambria Math" panose="02040503050406030204" pitchFamily="18" charset="0"/>
                          <a:ea typeface="Cambria Math" panose="02040503050406030204" pitchFamily="18" charset="0"/>
                        </a:rPr>
                        <m:t>)</m:t>
                      </m:r>
                      <m:sSup>
                        <m:sSupPr>
                          <m:ctrlPr>
                            <a:rPr lang="en-US" i="1" smtClean="0">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dirty="0">
                  <a:solidFill>
                    <a:srgbClr val="9900CC"/>
                  </a:solidFill>
                  <a:ea typeface="Cambria Math" panose="02040503050406030204" pitchFamily="18" charset="0"/>
                </a:endParaRPr>
              </a:p>
              <a:p>
                <a:pPr marL="0" indent="0"/>
                <a:endParaRPr lang="en-US"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f>
                        <m:fPr>
                          <m:ctrlPr>
                            <a:rPr lang="en-US" i="1" smtClean="0">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𝜂</m:t>
                          </m:r>
                        </m:num>
                        <m:den>
                          <m:rad>
                            <m:radPr>
                              <m:degHide m:val="on"/>
                              <m:ctrlPr>
                                <a:rPr lang="en-US" i="1">
                                  <a:solidFill>
                                    <a:srgbClr val="9900CC"/>
                                  </a:solidFill>
                                  <a:latin typeface="Cambria Math" panose="02040503050406030204" pitchFamily="18" charset="0"/>
                                  <a:ea typeface="Cambria Math" panose="02040503050406030204" pitchFamily="18" charset="0"/>
                                </a:rPr>
                              </m:ctrlPr>
                            </m:radPr>
                            <m:deg/>
                            <m:e>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e>
                          </m:rad>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den>
                      </m:f>
                      <m:r>
                        <a:rPr lang="en-US" i="1">
                          <a:solidFill>
                            <a:srgbClr val="9900CC"/>
                          </a:solidFill>
                          <a:latin typeface="Cambria Math" panose="02040503050406030204" pitchFamily="18" charset="0"/>
                          <a:ea typeface="Cambria Math" panose="02040503050406030204" pitchFamily="18" charset="0"/>
                        </a:rPr>
                        <m:t> </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oMath>
                  </m:oMathPara>
                </a14:m>
                <a:endParaRPr lang="en-US" dirty="0"/>
              </a:p>
            </p:txBody>
          </p:sp>
        </mc:Choice>
        <mc:Fallback xmlns="">
          <p:sp>
            <p:nvSpPr>
              <p:cNvPr id="3" name="Content Placeholder 2">
                <a:extLst>
                  <a:ext uri="{FF2B5EF4-FFF2-40B4-BE49-F238E27FC236}">
                    <a16:creationId xmlns:a16="http://schemas.microsoft.com/office/drawing/2014/main" id="{9DE28F11-A63D-1B48-B437-F018B9B63136}"/>
                  </a:ext>
                </a:extLst>
              </p:cNvPr>
              <p:cNvSpPr>
                <a:spLocks noGrp="1" noRot="1" noChangeAspect="1" noMove="1" noResize="1" noEditPoints="1" noAdjustHandles="1" noChangeArrowheads="1" noChangeShapeType="1" noTextEdit="1"/>
              </p:cNvSpPr>
              <p:nvPr>
                <p:ph idx="1"/>
              </p:nvPr>
            </p:nvSpPr>
            <p:spPr>
              <a:blipFill>
                <a:blip r:embed="rId2"/>
                <a:stretch>
                  <a:fillRect l="-1103" t="-1449" r="-245"/>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C134ACB-E3EA-DA48-98BC-F0F23B9EAE64}"/>
              </a:ext>
            </a:extLst>
          </p:cNvPr>
          <p:cNvSpPr/>
          <p:nvPr/>
        </p:nvSpPr>
        <p:spPr>
          <a:xfrm>
            <a:off x="1752600" y="6412468"/>
            <a:ext cx="8839200" cy="369332"/>
          </a:xfrm>
          <a:prstGeom prst="rect">
            <a:avLst/>
          </a:prstGeom>
        </p:spPr>
        <p:txBody>
          <a:bodyPr wrap="square">
            <a:spAutoFit/>
          </a:bodyPr>
          <a:lstStyle/>
          <a:p>
            <a:pPr algn="ctr"/>
            <a:r>
              <a:rPr lang="en-US" sz="1800" b="0" dirty="0">
                <a:hlinkClick r:id="rId3"/>
              </a:rPr>
              <a:t>http://</a:t>
            </a:r>
            <a:r>
              <a:rPr lang="en-US" sz="1800" b="0" dirty="0" err="1">
                <a:hlinkClick r:id="rId3"/>
              </a:rPr>
              <a:t>www.cs.toronto.edu</a:t>
            </a:r>
            <a:r>
              <a:rPr lang="en-US" sz="1800" b="0" dirty="0">
                <a:hlinkClick r:id="rId3"/>
              </a:rPr>
              <a:t>/~</a:t>
            </a:r>
            <a:r>
              <a:rPr lang="en-US" sz="1800" b="0" dirty="0" err="1">
                <a:hlinkClick r:id="rId3"/>
              </a:rPr>
              <a:t>tijmen</a:t>
            </a:r>
            <a:r>
              <a:rPr lang="en-US" sz="1800" b="0" dirty="0">
                <a:hlinkClick r:id="rId3"/>
              </a:rPr>
              <a:t>/csc321/slides/lecture_slides_lec6.pdf</a:t>
            </a:r>
            <a:endParaRPr lang="en-US" sz="1800" b="0" dirty="0"/>
          </a:p>
        </p:txBody>
      </p:sp>
    </p:spTree>
    <p:extLst>
      <p:ext uri="{BB962C8B-B14F-4D97-AF65-F5344CB8AC3E}">
        <p14:creationId xmlns:p14="http://schemas.microsoft.com/office/powerpoint/2010/main" val="2976287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DBF3-FC64-7146-90F6-0F2A380F7CC9}"/>
              </a:ext>
            </a:extLst>
          </p:cNvPr>
          <p:cNvSpPr>
            <a:spLocks noGrp="1"/>
          </p:cNvSpPr>
          <p:nvPr>
            <p:ph type="title"/>
          </p:nvPr>
        </p:nvSpPr>
        <p:spPr/>
        <p:txBody>
          <a:bodyPr/>
          <a:lstStyle/>
          <a:p>
            <a:r>
              <a:rPr lang="en-US" dirty="0"/>
              <a:t>Adam: Combine </a:t>
            </a:r>
            <a:r>
              <a:rPr lang="en-US" dirty="0" err="1"/>
              <a:t>RMSProp</a:t>
            </a:r>
            <a:r>
              <a:rPr lang="en-US" dirty="0"/>
              <a:t> with momentum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FDA449-C310-1445-B20B-9CF9E602E1AC}"/>
                  </a:ext>
                </a:extLst>
              </p:cNvPr>
              <p:cNvSpPr>
                <a:spLocks noGrp="1"/>
              </p:cNvSpPr>
              <p:nvPr>
                <p:ph idx="1"/>
              </p:nvPr>
            </p:nvSpPr>
            <p:spPr>
              <a:xfrm>
                <a:off x="457200" y="914400"/>
                <a:ext cx="11353800" cy="5257800"/>
              </a:xfrm>
            </p:spPr>
            <p:txBody>
              <a:bodyPr/>
              <a:lstStyle/>
              <a:p>
                <a:pPr marL="457200" indent="-457200">
                  <a:buFont typeface="Arial" panose="020B0604020202020204" pitchFamily="34" charset="0"/>
                  <a:buChar char="•"/>
                </a:pPr>
                <a:r>
                  <a:rPr lang="en-US" dirty="0"/>
                  <a:t>Update momentum:</a:t>
                </a:r>
                <a:endParaRPr lang="en-US" sz="14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𝑚</m:t>
                      </m:r>
                      <m:r>
                        <a:rPr lang="en-US" i="1">
                          <a:solidFill>
                            <a:srgbClr val="9900CC"/>
                          </a:solidFill>
                          <a:latin typeface="Cambria Math" panose="02040503050406030204" pitchFamily="18" charset="0"/>
                          <a:ea typeface="Cambria Math" panose="02040503050406030204" pitchFamily="18" charset="0"/>
                        </a:rPr>
                        <m:t>←</m:t>
                      </m:r>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i="1" smtClean="0">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1</m:t>
                          </m:r>
                        </m:sub>
                      </m:sSub>
                      <m:r>
                        <a:rPr lang="en-US" b="0" i="1" smtClean="0">
                          <a:solidFill>
                            <a:srgbClr val="9900CC"/>
                          </a:solidFill>
                          <a:latin typeface="Cambria Math" panose="02040503050406030204" pitchFamily="18" charset="0"/>
                          <a:ea typeface="Cambria Math" panose="02040503050406030204" pitchFamily="18" charset="0"/>
                        </a:rPr>
                        <m:t>𝑚</m:t>
                      </m:r>
                      <m:r>
                        <a:rPr lang="en-US" b="0" i="1" smtClean="0">
                          <a:solidFill>
                            <a:srgbClr val="9900CC"/>
                          </a:solidFill>
                          <a:latin typeface="Cambria Math" panose="02040503050406030204" pitchFamily="18" charset="0"/>
                          <a:ea typeface="Cambria Math" panose="02040503050406030204" pitchFamily="18" charset="0"/>
                        </a:rPr>
                        <m:t>+</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1−</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1</m:t>
                              </m:r>
                            </m:sub>
                          </m:sSub>
                        </m:e>
                      </m:d>
                      <m:r>
                        <m:rPr>
                          <m:sty m:val="p"/>
                        </m:rP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oMath>
                  </m:oMathPara>
                </a14:m>
                <a:endParaRPr lang="en-US" i="1" dirty="0">
                  <a:solidFill>
                    <a:srgbClr val="9900CC"/>
                  </a:solidFill>
                  <a:latin typeface="Cambria Math" panose="02040503050406030204" pitchFamily="18" charset="0"/>
                  <a:ea typeface="Cambria Math" panose="02040503050406030204" pitchFamily="18" charset="0"/>
                </a:endParaRPr>
              </a:p>
              <a:p>
                <a:pPr marL="457200" indent="-457200">
                  <a:buFont typeface="Arial" panose="020B0604020202020204" pitchFamily="34" charset="0"/>
                  <a:buChar char="•"/>
                </a:pPr>
                <a:r>
                  <a:rPr lang="en-US" dirty="0">
                    <a:ea typeface="Cambria Math" panose="02040503050406030204" pitchFamily="18" charset="0"/>
                  </a:rPr>
                  <a:t>For each dimension </a:t>
                </a:r>
                <a14:m>
                  <m:oMath xmlns:m="http://schemas.openxmlformats.org/officeDocument/2006/math">
                    <m:r>
                      <a:rPr lang="en-US" i="1" dirty="0" smtClean="0">
                        <a:latin typeface="Cambria Math" panose="02040503050406030204" pitchFamily="18" charset="0"/>
                        <a:ea typeface="Cambria Math" panose="02040503050406030204" pitchFamily="18" charset="0"/>
                      </a:rPr>
                      <m:t>𝑘</m:t>
                    </m:r>
                  </m:oMath>
                </a14:m>
                <a:r>
                  <a:rPr lang="en-US" dirty="0">
                    <a:ea typeface="Cambria Math" panose="02040503050406030204" pitchFamily="18" charset="0"/>
                  </a:rPr>
                  <a:t> of the weight vector:</a:t>
                </a:r>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2</m:t>
                          </m:r>
                        </m:sub>
                      </m:sSub>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+(1−</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b="0" i="1" smtClean="0">
                              <a:solidFill>
                                <a:srgbClr val="9900CC"/>
                              </a:solidFill>
                              <a:latin typeface="Cambria Math" panose="02040503050406030204" pitchFamily="18" charset="0"/>
                              <a:ea typeface="Cambria Math" panose="02040503050406030204" pitchFamily="18" charset="0"/>
                            </a:rPr>
                            <m:t>2</m:t>
                          </m:r>
                        </m:sub>
                      </m:sSub>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d>
                            <m:dPr>
                              <m:ctrlPr>
                                <a:rPr lang="en-US" i="1">
                                  <a:solidFill>
                                    <a:srgbClr val="9900CC"/>
                                  </a:solidFill>
                                  <a:latin typeface="Cambria Math" panose="02040503050406030204" pitchFamily="18" charset="0"/>
                                  <a:ea typeface="Cambria Math" panose="02040503050406030204" pitchFamily="18" charset="0"/>
                                </a:rPr>
                              </m:ctrlPr>
                            </m:dPr>
                            <m:e>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𝐿</m:t>
                                  </m:r>
                                </m:num>
                                <m:den>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den>
                              </m:f>
                            </m:e>
                          </m:d>
                        </m:e>
                        <m:sup>
                          <m:r>
                            <a:rPr lang="en-US" i="1">
                              <a:solidFill>
                                <a:srgbClr val="9900CC"/>
                              </a:solidFill>
                              <a:latin typeface="Cambria Math" panose="02040503050406030204" pitchFamily="18" charset="0"/>
                              <a:ea typeface="Cambria Math" panose="02040503050406030204" pitchFamily="18" charset="0"/>
                            </a:rPr>
                            <m:t>2</m:t>
                          </m:r>
                        </m:sup>
                      </m:sSup>
                    </m:oMath>
                  </m:oMathPara>
                </a14:m>
                <a:endParaRPr lang="en-US"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𝑤</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r>
                        <a:rPr lang="en-US" i="1">
                          <a:solidFill>
                            <a:srgbClr val="9900CC"/>
                          </a:solidFill>
                          <a:latin typeface="Cambria Math" panose="02040503050406030204" pitchFamily="18" charset="0"/>
                          <a:ea typeface="Cambria Math" panose="02040503050406030204" pitchFamily="18" charset="0"/>
                        </a:rPr>
                        <m:t>−</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𝜂</m:t>
                          </m:r>
                        </m:num>
                        <m:den>
                          <m:rad>
                            <m:radPr>
                              <m:degHide m:val="on"/>
                              <m:ctrlPr>
                                <a:rPr lang="en-US" i="1">
                                  <a:solidFill>
                                    <a:srgbClr val="9900CC"/>
                                  </a:solidFill>
                                  <a:latin typeface="Cambria Math" panose="02040503050406030204" pitchFamily="18" charset="0"/>
                                  <a:ea typeface="Cambria Math" panose="02040503050406030204" pitchFamily="18" charset="0"/>
                                </a:rPr>
                              </m:ctrlPr>
                            </m:radPr>
                            <m:deg/>
                            <m:e>
                              <m:sSup>
                                <m:sSupPr>
                                  <m:ctrlPr>
                                    <a:rPr lang="en-US" i="1">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𝑣</m:t>
                                  </m:r>
                                </m:e>
                                <m:sup>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𝑘</m:t>
                                  </m:r>
                                  <m:r>
                                    <a:rPr lang="en-US" i="1">
                                      <a:solidFill>
                                        <a:srgbClr val="9900CC"/>
                                      </a:solidFill>
                                      <a:latin typeface="Cambria Math" panose="02040503050406030204" pitchFamily="18" charset="0"/>
                                      <a:ea typeface="Cambria Math" panose="02040503050406030204" pitchFamily="18" charset="0"/>
                                    </a:rPr>
                                    <m:t>)</m:t>
                                  </m:r>
                                </m:sup>
                              </m:sSup>
                            </m:e>
                          </m:rad>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𝜖</m:t>
                          </m:r>
                        </m:den>
                      </m:f>
                      <m:sSup>
                        <m:sSupPr>
                          <m:ctrlPr>
                            <a:rPr lang="en-US" i="1" smtClean="0">
                              <a:solidFill>
                                <a:srgbClr val="9900CC"/>
                              </a:solidFill>
                              <a:latin typeface="Cambria Math" panose="02040503050406030204" pitchFamily="18" charset="0"/>
                              <a:ea typeface="Cambria Math" panose="02040503050406030204" pitchFamily="18" charset="0"/>
                            </a:rPr>
                          </m:ctrlPr>
                        </m:sSupPr>
                        <m:e>
                          <m:r>
                            <a:rPr lang="en-US" b="0" i="1" smtClean="0">
                              <a:solidFill>
                                <a:srgbClr val="9900CC"/>
                              </a:solidFill>
                              <a:latin typeface="Cambria Math" panose="02040503050406030204" pitchFamily="18" charset="0"/>
                              <a:ea typeface="Cambria Math" panose="02040503050406030204" pitchFamily="18" charset="0"/>
                            </a:rPr>
                            <m:t>𝑚</m:t>
                          </m:r>
                        </m:e>
                        <m:sup>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𝑘</m:t>
                          </m:r>
                          <m:r>
                            <a:rPr lang="en-US" b="0" i="1" smtClean="0">
                              <a:solidFill>
                                <a:srgbClr val="9900CC"/>
                              </a:solidFill>
                              <a:latin typeface="Cambria Math" panose="02040503050406030204" pitchFamily="18" charset="0"/>
                              <a:ea typeface="Cambria Math" panose="02040503050406030204" pitchFamily="18" charset="0"/>
                            </a:rPr>
                            <m:t>)</m:t>
                          </m:r>
                        </m:sup>
                      </m:sSup>
                    </m:oMath>
                  </m:oMathPara>
                </a14:m>
                <a:endParaRPr lang="en-US" sz="1400" dirty="0">
                  <a:solidFill>
                    <a:srgbClr val="9900CC"/>
                  </a:solidFill>
                  <a:ea typeface="Cambria Math" panose="02040503050406030204" pitchFamily="18" charset="0"/>
                </a:endParaRPr>
              </a:p>
              <a:p>
                <a:pPr marL="857250" lvl="1" indent="-457200">
                  <a:buFont typeface="Arial" panose="020B0604020202020204" pitchFamily="34" charset="0"/>
                  <a:buChar char="•"/>
                </a:pPr>
                <a:endParaRPr lang="en-US" sz="800" dirty="0">
                  <a:ea typeface="Cambria Math" panose="02040503050406030204" pitchFamily="18" charset="0"/>
                </a:endParaRPr>
              </a:p>
              <a:p>
                <a:pPr marL="457200" indent="-457200">
                  <a:buFont typeface="Arial" panose="020B0604020202020204" pitchFamily="34" charset="0"/>
                  <a:buChar char="•"/>
                </a:pPr>
                <a:r>
                  <a:rPr lang="en-US" dirty="0">
                    <a:ea typeface="Cambria Math" panose="02040503050406030204" pitchFamily="18" charset="0"/>
                  </a:rPr>
                  <a:t>Full algorithm includes </a:t>
                </a:r>
                <a:r>
                  <a:rPr lang="en-US" i="1" dirty="0">
                    <a:ea typeface="Cambria Math" panose="02040503050406030204" pitchFamily="18" charset="0"/>
                  </a:rPr>
                  <a:t>bias correction </a:t>
                </a:r>
                <a:r>
                  <a:rPr lang="en-US" dirty="0">
                    <a:ea typeface="Cambria Math" panose="02040503050406030204" pitchFamily="18" charset="0"/>
                  </a:rPr>
                  <a:t>to account for </a:t>
                </a:r>
                <a14:m>
                  <m:oMath xmlns:m="http://schemas.openxmlformats.org/officeDocument/2006/math">
                    <m:r>
                      <a:rPr lang="en-US" i="1" dirty="0">
                        <a:solidFill>
                          <a:srgbClr val="9900CC"/>
                        </a:solidFill>
                        <a:latin typeface="Cambria Math" panose="02040503050406030204" pitchFamily="18" charset="0"/>
                        <a:ea typeface="Cambria Math" panose="02040503050406030204" pitchFamily="18" charset="0"/>
                      </a:rPr>
                      <m:t>𝑚</m:t>
                    </m:r>
                  </m:oMath>
                </a14:m>
                <a:r>
                  <a:rPr lang="en-US" dirty="0">
                    <a:ea typeface="Cambria Math" panose="02040503050406030204" pitchFamily="18" charset="0"/>
                  </a:rPr>
                  <a:t> and </a:t>
                </a:r>
                <a14:m>
                  <m:oMath xmlns:m="http://schemas.openxmlformats.org/officeDocument/2006/math">
                    <m:r>
                      <a:rPr lang="en-US" i="1" dirty="0">
                        <a:solidFill>
                          <a:srgbClr val="9900CC"/>
                        </a:solidFill>
                        <a:latin typeface="Cambria Math" panose="02040503050406030204" pitchFamily="18" charset="0"/>
                        <a:ea typeface="Cambria Math" panose="02040503050406030204" pitchFamily="18" charset="0"/>
                      </a:rPr>
                      <m:t>𝑣</m:t>
                    </m:r>
                  </m:oMath>
                </a14:m>
                <a:r>
                  <a:rPr lang="en-US" dirty="0">
                    <a:ea typeface="Cambria Math" panose="02040503050406030204" pitchFamily="18" charset="0"/>
                  </a:rPr>
                  <a:t> starting at 0: </a:t>
                </a:r>
                <a14:m>
                  <m:oMath xmlns:m="http://schemas.openxmlformats.org/officeDocument/2006/math">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𝑚</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𝑚</m:t>
                        </m:r>
                      </m:num>
                      <m:den>
                        <m:r>
                          <a:rPr lang="en-US" sz="2400" i="1">
                            <a:solidFill>
                              <a:srgbClr val="9900CC"/>
                            </a:solidFill>
                            <a:latin typeface="Cambria Math" panose="02040503050406030204" pitchFamily="18" charset="0"/>
                            <a:ea typeface="Cambria Math" panose="02040503050406030204" pitchFamily="18" charset="0"/>
                          </a:rPr>
                          <m:t>1−</m:t>
                        </m:r>
                        <m:sSubSup>
                          <m:sSubSupPr>
                            <m:ctrlPr>
                              <a:rPr lang="en-US" sz="2400" i="1">
                                <a:solidFill>
                                  <a:srgbClr val="9900CC"/>
                                </a:solidFill>
                                <a:latin typeface="Cambria Math" panose="02040503050406030204" pitchFamily="18" charset="0"/>
                                <a:ea typeface="Cambria Math" panose="02040503050406030204" pitchFamily="18" charset="0"/>
                              </a:rPr>
                            </m:ctrlPr>
                          </m:sSubSupPr>
                          <m:e>
                            <m:r>
                              <a:rPr lang="en-US" sz="2400" i="1">
                                <a:solidFill>
                                  <a:srgbClr val="9900CC"/>
                                </a:solidFill>
                                <a:latin typeface="Cambria Math" panose="02040503050406030204" pitchFamily="18" charset="0"/>
                                <a:ea typeface="Cambria Math" panose="02040503050406030204" pitchFamily="18" charset="0"/>
                              </a:rPr>
                              <m:t>𝛽</m:t>
                            </m:r>
                          </m:e>
                          <m:sub>
                            <m:r>
                              <a:rPr lang="en-US" sz="2400" i="1">
                                <a:solidFill>
                                  <a:srgbClr val="9900CC"/>
                                </a:solidFill>
                                <a:latin typeface="Cambria Math" panose="02040503050406030204" pitchFamily="18" charset="0"/>
                                <a:ea typeface="Cambria Math" panose="02040503050406030204" pitchFamily="18" charset="0"/>
                              </a:rPr>
                              <m:t>1</m:t>
                            </m:r>
                          </m:sub>
                          <m:sup>
                            <m:r>
                              <a:rPr lang="en-US" sz="2400" i="1">
                                <a:solidFill>
                                  <a:srgbClr val="9900CC"/>
                                </a:solidFill>
                                <a:latin typeface="Cambria Math" panose="02040503050406030204" pitchFamily="18" charset="0"/>
                                <a:ea typeface="Cambria Math" panose="02040503050406030204" pitchFamily="18" charset="0"/>
                              </a:rPr>
                              <m:t>𝑡</m:t>
                            </m:r>
                          </m:sup>
                        </m:sSubSup>
                      </m:den>
                    </m:f>
                  </m:oMath>
                </a14:m>
                <a:r>
                  <a:rPr lang="en-US" sz="2400" dirty="0">
                    <a:solidFill>
                      <a:srgbClr val="9900CC"/>
                    </a:solidFill>
                    <a:ea typeface="Cambria Math" panose="02040503050406030204" pitchFamily="18" charset="0"/>
                  </a:rPr>
                  <a:t>, </a:t>
                </a:r>
                <a14:m>
                  <m:oMath xmlns:m="http://schemas.openxmlformats.org/officeDocument/2006/math">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𝑣</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𝑣</m:t>
                        </m:r>
                      </m:num>
                      <m:den>
                        <m:r>
                          <a:rPr lang="en-US" sz="2400" i="1">
                            <a:solidFill>
                              <a:srgbClr val="9900CC"/>
                            </a:solidFill>
                            <a:latin typeface="Cambria Math" panose="02040503050406030204" pitchFamily="18" charset="0"/>
                            <a:ea typeface="Cambria Math" panose="02040503050406030204" pitchFamily="18" charset="0"/>
                          </a:rPr>
                          <m:t>1−</m:t>
                        </m:r>
                        <m:sSubSup>
                          <m:sSubSupPr>
                            <m:ctrlPr>
                              <a:rPr lang="en-US" sz="2400" i="1">
                                <a:solidFill>
                                  <a:srgbClr val="9900CC"/>
                                </a:solidFill>
                                <a:latin typeface="Cambria Math" panose="02040503050406030204" pitchFamily="18" charset="0"/>
                                <a:ea typeface="Cambria Math" panose="02040503050406030204" pitchFamily="18" charset="0"/>
                              </a:rPr>
                            </m:ctrlPr>
                          </m:sSubSupPr>
                          <m:e>
                            <m:r>
                              <a:rPr lang="en-US" sz="2400" i="1">
                                <a:solidFill>
                                  <a:srgbClr val="9900CC"/>
                                </a:solidFill>
                                <a:latin typeface="Cambria Math" panose="02040503050406030204" pitchFamily="18" charset="0"/>
                                <a:ea typeface="Cambria Math" panose="02040503050406030204" pitchFamily="18" charset="0"/>
                              </a:rPr>
                              <m:t>𝛽</m:t>
                            </m:r>
                          </m:e>
                          <m:sub>
                            <m:r>
                              <a:rPr lang="en-US" sz="2400" i="1">
                                <a:solidFill>
                                  <a:srgbClr val="9900CC"/>
                                </a:solidFill>
                                <a:latin typeface="Cambria Math" panose="02040503050406030204" pitchFamily="18" charset="0"/>
                                <a:ea typeface="Cambria Math" panose="02040503050406030204" pitchFamily="18" charset="0"/>
                              </a:rPr>
                              <m:t>2</m:t>
                            </m:r>
                          </m:sub>
                          <m:sup>
                            <m:r>
                              <a:rPr lang="en-US" sz="2400" i="1">
                                <a:solidFill>
                                  <a:srgbClr val="9900CC"/>
                                </a:solidFill>
                                <a:latin typeface="Cambria Math" panose="02040503050406030204" pitchFamily="18" charset="0"/>
                                <a:ea typeface="Cambria Math" panose="02040503050406030204" pitchFamily="18" charset="0"/>
                              </a:rPr>
                              <m:t>𝑡</m:t>
                            </m:r>
                          </m:sup>
                        </m:sSubSup>
                      </m:den>
                    </m:f>
                  </m:oMath>
                </a14:m>
                <a:r>
                  <a:rPr lang="en-US" sz="2400" dirty="0">
                    <a:ea typeface="Cambria Math" panose="02040503050406030204" pitchFamily="18" charset="0"/>
                  </a:rPr>
                  <a:t> (</a:t>
                </a:r>
                <a14:m>
                  <m:oMath xmlns:m="http://schemas.openxmlformats.org/officeDocument/2006/math">
                    <m:r>
                      <a:rPr lang="en-US" sz="2400" i="1" dirty="0">
                        <a:solidFill>
                          <a:srgbClr val="9900CC"/>
                        </a:solidFill>
                        <a:latin typeface="Cambria Math" panose="02040503050406030204" pitchFamily="18" charset="0"/>
                        <a:ea typeface="Cambria Math" panose="02040503050406030204" pitchFamily="18" charset="0"/>
                      </a:rPr>
                      <m:t>𝑡</m:t>
                    </m:r>
                  </m:oMath>
                </a14:m>
                <a:r>
                  <a:rPr lang="en-US" sz="2400" dirty="0">
                    <a:ea typeface="Cambria Math" panose="02040503050406030204" pitchFamily="18" charset="0"/>
                  </a:rPr>
                  <a:t> is the timestep)</a:t>
                </a:r>
              </a:p>
              <a:p>
                <a:pPr marL="457200" indent="-457200">
                  <a:buFont typeface="Arial" panose="020B0604020202020204" pitchFamily="34" charset="0"/>
                  <a:buChar char="•"/>
                </a:pPr>
                <a:r>
                  <a:rPr lang="en-US" dirty="0">
                    <a:ea typeface="Cambria Math" panose="02040503050406030204" pitchFamily="18" charset="0"/>
                  </a:rPr>
                  <a:t>Default parameters from paper are reputed to work well for many models: </a:t>
                </a:r>
                <a14:m>
                  <m:oMath xmlns:m="http://schemas.openxmlformats.org/officeDocument/2006/math">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1</m:t>
                        </m:r>
                      </m:sub>
                    </m:sSub>
                    <m:r>
                      <a:rPr lang="en-US" i="1">
                        <a:solidFill>
                          <a:srgbClr val="9900CC"/>
                        </a:solidFill>
                        <a:latin typeface="Cambria Math" panose="02040503050406030204" pitchFamily="18" charset="0"/>
                        <a:ea typeface="Cambria Math" panose="02040503050406030204" pitchFamily="18" charset="0"/>
                      </a:rPr>
                      <m:t>=0.9</m:t>
                    </m:r>
                  </m:oMath>
                </a14:m>
                <a:r>
                  <a:rPr lang="en-US" dirty="0">
                    <a:solidFill>
                      <a:srgbClr val="9900CC"/>
                    </a:solidFill>
                    <a:ea typeface="Cambria Math" panose="02040503050406030204" pitchFamily="18" charset="0"/>
                  </a:rPr>
                  <a:t>, </a:t>
                </a:r>
                <a14:m>
                  <m:oMath xmlns:m="http://schemas.openxmlformats.org/officeDocument/2006/math">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𝛽</m:t>
                        </m:r>
                      </m:e>
                      <m:sub>
                        <m:r>
                          <a:rPr lang="en-US" i="1">
                            <a:solidFill>
                              <a:srgbClr val="9900CC"/>
                            </a:solidFill>
                            <a:latin typeface="Cambria Math" panose="02040503050406030204" pitchFamily="18" charset="0"/>
                            <a:ea typeface="Cambria Math" panose="02040503050406030204" pitchFamily="18" charset="0"/>
                          </a:rPr>
                          <m:t>2</m:t>
                        </m:r>
                      </m:sub>
                    </m:sSub>
                    <m:r>
                      <a:rPr lang="en-US" i="1">
                        <a:solidFill>
                          <a:srgbClr val="9900CC"/>
                        </a:solidFill>
                        <a:latin typeface="Cambria Math" panose="02040503050406030204" pitchFamily="18" charset="0"/>
                        <a:ea typeface="Cambria Math" panose="02040503050406030204" pitchFamily="18" charset="0"/>
                      </a:rPr>
                      <m:t>=0.999</m:t>
                    </m:r>
                  </m:oMath>
                </a14:m>
                <a:r>
                  <a:rPr lang="en-US" dirty="0">
                    <a:solidFill>
                      <a:srgbClr val="9900CC"/>
                    </a:solidFill>
                    <a:ea typeface="Cambria Math" panose="02040503050406030204" pitchFamily="18" charset="0"/>
                  </a:rPr>
                  <a:t>,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𝜂</m:t>
                    </m:r>
                    <m:r>
                      <a:rPr lang="en-US" i="1">
                        <a:solidFill>
                          <a:srgbClr val="9900CC"/>
                        </a:solidFill>
                        <a:latin typeface="Cambria Math" panose="02040503050406030204" pitchFamily="18" charset="0"/>
                        <a:ea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𝑒</m:t>
                    </m:r>
                    <m:r>
                      <a:rPr lang="en-US" i="1">
                        <a:solidFill>
                          <a:srgbClr val="9900CC"/>
                        </a:solidFill>
                        <a:latin typeface="Cambria Math" panose="02040503050406030204" pitchFamily="18" charset="0"/>
                        <a:ea typeface="Cambria Math" panose="02040503050406030204" pitchFamily="18" charset="0"/>
                      </a:rPr>
                      <m:t>−3</m:t>
                    </m:r>
                  </m:oMath>
                </a14:m>
                <a:r>
                  <a:rPr lang="en-US" dirty="0">
                    <a:solidFill>
                      <a:srgbClr val="9900CC"/>
                    </a:solidFill>
                    <a:ea typeface="Cambria Math" panose="02040503050406030204" pitchFamily="18" charset="0"/>
                  </a:rPr>
                  <a:t>, </a:t>
                </a:r>
                <a14:m>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𝜖</m:t>
                    </m:r>
                    <m:r>
                      <a:rPr lang="en-US" i="1">
                        <a:solidFill>
                          <a:srgbClr val="9900CC"/>
                        </a:solidFill>
                        <a:latin typeface="Cambria Math" panose="02040503050406030204" pitchFamily="18" charset="0"/>
                        <a:ea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𝑒</m:t>
                    </m:r>
                    <m:r>
                      <a:rPr lang="en-US" i="1">
                        <a:solidFill>
                          <a:srgbClr val="9900CC"/>
                        </a:solidFill>
                        <a:latin typeface="Cambria Math" panose="02040503050406030204" pitchFamily="18" charset="0"/>
                        <a:ea typeface="Cambria Math" panose="02040503050406030204" pitchFamily="18" charset="0"/>
                      </a:rPr>
                      <m:t>−8</m:t>
                    </m:r>
                  </m:oMath>
                </a14:m>
                <a:endParaRPr lang="en-US" dirty="0">
                  <a:solidFill>
                    <a:srgbClr val="9900CC"/>
                  </a:solidFill>
                  <a:ea typeface="Cambria Math" panose="02040503050406030204" pitchFamily="18" charset="0"/>
                </a:endParaRPr>
              </a:p>
              <a:p>
                <a:pPr marL="457200" indent="-457200">
                  <a:buFont typeface="Arial" panose="020B0604020202020204" pitchFamily="34" charset="0"/>
                  <a:buChar char="•"/>
                </a:pPr>
                <a:endParaRPr lang="en-US" sz="2400" dirty="0">
                  <a:solidFill>
                    <a:srgbClr val="9900CC"/>
                  </a:solidFill>
                </a:endParaRP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ECFDA449-C310-1445-B20B-9CF9E602E1AC}"/>
                  </a:ext>
                </a:extLst>
              </p:cNvPr>
              <p:cNvSpPr>
                <a:spLocks noGrp="1" noRot="1" noChangeAspect="1" noMove="1" noResize="1" noEditPoints="1" noAdjustHandles="1" noChangeArrowheads="1" noChangeShapeType="1" noTextEdit="1"/>
              </p:cNvSpPr>
              <p:nvPr>
                <p:ph idx="1"/>
              </p:nvPr>
            </p:nvSpPr>
            <p:spPr>
              <a:xfrm>
                <a:off x="457200" y="914400"/>
                <a:ext cx="11353800" cy="5257800"/>
              </a:xfrm>
              <a:blipFill>
                <a:blip r:embed="rId2"/>
                <a:stretch>
                  <a:fillRect l="-1007" t="-1449" b="-603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1AD1DEC-52F1-BD47-B751-C5439DAA0F40}"/>
              </a:ext>
            </a:extLst>
          </p:cNvPr>
          <p:cNvSpPr/>
          <p:nvPr/>
        </p:nvSpPr>
        <p:spPr>
          <a:xfrm>
            <a:off x="1905000" y="6324600"/>
            <a:ext cx="8610600" cy="369332"/>
          </a:xfrm>
          <a:prstGeom prst="rect">
            <a:avLst/>
          </a:prstGeom>
        </p:spPr>
        <p:txBody>
          <a:bodyPr wrap="square">
            <a:spAutoFit/>
          </a:bodyPr>
          <a:lstStyle/>
          <a:p>
            <a:pPr algn="ctr"/>
            <a:r>
              <a:rPr lang="en-US" sz="1800" b="0" dirty="0"/>
              <a:t>D. </a:t>
            </a:r>
            <a:r>
              <a:rPr lang="en-US" sz="1800" b="0" dirty="0" err="1"/>
              <a:t>Kingma</a:t>
            </a:r>
            <a:r>
              <a:rPr lang="en-US" sz="1800" b="0" dirty="0"/>
              <a:t> and J. Ba, </a:t>
            </a:r>
            <a:r>
              <a:rPr lang="en-US" sz="1800" b="0" dirty="0">
                <a:hlinkClick r:id="rId3"/>
              </a:rPr>
              <a:t>Adam: A method for stochastic optimization</a:t>
            </a:r>
            <a:r>
              <a:rPr lang="en-US" sz="1800" b="0" dirty="0"/>
              <a:t>, ICLR 2015</a:t>
            </a:r>
          </a:p>
        </p:txBody>
      </p:sp>
    </p:spTree>
    <p:extLst>
      <p:ext uri="{BB962C8B-B14F-4D97-AF65-F5344CB8AC3E}">
        <p14:creationId xmlns:p14="http://schemas.microsoft.com/office/powerpoint/2010/main" val="2506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9F00-4D87-294E-AA1C-5BFF40C06626}"/>
              </a:ext>
            </a:extLst>
          </p:cNvPr>
          <p:cNvSpPr>
            <a:spLocks noGrp="1"/>
          </p:cNvSpPr>
          <p:nvPr>
            <p:ph type="title"/>
          </p:nvPr>
        </p:nvSpPr>
        <p:spPr/>
        <p:txBody>
          <a:bodyPr/>
          <a:lstStyle/>
          <a:p>
            <a:r>
              <a:rPr lang="en-US" dirty="0"/>
              <a:t>Which optimizer to use in practice?</a:t>
            </a:r>
          </a:p>
        </p:txBody>
      </p:sp>
      <p:sp>
        <p:nvSpPr>
          <p:cNvPr id="3" name="Content Placeholder 2">
            <a:extLst>
              <a:ext uri="{FF2B5EF4-FFF2-40B4-BE49-F238E27FC236}">
                <a16:creationId xmlns:a16="http://schemas.microsoft.com/office/drawing/2014/main" id="{EB67A78C-B6DA-FD44-BF93-DBA1C1FF9A2F}"/>
              </a:ext>
            </a:extLst>
          </p:cNvPr>
          <p:cNvSpPr>
            <a:spLocks noGrp="1"/>
          </p:cNvSpPr>
          <p:nvPr>
            <p:ph idx="1"/>
          </p:nvPr>
        </p:nvSpPr>
        <p:spPr/>
        <p:txBody>
          <a:bodyPr/>
          <a:lstStyle/>
          <a:p>
            <a:pPr marL="457200" indent="-457200">
              <a:buFont typeface="Arial" panose="020B0604020202020204" pitchFamily="34" charset="0"/>
              <a:buChar char="•"/>
            </a:pPr>
            <a:r>
              <a:rPr lang="en-US" dirty="0"/>
              <a:t>Adaptive methods tend to reduce initial training error faster than SGD and are “safer”</a:t>
            </a:r>
          </a:p>
          <a:p>
            <a:pPr marL="857250" lvl="1" indent="-457200">
              <a:buFont typeface="Arial" panose="020B0604020202020204" pitchFamily="34" charset="0"/>
              <a:buChar char="•"/>
            </a:pPr>
            <a:r>
              <a:rPr lang="en-US" sz="2400" dirty="0">
                <a:hlinkClick r:id="rId3"/>
              </a:rPr>
              <a:t>Andrej Karpathy</a:t>
            </a:r>
            <a:r>
              <a:rPr lang="en-US" sz="2400" dirty="0"/>
              <a:t>: </a:t>
            </a:r>
            <a:r>
              <a:rPr lang="en-US" sz="2400" i="1" dirty="0"/>
              <a:t>“In the early stages of setting baselines I like to use Adam with a learning rate of 3e-4. In my experience Adam is much more forgiving to hyperparameters, including a bad learning rate. For </a:t>
            </a:r>
            <a:r>
              <a:rPr lang="en-US" sz="2400" i="1" dirty="0" err="1"/>
              <a:t>ConvNets</a:t>
            </a:r>
            <a:r>
              <a:rPr lang="en-US" sz="2400" i="1" dirty="0"/>
              <a:t> a well-tuned SGD will almost always slightly outperform Adam, but the optimal learning rate region is much more narrow and problem-specific.” </a:t>
            </a:r>
          </a:p>
          <a:p>
            <a:pPr marL="857250" lvl="1" indent="-457200">
              <a:buFont typeface="Arial" panose="020B0604020202020204" pitchFamily="34" charset="0"/>
              <a:buChar char="•"/>
            </a:pPr>
            <a:r>
              <a:rPr lang="en-US" sz="2400" dirty="0"/>
              <a:t>Use Adam early in training, switch to SGD for later epochs?</a:t>
            </a:r>
          </a:p>
        </p:txBody>
      </p:sp>
    </p:spTree>
    <p:extLst>
      <p:ext uri="{BB962C8B-B14F-4D97-AF65-F5344CB8AC3E}">
        <p14:creationId xmlns:p14="http://schemas.microsoft.com/office/powerpoint/2010/main" val="41198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9F00-4D87-294E-AA1C-5BFF40C06626}"/>
              </a:ext>
            </a:extLst>
          </p:cNvPr>
          <p:cNvSpPr>
            <a:spLocks noGrp="1"/>
          </p:cNvSpPr>
          <p:nvPr>
            <p:ph type="title"/>
          </p:nvPr>
        </p:nvSpPr>
        <p:spPr/>
        <p:txBody>
          <a:bodyPr/>
          <a:lstStyle/>
          <a:p>
            <a:r>
              <a:rPr lang="en-US" dirty="0"/>
              <a:t>Which optimizer to use in practice?</a:t>
            </a:r>
          </a:p>
        </p:txBody>
      </p:sp>
      <p:sp>
        <p:nvSpPr>
          <p:cNvPr id="3" name="Content Placeholder 2">
            <a:extLst>
              <a:ext uri="{FF2B5EF4-FFF2-40B4-BE49-F238E27FC236}">
                <a16:creationId xmlns:a16="http://schemas.microsoft.com/office/drawing/2014/main" id="{EB67A78C-B6DA-FD44-BF93-DBA1C1FF9A2F}"/>
              </a:ext>
            </a:extLst>
          </p:cNvPr>
          <p:cNvSpPr>
            <a:spLocks noGrp="1"/>
          </p:cNvSpPr>
          <p:nvPr>
            <p:ph idx="1"/>
          </p:nvPr>
        </p:nvSpPr>
        <p:spPr/>
        <p:txBody>
          <a:bodyPr/>
          <a:lstStyle/>
          <a:p>
            <a:pPr marL="457200" indent="-457200">
              <a:buFont typeface="Arial" panose="020B0604020202020204" pitchFamily="34" charset="0"/>
              <a:buChar char="•"/>
            </a:pPr>
            <a:r>
              <a:rPr lang="en-US" dirty="0"/>
              <a:t>Adaptive methods tend to reduce initial training error faster than SGD and are “safer”</a:t>
            </a:r>
          </a:p>
          <a:p>
            <a:pPr marL="457200" indent="-457200">
              <a:buFont typeface="Arial" panose="020B0604020202020204" pitchFamily="34" charset="0"/>
              <a:buChar char="•"/>
            </a:pPr>
            <a:r>
              <a:rPr lang="en-US" dirty="0"/>
              <a:t>Some literature has reported problems with adaptive methods, such as failing to converge or generalizing poorly (</a:t>
            </a:r>
            <a:r>
              <a:rPr lang="en-US" dirty="0">
                <a:hlinkClick r:id="rId3"/>
              </a:rPr>
              <a:t>Wilson et al.</a:t>
            </a:r>
            <a:r>
              <a:rPr lang="en-US" dirty="0"/>
              <a:t> 2017, </a:t>
            </a:r>
            <a:r>
              <a:rPr lang="en-US" dirty="0">
                <a:hlinkClick r:id="rId4"/>
              </a:rPr>
              <a:t>Reddi et al.</a:t>
            </a:r>
            <a:r>
              <a:rPr lang="en-US" dirty="0"/>
              <a:t> 2018)</a:t>
            </a:r>
          </a:p>
          <a:p>
            <a:pPr marL="457200" indent="-457200">
              <a:buFont typeface="Arial" panose="020B0604020202020204" pitchFamily="34" charset="0"/>
              <a:buChar char="•"/>
            </a:pPr>
            <a:r>
              <a:rPr lang="en-US" dirty="0"/>
              <a:t>More recent comparative study (</a:t>
            </a:r>
            <a:r>
              <a:rPr lang="en-US" dirty="0">
                <a:hlinkClick r:id="rId5"/>
              </a:rPr>
              <a:t>Schmidt et al.</a:t>
            </a:r>
            <a:r>
              <a:rPr lang="en-US" dirty="0"/>
              <a:t>, 2021): </a:t>
            </a:r>
            <a:br>
              <a:rPr lang="en-US" dirty="0"/>
            </a:br>
            <a:r>
              <a:rPr lang="en-US" i="1" dirty="0"/>
              <a:t>“We observe that evaluating multiple optimizers with default parameters works approximately as well as tuning the hyperparameters of a single, fixed optimizer.”</a:t>
            </a:r>
          </a:p>
        </p:txBody>
      </p:sp>
    </p:spTree>
    <p:extLst>
      <p:ext uri="{BB962C8B-B14F-4D97-AF65-F5344CB8AC3E}">
        <p14:creationId xmlns:p14="http://schemas.microsoft.com/office/powerpoint/2010/main" val="16952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FF59-4E29-FC49-9AFF-E9C97D3DD973}"/>
              </a:ext>
            </a:extLst>
          </p:cNvPr>
          <p:cNvSpPr>
            <a:spLocks noGrp="1"/>
          </p:cNvSpPr>
          <p:nvPr>
            <p:ph type="title"/>
          </p:nvPr>
        </p:nvSpPr>
        <p:spPr/>
        <p:txBody>
          <a:bodyPr/>
          <a:lstStyle/>
          <a:p>
            <a:r>
              <a:rPr lang="en-US" dirty="0"/>
              <a:t>Misc. optimization tricks and topics</a:t>
            </a:r>
          </a:p>
        </p:txBody>
      </p:sp>
      <p:sp>
        <p:nvSpPr>
          <p:cNvPr id="3" name="Content Placeholder 2">
            <a:extLst>
              <a:ext uri="{FF2B5EF4-FFF2-40B4-BE49-F238E27FC236}">
                <a16:creationId xmlns:a16="http://schemas.microsoft.com/office/drawing/2014/main" id="{487E8C63-0B35-F54B-B15B-58BDA61E7106}"/>
              </a:ext>
            </a:extLst>
          </p:cNvPr>
          <p:cNvSpPr>
            <a:spLocks noGrp="1"/>
          </p:cNvSpPr>
          <p:nvPr>
            <p:ph idx="1"/>
          </p:nvPr>
        </p:nvSpPr>
        <p:spPr>
          <a:xfrm>
            <a:off x="838200" y="914400"/>
            <a:ext cx="10591800" cy="5257800"/>
          </a:xfrm>
        </p:spPr>
        <p:txBody>
          <a:bodyPr/>
          <a:lstStyle/>
          <a:p>
            <a:pPr marL="457200" indent="-457200">
              <a:buFont typeface="Arial" panose="020B0604020202020204" pitchFamily="34" charset="0"/>
              <a:buChar char="•"/>
            </a:pPr>
            <a:r>
              <a:rPr lang="en-US" b="1" dirty="0"/>
              <a:t>Adding noise to gradients</a:t>
            </a:r>
            <a:r>
              <a:rPr lang="en-US" dirty="0"/>
              <a:t>: SGD with Langevin dynamics helps to jump out of local minima (e.g., </a:t>
            </a:r>
            <a:r>
              <a:rPr lang="en-US" dirty="0">
                <a:hlinkClick r:id="rId2"/>
              </a:rPr>
              <a:t>Welling and </a:t>
            </a:r>
            <a:r>
              <a:rPr lang="en-US" dirty="0" err="1">
                <a:hlinkClick r:id="rId2"/>
              </a:rPr>
              <a:t>Teh</a:t>
            </a:r>
            <a:r>
              <a:rPr lang="en-US" dirty="0"/>
              <a:t>, 2011)</a:t>
            </a:r>
          </a:p>
          <a:p>
            <a:pPr marL="457200" indent="-457200">
              <a:buFont typeface="Arial" panose="020B0604020202020204" pitchFamily="34" charset="0"/>
              <a:buChar char="•"/>
            </a:pPr>
            <a:r>
              <a:rPr lang="en-US" b="1" dirty="0"/>
              <a:t>Cyclical learning rates</a:t>
            </a:r>
            <a:r>
              <a:rPr lang="en-US" dirty="0"/>
              <a:t>: increase learning rate from time to time to jump out of local minima (</a:t>
            </a:r>
            <a:r>
              <a:rPr lang="en-US" dirty="0">
                <a:hlinkClick r:id="rId3"/>
              </a:rPr>
              <a:t>Smith 2017</a:t>
            </a:r>
            <a:r>
              <a:rPr lang="en-US" dirty="0"/>
              <a:t>)</a:t>
            </a:r>
          </a:p>
          <a:p>
            <a:pPr marL="457200" indent="-457200">
              <a:buFont typeface="Arial" panose="020B0604020202020204" pitchFamily="34" charset="0"/>
              <a:buChar char="•"/>
            </a:pPr>
            <a:r>
              <a:rPr lang="en-US" dirty="0">
                <a:hlinkClick r:id="rId4"/>
              </a:rPr>
              <a:t>Second-order methods</a:t>
            </a:r>
            <a:r>
              <a:rPr lang="en-US" dirty="0"/>
              <a:t> (e.g., L-BFGS)</a:t>
            </a:r>
          </a:p>
          <a:p>
            <a:pPr marL="457200" indent="-457200">
              <a:buFont typeface="Arial" panose="020B0604020202020204" pitchFamily="34" charset="0"/>
              <a:buChar char="•"/>
            </a:pPr>
            <a:r>
              <a:rPr lang="en-US" dirty="0"/>
              <a:t>Non-gradient or non-backprop methods</a:t>
            </a:r>
          </a:p>
        </p:txBody>
      </p:sp>
    </p:spTree>
    <p:extLst>
      <p:ext uri="{BB962C8B-B14F-4D97-AF65-F5344CB8AC3E}">
        <p14:creationId xmlns:p14="http://schemas.microsoft.com/office/powerpoint/2010/main" val="7515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t>Massaging the numbers</a:t>
            </a:r>
          </a:p>
          <a:p>
            <a:pPr marL="857250" lvl="1" indent="-457200">
              <a:buFont typeface="Arial" panose="020B0604020202020204" pitchFamily="34" charset="0"/>
              <a:buChar char="•"/>
            </a:pPr>
            <a:r>
              <a:rPr lang="en-US" dirty="0"/>
              <a:t>Data augmentation </a:t>
            </a:r>
          </a:p>
          <a:p>
            <a:pPr marL="857250" lvl="1" indent="-457200">
              <a:buFont typeface="Arial" panose="020B0604020202020204" pitchFamily="34" charset="0"/>
              <a:buChar char="•"/>
            </a:pPr>
            <a:r>
              <a:rPr lang="en-US" dirty="0"/>
              <a:t>Data preprocessing</a:t>
            </a:r>
          </a:p>
          <a:p>
            <a:pPr marL="857250" lvl="1" indent="-457200">
              <a:buFont typeface="Arial" panose="020B0604020202020204" pitchFamily="34" charset="0"/>
              <a:buChar char="•"/>
            </a:pPr>
            <a:r>
              <a:rPr lang="en-US" dirty="0"/>
              <a:t>Weight initialization</a:t>
            </a:r>
          </a:p>
          <a:p>
            <a:pPr marL="857250" lvl="1" indent="-457200">
              <a:buFont typeface="Arial" panose="020B0604020202020204" pitchFamily="34" charset="0"/>
              <a:buChar char="•"/>
            </a:pPr>
            <a:r>
              <a:rPr lang="en-US" dirty="0"/>
              <a:t>Batch normalization</a:t>
            </a:r>
          </a:p>
        </p:txBody>
      </p:sp>
    </p:spTree>
    <p:extLst>
      <p:ext uri="{BB962C8B-B14F-4D97-AF65-F5344CB8AC3E}">
        <p14:creationId xmlns:p14="http://schemas.microsoft.com/office/powerpoint/2010/main" val="11883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p:txBody>
      </p:sp>
      <p:pic>
        <p:nvPicPr>
          <p:cNvPr id="4" name="Picture 3">
            <a:extLst>
              <a:ext uri="{FF2B5EF4-FFF2-40B4-BE49-F238E27FC236}">
                <a16:creationId xmlns:a16="http://schemas.microsoft.com/office/drawing/2014/main" id="{0F63C45E-BFDE-694D-9DA6-1FCA7B677564}"/>
              </a:ext>
            </a:extLst>
          </p:cNvPr>
          <p:cNvPicPr>
            <a:picLocks noChangeAspect="1"/>
          </p:cNvPicPr>
          <p:nvPr/>
        </p:nvPicPr>
        <p:blipFill rotWithShape="1">
          <a:blip r:embed="rId2"/>
          <a:srcRect b="18801"/>
          <a:stretch/>
        </p:blipFill>
        <p:spPr>
          <a:xfrm>
            <a:off x="1676400" y="2986088"/>
            <a:ext cx="6365378" cy="2623066"/>
          </a:xfrm>
          <a:prstGeom prst="rect">
            <a:avLst/>
          </a:prstGeom>
        </p:spPr>
      </p:pic>
      <p:sp>
        <p:nvSpPr>
          <p:cNvPr id="5" name="TextBox 4">
            <a:extLst>
              <a:ext uri="{FF2B5EF4-FFF2-40B4-BE49-F238E27FC236}">
                <a16:creationId xmlns:a16="http://schemas.microsoft.com/office/drawing/2014/main" id="{444B1C52-9D9F-8B49-B6F1-765A21415C92}"/>
              </a:ext>
            </a:extLst>
          </p:cNvPr>
          <p:cNvSpPr txBox="1"/>
          <p:nvPr/>
        </p:nvSpPr>
        <p:spPr>
          <a:xfrm>
            <a:off x="1600200" y="5562601"/>
            <a:ext cx="1268296" cy="307777"/>
          </a:xfrm>
          <a:prstGeom prst="rect">
            <a:avLst/>
          </a:prstGeom>
          <a:noFill/>
        </p:spPr>
        <p:txBody>
          <a:bodyPr wrap="none" rtlCol="0">
            <a:spAutoFit/>
          </a:bodyPr>
          <a:lstStyle/>
          <a:p>
            <a:r>
              <a:rPr lang="en-US" sz="1400" b="0" dirty="0">
                <a:hlinkClick r:id="rId3"/>
              </a:rPr>
              <a:t>Image source</a:t>
            </a:r>
            <a:endParaRPr lang="en-US" sz="1400" b="0" dirty="0"/>
          </a:p>
        </p:txBody>
      </p:sp>
      <p:pic>
        <p:nvPicPr>
          <p:cNvPr id="7" name="Picture 6">
            <a:extLst>
              <a:ext uri="{FF2B5EF4-FFF2-40B4-BE49-F238E27FC236}">
                <a16:creationId xmlns:a16="http://schemas.microsoft.com/office/drawing/2014/main" id="{F8A90543-2A9F-F340-B55C-097151067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380" y="2476500"/>
            <a:ext cx="2118220" cy="3200400"/>
          </a:xfrm>
          <a:prstGeom prst="rect">
            <a:avLst/>
          </a:prstGeom>
        </p:spPr>
      </p:pic>
      <p:sp>
        <p:nvSpPr>
          <p:cNvPr id="8" name="TextBox 7">
            <a:extLst>
              <a:ext uri="{FF2B5EF4-FFF2-40B4-BE49-F238E27FC236}">
                <a16:creationId xmlns:a16="http://schemas.microsoft.com/office/drawing/2014/main" id="{B6139F92-FF4D-8F40-B0D9-A9365E9822C8}"/>
              </a:ext>
            </a:extLst>
          </p:cNvPr>
          <p:cNvSpPr txBox="1"/>
          <p:nvPr/>
        </p:nvSpPr>
        <p:spPr>
          <a:xfrm>
            <a:off x="9323504" y="5639395"/>
            <a:ext cx="1268296" cy="307777"/>
          </a:xfrm>
          <a:prstGeom prst="rect">
            <a:avLst/>
          </a:prstGeom>
          <a:noFill/>
        </p:spPr>
        <p:txBody>
          <a:bodyPr wrap="none" rtlCol="0">
            <a:spAutoFit/>
          </a:bodyPr>
          <a:lstStyle/>
          <a:p>
            <a:r>
              <a:rPr lang="en-US" sz="1400" b="0" dirty="0">
                <a:hlinkClick r:id="rId5"/>
              </a:rPr>
              <a:t>Image source</a:t>
            </a:r>
            <a:endParaRPr lang="en-US" sz="1400" b="0" dirty="0"/>
          </a:p>
        </p:txBody>
      </p:sp>
    </p:spTree>
    <p:extLst>
      <p:ext uri="{BB962C8B-B14F-4D97-AF65-F5344CB8AC3E}">
        <p14:creationId xmlns:p14="http://schemas.microsoft.com/office/powerpoint/2010/main" val="4207591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A672-51CD-0148-987F-822B7EF0A908}"/>
              </a:ext>
            </a:extLst>
          </p:cNvPr>
          <p:cNvSpPr>
            <a:spLocks noGrp="1"/>
          </p:cNvSpPr>
          <p:nvPr>
            <p:ph type="title"/>
          </p:nvPr>
        </p:nvSpPr>
        <p:spPr/>
        <p:txBody>
          <a:bodyPr/>
          <a:lstStyle/>
          <a:p>
            <a:r>
              <a:rPr lang="en-US" dirty="0"/>
              <a:t>Mini-batch SGD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5E8B03-E843-594A-BC74-2B4492B542A3}"/>
                  </a:ext>
                </a:extLst>
              </p:cNvPr>
              <p:cNvSpPr>
                <a:spLocks noGrp="1"/>
              </p:cNvSpPr>
              <p:nvPr>
                <p:ph idx="1"/>
              </p:nvPr>
            </p:nvSpPr>
            <p:spPr/>
            <p:txBody>
              <a:bodyPr/>
              <a:lstStyle/>
              <a:p>
                <a:pPr marL="457200" indent="-457200">
                  <a:buFont typeface="Arial" panose="020B0604020202020204" pitchFamily="34" charset="0"/>
                  <a:buChar char="•"/>
                </a:pPr>
                <a:r>
                  <a:rPr lang="en-US" dirty="0"/>
                  <a:t>Iterate over epochs</a:t>
                </a:r>
                <a:endParaRPr lang="en-US" dirty="0">
                  <a:solidFill>
                    <a:srgbClr val="9900CC"/>
                  </a:solidFill>
                </a:endParaRPr>
              </a:p>
              <a:p>
                <a:pPr marL="857250" lvl="1" indent="-457200">
                  <a:buFont typeface="Arial" panose="020B0604020202020204" pitchFamily="34" charset="0"/>
                  <a:buChar char="•"/>
                </a:pPr>
                <a:r>
                  <a:rPr lang="en-US" sz="2400" dirty="0"/>
                  <a:t>Group data into mini-batches of size </a:t>
                </a:r>
                <a14:m>
                  <m:oMath xmlns:m="http://schemas.openxmlformats.org/officeDocument/2006/math">
                    <m:r>
                      <a:rPr lang="en-US" sz="2400" i="1" dirty="0" smtClean="0">
                        <a:solidFill>
                          <a:srgbClr val="9900CC"/>
                        </a:solidFill>
                        <a:latin typeface="Cambria Math" panose="02040503050406030204" pitchFamily="18" charset="0"/>
                      </a:rPr>
                      <m:t>𝑏</m:t>
                    </m:r>
                  </m:oMath>
                </a14:m>
                <a:endParaRPr lang="en-US" sz="2400" dirty="0">
                  <a:solidFill>
                    <a:srgbClr val="9900CC"/>
                  </a:solidFill>
                </a:endParaRPr>
              </a:p>
              <a:p>
                <a:pPr marL="1257300" lvl="2" indent="-457200">
                  <a:buFont typeface="Arial" panose="020B0604020202020204" pitchFamily="34" charset="0"/>
                  <a:buChar char="•"/>
                </a:pPr>
                <a:r>
                  <a:rPr lang="en-US" sz="2200" dirty="0"/>
                  <a:t>Compute gradient of the loss for the mini-batch </a:t>
                </a:r>
                <a14:m>
                  <m:oMath xmlns:m="http://schemas.openxmlformats.org/officeDocument/2006/math">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1</m:t>
                            </m:r>
                          </m:sub>
                        </m:sSub>
                      </m:e>
                    </m:d>
                    <m:r>
                      <a:rPr lang="en-US" sz="2000" i="1">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𝑏</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𝑦</m:t>
                        </m:r>
                      </m:e>
                      <m:sub>
                        <m:r>
                          <a:rPr lang="en-US" sz="2000" i="1">
                            <a:solidFill>
                              <a:srgbClr val="9900CC"/>
                            </a:solidFill>
                            <a:latin typeface="Cambria Math" panose="02040503050406030204" pitchFamily="18" charset="0"/>
                          </a:rPr>
                          <m:t>𝑏</m:t>
                        </m:r>
                      </m:sub>
                    </m:sSub>
                    <m:r>
                      <a:rPr lang="en-US" sz="2000" i="1">
                        <a:solidFill>
                          <a:srgbClr val="9900CC"/>
                        </a:solidFill>
                        <a:latin typeface="Cambria Math" panose="02040503050406030204" pitchFamily="18" charset="0"/>
                      </a:rPr>
                      <m:t>)</m:t>
                    </m:r>
                  </m:oMath>
                </a14:m>
                <a:r>
                  <a:rPr lang="en-US" sz="2200" dirty="0"/>
                  <a:t>:</a:t>
                </a:r>
              </a:p>
              <a:p>
                <a:pPr marL="0" indent="0"/>
                <a14:m>
                  <m:oMathPara xmlns:m="http://schemas.openxmlformats.org/officeDocument/2006/math">
                    <m:oMathParaPr>
                      <m:jc m:val="centerGroup"/>
                    </m:oMathParaPr>
                    <m:oMath xmlns:m="http://schemas.openxmlformats.org/officeDocument/2006/math">
                      <m:r>
                        <m:rPr>
                          <m:sty m:val="p"/>
                        </m:rPr>
                        <a:rPr lang="en-US" sz="2400" i="1">
                          <a:solidFill>
                            <a:srgbClr val="9900CC"/>
                          </a:solidFill>
                          <a:latin typeface="Cambria Math" panose="02040503050406030204" pitchFamily="18" charset="0"/>
                          <a:ea typeface="Cambria Math" panose="02040503050406030204" pitchFamily="18" charset="0"/>
                        </a:rPr>
                        <m:t>∇</m:t>
                      </m:r>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𝐿</m:t>
                          </m:r>
                        </m:e>
                      </m:acc>
                      <m:r>
                        <a:rPr lang="en-US" sz="2400" i="1">
                          <a:solidFill>
                            <a:srgbClr val="9900CC"/>
                          </a:solidFill>
                          <a:latin typeface="Cambria Math" panose="02040503050406030204" pitchFamily="18" charset="0"/>
                          <a:ea typeface="Cambria Math" panose="02040503050406030204" pitchFamily="18" charset="0"/>
                        </a:rPr>
                        <m:t>=</m:t>
                      </m:r>
                      <m:f>
                        <m:fPr>
                          <m:ctrlPr>
                            <a:rPr lang="en-US" sz="2400" i="1">
                              <a:solidFill>
                                <a:srgbClr val="9900CC"/>
                              </a:solidFill>
                              <a:latin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1</m:t>
                          </m:r>
                        </m:num>
                        <m:den>
                          <m:r>
                            <a:rPr lang="en-US" sz="2400" i="1">
                              <a:solidFill>
                                <a:srgbClr val="9900CC"/>
                              </a:solidFill>
                              <a:latin typeface="Cambria Math" panose="02040503050406030204" pitchFamily="18" charset="0"/>
                            </a:rPr>
                            <m:t>𝑏</m:t>
                          </m:r>
                        </m:den>
                      </m:f>
                      <m:nary>
                        <m:naryPr>
                          <m:chr m:val="∑"/>
                          <m:ctrlPr>
                            <a:rPr lang="en-US" sz="2400" i="1">
                              <a:solidFill>
                                <a:srgbClr val="9900CC"/>
                              </a:solidFill>
                              <a:latin typeface="Cambria Math" panose="02040503050406030204" pitchFamily="18" charset="0"/>
                            </a:rPr>
                          </m:ctrlPr>
                        </m:naryPr>
                        <m:sub>
                          <m:r>
                            <m:rPr>
                              <m:brk m:alnAt="23"/>
                            </m:rPr>
                            <a:rPr lang="en-US" sz="2400" i="1">
                              <a:solidFill>
                                <a:srgbClr val="9900CC"/>
                              </a:solidFill>
                              <a:latin typeface="Cambria Math" panose="02040503050406030204" pitchFamily="18" charset="0"/>
                            </a:rPr>
                            <m:t>𝑖</m:t>
                          </m:r>
                          <m:r>
                            <a:rPr lang="en-US" sz="2400" i="1">
                              <a:solidFill>
                                <a:srgbClr val="9900CC"/>
                              </a:solidFill>
                              <a:latin typeface="Cambria Math" panose="02040503050406030204" pitchFamily="18" charset="0"/>
                            </a:rPr>
                            <m:t>=1</m:t>
                          </m:r>
                        </m:sub>
                        <m:sup>
                          <m:r>
                            <a:rPr lang="en-US" sz="2400" i="1">
                              <a:solidFill>
                                <a:srgbClr val="9900CC"/>
                              </a:solidFill>
                              <a:latin typeface="Cambria Math" panose="02040503050406030204" pitchFamily="18" charset="0"/>
                            </a:rPr>
                            <m:t>𝑏</m:t>
                          </m:r>
                        </m:sup>
                        <m:e>
                          <m:r>
                            <m:rPr>
                              <m:sty m:val="p"/>
                            </m:rP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𝑙</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𝑥</m:t>
                              </m:r>
                            </m:e>
                            <m:sub>
                              <m:r>
                                <a:rPr lang="en-US" sz="2400" i="1">
                                  <a:solidFill>
                                    <a:srgbClr val="9900CC"/>
                                  </a:solidFill>
                                  <a:latin typeface="Cambria Math" panose="02040503050406030204" pitchFamily="18" charset="0"/>
                                  <a:ea typeface="Cambria Math" panose="02040503050406030204" pitchFamily="18" charset="0"/>
                                </a:rPr>
                                <m:t>𝑖</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𝑦</m:t>
                              </m:r>
                            </m:e>
                            <m:sub>
                              <m:r>
                                <a:rPr lang="en-US" sz="2400" i="1">
                                  <a:solidFill>
                                    <a:srgbClr val="9900CC"/>
                                  </a:solidFill>
                                  <a:latin typeface="Cambria Math" panose="02040503050406030204" pitchFamily="18" charset="0"/>
                                  <a:ea typeface="Cambria Math" panose="02040503050406030204" pitchFamily="18" charset="0"/>
                                </a:rPr>
                                <m:t>𝑖</m:t>
                              </m:r>
                            </m:sub>
                          </m:sSub>
                          <m:r>
                            <a:rPr lang="en-US" sz="2400" i="1">
                              <a:solidFill>
                                <a:srgbClr val="9900CC"/>
                              </a:solidFill>
                              <a:latin typeface="Cambria Math" panose="02040503050406030204" pitchFamily="18" charset="0"/>
                              <a:ea typeface="Cambria Math" panose="02040503050406030204" pitchFamily="18" charset="0"/>
                            </a:rPr>
                            <m:t>)</m:t>
                          </m:r>
                        </m:e>
                      </m:nary>
                    </m:oMath>
                  </m:oMathPara>
                </a14:m>
                <a:endParaRPr lang="en-US" sz="2400" dirty="0"/>
              </a:p>
              <a:p>
                <a:pPr marL="1257300" lvl="2" indent="-457200">
                  <a:buFont typeface="Arial" panose="020B0604020202020204" pitchFamily="34" charset="0"/>
                  <a:buChar char="•"/>
                </a:pPr>
                <a:r>
                  <a:rPr lang="en-US" sz="2200" dirty="0"/>
                  <a:t>Update parameters:</a:t>
                </a:r>
              </a:p>
              <a:p>
                <a:pPr marL="0" indent="0"/>
                <a14:m>
                  <m:oMathPara xmlns:m="http://schemas.openxmlformats.org/officeDocument/2006/math">
                    <m:oMathParaPr>
                      <m:jc m:val="centerGroup"/>
                    </m:oMathParaPr>
                    <m:oMath xmlns:m="http://schemas.openxmlformats.org/officeDocument/2006/math">
                      <m:r>
                        <a:rPr lang="en-US" sz="2400" i="1">
                          <a:solidFill>
                            <a:srgbClr val="9900CC"/>
                          </a:solidFill>
                          <a:latin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𝑤</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𝜂</m:t>
                      </m:r>
                      <m:r>
                        <m:rPr>
                          <m:sty m:val="p"/>
                        </m:rPr>
                        <a:rPr lang="en-US" sz="2400" i="1">
                          <a:solidFill>
                            <a:srgbClr val="9900CC"/>
                          </a:solidFill>
                          <a:latin typeface="Cambria Math" panose="02040503050406030204" pitchFamily="18" charset="0"/>
                          <a:ea typeface="Cambria Math" panose="02040503050406030204" pitchFamily="18" charset="0"/>
                        </a:rPr>
                        <m:t>∇</m:t>
                      </m:r>
                      <m:acc>
                        <m:accPr>
                          <m:chr m:val="̂"/>
                          <m:ctrlPr>
                            <a:rPr lang="en-US" sz="2400" i="1">
                              <a:solidFill>
                                <a:srgbClr val="9900CC"/>
                              </a:solidFill>
                              <a:latin typeface="Cambria Math" panose="02040503050406030204" pitchFamily="18" charset="0"/>
                              <a:ea typeface="Cambria Math" panose="02040503050406030204" pitchFamily="18" charset="0"/>
                            </a:rPr>
                          </m:ctrlPr>
                        </m:accPr>
                        <m:e>
                          <m:r>
                            <a:rPr lang="en-US" sz="2400" i="1">
                              <a:solidFill>
                                <a:srgbClr val="9900CC"/>
                              </a:solidFill>
                              <a:latin typeface="Cambria Math" panose="02040503050406030204" pitchFamily="18" charset="0"/>
                              <a:ea typeface="Cambria Math" panose="02040503050406030204" pitchFamily="18" charset="0"/>
                            </a:rPr>
                            <m:t>𝐿</m:t>
                          </m:r>
                        </m:e>
                      </m:acc>
                    </m:oMath>
                  </m:oMathPara>
                </a14:m>
                <a:endParaRPr lang="en-US" sz="2400" dirty="0">
                  <a:solidFill>
                    <a:srgbClr val="9900CC"/>
                  </a:solidFill>
                </a:endParaRPr>
              </a:p>
              <a:p>
                <a:pPr lvl="1">
                  <a:buFont typeface="Arial" panose="020B0604020202020204" pitchFamily="34" charset="0"/>
                  <a:buChar char="•"/>
                </a:pPr>
                <a:r>
                  <a:rPr lang="en-US" sz="2400" dirty="0"/>
                  <a:t>Check for convergence, decide whether to decay learning rate</a:t>
                </a:r>
              </a:p>
              <a:p>
                <a:pPr lvl="1">
                  <a:buFont typeface="Arial" panose="020B0604020202020204" pitchFamily="34" charset="0"/>
                  <a:buChar char="•"/>
                </a:pPr>
                <a:endParaRPr lang="en-US" sz="2400" dirty="0"/>
              </a:p>
              <a:p>
                <a:pPr>
                  <a:buFont typeface="Arial" panose="020B0604020202020204" pitchFamily="34" charset="0"/>
                  <a:buChar char="•"/>
                </a:pPr>
                <a:r>
                  <a:rPr lang="en-US" dirty="0"/>
                  <a:t>What are the hyperparameters? </a:t>
                </a:r>
              </a:p>
              <a:p>
                <a:pPr lvl="1">
                  <a:buFont typeface="Arial" panose="020B0604020202020204" pitchFamily="34" charset="0"/>
                  <a:buChar char="•"/>
                </a:pPr>
                <a:r>
                  <a:rPr lang="en-US" sz="2400" dirty="0"/>
                  <a:t>Mini-batch size, learning rate decay schedule, deciding when to stop</a:t>
                </a:r>
              </a:p>
              <a:p>
                <a:pPr marL="0" indent="0"/>
                <a:endParaRPr lang="en-US" sz="2400" dirty="0">
                  <a:solidFill>
                    <a:srgbClr val="9900CC"/>
                  </a:solidFill>
                </a:endParaRPr>
              </a:p>
            </p:txBody>
          </p:sp>
        </mc:Choice>
        <mc:Fallback xmlns="">
          <p:sp>
            <p:nvSpPr>
              <p:cNvPr id="3" name="Content Placeholder 2">
                <a:extLst>
                  <a:ext uri="{FF2B5EF4-FFF2-40B4-BE49-F238E27FC236}">
                    <a16:creationId xmlns:a16="http://schemas.microsoft.com/office/drawing/2014/main" id="{455E8B03-E843-594A-BC74-2B4492B542A3}"/>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18329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a:p>
            <a:pPr marL="857250" lvl="1" indent="-457200">
              <a:buFont typeface="Arial" panose="020B0604020202020204" pitchFamily="34" charset="0"/>
              <a:buChar char="•"/>
            </a:pPr>
            <a:r>
              <a:rPr lang="en-US" sz="2400" dirty="0"/>
              <a:t>Photometric: color transformations</a:t>
            </a:r>
          </a:p>
        </p:txBody>
      </p:sp>
      <p:pic>
        <p:nvPicPr>
          <p:cNvPr id="5" name="Picture 4">
            <a:extLst>
              <a:ext uri="{FF2B5EF4-FFF2-40B4-BE49-F238E27FC236}">
                <a16:creationId xmlns:a16="http://schemas.microsoft.com/office/drawing/2014/main" id="{6E363A98-5B60-F44E-9329-934B040BF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207410"/>
            <a:ext cx="5562600" cy="3181246"/>
          </a:xfrm>
          <a:prstGeom prst="rect">
            <a:avLst/>
          </a:prstGeom>
        </p:spPr>
      </p:pic>
      <p:sp>
        <p:nvSpPr>
          <p:cNvPr id="6" name="TextBox 5">
            <a:extLst>
              <a:ext uri="{FF2B5EF4-FFF2-40B4-BE49-F238E27FC236}">
                <a16:creationId xmlns:a16="http://schemas.microsoft.com/office/drawing/2014/main" id="{1EAAC404-23AF-6A4F-AF02-3BD2A4E30FD8}"/>
              </a:ext>
            </a:extLst>
          </p:cNvPr>
          <p:cNvSpPr txBox="1"/>
          <p:nvPr/>
        </p:nvSpPr>
        <p:spPr>
          <a:xfrm>
            <a:off x="7799504" y="6321624"/>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554513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857250" lvl="1" indent="-457200">
              <a:buFont typeface="Arial" panose="020B0604020202020204" pitchFamily="34" charset="0"/>
              <a:buChar char="•"/>
            </a:pPr>
            <a:r>
              <a:rPr lang="en-US" sz="2400" dirty="0"/>
              <a:t>Geometric: flipping, rotation, shearing, multiple crops</a:t>
            </a:r>
          </a:p>
          <a:p>
            <a:pPr marL="857250" lvl="1" indent="-457200">
              <a:buFont typeface="Arial" panose="020B0604020202020204" pitchFamily="34" charset="0"/>
              <a:buChar char="•"/>
            </a:pPr>
            <a:r>
              <a:rPr lang="en-US" sz="2400" dirty="0"/>
              <a:t>Photometric: color transformations</a:t>
            </a:r>
          </a:p>
          <a:p>
            <a:pPr marL="857250" lvl="1" indent="-457200">
              <a:buFont typeface="Arial" panose="020B0604020202020204" pitchFamily="34" charset="0"/>
              <a:buChar char="•"/>
            </a:pPr>
            <a:r>
              <a:rPr lang="en-US" sz="2400" dirty="0"/>
              <a:t>Other: add noise, compression artifacts, lens distortions, etc.</a:t>
            </a:r>
          </a:p>
        </p:txBody>
      </p:sp>
      <p:sp>
        <p:nvSpPr>
          <p:cNvPr id="6" name="TextBox 5">
            <a:extLst>
              <a:ext uri="{FF2B5EF4-FFF2-40B4-BE49-F238E27FC236}">
                <a16:creationId xmlns:a16="http://schemas.microsoft.com/office/drawing/2014/main" id="{1EAAC404-23AF-6A4F-AF02-3BD2A4E30FD8}"/>
              </a:ext>
            </a:extLst>
          </p:cNvPr>
          <p:cNvSpPr txBox="1"/>
          <p:nvPr/>
        </p:nvSpPr>
        <p:spPr>
          <a:xfrm>
            <a:off x="8610600" y="6172201"/>
            <a:ext cx="1268296" cy="307777"/>
          </a:xfrm>
          <a:prstGeom prst="rect">
            <a:avLst/>
          </a:prstGeom>
          <a:noFill/>
        </p:spPr>
        <p:txBody>
          <a:bodyPr wrap="none" rtlCol="0">
            <a:spAutoFit/>
          </a:bodyPr>
          <a:lstStyle/>
          <a:p>
            <a:r>
              <a:rPr lang="en-US" sz="1400" b="0" dirty="0">
                <a:hlinkClick r:id="rId2"/>
              </a:rPr>
              <a:t>Image source</a:t>
            </a:r>
            <a:endParaRPr lang="en-US" sz="1400" b="0" dirty="0"/>
          </a:p>
        </p:txBody>
      </p:sp>
      <p:pic>
        <p:nvPicPr>
          <p:cNvPr id="4" name="Picture 3">
            <a:extLst>
              <a:ext uri="{FF2B5EF4-FFF2-40B4-BE49-F238E27FC236}">
                <a16:creationId xmlns:a16="http://schemas.microsoft.com/office/drawing/2014/main" id="{43CB577A-DECE-0D4F-86CB-93988A5ACDF0}"/>
              </a:ext>
            </a:extLst>
          </p:cNvPr>
          <p:cNvPicPr>
            <a:picLocks noChangeAspect="1"/>
          </p:cNvPicPr>
          <p:nvPr/>
        </p:nvPicPr>
        <p:blipFill>
          <a:blip r:embed="rId3"/>
          <a:stretch>
            <a:fillRect/>
          </a:stretch>
        </p:blipFill>
        <p:spPr>
          <a:xfrm>
            <a:off x="2438400" y="3776634"/>
            <a:ext cx="7315200" cy="2395567"/>
          </a:xfrm>
          <a:prstGeom prst="rect">
            <a:avLst/>
          </a:prstGeom>
        </p:spPr>
      </p:pic>
    </p:spTree>
    <p:extLst>
      <p:ext uri="{BB962C8B-B14F-4D97-AF65-F5344CB8AC3E}">
        <p14:creationId xmlns:p14="http://schemas.microsoft.com/office/powerpoint/2010/main" val="34747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457200" indent="-457200">
              <a:buFont typeface="Arial" panose="020B0604020202020204" pitchFamily="34" charset="0"/>
              <a:buChar char="•"/>
            </a:pPr>
            <a:r>
              <a:rPr lang="en-US" dirty="0"/>
              <a:t>Limited only by your imagination and time/memory constraints!</a:t>
            </a:r>
          </a:p>
          <a:p>
            <a:pPr marL="457200" indent="-457200">
              <a:buFont typeface="Arial" panose="020B0604020202020204" pitchFamily="34" charset="0"/>
              <a:buChar char="•"/>
            </a:pPr>
            <a:r>
              <a:rPr lang="en-US" dirty="0"/>
              <a:t>Avoid introducing artifacts</a:t>
            </a:r>
          </a:p>
        </p:txBody>
      </p:sp>
      <p:pic>
        <p:nvPicPr>
          <p:cNvPr id="6" name="Picture 5">
            <a:extLst>
              <a:ext uri="{FF2B5EF4-FFF2-40B4-BE49-F238E27FC236}">
                <a16:creationId xmlns:a16="http://schemas.microsoft.com/office/drawing/2014/main" id="{9CFBD36F-4C23-D846-A9EC-8B610525BDE1}"/>
              </a:ext>
            </a:extLst>
          </p:cNvPr>
          <p:cNvPicPr>
            <a:picLocks noChangeAspect="1"/>
          </p:cNvPicPr>
          <p:nvPr/>
        </p:nvPicPr>
        <p:blipFill>
          <a:blip r:embed="rId2"/>
          <a:stretch>
            <a:fillRect/>
          </a:stretch>
        </p:blipFill>
        <p:spPr>
          <a:xfrm>
            <a:off x="1676400" y="3429001"/>
            <a:ext cx="8915400" cy="3159555"/>
          </a:xfrm>
          <a:prstGeom prst="rect">
            <a:avLst/>
          </a:prstGeom>
        </p:spPr>
      </p:pic>
      <p:sp>
        <p:nvSpPr>
          <p:cNvPr id="7" name="TextBox 6">
            <a:extLst>
              <a:ext uri="{FF2B5EF4-FFF2-40B4-BE49-F238E27FC236}">
                <a16:creationId xmlns:a16="http://schemas.microsoft.com/office/drawing/2014/main" id="{FBB9F581-723A-5848-A7BD-502A0890E254}"/>
              </a:ext>
            </a:extLst>
          </p:cNvPr>
          <p:cNvSpPr txBox="1"/>
          <p:nvPr/>
        </p:nvSpPr>
        <p:spPr>
          <a:xfrm>
            <a:off x="9018704" y="6324601"/>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130967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7F30-08F9-5347-8B86-8297BB2B1317}"/>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5437ED5B-65CD-1245-BAE9-0095A98AC9B8}"/>
              </a:ext>
            </a:extLst>
          </p:cNvPr>
          <p:cNvSpPr>
            <a:spLocks noGrp="1"/>
          </p:cNvSpPr>
          <p:nvPr>
            <p:ph idx="1"/>
          </p:nvPr>
        </p:nvSpPr>
        <p:spPr/>
        <p:txBody>
          <a:bodyPr/>
          <a:lstStyle/>
          <a:p>
            <a:pPr marL="457200" indent="-457200">
              <a:buFont typeface="Arial" panose="020B0604020202020204" pitchFamily="34" charset="0"/>
              <a:buChar char="•"/>
            </a:pPr>
            <a:r>
              <a:rPr lang="en-US" dirty="0"/>
              <a:t>Introduce transformations not adequately sampled in the training data</a:t>
            </a:r>
          </a:p>
          <a:p>
            <a:pPr marL="457200" indent="-457200">
              <a:buFont typeface="Arial" panose="020B0604020202020204" pitchFamily="34" charset="0"/>
              <a:buChar char="•"/>
            </a:pPr>
            <a:r>
              <a:rPr lang="en-US" dirty="0"/>
              <a:t>Limited only by your imagination and time/memory constraints!</a:t>
            </a:r>
          </a:p>
          <a:p>
            <a:pPr marL="457200" indent="-457200">
              <a:buFont typeface="Arial" panose="020B0604020202020204" pitchFamily="34" charset="0"/>
              <a:buChar char="•"/>
            </a:pPr>
            <a:r>
              <a:rPr lang="en-US" dirty="0"/>
              <a:t>Avoid introducing artifacts</a:t>
            </a:r>
          </a:p>
          <a:p>
            <a:pPr marL="457200" indent="-457200">
              <a:buFont typeface="Arial" panose="020B0604020202020204" pitchFamily="34" charset="0"/>
              <a:buChar char="•"/>
            </a:pPr>
            <a:r>
              <a:rPr lang="en-US" dirty="0"/>
              <a:t>Automatic augmentation strategies: </a:t>
            </a:r>
            <a:r>
              <a:rPr lang="en-US" dirty="0">
                <a:hlinkClick r:id="rId2"/>
              </a:rPr>
              <a:t>AutoAugment</a:t>
            </a:r>
            <a:r>
              <a:rPr lang="en-US" dirty="0"/>
              <a:t>, </a:t>
            </a:r>
            <a:r>
              <a:rPr lang="en-US" dirty="0">
                <a:hlinkClick r:id="rId3"/>
              </a:rPr>
              <a:t>RandAugment</a:t>
            </a:r>
            <a:r>
              <a:rPr lang="en-US" dirty="0"/>
              <a:t> </a:t>
            </a:r>
          </a:p>
        </p:txBody>
      </p:sp>
    </p:spTree>
    <p:extLst>
      <p:ext uri="{BB962C8B-B14F-4D97-AF65-F5344CB8AC3E}">
        <p14:creationId xmlns:p14="http://schemas.microsoft.com/office/powerpoint/2010/main" val="2892920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FCCB-CFDB-AF42-8272-3D078343CE7C}"/>
              </a:ext>
            </a:extLst>
          </p:cNvPr>
          <p:cNvSpPr>
            <a:spLocks noGrp="1"/>
          </p:cNvSpPr>
          <p:nvPr>
            <p:ph type="title"/>
          </p:nvPr>
        </p:nvSpPr>
        <p:spPr/>
        <p:txBody>
          <a:bodyPr/>
          <a:lstStyle/>
          <a:p>
            <a:r>
              <a:rPr lang="en-US" dirty="0"/>
              <a:t>Data preprocessing</a:t>
            </a:r>
          </a:p>
        </p:txBody>
      </p:sp>
      <p:sp>
        <p:nvSpPr>
          <p:cNvPr id="3" name="Content Placeholder 2">
            <a:extLst>
              <a:ext uri="{FF2B5EF4-FFF2-40B4-BE49-F238E27FC236}">
                <a16:creationId xmlns:a16="http://schemas.microsoft.com/office/drawing/2014/main" id="{8CB7FB73-5279-6747-98D3-5056EF91AA3A}"/>
              </a:ext>
            </a:extLst>
          </p:cNvPr>
          <p:cNvSpPr>
            <a:spLocks noGrp="1"/>
          </p:cNvSpPr>
          <p:nvPr>
            <p:ph idx="1"/>
          </p:nvPr>
        </p:nvSpPr>
        <p:spPr/>
        <p:txBody>
          <a:bodyPr/>
          <a:lstStyle/>
          <a:p>
            <a:pPr marL="457200" indent="-457200">
              <a:buFont typeface="Arial" panose="020B0604020202020204" pitchFamily="34" charset="0"/>
              <a:buChar char="•"/>
            </a:pPr>
            <a:r>
              <a:rPr lang="en-US" dirty="0"/>
              <a:t>Zero centering</a:t>
            </a:r>
          </a:p>
          <a:p>
            <a:pPr marL="857250" lvl="1" indent="-457200">
              <a:buFont typeface="Arial" panose="020B0604020202020204" pitchFamily="34" charset="0"/>
              <a:buChar char="•"/>
            </a:pPr>
            <a:r>
              <a:rPr lang="en-US" sz="2400" dirty="0"/>
              <a:t>Subtract </a:t>
            </a:r>
            <a:r>
              <a:rPr lang="en-US" sz="2400" i="1" dirty="0"/>
              <a:t>mean image </a:t>
            </a:r>
            <a:r>
              <a:rPr lang="en-US" sz="2400" dirty="0"/>
              <a:t>– all input images need to have the same resolution</a:t>
            </a:r>
          </a:p>
          <a:p>
            <a:pPr marL="857250" lvl="1" indent="-457200">
              <a:buFont typeface="Arial" panose="020B0604020202020204" pitchFamily="34" charset="0"/>
              <a:buChar char="•"/>
            </a:pPr>
            <a:r>
              <a:rPr lang="en-US" sz="2400" dirty="0"/>
              <a:t>Subtract </a:t>
            </a:r>
            <a:r>
              <a:rPr lang="en-US" sz="2400" i="1" dirty="0"/>
              <a:t>per-channel means</a:t>
            </a:r>
            <a:r>
              <a:rPr lang="en-US" sz="2400" dirty="0"/>
              <a:t> – images don’t need to have the same resolution</a:t>
            </a:r>
          </a:p>
          <a:p>
            <a:pPr marL="457200" indent="-457200">
              <a:buFont typeface="Arial" panose="020B0604020202020204" pitchFamily="34" charset="0"/>
              <a:buChar char="•"/>
            </a:pPr>
            <a:r>
              <a:rPr lang="en-US" dirty="0"/>
              <a:t>Optional: rescaling – divide each value by (per-pixel or per-channel) standard deviation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Be sure to apply the same transformation at training and test time!</a:t>
            </a:r>
          </a:p>
          <a:p>
            <a:pPr marL="857250" lvl="1" indent="-457200">
              <a:buFont typeface="Arial" panose="020B0604020202020204" pitchFamily="34" charset="0"/>
              <a:buChar char="•"/>
            </a:pPr>
            <a:r>
              <a:rPr lang="en-US" sz="2400" dirty="0"/>
              <a:t>Save training set statistics and apply to test data</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1587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31412" y="376258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a:off x="5069422" y="2715754"/>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flipV="1">
              <a:off x="2768274" y="3264083"/>
              <a:ext cx="489994" cy="41972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BBF5E1-D385-A84D-8B0A-D93877B4FE13}"/>
                  </a:ext>
                </a:extLst>
              </p:cNvPr>
              <p:cNvSpPr txBox="1"/>
              <p:nvPr/>
            </p:nvSpPr>
            <p:spPr>
              <a:xfrm>
                <a:off x="720335" y="1021090"/>
                <a:ext cx="11090665" cy="523220"/>
              </a:xfrm>
              <a:prstGeom prst="rect">
                <a:avLst/>
              </a:prstGeom>
              <a:noFill/>
            </p:spPr>
            <p:txBody>
              <a:bodyPr wrap="none" rtlCol="0">
                <a:spAutoFit/>
              </a:bodyPr>
              <a:lstStyle/>
              <a:p>
                <a:pPr marL="457200" indent="-457200" algn="ctr">
                  <a:buFont typeface="Arial" panose="020B0604020202020204" pitchFamily="34" charset="0"/>
                  <a:buChar char="•"/>
                </a:pPr>
                <a:r>
                  <a:rPr lang="en-US" sz="2800" b="0" dirty="0"/>
                  <a:t>Consider the behavior of a </a:t>
                </a: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xmlns="">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720335" y="1021090"/>
                <a:ext cx="11090665" cy="523220"/>
              </a:xfrm>
              <a:prstGeom prst="rect">
                <a:avLst/>
              </a:prstGeom>
              <a:blipFill>
                <a:blip r:embed="rId4"/>
                <a:stretch>
                  <a:fillRect l="-458" t="-9302" r="-114"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B224FA8-E94E-564F-ACFE-D4E18A0CDCD0}"/>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xmlns="">
          <p:sp>
            <p:nvSpPr>
              <p:cNvPr id="46" name="TextBox 45">
                <a:extLst>
                  <a:ext uri="{FF2B5EF4-FFF2-40B4-BE49-F238E27FC236}">
                    <a16:creationId xmlns:a16="http://schemas.microsoft.com/office/drawing/2014/main" id="{3B224FA8-E94E-564F-ACFE-D4E18A0CDCD0}"/>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D5523AD-01A0-474E-A7CB-2319248DB283}"/>
                  </a:ext>
                </a:extLst>
              </p:cNvPr>
              <p:cNvSpPr txBox="1"/>
              <p:nvPr/>
            </p:nvSpPr>
            <p:spPr>
              <a:xfrm>
                <a:off x="8048570" y="4631527"/>
                <a:ext cx="1061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h</m:t>
                      </m:r>
                      <m:r>
                        <a:rPr lang="en-US" b="0" i="1" dirty="0" smtClean="0">
                          <a:solidFill>
                            <a:srgbClr val="7030A0"/>
                          </a:solidFill>
                          <a:latin typeface="Cambria Math" panose="02040503050406030204" pitchFamily="18" charset="0"/>
                        </a:rPr>
                        <m:t>&gt;0</m:t>
                      </m:r>
                    </m:oMath>
                  </m:oMathPara>
                </a14:m>
                <a:endParaRPr lang="en-US" b="0" dirty="0">
                  <a:solidFill>
                    <a:srgbClr val="7030A0"/>
                  </a:solidFill>
                </a:endParaRPr>
              </a:p>
            </p:txBody>
          </p:sp>
        </mc:Choice>
        <mc:Fallback xmlns="">
          <p:sp>
            <p:nvSpPr>
              <p:cNvPr id="47" name="TextBox 46">
                <a:extLst>
                  <a:ext uri="{FF2B5EF4-FFF2-40B4-BE49-F238E27FC236}">
                    <a16:creationId xmlns:a16="http://schemas.microsoft.com/office/drawing/2014/main" id="{3D5523AD-01A0-474E-A7CB-2319248DB283}"/>
                  </a:ext>
                </a:extLst>
              </p:cNvPr>
              <p:cNvSpPr txBox="1">
                <a:spLocks noRot="1" noChangeAspect="1" noMove="1" noResize="1" noEditPoints="1" noAdjustHandles="1" noChangeArrowheads="1" noChangeShapeType="1" noTextEdit="1"/>
              </p:cNvSpPr>
              <p:nvPr/>
            </p:nvSpPr>
            <p:spPr>
              <a:xfrm>
                <a:off x="8048570" y="4631527"/>
                <a:ext cx="1061853"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5EB6E70-247D-8F43-89E2-0DE292304651}"/>
                  </a:ext>
                </a:extLst>
              </p:cNvPr>
              <p:cNvSpPr txBox="1"/>
              <p:nvPr/>
            </p:nvSpPr>
            <p:spPr>
              <a:xfrm>
                <a:off x="6106683" y="5596645"/>
                <a:ext cx="106185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h</m:t>
                      </m:r>
                      <m:r>
                        <a:rPr lang="en-US" b="0" i="1" dirty="0" smtClean="0">
                          <a:solidFill>
                            <a:srgbClr val="7030A0"/>
                          </a:solidFill>
                          <a:latin typeface="Cambria Math" panose="02040503050406030204" pitchFamily="18" charset="0"/>
                        </a:rPr>
                        <m:t>&lt;0</m:t>
                      </m:r>
                    </m:oMath>
                  </m:oMathPara>
                </a14:m>
                <a:endParaRPr lang="en-US" b="0" dirty="0">
                  <a:solidFill>
                    <a:srgbClr val="7030A0"/>
                  </a:solidFill>
                </a:endParaRPr>
              </a:p>
            </p:txBody>
          </p:sp>
        </mc:Choice>
        <mc:Fallback xmlns="">
          <p:sp>
            <p:nvSpPr>
              <p:cNvPr id="48" name="TextBox 47">
                <a:extLst>
                  <a:ext uri="{FF2B5EF4-FFF2-40B4-BE49-F238E27FC236}">
                    <a16:creationId xmlns:a16="http://schemas.microsoft.com/office/drawing/2014/main" id="{75EB6E70-247D-8F43-89E2-0DE292304651}"/>
                  </a:ext>
                </a:extLst>
              </p:cNvPr>
              <p:cNvSpPr txBox="1">
                <a:spLocks noRot="1" noChangeAspect="1" noMove="1" noResize="1" noEditPoints="1" noAdjustHandles="1" noChangeArrowheads="1" noChangeShapeType="1" noTextEdit="1"/>
              </p:cNvSpPr>
              <p:nvPr/>
            </p:nvSpPr>
            <p:spPr>
              <a:xfrm>
                <a:off x="6106683" y="5596645"/>
                <a:ext cx="1061853"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4628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82B35E5D-25A8-E34C-9BCC-8BBE37C8BF2D}"/>
              </a:ext>
            </a:extLst>
          </p:cNvPr>
          <p:cNvSpPr/>
          <p:nvPr/>
        </p:nvSpPr>
        <p:spPr bwMode="auto">
          <a:xfrm>
            <a:off x="3962013" y="2885828"/>
            <a:ext cx="4768029" cy="1381372"/>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3200" b="0" dirty="0"/>
          </a:p>
        </p:txBody>
      </p:sp>
      <p:sp>
        <p:nvSpPr>
          <p:cNvPr id="2" name="Title 1">
            <a:extLst>
              <a:ext uri="{FF2B5EF4-FFF2-40B4-BE49-F238E27FC236}">
                <a16:creationId xmlns:a16="http://schemas.microsoft.com/office/drawing/2014/main" id="{001F517D-3CC6-7B40-B96E-5C0AA2B823FA}"/>
              </a:ext>
            </a:extLst>
          </p:cNvPr>
          <p:cNvSpPr>
            <a:spLocks noGrp="1"/>
          </p:cNvSpPr>
          <p:nvPr>
            <p:ph type="title"/>
          </p:nvPr>
        </p:nvSpPr>
        <p:spPr/>
        <p:txBody>
          <a:bodyPr/>
          <a:lstStyle/>
          <a:p>
            <a:r>
              <a:rPr lang="en-US" dirty="0"/>
              <a:t>Review: Backward pass for </a:t>
            </a:r>
            <a:r>
              <a:rPr lang="en-US" dirty="0" err="1"/>
              <a:t>ReLU</a:t>
            </a: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CEF8C5B-35F2-A040-9C66-C0594ABFC4E9}"/>
                  </a:ext>
                </a:extLst>
              </p:cNvPr>
              <p:cNvSpPr/>
              <p:nvPr/>
            </p:nvSpPr>
            <p:spPr>
              <a:xfrm>
                <a:off x="2330682" y="3962401"/>
                <a:ext cx="2095445" cy="11639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𝑥</m:t>
                          </m:r>
                        </m:den>
                      </m:f>
                      <m:r>
                        <a:rPr lang="en-US" b="0" i="1">
                          <a:solidFill>
                            <a:srgbClr val="C00000"/>
                          </a:solidFill>
                          <a:latin typeface="Cambria Math" panose="02040503050406030204" pitchFamily="18" charset="0"/>
                        </a:rPr>
                        <m:t> = </m:t>
                      </m:r>
                      <m:f>
                        <m:fPr>
                          <m:ctrlPr>
                            <a:rPr lang="en-US" b="0" i="1">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h</m:t>
                          </m:r>
                        </m:den>
                      </m:f>
                      <m:r>
                        <a:rPr lang="en-US" b="0" i="1">
                          <a:solidFill>
                            <a:srgbClr val="C00000"/>
                          </a:solidFill>
                          <a:latin typeface="Cambria Math" panose="02040503050406030204" pitchFamily="18" charset="0"/>
                        </a:rPr>
                        <m:t>   </m:t>
                      </m:r>
                      <m:f>
                        <m:fPr>
                          <m:ctrlPr>
                            <a:rPr lang="en-US" b="0" i="1">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num>
                        <m:den>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den>
                      </m:f>
                    </m:oMath>
                  </m:oMathPara>
                </a14:m>
                <a:endParaRPr lang="en-US" b="0" dirty="0">
                  <a:solidFill>
                    <a:srgbClr val="9900CC"/>
                  </a:solidFill>
                </a:endParaRPr>
              </a:p>
              <a:p>
                <a:pPr algn="ctr"/>
                <a:endParaRPr lang="en-US" b="0" dirty="0">
                  <a:solidFill>
                    <a:srgbClr val="C00000"/>
                  </a:solidFill>
                </a:endParaRPr>
              </a:p>
            </p:txBody>
          </p:sp>
        </mc:Choice>
        <mc:Fallback xmlns="">
          <p:sp>
            <p:nvSpPr>
              <p:cNvPr id="33" name="Rectangle 32">
                <a:extLst>
                  <a:ext uri="{FF2B5EF4-FFF2-40B4-BE49-F238E27FC236}">
                    <a16:creationId xmlns:a16="http://schemas.microsoft.com/office/drawing/2014/main" id="{FCEF8C5B-35F2-A040-9C66-C0594ABFC4E9}"/>
                  </a:ext>
                </a:extLst>
              </p:cNvPr>
              <p:cNvSpPr>
                <a:spLocks noRot="1" noChangeAspect="1" noMove="1" noResize="1" noEditPoints="1" noAdjustHandles="1" noChangeArrowheads="1" noChangeShapeType="1" noTextEdit="1"/>
              </p:cNvSpPr>
              <p:nvPr/>
            </p:nvSpPr>
            <p:spPr>
              <a:xfrm>
                <a:off x="2330682" y="3962401"/>
                <a:ext cx="2095445" cy="1163973"/>
              </a:xfrm>
              <a:prstGeom prst="rect">
                <a:avLst/>
              </a:prstGeom>
              <a:blipFill>
                <a:blip r:embed="rId2"/>
                <a:stretch>
                  <a:fillRect l="-602"/>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88E42C52-FF2B-3649-845A-E93FE1FD94BE}"/>
              </a:ext>
            </a:extLst>
          </p:cNvPr>
          <p:cNvCxnSpPr>
            <a:cxnSpLocks/>
          </p:cNvCxnSpPr>
          <p:nvPr/>
        </p:nvCxnSpPr>
        <p:spPr bwMode="auto">
          <a:xfrm>
            <a:off x="8760875" y="3505200"/>
            <a:ext cx="1001467" cy="0"/>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A2C5D04-5AB9-4349-B752-28C2812FF73A}"/>
                  </a:ext>
                </a:extLst>
              </p:cNvPr>
              <p:cNvSpPr/>
              <p:nvPr/>
            </p:nvSpPr>
            <p:spPr>
              <a:xfrm>
                <a:off x="1905001" y="3225226"/>
                <a:ext cx="528927"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b="0" i="1">
                          <a:latin typeface="Cambria Math" panose="02040503050406030204" pitchFamily="18" charset="0"/>
                        </a:rPr>
                        <m:t>𝑥</m:t>
                      </m:r>
                    </m:oMath>
                  </m:oMathPara>
                </a14:m>
                <a:endParaRPr lang="en-US" sz="3200" dirty="0"/>
              </a:p>
            </p:txBody>
          </p:sp>
        </mc:Choice>
        <mc:Fallback xmlns="">
          <p:sp>
            <p:nvSpPr>
              <p:cNvPr id="46" name="Rectangle 45">
                <a:extLst>
                  <a:ext uri="{FF2B5EF4-FFF2-40B4-BE49-F238E27FC236}">
                    <a16:creationId xmlns:a16="http://schemas.microsoft.com/office/drawing/2014/main" id="{1A2C5D04-5AB9-4349-B752-28C2812FF73A}"/>
                  </a:ext>
                </a:extLst>
              </p:cNvPr>
              <p:cNvSpPr>
                <a:spLocks noRot="1" noChangeAspect="1" noMove="1" noResize="1" noEditPoints="1" noAdjustHandles="1" noChangeArrowheads="1" noChangeShapeType="1" noTextEdit="1"/>
              </p:cNvSpPr>
              <p:nvPr/>
            </p:nvSpPr>
            <p:spPr>
              <a:xfrm>
                <a:off x="1905001" y="3225226"/>
                <a:ext cx="528927"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9087AF4-8256-1943-9421-F8B49D67CA50}"/>
                  </a:ext>
                </a:extLst>
              </p:cNvPr>
              <p:cNvSpPr/>
              <p:nvPr/>
            </p:nvSpPr>
            <p:spPr>
              <a:xfrm>
                <a:off x="9891430" y="3225226"/>
                <a:ext cx="533095" cy="5847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h</m:t>
                      </m:r>
                    </m:oMath>
                  </m:oMathPara>
                </a14:m>
                <a:endParaRPr lang="en-US" sz="3200" dirty="0"/>
              </a:p>
            </p:txBody>
          </p:sp>
        </mc:Choice>
        <mc:Fallback xmlns="">
          <p:sp>
            <p:nvSpPr>
              <p:cNvPr id="47" name="Rectangle 46">
                <a:extLst>
                  <a:ext uri="{FF2B5EF4-FFF2-40B4-BE49-F238E27FC236}">
                    <a16:creationId xmlns:a16="http://schemas.microsoft.com/office/drawing/2014/main" id="{A9087AF4-8256-1943-9421-F8B49D67CA50}"/>
                  </a:ext>
                </a:extLst>
              </p:cNvPr>
              <p:cNvSpPr>
                <a:spLocks noRot="1" noChangeAspect="1" noMove="1" noResize="1" noEditPoints="1" noAdjustHandles="1" noChangeArrowheads="1" noChangeShapeType="1" noTextEdit="1"/>
              </p:cNvSpPr>
              <p:nvPr/>
            </p:nvSpPr>
            <p:spPr>
              <a:xfrm>
                <a:off x="9891430" y="3225226"/>
                <a:ext cx="533095" cy="584775"/>
              </a:xfrm>
              <a:prstGeom prst="rect">
                <a:avLst/>
              </a:prstGeom>
              <a:blipFill>
                <a:blip r:embed="rId6"/>
                <a:stretch>
                  <a:fillRect l="-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286DBE57-37F1-C04B-BC55-E67B80611FB7}"/>
                  </a:ext>
                </a:extLst>
              </p:cNvPr>
              <p:cNvSpPr/>
              <p:nvPr/>
            </p:nvSpPr>
            <p:spPr>
              <a:xfrm>
                <a:off x="8879368" y="3849611"/>
                <a:ext cx="706387" cy="816377"/>
              </a:xfrm>
              <a:prstGeom prst="rect">
                <a:avLst/>
              </a:prstGeom>
            </p:spPr>
            <p:txBody>
              <a:bodyPr wrap="square">
                <a:spAutoFit/>
              </a:bodyPr>
              <a:lstStyle/>
              <a:p>
                <a:pPr algn="ctr"/>
                <a14:m>
                  <m:oMath xmlns:m="http://schemas.openxmlformats.org/officeDocument/2006/math">
                    <m:f>
                      <m:fPr>
                        <m:ctrlPr>
                          <a:rPr lang="en-US" sz="3200" b="0" i="1" smtClean="0">
                            <a:solidFill>
                              <a:srgbClr val="C00000"/>
                            </a:solidFill>
                            <a:latin typeface="Cambria Math" panose="02040503050406030204" pitchFamily="18" charset="0"/>
                          </a:rPr>
                        </m:ctrlPr>
                      </m:fPr>
                      <m:num>
                        <m:r>
                          <a:rPr lang="en-US" sz="3200" b="0" i="1">
                            <a:solidFill>
                              <a:srgbClr val="C00000"/>
                            </a:solidFill>
                            <a:latin typeface="Cambria Math" panose="02040503050406030204" pitchFamily="18" charset="0"/>
                          </a:rPr>
                          <m:t>𝜕</m:t>
                        </m:r>
                        <m:r>
                          <a:rPr lang="en-US" sz="3200" b="0" i="1">
                            <a:solidFill>
                              <a:srgbClr val="C00000"/>
                            </a:solidFill>
                            <a:latin typeface="Cambria Math" panose="02040503050406030204" pitchFamily="18" charset="0"/>
                          </a:rPr>
                          <m:t>𝑒</m:t>
                        </m:r>
                      </m:num>
                      <m:den>
                        <m:r>
                          <a:rPr lang="en-US" sz="3200" b="0" i="1">
                            <a:solidFill>
                              <a:srgbClr val="C00000"/>
                            </a:solidFill>
                            <a:latin typeface="Cambria Math" panose="02040503050406030204" pitchFamily="18" charset="0"/>
                          </a:rPr>
                          <m:t>𝜕</m:t>
                        </m:r>
                        <m:r>
                          <a:rPr lang="en-US" sz="3200" b="0" i="1" smtClean="0">
                            <a:solidFill>
                              <a:srgbClr val="C00000"/>
                            </a:solidFill>
                            <a:latin typeface="Cambria Math" panose="02040503050406030204" pitchFamily="18" charset="0"/>
                          </a:rPr>
                          <m:t>h</m:t>
                        </m:r>
                      </m:den>
                    </m:f>
                  </m:oMath>
                </a14:m>
                <a:r>
                  <a:rPr lang="en-US" sz="3200" b="0" dirty="0">
                    <a:solidFill>
                      <a:srgbClr val="C00000"/>
                    </a:solidFill>
                  </a:rPr>
                  <a:t> </a:t>
                </a:r>
              </a:p>
            </p:txBody>
          </p:sp>
        </mc:Choice>
        <mc:Fallback xmlns="">
          <p:sp>
            <p:nvSpPr>
              <p:cNvPr id="48" name="Rectangle 47">
                <a:extLst>
                  <a:ext uri="{FF2B5EF4-FFF2-40B4-BE49-F238E27FC236}">
                    <a16:creationId xmlns:a16="http://schemas.microsoft.com/office/drawing/2014/main" id="{286DBE57-37F1-C04B-BC55-E67B80611FB7}"/>
                  </a:ext>
                </a:extLst>
              </p:cNvPr>
              <p:cNvSpPr>
                <a:spLocks noRot="1" noChangeAspect="1" noMove="1" noResize="1" noEditPoints="1" noAdjustHandles="1" noChangeArrowheads="1" noChangeShapeType="1" noTextEdit="1"/>
              </p:cNvSpPr>
              <p:nvPr/>
            </p:nvSpPr>
            <p:spPr>
              <a:xfrm>
                <a:off x="8879368" y="3849611"/>
                <a:ext cx="706387" cy="816377"/>
              </a:xfrm>
              <a:prstGeom prst="rect">
                <a:avLst/>
              </a:prstGeom>
              <a:blipFill>
                <a:blip r:embed="rId7"/>
                <a:stretch>
                  <a:fillRect b="-6154"/>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41757783-3341-6F43-8204-33A7E94CA800}"/>
              </a:ext>
            </a:extLst>
          </p:cNvPr>
          <p:cNvCxnSpPr>
            <a:cxnSpLocks/>
          </p:cNvCxnSpPr>
          <p:nvPr/>
        </p:nvCxnSpPr>
        <p:spPr bwMode="auto">
          <a:xfrm flipH="1">
            <a:off x="8730042" y="3657600"/>
            <a:ext cx="1001467"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871CE76-EDF9-F048-A96D-C8FB223E4219}"/>
                  </a:ext>
                </a:extLst>
              </p:cNvPr>
              <p:cNvSpPr/>
              <p:nvPr/>
            </p:nvSpPr>
            <p:spPr>
              <a:xfrm>
                <a:off x="4618898" y="3200401"/>
                <a:ext cx="372871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rPr>
                        <m:t>𝑓</m:t>
                      </m:r>
                      <m:r>
                        <a:rPr lang="en-US" sz="3600" b="0" i="1">
                          <a:latin typeface="Cambria Math" panose="02040503050406030204" pitchFamily="18" charset="0"/>
                        </a:rPr>
                        <m:t>(</m:t>
                      </m:r>
                      <m:r>
                        <a:rPr lang="en-US" sz="3600" b="0" i="1">
                          <a:latin typeface="Cambria Math" panose="02040503050406030204" pitchFamily="18" charset="0"/>
                        </a:rPr>
                        <m:t>𝑥</m:t>
                      </m:r>
                      <m:r>
                        <a:rPr lang="en-US" sz="3600" b="0" i="1">
                          <a:latin typeface="Cambria Math" panose="02040503050406030204" pitchFamily="18" charset="0"/>
                        </a:rPr>
                        <m:t>)=</m:t>
                      </m:r>
                      <m:r>
                        <m:rPr>
                          <m:sty m:val="p"/>
                        </m:rPr>
                        <a:rPr lang="en-US" sz="3600" b="0">
                          <a:latin typeface="Cambria Math" panose="02040503050406030204" pitchFamily="18" charset="0"/>
                        </a:rPr>
                        <m:t>max</m:t>
                      </m:r>
                      <m:r>
                        <a:rPr lang="en-US" sz="3600" b="0" i="1">
                          <a:latin typeface="Cambria Math" panose="02040503050406030204" pitchFamily="18" charset="0"/>
                        </a:rPr>
                        <m:t>⁡(0,</m:t>
                      </m:r>
                      <m:r>
                        <a:rPr lang="en-US" sz="3600" b="0" i="1">
                          <a:latin typeface="Cambria Math" panose="02040503050406030204" pitchFamily="18" charset="0"/>
                        </a:rPr>
                        <m:t>𝑥</m:t>
                      </m:r>
                      <m:r>
                        <a:rPr lang="en-US" sz="3600" b="0" i="1">
                          <a:latin typeface="Cambria Math" panose="02040503050406030204" pitchFamily="18" charset="0"/>
                        </a:rPr>
                        <m:t>)</m:t>
                      </m:r>
                    </m:oMath>
                  </m:oMathPara>
                </a14:m>
                <a:endParaRPr lang="en-US" sz="3600" dirty="0"/>
              </a:p>
            </p:txBody>
          </p:sp>
        </mc:Choice>
        <mc:Fallback xmlns="">
          <p:sp>
            <p:nvSpPr>
              <p:cNvPr id="50" name="Rectangle 49">
                <a:extLst>
                  <a:ext uri="{FF2B5EF4-FFF2-40B4-BE49-F238E27FC236}">
                    <a16:creationId xmlns:a16="http://schemas.microsoft.com/office/drawing/2014/main" id="{1871CE76-EDF9-F048-A96D-C8FB223E4219}"/>
                  </a:ext>
                </a:extLst>
              </p:cNvPr>
              <p:cNvSpPr>
                <a:spLocks noRot="1" noChangeAspect="1" noMove="1" noResize="1" noEditPoints="1" noAdjustHandles="1" noChangeArrowheads="1" noChangeShapeType="1" noTextEdit="1"/>
              </p:cNvSpPr>
              <p:nvPr/>
            </p:nvSpPr>
            <p:spPr>
              <a:xfrm>
                <a:off x="4618898" y="3200401"/>
                <a:ext cx="3728713" cy="646331"/>
              </a:xfrm>
              <a:prstGeom prst="rect">
                <a:avLst/>
              </a:prstGeom>
              <a:blipFill>
                <a:blip r:embed="rId8"/>
                <a:stretch>
                  <a:fillRect l="-1020" r="-1020" b="-2549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6104CF7C-B104-A84D-81B7-3DFE031E9AE9}"/>
              </a:ext>
            </a:extLst>
          </p:cNvPr>
          <p:cNvCxnSpPr>
            <a:cxnSpLocks/>
            <a:stCxn id="46" idx="3"/>
          </p:cNvCxnSpPr>
          <p:nvPr/>
        </p:nvCxnSpPr>
        <p:spPr bwMode="auto">
          <a:xfrm flipV="1">
            <a:off x="2433927" y="3505201"/>
            <a:ext cx="1507356" cy="12412"/>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D73633F6-5DE9-3D47-AB45-66D2D15D9346}"/>
              </a:ext>
            </a:extLst>
          </p:cNvPr>
          <p:cNvCxnSpPr>
            <a:cxnSpLocks/>
          </p:cNvCxnSpPr>
          <p:nvPr/>
        </p:nvCxnSpPr>
        <p:spPr bwMode="auto">
          <a:xfrm flipH="1">
            <a:off x="2362201" y="3657600"/>
            <a:ext cx="1616265"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B490383E-5F1A-4647-8A0C-6DAD877A037C}"/>
                  </a:ext>
                </a:extLst>
              </p:cNvPr>
              <p:cNvSpPr/>
              <p:nvPr/>
            </p:nvSpPr>
            <p:spPr>
              <a:xfrm>
                <a:off x="5562600" y="1787079"/>
                <a:ext cx="2103268" cy="7946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9900CC"/>
                              </a:solidFill>
                              <a:latin typeface="Cambria Math" panose="02040503050406030204" pitchFamily="18" charset="0"/>
                            </a:rPr>
                          </m:ctrlPr>
                        </m:fPr>
                        <m:num>
                          <m:r>
                            <a:rPr lang="en-US" b="0"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num>
                        <m:den>
                          <m:r>
                            <a:rPr lang="en-US" b="0" i="1">
                              <a:solidFill>
                                <a:srgbClr val="9900CC"/>
                              </a:solidFill>
                              <a:latin typeface="Cambria Math" panose="02040503050406030204" pitchFamily="18" charset="0"/>
                            </a:rPr>
                            <m:t>𝜕</m:t>
                          </m:r>
                          <m:r>
                            <a:rPr lang="en-US" b="0" i="1">
                              <a:solidFill>
                                <a:srgbClr val="9900CC"/>
                              </a:solidFill>
                              <a:latin typeface="Cambria Math" panose="02040503050406030204" pitchFamily="18" charset="0"/>
                            </a:rPr>
                            <m:t>𝑥</m:t>
                          </m:r>
                        </m:den>
                      </m:f>
                      <m:r>
                        <a:rPr lang="en-US" b="0" i="1" smtClean="0">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𝕀</m:t>
                      </m:r>
                      <m:r>
                        <a:rPr lang="en-US" b="0" i="1">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a:solidFill>
                            <a:srgbClr val="9900CC"/>
                          </a:solidFill>
                          <a:latin typeface="Cambria Math" panose="02040503050406030204" pitchFamily="18" charset="0"/>
                          <a:ea typeface="Cambria Math" panose="02040503050406030204" pitchFamily="18" charset="0"/>
                        </a:rPr>
                        <m:t>&gt;0]</m:t>
                      </m:r>
                    </m:oMath>
                  </m:oMathPara>
                </a14:m>
                <a:endParaRPr lang="en-US" dirty="0">
                  <a:solidFill>
                    <a:srgbClr val="9900CC"/>
                  </a:solidFill>
                </a:endParaRPr>
              </a:p>
            </p:txBody>
          </p:sp>
        </mc:Choice>
        <mc:Fallback xmlns="">
          <p:sp>
            <p:nvSpPr>
              <p:cNvPr id="25" name="Rectangle 24">
                <a:extLst>
                  <a:ext uri="{FF2B5EF4-FFF2-40B4-BE49-F238E27FC236}">
                    <a16:creationId xmlns:a16="http://schemas.microsoft.com/office/drawing/2014/main" id="{B490383E-5F1A-4647-8A0C-6DAD877A037C}"/>
                  </a:ext>
                </a:extLst>
              </p:cNvPr>
              <p:cNvSpPr>
                <a:spLocks noRot="1" noChangeAspect="1" noMove="1" noResize="1" noEditPoints="1" noAdjustHandles="1" noChangeArrowheads="1" noChangeShapeType="1" noTextEdit="1"/>
              </p:cNvSpPr>
              <p:nvPr/>
            </p:nvSpPr>
            <p:spPr>
              <a:xfrm>
                <a:off x="5562600" y="1787079"/>
                <a:ext cx="2103268" cy="794641"/>
              </a:xfrm>
              <a:prstGeom prst="rect">
                <a:avLst/>
              </a:prstGeom>
              <a:blipFill>
                <a:blip r:embed="rId9"/>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E5D1453-DD8D-4349-9361-3359458334BA}"/>
                  </a:ext>
                </a:extLst>
              </p:cNvPr>
              <p:cNvSpPr/>
              <p:nvPr/>
            </p:nvSpPr>
            <p:spPr>
              <a:xfrm>
                <a:off x="2316444" y="4886574"/>
                <a:ext cx="2636556" cy="1163973"/>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𝑥</m:t>
                          </m:r>
                        </m:den>
                      </m:f>
                      <m:r>
                        <a:rPr lang="en-US" b="0" i="1">
                          <a:solidFill>
                            <a:srgbClr val="C00000"/>
                          </a:solidFill>
                          <a:latin typeface="Cambria Math" panose="02040503050406030204" pitchFamily="18" charset="0"/>
                        </a:rPr>
                        <m:t> = </m:t>
                      </m:r>
                      <m:f>
                        <m:fPr>
                          <m:ctrlPr>
                            <a:rPr lang="en-US" b="0" i="1">
                              <a:solidFill>
                                <a:srgbClr val="C00000"/>
                              </a:solidFill>
                              <a:latin typeface="Cambria Math" panose="02040503050406030204" pitchFamily="18" charset="0"/>
                            </a:rPr>
                          </m:ctrlPr>
                        </m:fPr>
                        <m:num>
                          <m:r>
                            <a:rPr lang="en-US" b="0" i="1">
                              <a:solidFill>
                                <a:srgbClr val="C00000"/>
                              </a:solidFill>
                              <a:latin typeface="Cambria Math" panose="02040503050406030204" pitchFamily="18" charset="0"/>
                            </a:rPr>
                            <m:t>𝜕</m:t>
                          </m:r>
                          <m:r>
                            <a:rPr lang="en-US" b="0" i="1">
                              <a:solidFill>
                                <a:srgbClr val="C00000"/>
                              </a:solidFill>
                              <a:latin typeface="Cambria Math" panose="02040503050406030204" pitchFamily="18" charset="0"/>
                            </a:rPr>
                            <m:t>𝑒</m:t>
                          </m:r>
                        </m:num>
                        <m:den>
                          <m:r>
                            <a:rPr lang="en-US" b="0" i="1">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h</m:t>
                          </m:r>
                        </m:den>
                      </m:f>
                      <m:r>
                        <a:rPr lang="en-US" i="1">
                          <a:solidFill>
                            <a:srgbClr val="9900CC"/>
                          </a:solidFill>
                          <a:latin typeface="Cambria Math" panose="02040503050406030204" pitchFamily="18" charset="0"/>
                          <a:ea typeface="Cambria Math" panose="02040503050406030204" pitchFamily="18" charset="0"/>
                        </a:rPr>
                        <m:t>𝕀</m:t>
                      </m:r>
                      <m:d>
                        <m:dPr>
                          <m:begChr m:val="["/>
                          <m:endChr m:val="]"/>
                          <m:ctrlPr>
                            <a:rPr lang="en-US" i="1">
                              <a:solidFill>
                                <a:srgbClr val="9900CC"/>
                              </a:solidFill>
                              <a:latin typeface="Cambria Math" panose="02040503050406030204" pitchFamily="18" charset="0"/>
                              <a:ea typeface="Cambria Math" panose="02040503050406030204" pitchFamily="18" charset="0"/>
                            </a:rPr>
                          </m:ctrlPr>
                        </m:dPr>
                        <m:e>
                          <m:r>
                            <a:rPr lang="en-US" b="0" i="1">
                              <a:solidFill>
                                <a:srgbClr val="9900CC"/>
                              </a:solidFill>
                              <a:latin typeface="Cambria Math" panose="02040503050406030204" pitchFamily="18" charset="0"/>
                              <a:ea typeface="Cambria Math" panose="02040503050406030204" pitchFamily="18" charset="0"/>
                            </a:rPr>
                            <m:t>𝑥</m:t>
                          </m:r>
                          <m:r>
                            <a:rPr lang="en-US" b="0" i="1">
                              <a:solidFill>
                                <a:srgbClr val="9900CC"/>
                              </a:solidFill>
                              <a:latin typeface="Cambria Math" panose="02040503050406030204" pitchFamily="18" charset="0"/>
                              <a:ea typeface="Cambria Math" panose="02040503050406030204" pitchFamily="18" charset="0"/>
                            </a:rPr>
                            <m:t>&gt;0</m:t>
                          </m:r>
                        </m:e>
                      </m:d>
                    </m:oMath>
                  </m:oMathPara>
                </a14:m>
                <a:endParaRPr lang="en-US" b="0" dirty="0">
                  <a:solidFill>
                    <a:srgbClr val="9900CC"/>
                  </a:solidFill>
                </a:endParaRPr>
              </a:p>
              <a:p>
                <a:pPr algn="ctr"/>
                <a:endParaRPr lang="en-US" b="0" dirty="0">
                  <a:solidFill>
                    <a:srgbClr val="C00000"/>
                  </a:solidFill>
                </a:endParaRPr>
              </a:p>
            </p:txBody>
          </p:sp>
        </mc:Choice>
        <mc:Fallback xmlns="">
          <p:sp>
            <p:nvSpPr>
              <p:cNvPr id="29" name="Rectangle 28">
                <a:extLst>
                  <a:ext uri="{FF2B5EF4-FFF2-40B4-BE49-F238E27FC236}">
                    <a16:creationId xmlns:a16="http://schemas.microsoft.com/office/drawing/2014/main" id="{7E5D1453-DD8D-4349-9361-3359458334BA}"/>
                  </a:ext>
                </a:extLst>
              </p:cNvPr>
              <p:cNvSpPr>
                <a:spLocks noRot="1" noChangeAspect="1" noMove="1" noResize="1" noEditPoints="1" noAdjustHandles="1" noChangeArrowheads="1" noChangeShapeType="1" noTextEdit="1"/>
              </p:cNvSpPr>
              <p:nvPr/>
            </p:nvSpPr>
            <p:spPr>
              <a:xfrm>
                <a:off x="2316444" y="4886574"/>
                <a:ext cx="2636556" cy="116397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58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8" grpId="0"/>
      <p:bldP spid="25"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06871" y="368603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a:off x="3657726" y="3670314"/>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flipV="1">
              <a:off x="2895600" y="3420232"/>
              <a:ext cx="477868" cy="38977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BBF5E1-D385-A84D-8B0A-D93877B4FE13}"/>
                  </a:ext>
                </a:extLst>
              </p:cNvPr>
              <p:cNvSpPr txBox="1"/>
              <p:nvPr/>
            </p:nvSpPr>
            <p:spPr>
              <a:xfrm>
                <a:off x="2809662" y="1134616"/>
                <a:ext cx="6429132" cy="523220"/>
              </a:xfrm>
              <a:prstGeom prst="rect">
                <a:avLst/>
              </a:prstGeom>
              <a:noFill/>
            </p:spPr>
            <p:txBody>
              <a:bodyPr wrap="none" rtlCol="0">
                <a:spAutoFit/>
              </a:bodyPr>
              <a:lstStyle/>
              <a:p>
                <a:pPr algn="ct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xmlns="">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2809662" y="1134616"/>
                <a:ext cx="6429132" cy="523220"/>
              </a:xfrm>
              <a:prstGeom prst="rect">
                <a:avLst/>
              </a:prstGeom>
              <a:blipFill>
                <a:blip r:embed="rId4"/>
                <a:stretch>
                  <a:fillRect l="-1381" t="-9302" r="-789" b="-2790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D5523AD-01A0-474E-A7CB-2319248DB283}"/>
              </a:ext>
            </a:extLst>
          </p:cNvPr>
          <p:cNvSpPr txBox="1"/>
          <p:nvPr/>
        </p:nvSpPr>
        <p:spPr>
          <a:xfrm>
            <a:off x="7073714" y="4876800"/>
            <a:ext cx="4584885" cy="1569660"/>
          </a:xfrm>
          <a:prstGeom prst="rect">
            <a:avLst/>
          </a:prstGeom>
          <a:noFill/>
        </p:spPr>
        <p:txBody>
          <a:bodyPr wrap="square" rtlCol="0">
            <a:spAutoFit/>
          </a:bodyPr>
          <a:lstStyle/>
          <a:p>
            <a:pPr marL="342900" indent="-342900">
              <a:buFont typeface="Arial" panose="020B0604020202020204" pitchFamily="34" charset="0"/>
              <a:buChar char="•"/>
            </a:pPr>
            <a:r>
              <a:rPr lang="en-US" b="0" dirty="0"/>
              <a:t>What happens in this case?</a:t>
            </a:r>
          </a:p>
          <a:p>
            <a:pPr marL="800100" lvl="1" indent="-342900">
              <a:buFont typeface="Arial" panose="020B0604020202020204" pitchFamily="34" charset="0"/>
              <a:buChar char="•"/>
            </a:pPr>
            <a:r>
              <a:rPr lang="en-US" b="0" dirty="0"/>
              <a:t>Nonlinearity plays no role</a:t>
            </a:r>
          </a:p>
          <a:p>
            <a:pPr marL="800100" lvl="1" indent="-342900">
              <a:buFont typeface="Arial" panose="020B0604020202020204" pitchFamily="34" charset="0"/>
              <a:buChar char="•"/>
            </a:pPr>
            <a:r>
              <a:rPr lang="en-US" b="0" dirty="0"/>
              <a:t>Upstream gradients can still back-propagate</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5F1DA78-AA1C-C34C-8F14-90F5EF5FA398}"/>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xmlns="">
          <p:sp>
            <p:nvSpPr>
              <p:cNvPr id="49" name="TextBox 48">
                <a:extLst>
                  <a:ext uri="{FF2B5EF4-FFF2-40B4-BE49-F238E27FC236}">
                    <a16:creationId xmlns:a16="http://schemas.microsoft.com/office/drawing/2014/main" id="{D5F1DA78-AA1C-C34C-8F14-90F5EF5FA398}"/>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p:spTree>
    <p:extLst>
      <p:ext uri="{BB962C8B-B14F-4D97-AF65-F5344CB8AC3E}">
        <p14:creationId xmlns:p14="http://schemas.microsoft.com/office/powerpoint/2010/main" val="4468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4" name="Straight Connector 3">
            <a:extLst>
              <a:ext uri="{FF2B5EF4-FFF2-40B4-BE49-F238E27FC236}">
                <a16:creationId xmlns:a16="http://schemas.microsoft.com/office/drawing/2014/main" id="{3F15BEA4-363F-4D44-B77A-EF32DAB5D4BC}"/>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4FC384-4EEC-FF4B-916F-1934846FCAFB}"/>
              </a:ext>
            </a:extLst>
          </p:cNvPr>
          <p:cNvCxnSpPr/>
          <p:nvPr/>
        </p:nvCxnSpPr>
        <p:spPr>
          <a:xfrm flipH="1" flipV="1">
            <a:off x="3913527" y="4451816"/>
            <a:ext cx="4339383" cy="25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p:nvPr/>
        </p:nvCxnSpPr>
        <p:spPr>
          <a:xfrm flipH="1">
            <a:off x="5901596" y="2548622"/>
            <a:ext cx="3524" cy="390079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5616358" y="366473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5810156" y="330036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5573512" y="303294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5999871" y="29917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5372943" y="2713474"/>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6148870" y="269485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5377028" y="346688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5121532" y="3190563"/>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6231379" y="349243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6520567" y="3173017"/>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7018637" y="3011931"/>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8" name="Google Shape;1734;p100">
            <a:extLst>
              <a:ext uri="{FF2B5EF4-FFF2-40B4-BE49-F238E27FC236}">
                <a16:creationId xmlns:a16="http://schemas.microsoft.com/office/drawing/2014/main" id="{3D190842-18B1-ED44-B655-E2234E2B6ED5}"/>
              </a:ext>
            </a:extLst>
          </p:cNvPr>
          <p:cNvSpPr/>
          <p:nvPr/>
        </p:nvSpPr>
        <p:spPr>
          <a:xfrm>
            <a:off x="6606871" y="368603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 name="Google Shape;1734;p100">
            <a:extLst>
              <a:ext uri="{FF2B5EF4-FFF2-40B4-BE49-F238E27FC236}">
                <a16:creationId xmlns:a16="http://schemas.microsoft.com/office/drawing/2014/main" id="{52230C1F-F765-DE41-9337-9B4E30B64A25}"/>
              </a:ext>
            </a:extLst>
          </p:cNvPr>
          <p:cNvSpPr/>
          <p:nvPr/>
        </p:nvSpPr>
        <p:spPr>
          <a:xfrm>
            <a:off x="5907015" y="404411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6572704" y="4089136"/>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5935004" y="4486911"/>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5214710" y="3844250"/>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4875168" y="3509208"/>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4667289" y="3331909"/>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5165325" y="429779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4962901" y="403925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4563454" y="3787110"/>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5674783" y="4384948"/>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5609937" y="478990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6216490" y="4455119"/>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6024228" y="4881343"/>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6349747" y="4818124"/>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6878135" y="337544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6941891" y="3820727"/>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6927449" y="4141922"/>
            <a:ext cx="182880" cy="182880"/>
          </a:xfrm>
          <a:prstGeom prst="ellipse">
            <a:avLst/>
          </a:prstGeom>
          <a:solidFill>
            <a:srgbClr val="CC0099"/>
          </a:solidFill>
          <a:ln w="19050" cap="flat" cmpd="sng">
            <a:solidFill>
              <a:schemeClr val="accent4">
                <a:lumMod val="50000"/>
              </a:schemeClr>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734;p100">
            <a:extLst>
              <a:ext uri="{FF2B5EF4-FFF2-40B4-BE49-F238E27FC236}">
                <a16:creationId xmlns:a16="http://schemas.microsoft.com/office/drawing/2014/main" id="{85A1414D-9525-A54B-AFBE-D06F54EF6D37}"/>
              </a:ext>
            </a:extLst>
          </p:cNvPr>
          <p:cNvSpPr/>
          <p:nvPr/>
        </p:nvSpPr>
        <p:spPr>
          <a:xfrm>
            <a:off x="7319299" y="3558326"/>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544781" y="4499019"/>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544781" y="4499019"/>
                <a:ext cx="593177" cy="493277"/>
              </a:xfrm>
              <a:prstGeom prst="rect">
                <a:avLst/>
              </a:prstGeom>
              <a:blipFill>
                <a:blip r:embed="rId2"/>
                <a:stretch>
                  <a:fillRect r="-14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5896255" y="2013463"/>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5896255" y="2013463"/>
                <a:ext cx="593177" cy="493277"/>
              </a:xfrm>
              <a:prstGeom prst="rect">
                <a:avLst/>
              </a:prstGeom>
              <a:blipFill>
                <a:blip r:embed="rId3"/>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5764867" y="2605795"/>
            <a:ext cx="182880" cy="182880"/>
          </a:xfrm>
          <a:prstGeom prst="ellipse">
            <a:avLst/>
          </a:prstGeom>
          <a:solidFill>
            <a:srgbClr val="CC0099"/>
          </a:solidFill>
          <a:ln w="19050" cap="flat" cmpd="sng">
            <a:solidFill>
              <a:schemeClr val="tx1"/>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rot="15982336">
            <a:off x="3110581" y="1627660"/>
            <a:ext cx="2407364" cy="2754403"/>
            <a:chOff x="1666755" y="2395959"/>
            <a:chExt cx="2407364" cy="2754403"/>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rot="5617664" flipH="1" flipV="1">
              <a:off x="2914249" y="3214653"/>
              <a:ext cx="615638" cy="61522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p:nvPr/>
          </p:nvCxnSpPr>
          <p:spPr>
            <a:xfrm flipH="1" flipV="1">
              <a:off x="1666755" y="2395959"/>
              <a:ext cx="2407364" cy="27544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ABBF5E1-D385-A84D-8B0A-D93877B4FE13}"/>
                  </a:ext>
                </a:extLst>
              </p:cNvPr>
              <p:cNvSpPr txBox="1"/>
              <p:nvPr/>
            </p:nvSpPr>
            <p:spPr>
              <a:xfrm>
                <a:off x="2809662" y="1134616"/>
                <a:ext cx="6429132" cy="523220"/>
              </a:xfrm>
              <a:prstGeom prst="rect">
                <a:avLst/>
              </a:prstGeom>
              <a:noFill/>
            </p:spPr>
            <p:txBody>
              <a:bodyPr wrap="none" rtlCol="0">
                <a:spAutoFit/>
              </a:bodyPr>
              <a:lstStyle/>
              <a:p>
                <a:pPr algn="ctr"/>
                <a:r>
                  <a:rPr lang="en-US" sz="2800" b="0" dirty="0" err="1"/>
                  <a:t>Linear+ReLU</a:t>
                </a:r>
                <a:r>
                  <a:rPr lang="en-US" sz="2800" b="0" dirty="0"/>
                  <a:t> unit: </a:t>
                </a:r>
                <a14:m>
                  <m:oMath xmlns:m="http://schemas.openxmlformats.org/officeDocument/2006/math">
                    <m:r>
                      <a:rPr lang="en-US" sz="2800" b="0" i="1" dirty="0" smtClean="0">
                        <a:solidFill>
                          <a:srgbClr val="9900CC"/>
                        </a:solidFill>
                        <a:latin typeface="Cambria Math" panose="02040503050406030204" pitchFamily="18" charset="0"/>
                      </a:rPr>
                      <m:t>h</m:t>
                    </m:r>
                    <m:r>
                      <a:rPr lang="en-US" sz="2800" b="0" i="1" dirty="0" smtClean="0">
                        <a:solidFill>
                          <a:srgbClr val="9900CC"/>
                        </a:solidFill>
                        <a:latin typeface="Cambria Math" panose="02040503050406030204" pitchFamily="18" charset="0"/>
                      </a:rPr>
                      <m:t> = </m:t>
                    </m:r>
                    <m:r>
                      <m:rPr>
                        <m:sty m:val="p"/>
                      </m:rPr>
                      <a:rPr lang="en-US" sz="2800" b="0" i="0" dirty="0" smtClean="0">
                        <a:solidFill>
                          <a:srgbClr val="9900CC"/>
                        </a:solidFill>
                        <a:latin typeface="Cambria Math" panose="02040503050406030204" pitchFamily="18" charset="0"/>
                      </a:rPr>
                      <m:t>ReLU</m:t>
                    </m:r>
                    <m:r>
                      <a:rPr lang="en-US" sz="2800" b="0" i="1" dirty="0" smtClean="0">
                        <a:solidFill>
                          <a:srgbClr val="9900CC"/>
                        </a:solidFill>
                        <a:latin typeface="Cambria Math" panose="02040503050406030204" pitchFamily="18" charset="0"/>
                      </a:rPr>
                      <m:t>(</m:t>
                    </m:r>
                    <m:sSup>
                      <m:sSupPr>
                        <m:ctrlPr>
                          <a:rPr lang="en-US" sz="2800" b="0" i="1" dirty="0" smtClean="0">
                            <a:solidFill>
                              <a:srgbClr val="9900CC"/>
                            </a:solidFill>
                            <a:latin typeface="Cambria Math" panose="02040503050406030204" pitchFamily="18" charset="0"/>
                          </a:rPr>
                        </m:ctrlPr>
                      </m:sSupPr>
                      <m:e>
                        <m:r>
                          <a:rPr lang="en-US" sz="2800" b="0" i="1" dirty="0" smtClean="0">
                            <a:solidFill>
                              <a:srgbClr val="9900CC"/>
                            </a:solidFill>
                            <a:latin typeface="Cambria Math" panose="02040503050406030204" pitchFamily="18" charset="0"/>
                          </a:rPr>
                          <m:t>𝑤</m:t>
                        </m:r>
                      </m:e>
                      <m:sup>
                        <m:r>
                          <a:rPr lang="en-US" sz="2800" b="0" i="1" dirty="0" smtClean="0">
                            <a:solidFill>
                              <a:srgbClr val="9900CC"/>
                            </a:solidFill>
                            <a:latin typeface="Cambria Math" panose="02040503050406030204" pitchFamily="18" charset="0"/>
                          </a:rPr>
                          <m:t>𝑇</m:t>
                        </m:r>
                      </m:sup>
                    </m:sSup>
                    <m:r>
                      <a:rPr lang="en-US" sz="2800" b="0" i="1" dirty="0" smtClean="0">
                        <a:solidFill>
                          <a:srgbClr val="9900CC"/>
                        </a:solidFill>
                        <a:latin typeface="Cambria Math" panose="02040503050406030204" pitchFamily="18" charset="0"/>
                      </a:rPr>
                      <m:t>𝑥</m:t>
                    </m:r>
                    <m:r>
                      <a:rPr lang="en-US" sz="2800" b="0" i="1" dirty="0" smtClean="0">
                        <a:solidFill>
                          <a:srgbClr val="9900CC"/>
                        </a:solidFill>
                        <a:latin typeface="Cambria Math" panose="02040503050406030204" pitchFamily="18" charset="0"/>
                      </a:rPr>
                      <m:t>+</m:t>
                    </m:r>
                    <m:r>
                      <a:rPr lang="en-US" sz="2800" b="0" i="1" dirty="0" smtClean="0">
                        <a:solidFill>
                          <a:srgbClr val="9900CC"/>
                        </a:solidFill>
                        <a:latin typeface="Cambria Math" panose="02040503050406030204" pitchFamily="18" charset="0"/>
                      </a:rPr>
                      <m:t>𝑏</m:t>
                    </m:r>
                    <m:r>
                      <a:rPr lang="en-US" sz="2800" b="0" i="1" dirty="0" smtClean="0">
                        <a:solidFill>
                          <a:srgbClr val="9900CC"/>
                        </a:solidFill>
                        <a:latin typeface="Cambria Math" panose="02040503050406030204" pitchFamily="18" charset="0"/>
                      </a:rPr>
                      <m:t>)</m:t>
                    </m:r>
                  </m:oMath>
                </a14:m>
                <a:endParaRPr lang="en-US" sz="2800" b="0" dirty="0">
                  <a:solidFill>
                    <a:srgbClr val="9900CC"/>
                  </a:solidFill>
                </a:endParaRPr>
              </a:p>
            </p:txBody>
          </p:sp>
        </mc:Choice>
        <mc:Fallback xmlns="">
          <p:sp>
            <p:nvSpPr>
              <p:cNvPr id="45" name="TextBox 44">
                <a:extLst>
                  <a:ext uri="{FF2B5EF4-FFF2-40B4-BE49-F238E27FC236}">
                    <a16:creationId xmlns:a16="http://schemas.microsoft.com/office/drawing/2014/main" id="{DABBF5E1-D385-A84D-8B0A-D93877B4FE13}"/>
                  </a:ext>
                </a:extLst>
              </p:cNvPr>
              <p:cNvSpPr txBox="1">
                <a:spLocks noRot="1" noChangeAspect="1" noMove="1" noResize="1" noEditPoints="1" noAdjustHandles="1" noChangeArrowheads="1" noChangeShapeType="1" noTextEdit="1"/>
              </p:cNvSpPr>
              <p:nvPr/>
            </p:nvSpPr>
            <p:spPr>
              <a:xfrm>
                <a:off x="2809662" y="1134616"/>
                <a:ext cx="6429132" cy="523220"/>
              </a:xfrm>
              <a:prstGeom prst="rect">
                <a:avLst/>
              </a:prstGeom>
              <a:blipFill>
                <a:blip r:embed="rId4"/>
                <a:stretch>
                  <a:fillRect l="-1381" t="-9302" r="-789" b="-2790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D5523AD-01A0-474E-A7CB-2319248DB283}"/>
              </a:ext>
            </a:extLst>
          </p:cNvPr>
          <p:cNvSpPr txBox="1"/>
          <p:nvPr/>
        </p:nvSpPr>
        <p:spPr>
          <a:xfrm>
            <a:off x="7073715" y="4876800"/>
            <a:ext cx="4282042" cy="1938992"/>
          </a:xfrm>
          <a:prstGeom prst="rect">
            <a:avLst/>
          </a:prstGeom>
          <a:noFill/>
        </p:spPr>
        <p:txBody>
          <a:bodyPr wrap="square" rtlCol="0">
            <a:spAutoFit/>
          </a:bodyPr>
          <a:lstStyle/>
          <a:p>
            <a:pPr marL="342900" indent="-342900">
              <a:buFont typeface="Arial" panose="020B0604020202020204" pitchFamily="34" charset="0"/>
              <a:buChar char="•"/>
            </a:pPr>
            <a:r>
              <a:rPr lang="en-US" b="0" dirty="0"/>
              <a:t>What happens in this case?</a:t>
            </a:r>
          </a:p>
          <a:p>
            <a:pPr marL="800100" lvl="1" indent="-342900">
              <a:buFont typeface="Arial" panose="020B0604020202020204" pitchFamily="34" charset="0"/>
              <a:buChar char="•"/>
            </a:pPr>
            <a:r>
              <a:rPr lang="en-US" b="0" dirty="0"/>
              <a:t>All inputs to </a:t>
            </a:r>
            <a:r>
              <a:rPr lang="en-US" b="0" dirty="0" err="1"/>
              <a:t>ReLU</a:t>
            </a:r>
            <a:r>
              <a:rPr lang="en-US" b="0" dirty="0"/>
              <a:t> are negative</a:t>
            </a:r>
          </a:p>
          <a:p>
            <a:pPr marL="800100" lvl="1" indent="-342900">
              <a:buFont typeface="Arial" panose="020B0604020202020204" pitchFamily="34" charset="0"/>
              <a:buChar char="•"/>
            </a:pPr>
            <a:r>
              <a:rPr lang="en-US" b="0" dirty="0"/>
              <a:t>No gradients propagate back – dead </a:t>
            </a:r>
            <a:r>
              <a:rPr lang="en-US" b="0" dirty="0" err="1"/>
              <a:t>ReLU</a:t>
            </a:r>
            <a:r>
              <a:rPr lang="en-US" b="0" dirty="0"/>
              <a:t>!</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69CE4AC-30DA-8A4F-9239-9505ED185688}"/>
                  </a:ext>
                </a:extLst>
              </p:cNvPr>
              <p:cNvSpPr txBox="1"/>
              <p:nvPr/>
            </p:nvSpPr>
            <p:spPr>
              <a:xfrm>
                <a:off x="7843874" y="1875736"/>
                <a:ext cx="4195726" cy="1569660"/>
              </a:xfrm>
              <a:prstGeom prst="rect">
                <a:avLst/>
              </a:prstGeom>
              <a:noFill/>
            </p:spPr>
            <p:txBody>
              <a:bodyPr wrap="square" rtlCol="0">
                <a:spAutoFit/>
              </a:bodyPr>
              <a:lstStyle/>
              <a:p>
                <a14:m>
                  <m:oMath xmlns:m="http://schemas.openxmlformats.org/officeDocument/2006/math">
                    <m:r>
                      <a:rPr lang="en-US" b="0" i="1" dirty="0" smtClean="0">
                        <a:solidFill>
                          <a:srgbClr val="7030A0"/>
                        </a:solidFill>
                        <a:latin typeface="Cambria Math" panose="02040503050406030204" pitchFamily="18" charset="0"/>
                      </a:rPr>
                      <m:t>𝑤</m:t>
                    </m:r>
                  </m:oMath>
                </a14:m>
                <a:r>
                  <a:rPr lang="en-US" b="0" dirty="0"/>
                  <a:t>: normal to a hyperplane</a:t>
                </a:r>
              </a:p>
              <a:p>
                <a:r>
                  <a:rPr lang="en-US" b="0" dirty="0"/>
                  <a:t>Bias </a:t>
                </a:r>
                <a14:m>
                  <m:oMath xmlns:m="http://schemas.openxmlformats.org/officeDocument/2006/math">
                    <m:r>
                      <a:rPr lang="en-US" b="0" i="1" dirty="0" smtClean="0">
                        <a:solidFill>
                          <a:srgbClr val="7030A0"/>
                        </a:solidFill>
                        <a:latin typeface="Cambria Math" panose="02040503050406030204" pitchFamily="18" charset="0"/>
                      </a:rPr>
                      <m:t>𝑏</m:t>
                    </m:r>
                  </m:oMath>
                </a14:m>
                <a:r>
                  <a:rPr lang="en-US" b="0" dirty="0"/>
                  <a:t>: (unnormalized) distance from hyperplane </a:t>
                </a:r>
                <a:br>
                  <a:rPr lang="en-US" b="0" dirty="0"/>
                </a:br>
                <a:r>
                  <a:rPr lang="en-US" b="0" dirty="0"/>
                  <a:t>to origin</a:t>
                </a:r>
              </a:p>
            </p:txBody>
          </p:sp>
        </mc:Choice>
        <mc:Fallback xmlns="">
          <p:sp>
            <p:nvSpPr>
              <p:cNvPr id="48" name="TextBox 47">
                <a:extLst>
                  <a:ext uri="{FF2B5EF4-FFF2-40B4-BE49-F238E27FC236}">
                    <a16:creationId xmlns:a16="http://schemas.microsoft.com/office/drawing/2014/main" id="{069CE4AC-30DA-8A4F-9239-9505ED185688}"/>
                  </a:ext>
                </a:extLst>
              </p:cNvPr>
              <p:cNvSpPr txBox="1">
                <a:spLocks noRot="1" noChangeAspect="1" noMove="1" noResize="1" noEditPoints="1" noAdjustHandles="1" noChangeArrowheads="1" noChangeShapeType="1" noTextEdit="1"/>
              </p:cNvSpPr>
              <p:nvPr/>
            </p:nvSpPr>
            <p:spPr>
              <a:xfrm>
                <a:off x="7843874" y="1875736"/>
                <a:ext cx="4195726" cy="1569660"/>
              </a:xfrm>
              <a:prstGeom prst="rect">
                <a:avLst/>
              </a:prstGeom>
              <a:blipFill>
                <a:blip r:embed="rId5"/>
                <a:stretch>
                  <a:fillRect l="-2115" t="-2419" b="-7258"/>
                </a:stretch>
              </a:blipFill>
            </p:spPr>
            <p:txBody>
              <a:bodyPr/>
              <a:lstStyle/>
              <a:p>
                <a:r>
                  <a:rPr lang="en-US">
                    <a:noFill/>
                  </a:rPr>
                  <a:t> </a:t>
                </a:r>
              </a:p>
            </p:txBody>
          </p:sp>
        </mc:Fallback>
      </mc:AlternateContent>
    </p:spTree>
    <p:extLst>
      <p:ext uri="{BB962C8B-B14F-4D97-AF65-F5344CB8AC3E}">
        <p14:creationId xmlns:p14="http://schemas.microsoft.com/office/powerpoint/2010/main" val="39266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8337-96C9-E94F-9147-72BB60571550}"/>
              </a:ext>
            </a:extLst>
          </p:cNvPr>
          <p:cNvSpPr>
            <a:spLocks noGrp="1"/>
          </p:cNvSpPr>
          <p:nvPr>
            <p:ph type="title"/>
          </p:nvPr>
        </p:nvSpPr>
        <p:spPr/>
        <p:txBody>
          <a:bodyPr/>
          <a:lstStyle/>
          <a:p>
            <a:r>
              <a:rPr lang="en-US" dirty="0"/>
              <a:t>The importance of preprocessing and initialization</a:t>
            </a:r>
          </a:p>
        </p:txBody>
      </p:sp>
      <p:cxnSp>
        <p:nvCxnSpPr>
          <p:cNvPr id="5" name="Straight Connector 4">
            <a:extLst>
              <a:ext uri="{FF2B5EF4-FFF2-40B4-BE49-F238E27FC236}">
                <a16:creationId xmlns:a16="http://schemas.microsoft.com/office/drawing/2014/main" id="{334FC384-4EEC-FF4B-916F-1934846FCAFB}"/>
              </a:ext>
            </a:extLst>
          </p:cNvPr>
          <p:cNvCxnSpPr>
            <a:cxnSpLocks/>
          </p:cNvCxnSpPr>
          <p:nvPr/>
        </p:nvCxnSpPr>
        <p:spPr>
          <a:xfrm flipH="1">
            <a:off x="872521" y="5964336"/>
            <a:ext cx="3641371" cy="32732"/>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8E8CCB-72E4-454C-A019-E58E4FA55ACD}"/>
              </a:ext>
            </a:extLst>
          </p:cNvPr>
          <p:cNvCxnSpPr>
            <a:cxnSpLocks/>
            <a:stCxn id="38" idx="2"/>
          </p:cNvCxnSpPr>
          <p:nvPr/>
        </p:nvCxnSpPr>
        <p:spPr>
          <a:xfrm>
            <a:off x="1532212" y="3312677"/>
            <a:ext cx="2112" cy="3227526"/>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Google Shape;1734;p100">
            <a:extLst>
              <a:ext uri="{FF2B5EF4-FFF2-40B4-BE49-F238E27FC236}">
                <a16:creationId xmlns:a16="http://schemas.microsoft.com/office/drawing/2014/main" id="{EA49A5B0-063E-B54D-A136-D0100DFE35D6}"/>
              </a:ext>
            </a:extLst>
          </p:cNvPr>
          <p:cNvSpPr/>
          <p:nvPr/>
        </p:nvSpPr>
        <p:spPr>
          <a:xfrm>
            <a:off x="2922530" y="4274354"/>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742;p100">
            <a:extLst>
              <a:ext uri="{FF2B5EF4-FFF2-40B4-BE49-F238E27FC236}">
                <a16:creationId xmlns:a16="http://schemas.microsoft.com/office/drawing/2014/main" id="{4AB6BC44-2EBC-5C46-8A97-052DCADF6FCE}"/>
              </a:ext>
            </a:extLst>
          </p:cNvPr>
          <p:cNvSpPr/>
          <p:nvPr/>
        </p:nvSpPr>
        <p:spPr>
          <a:xfrm>
            <a:off x="3210102" y="473419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 name="Google Shape;1742;p100">
            <a:extLst>
              <a:ext uri="{FF2B5EF4-FFF2-40B4-BE49-F238E27FC236}">
                <a16:creationId xmlns:a16="http://schemas.microsoft.com/office/drawing/2014/main" id="{5F182E6C-A48F-4840-A4A2-081AD4B88AFA}"/>
              </a:ext>
            </a:extLst>
          </p:cNvPr>
          <p:cNvSpPr/>
          <p:nvPr/>
        </p:nvSpPr>
        <p:spPr>
          <a:xfrm>
            <a:off x="2793495" y="3945817"/>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742;p100">
            <a:extLst>
              <a:ext uri="{FF2B5EF4-FFF2-40B4-BE49-F238E27FC236}">
                <a16:creationId xmlns:a16="http://schemas.microsoft.com/office/drawing/2014/main" id="{90B458B4-3B55-6C4B-8983-17A58328DC9E}"/>
              </a:ext>
            </a:extLst>
          </p:cNvPr>
          <p:cNvSpPr/>
          <p:nvPr/>
        </p:nvSpPr>
        <p:spPr>
          <a:xfrm>
            <a:off x="3219854" y="390463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 name="Google Shape;1742;p100">
            <a:extLst>
              <a:ext uri="{FF2B5EF4-FFF2-40B4-BE49-F238E27FC236}">
                <a16:creationId xmlns:a16="http://schemas.microsoft.com/office/drawing/2014/main" id="{66ABC097-4CA3-AC49-96C1-42214AD87376}"/>
              </a:ext>
            </a:extLst>
          </p:cNvPr>
          <p:cNvSpPr/>
          <p:nvPr/>
        </p:nvSpPr>
        <p:spPr>
          <a:xfrm>
            <a:off x="2592926" y="3626347"/>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742;p100">
            <a:extLst>
              <a:ext uri="{FF2B5EF4-FFF2-40B4-BE49-F238E27FC236}">
                <a16:creationId xmlns:a16="http://schemas.microsoft.com/office/drawing/2014/main" id="{C5633C0A-6F02-AD4E-AF3D-F81DA4D6B928}"/>
              </a:ext>
            </a:extLst>
          </p:cNvPr>
          <p:cNvSpPr/>
          <p:nvPr/>
        </p:nvSpPr>
        <p:spPr>
          <a:xfrm>
            <a:off x="3368853" y="3607730"/>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 name="Google Shape;1734;p100">
            <a:extLst>
              <a:ext uri="{FF2B5EF4-FFF2-40B4-BE49-F238E27FC236}">
                <a16:creationId xmlns:a16="http://schemas.microsoft.com/office/drawing/2014/main" id="{930199AB-D333-7A48-9C86-E63C53ECB47E}"/>
              </a:ext>
            </a:extLst>
          </p:cNvPr>
          <p:cNvSpPr/>
          <p:nvPr/>
        </p:nvSpPr>
        <p:spPr>
          <a:xfrm>
            <a:off x="2597011" y="4379759"/>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 name="Google Shape;1734;p100">
            <a:extLst>
              <a:ext uri="{FF2B5EF4-FFF2-40B4-BE49-F238E27FC236}">
                <a16:creationId xmlns:a16="http://schemas.microsoft.com/office/drawing/2014/main" id="{A429DB70-BC31-5D49-8171-A89D917DC835}"/>
              </a:ext>
            </a:extLst>
          </p:cNvPr>
          <p:cNvSpPr/>
          <p:nvPr/>
        </p:nvSpPr>
        <p:spPr>
          <a:xfrm>
            <a:off x="2341515" y="410343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 name="Google Shape;1734;p100">
            <a:extLst>
              <a:ext uri="{FF2B5EF4-FFF2-40B4-BE49-F238E27FC236}">
                <a16:creationId xmlns:a16="http://schemas.microsoft.com/office/drawing/2014/main" id="{CF5CC215-2783-C84D-8669-2636CFA492FE}"/>
              </a:ext>
            </a:extLst>
          </p:cNvPr>
          <p:cNvSpPr/>
          <p:nvPr/>
        </p:nvSpPr>
        <p:spPr>
          <a:xfrm>
            <a:off x="2855386" y="516364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734;p100">
            <a:extLst>
              <a:ext uri="{FF2B5EF4-FFF2-40B4-BE49-F238E27FC236}">
                <a16:creationId xmlns:a16="http://schemas.microsoft.com/office/drawing/2014/main" id="{EE3AAA7E-2B62-B944-ADB8-5A3801E6D0F8}"/>
              </a:ext>
            </a:extLst>
          </p:cNvPr>
          <p:cNvSpPr/>
          <p:nvPr/>
        </p:nvSpPr>
        <p:spPr>
          <a:xfrm>
            <a:off x="3869568" y="5374615"/>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 name="Google Shape;1734;p100">
            <a:extLst>
              <a:ext uri="{FF2B5EF4-FFF2-40B4-BE49-F238E27FC236}">
                <a16:creationId xmlns:a16="http://schemas.microsoft.com/office/drawing/2014/main" id="{BFDDEBF4-6AF9-3746-B42D-96895A996FC9}"/>
              </a:ext>
            </a:extLst>
          </p:cNvPr>
          <p:cNvSpPr/>
          <p:nvPr/>
        </p:nvSpPr>
        <p:spPr>
          <a:xfrm>
            <a:off x="4075870" y="4583304"/>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734;p100">
            <a:extLst>
              <a:ext uri="{FF2B5EF4-FFF2-40B4-BE49-F238E27FC236}">
                <a16:creationId xmlns:a16="http://schemas.microsoft.com/office/drawing/2014/main" id="{42DE7743-9186-C047-BF35-A90208AE0AF0}"/>
              </a:ext>
            </a:extLst>
          </p:cNvPr>
          <p:cNvSpPr/>
          <p:nvPr/>
        </p:nvSpPr>
        <p:spPr>
          <a:xfrm>
            <a:off x="3247800" y="5196158"/>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 name="Google Shape;1734;p100">
            <a:extLst>
              <a:ext uri="{FF2B5EF4-FFF2-40B4-BE49-F238E27FC236}">
                <a16:creationId xmlns:a16="http://schemas.microsoft.com/office/drawing/2014/main" id="{82A154D3-6164-B940-AE84-8456D4B2033C}"/>
              </a:ext>
            </a:extLst>
          </p:cNvPr>
          <p:cNvSpPr/>
          <p:nvPr/>
        </p:nvSpPr>
        <p:spPr>
          <a:xfrm>
            <a:off x="2055986" y="5113504"/>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1734;p100">
            <a:extLst>
              <a:ext uri="{FF2B5EF4-FFF2-40B4-BE49-F238E27FC236}">
                <a16:creationId xmlns:a16="http://schemas.microsoft.com/office/drawing/2014/main" id="{065EABF8-3432-1849-ABE3-903975209968}"/>
              </a:ext>
            </a:extLst>
          </p:cNvPr>
          <p:cNvSpPr/>
          <p:nvPr/>
        </p:nvSpPr>
        <p:spPr>
          <a:xfrm>
            <a:off x="2434693" y="4757123"/>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 name="Google Shape;1734;p100">
            <a:extLst>
              <a:ext uri="{FF2B5EF4-FFF2-40B4-BE49-F238E27FC236}">
                <a16:creationId xmlns:a16="http://schemas.microsoft.com/office/drawing/2014/main" id="{C7EC5DD6-D2A1-2E46-BD6F-1DC575864261}"/>
              </a:ext>
            </a:extLst>
          </p:cNvPr>
          <p:cNvSpPr/>
          <p:nvPr/>
        </p:nvSpPr>
        <p:spPr>
          <a:xfrm>
            <a:off x="2095151" y="4422081"/>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734;p100">
            <a:extLst>
              <a:ext uri="{FF2B5EF4-FFF2-40B4-BE49-F238E27FC236}">
                <a16:creationId xmlns:a16="http://schemas.microsoft.com/office/drawing/2014/main" id="{E22053C0-2AE3-9B48-8A6B-EE3E3BBCE294}"/>
              </a:ext>
            </a:extLst>
          </p:cNvPr>
          <p:cNvSpPr/>
          <p:nvPr/>
        </p:nvSpPr>
        <p:spPr>
          <a:xfrm>
            <a:off x="1887272" y="4244782"/>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Google Shape;1734;p100">
            <a:extLst>
              <a:ext uri="{FF2B5EF4-FFF2-40B4-BE49-F238E27FC236}">
                <a16:creationId xmlns:a16="http://schemas.microsoft.com/office/drawing/2014/main" id="{3C50B587-CA7F-1842-A1B6-3D802D414ED7}"/>
              </a:ext>
            </a:extLst>
          </p:cNvPr>
          <p:cNvSpPr/>
          <p:nvPr/>
        </p:nvSpPr>
        <p:spPr>
          <a:xfrm>
            <a:off x="3791594" y="4259050"/>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Google Shape;1734;p100">
            <a:extLst>
              <a:ext uri="{FF2B5EF4-FFF2-40B4-BE49-F238E27FC236}">
                <a16:creationId xmlns:a16="http://schemas.microsoft.com/office/drawing/2014/main" id="{0DD02723-7D31-D941-9F4C-3522C9E88DA2}"/>
              </a:ext>
            </a:extLst>
          </p:cNvPr>
          <p:cNvSpPr/>
          <p:nvPr/>
        </p:nvSpPr>
        <p:spPr>
          <a:xfrm>
            <a:off x="1978712" y="3771066"/>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7" name="Google Shape;1734;p100">
            <a:extLst>
              <a:ext uri="{FF2B5EF4-FFF2-40B4-BE49-F238E27FC236}">
                <a16:creationId xmlns:a16="http://schemas.microsoft.com/office/drawing/2014/main" id="{A5631319-7C9A-1C43-9B60-24499B6638B3}"/>
              </a:ext>
            </a:extLst>
          </p:cNvPr>
          <p:cNvSpPr/>
          <p:nvPr/>
        </p:nvSpPr>
        <p:spPr>
          <a:xfrm>
            <a:off x="1783437" y="4699983"/>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734;p100">
            <a:extLst>
              <a:ext uri="{FF2B5EF4-FFF2-40B4-BE49-F238E27FC236}">
                <a16:creationId xmlns:a16="http://schemas.microsoft.com/office/drawing/2014/main" id="{2E977A93-70B5-C341-89A7-CF9C0F00A653}"/>
              </a:ext>
            </a:extLst>
          </p:cNvPr>
          <p:cNvSpPr/>
          <p:nvPr/>
        </p:nvSpPr>
        <p:spPr>
          <a:xfrm>
            <a:off x="4312117" y="4990290"/>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9" name="Google Shape;1734;p100">
            <a:extLst>
              <a:ext uri="{FF2B5EF4-FFF2-40B4-BE49-F238E27FC236}">
                <a16:creationId xmlns:a16="http://schemas.microsoft.com/office/drawing/2014/main" id="{176559F1-ED8B-9E46-881D-D51BF79167A3}"/>
              </a:ext>
            </a:extLst>
          </p:cNvPr>
          <p:cNvSpPr/>
          <p:nvPr/>
        </p:nvSpPr>
        <p:spPr>
          <a:xfrm>
            <a:off x="3896834" y="568306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734;p100">
            <a:extLst>
              <a:ext uri="{FF2B5EF4-FFF2-40B4-BE49-F238E27FC236}">
                <a16:creationId xmlns:a16="http://schemas.microsoft.com/office/drawing/2014/main" id="{18C400D8-2685-FD45-A726-6214900B6178}"/>
              </a:ext>
            </a:extLst>
          </p:cNvPr>
          <p:cNvSpPr/>
          <p:nvPr/>
        </p:nvSpPr>
        <p:spPr>
          <a:xfrm>
            <a:off x="2350355" y="5466055"/>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1" name="Google Shape;1734;p100">
            <a:extLst>
              <a:ext uri="{FF2B5EF4-FFF2-40B4-BE49-F238E27FC236}">
                <a16:creationId xmlns:a16="http://schemas.microsoft.com/office/drawing/2014/main" id="{167D40C1-3CF0-CF4C-B768-CFB263F3C064}"/>
              </a:ext>
            </a:extLst>
          </p:cNvPr>
          <p:cNvSpPr/>
          <p:nvPr/>
        </p:nvSpPr>
        <p:spPr>
          <a:xfrm>
            <a:off x="3173432" y="5671523"/>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734;p100">
            <a:extLst>
              <a:ext uri="{FF2B5EF4-FFF2-40B4-BE49-F238E27FC236}">
                <a16:creationId xmlns:a16="http://schemas.microsoft.com/office/drawing/2014/main" id="{A38D521A-BDA6-644A-A118-8957C3C57EC5}"/>
              </a:ext>
            </a:extLst>
          </p:cNvPr>
          <p:cNvSpPr/>
          <p:nvPr/>
        </p:nvSpPr>
        <p:spPr>
          <a:xfrm>
            <a:off x="3549912" y="545850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734;p100">
            <a:extLst>
              <a:ext uri="{FF2B5EF4-FFF2-40B4-BE49-F238E27FC236}">
                <a16:creationId xmlns:a16="http://schemas.microsoft.com/office/drawing/2014/main" id="{A07A0932-A255-AF4B-AB52-9A82F9804776}"/>
              </a:ext>
            </a:extLst>
          </p:cNvPr>
          <p:cNvSpPr/>
          <p:nvPr/>
        </p:nvSpPr>
        <p:spPr>
          <a:xfrm>
            <a:off x="2767662" y="5683069"/>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734;p100">
            <a:extLst>
              <a:ext uri="{FF2B5EF4-FFF2-40B4-BE49-F238E27FC236}">
                <a16:creationId xmlns:a16="http://schemas.microsoft.com/office/drawing/2014/main" id="{4E96BCE2-F071-1A4C-8DB0-9AA2459856FC}"/>
              </a:ext>
            </a:extLst>
          </p:cNvPr>
          <p:cNvSpPr/>
          <p:nvPr/>
        </p:nvSpPr>
        <p:spPr>
          <a:xfrm>
            <a:off x="3896834" y="4909332"/>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734;p100">
            <a:extLst>
              <a:ext uri="{FF2B5EF4-FFF2-40B4-BE49-F238E27FC236}">
                <a16:creationId xmlns:a16="http://schemas.microsoft.com/office/drawing/2014/main" id="{F7D6C77C-F078-C948-8171-1552D90FBC59}"/>
              </a:ext>
            </a:extLst>
          </p:cNvPr>
          <p:cNvSpPr/>
          <p:nvPr/>
        </p:nvSpPr>
        <p:spPr>
          <a:xfrm>
            <a:off x="3597266" y="4657808"/>
            <a:ext cx="182880" cy="182880"/>
          </a:xfrm>
          <a:prstGeom prst="ellipse">
            <a:avLst/>
          </a:prstGeom>
          <a:solidFill>
            <a:srgbClr val="FFC000"/>
          </a:solidFill>
          <a:ln w="1905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0379FF4-0E9E-DD4A-A0C7-C19DAD2F44A1}"/>
                  </a:ext>
                </a:extLst>
              </p:cNvPr>
              <p:cNvSpPr txBox="1"/>
              <p:nvPr/>
            </p:nvSpPr>
            <p:spPr>
              <a:xfrm>
                <a:off x="3920715" y="6010087"/>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(1)</m:t>
                          </m:r>
                        </m:sup>
                      </m:sSup>
                    </m:oMath>
                  </m:oMathPara>
                </a14:m>
                <a:endParaRPr lang="en-US" sz="2400" dirty="0">
                  <a:solidFill>
                    <a:srgbClr val="9900CC"/>
                  </a:solidFill>
                </a:endParaRPr>
              </a:p>
            </p:txBody>
          </p:sp>
        </mc:Choice>
        <mc:Fallback xmlns="">
          <p:sp>
            <p:nvSpPr>
              <p:cNvPr id="37" name="TextBox 36">
                <a:extLst>
                  <a:ext uri="{FF2B5EF4-FFF2-40B4-BE49-F238E27FC236}">
                    <a16:creationId xmlns:a16="http://schemas.microsoft.com/office/drawing/2014/main" id="{40379FF4-0E9E-DD4A-A0C7-C19DAD2F44A1}"/>
                  </a:ext>
                </a:extLst>
              </p:cNvPr>
              <p:cNvSpPr txBox="1">
                <a:spLocks noRot="1" noChangeAspect="1" noMove="1" noResize="1" noEditPoints="1" noAdjustHandles="1" noChangeArrowheads="1" noChangeShapeType="1" noTextEdit="1"/>
              </p:cNvSpPr>
              <p:nvPr/>
            </p:nvSpPr>
            <p:spPr>
              <a:xfrm>
                <a:off x="3920715" y="6010087"/>
                <a:ext cx="593177" cy="493277"/>
              </a:xfrm>
              <a:prstGeom prst="rect">
                <a:avLst/>
              </a:prstGeom>
              <a:blipFill>
                <a:blip r:embed="rId3"/>
                <a:stretch>
                  <a:fillRect r="-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46761A4-4CEA-AF4B-8527-296C03E7D431}"/>
                  </a:ext>
                </a:extLst>
              </p:cNvPr>
              <p:cNvSpPr txBox="1"/>
              <p:nvPr/>
            </p:nvSpPr>
            <p:spPr>
              <a:xfrm>
                <a:off x="1235623" y="2819400"/>
                <a:ext cx="593177" cy="493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i="1" dirty="0" smtClean="0">
                              <a:solidFill>
                                <a:srgbClr val="9900CC"/>
                              </a:solidFill>
                              <a:latin typeface="Cambria Math" panose="02040503050406030204" pitchFamily="18" charset="0"/>
                            </a:rPr>
                          </m:ctrlPr>
                        </m:sSupPr>
                        <m:e>
                          <m:r>
                            <a:rPr lang="en-US" sz="2400" b="0" i="1" dirty="0" smtClean="0">
                              <a:solidFill>
                                <a:srgbClr val="9900CC"/>
                              </a:solidFill>
                              <a:latin typeface="Cambria Math" panose="02040503050406030204" pitchFamily="18" charset="0"/>
                            </a:rPr>
                            <m:t>𝑥</m:t>
                          </m:r>
                        </m:e>
                        <m:sup>
                          <m:r>
                            <a:rPr lang="en-US" sz="2400" b="0" i="1" dirty="0" smtClean="0">
                              <a:solidFill>
                                <a:srgbClr val="9900CC"/>
                              </a:solidFill>
                              <a:latin typeface="Cambria Math" panose="02040503050406030204" pitchFamily="18" charset="0"/>
                            </a:rPr>
                            <m:t>(2)</m:t>
                          </m:r>
                        </m:sup>
                      </m:sSup>
                    </m:oMath>
                  </m:oMathPara>
                </a14:m>
                <a:endParaRPr lang="en-US" sz="2400" dirty="0">
                  <a:solidFill>
                    <a:srgbClr val="9900CC"/>
                  </a:solidFill>
                </a:endParaRPr>
              </a:p>
            </p:txBody>
          </p:sp>
        </mc:Choice>
        <mc:Fallback xmlns="">
          <p:sp>
            <p:nvSpPr>
              <p:cNvPr id="38" name="TextBox 37">
                <a:extLst>
                  <a:ext uri="{FF2B5EF4-FFF2-40B4-BE49-F238E27FC236}">
                    <a16:creationId xmlns:a16="http://schemas.microsoft.com/office/drawing/2014/main" id="{D46761A4-4CEA-AF4B-8527-296C03E7D431}"/>
                  </a:ext>
                </a:extLst>
              </p:cNvPr>
              <p:cNvSpPr txBox="1">
                <a:spLocks noRot="1" noChangeAspect="1" noMove="1" noResize="1" noEditPoints="1" noAdjustHandles="1" noChangeArrowheads="1" noChangeShapeType="1" noTextEdit="1"/>
              </p:cNvSpPr>
              <p:nvPr/>
            </p:nvSpPr>
            <p:spPr>
              <a:xfrm>
                <a:off x="1235623" y="2819400"/>
                <a:ext cx="593177" cy="493277"/>
              </a:xfrm>
              <a:prstGeom prst="rect">
                <a:avLst/>
              </a:prstGeom>
              <a:blipFill>
                <a:blip r:embed="rId4"/>
                <a:stretch>
                  <a:fillRect r="-14583"/>
                </a:stretch>
              </a:blipFill>
            </p:spPr>
            <p:txBody>
              <a:bodyPr/>
              <a:lstStyle/>
              <a:p>
                <a:r>
                  <a:rPr lang="en-US">
                    <a:noFill/>
                  </a:rPr>
                  <a:t> </a:t>
                </a:r>
              </a:p>
            </p:txBody>
          </p:sp>
        </mc:Fallback>
      </mc:AlternateContent>
      <p:sp>
        <p:nvSpPr>
          <p:cNvPr id="39" name="Google Shape;1742;p100">
            <a:extLst>
              <a:ext uri="{FF2B5EF4-FFF2-40B4-BE49-F238E27FC236}">
                <a16:creationId xmlns:a16="http://schemas.microsoft.com/office/drawing/2014/main" id="{E8018452-D30E-1342-9CA1-14BBEEE4FF01}"/>
              </a:ext>
            </a:extLst>
          </p:cNvPr>
          <p:cNvSpPr/>
          <p:nvPr/>
        </p:nvSpPr>
        <p:spPr>
          <a:xfrm>
            <a:off x="2984850" y="3518668"/>
            <a:ext cx="182880" cy="182880"/>
          </a:xfrm>
          <a:prstGeom prst="ellipse">
            <a:avLst/>
          </a:prstGeom>
          <a:solidFill>
            <a:srgbClr val="CC0099"/>
          </a:solidFill>
          <a:ln w="19050" cap="flat" cmpd="sng">
            <a:solidFill>
              <a:srgbClr val="00206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nvGrpSpPr>
          <p:cNvPr id="40" name="Group 39">
            <a:extLst>
              <a:ext uri="{FF2B5EF4-FFF2-40B4-BE49-F238E27FC236}">
                <a16:creationId xmlns:a16="http://schemas.microsoft.com/office/drawing/2014/main" id="{3F3F81D6-DD5D-9744-B1B0-DB516BE1EAD6}"/>
              </a:ext>
            </a:extLst>
          </p:cNvPr>
          <p:cNvGrpSpPr/>
          <p:nvPr/>
        </p:nvGrpSpPr>
        <p:grpSpPr>
          <a:xfrm rot="6976538">
            <a:off x="1138186" y="3634628"/>
            <a:ext cx="2725185" cy="3085270"/>
            <a:chOff x="393647" y="1748204"/>
            <a:chExt cx="2725185" cy="3085270"/>
          </a:xfrm>
        </p:grpSpPr>
        <p:cxnSp>
          <p:nvCxnSpPr>
            <p:cNvPr id="41" name="Straight Arrow Connector 40">
              <a:extLst>
                <a:ext uri="{FF2B5EF4-FFF2-40B4-BE49-F238E27FC236}">
                  <a16:creationId xmlns:a16="http://schemas.microsoft.com/office/drawing/2014/main" id="{CE4337BA-DD53-AF46-8EB7-7ADED66C7367}"/>
                </a:ext>
              </a:extLst>
            </p:cNvPr>
            <p:cNvCxnSpPr>
              <a:cxnSpLocks/>
            </p:cNvCxnSpPr>
            <p:nvPr/>
          </p:nvCxnSpPr>
          <p:spPr>
            <a:xfrm rot="14623462" flipH="1" flipV="1">
              <a:off x="2359802" y="3873441"/>
              <a:ext cx="668915" cy="84914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D0249F-5984-034B-9D2B-BB9B77DD0C41}"/>
                </a:ext>
              </a:extLst>
            </p:cNvPr>
            <p:cNvCxnSpPr>
              <a:cxnSpLocks/>
            </p:cNvCxnSpPr>
            <p:nvPr/>
          </p:nvCxnSpPr>
          <p:spPr>
            <a:xfrm rot="14623462" flipV="1">
              <a:off x="140289" y="2001562"/>
              <a:ext cx="3085270" cy="257855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8329BDE-E160-B24A-85C1-2C221D7ED2D6}"/>
                  </a:ext>
                </a:extLst>
              </p:cNvPr>
              <p:cNvSpPr txBox="1"/>
              <p:nvPr/>
            </p:nvSpPr>
            <p:spPr>
              <a:xfrm>
                <a:off x="811117" y="914400"/>
                <a:ext cx="10617650" cy="2616101"/>
              </a:xfrm>
              <a:prstGeom prst="rect">
                <a:avLst/>
              </a:prstGeom>
              <a:noFill/>
            </p:spPr>
            <p:txBody>
              <a:bodyPr wrap="none" rtlCol="0">
                <a:spAutoFit/>
              </a:bodyPr>
              <a:lstStyle/>
              <a:p>
                <a:pPr marL="342900" indent="-342900">
                  <a:buFont typeface="Arial" panose="020B0604020202020204" pitchFamily="34" charset="0"/>
                  <a:buChar char="•"/>
                </a:pPr>
                <a:r>
                  <a:rPr lang="en-US" sz="2800" b="0" dirty="0"/>
                  <a:t>Suppose all data is positive</a:t>
                </a:r>
              </a:p>
              <a:p>
                <a:pPr marL="342900" indent="-342900">
                  <a:buFont typeface="Arial" panose="020B0604020202020204" pitchFamily="34" charset="0"/>
                  <a:buChar char="•"/>
                </a:pPr>
                <a:r>
                  <a:rPr lang="en-US" sz="2800" b="0" dirty="0"/>
                  <a:t>Linear perceptron with </a:t>
                </a:r>
                <a14:m>
                  <m:oMath xmlns:m="http://schemas.openxmlformats.org/officeDocument/2006/math">
                    <m:r>
                      <a:rPr lang="en-US" sz="2800" b="0" i="1" dirty="0" smtClean="0">
                        <a:solidFill>
                          <a:srgbClr val="7030A0"/>
                        </a:solidFill>
                        <a:latin typeface="Cambria Math" panose="02040503050406030204" pitchFamily="18" charset="0"/>
                      </a:rPr>
                      <m:t>𝑏</m:t>
                    </m:r>
                    <m:r>
                      <a:rPr lang="en-US" sz="2800" b="0" i="1" dirty="0" smtClean="0">
                        <a:solidFill>
                          <a:srgbClr val="7030A0"/>
                        </a:solidFill>
                        <a:latin typeface="Cambria Math" panose="02040503050406030204" pitchFamily="18" charset="0"/>
                      </a:rPr>
                      <m:t>=0</m:t>
                    </m:r>
                  </m:oMath>
                </a14:m>
                <a:r>
                  <a:rPr lang="en-US" sz="2800" b="0" dirty="0"/>
                  <a:t>, initially all points are misclassified</a:t>
                </a:r>
              </a:p>
              <a:p>
                <a:pPr marL="342900" indent="-342900">
                  <a:buFont typeface="Arial" panose="020B0604020202020204" pitchFamily="34" charset="0"/>
                  <a:buChar char="•"/>
                </a:pPr>
                <a:r>
                  <a:rPr lang="en-US" sz="2800" b="0" dirty="0"/>
                  <a:t>Recall the perceptron update: </a:t>
                </a:r>
                <a14:m>
                  <m:oMath xmlns:m="http://schemas.openxmlformats.org/officeDocument/2006/math">
                    <m:r>
                      <a:rPr lang="en-US" sz="2800" i="1">
                        <a:solidFill>
                          <a:srgbClr val="9900CC"/>
                        </a:solidFill>
                        <a:latin typeface="Cambria Math" panose="02040503050406030204" pitchFamily="18" charset="0"/>
                        <a:sym typeface="Symbol"/>
                      </a:rPr>
                      <m:t>𝑤</m:t>
                    </m:r>
                    <m:r>
                      <a:rPr lang="en-US" sz="2800" i="1">
                        <a:solidFill>
                          <a:srgbClr val="9900CC"/>
                        </a:solidFill>
                        <a:latin typeface="Cambria Math" panose="02040503050406030204" pitchFamily="18" charset="0"/>
                        <a:ea typeface="Cambria Math" panose="02040503050406030204" pitchFamily="18" charset="0"/>
                        <a:sym typeface="Symbol"/>
                      </a:rPr>
                      <m:t>←</m:t>
                    </m:r>
                    <m:r>
                      <a:rPr lang="en-US" sz="2800" i="1">
                        <a:solidFill>
                          <a:srgbClr val="9900CC"/>
                        </a:solidFill>
                        <a:latin typeface="Cambria Math" panose="02040503050406030204" pitchFamily="18" charset="0"/>
                        <a:ea typeface="Cambria Math" panose="02040503050406030204" pitchFamily="18" charset="0"/>
                        <a:sym typeface="Symbol"/>
                      </a:rPr>
                      <m:t>𝑤</m:t>
                    </m:r>
                    <m:r>
                      <a:rPr lang="en-US" sz="2800" i="1">
                        <a:solidFill>
                          <a:srgbClr val="9900CC"/>
                        </a:solidFill>
                        <a:latin typeface="Cambria Math" panose="02040503050406030204" pitchFamily="18" charset="0"/>
                        <a:ea typeface="Cambria Math" panose="02040503050406030204" pitchFamily="18" charset="0"/>
                        <a:sym typeface="Symbol"/>
                      </a:rPr>
                      <m:t>+</m:t>
                    </m:r>
                    <m:r>
                      <a:rPr lang="en-US" sz="2800" i="1">
                        <a:solidFill>
                          <a:srgbClr val="9900CC"/>
                        </a:solidFill>
                        <a:latin typeface="Cambria Math" panose="02040503050406030204" pitchFamily="18" charset="0"/>
                        <a:ea typeface="Cambria Math" panose="02040503050406030204" pitchFamily="18" charset="0"/>
                        <a:sym typeface="Symbol"/>
                      </a:rPr>
                      <m:t>𝜂</m:t>
                    </m:r>
                    <m:sSub>
                      <m:sSubPr>
                        <m:ctrlPr>
                          <a:rPr lang="en-US" sz="2800" i="1">
                            <a:solidFill>
                              <a:srgbClr val="9900CC"/>
                            </a:solidFill>
                            <a:latin typeface="Cambria Math" panose="02040503050406030204" pitchFamily="18" charset="0"/>
                            <a:sym typeface="Symbol"/>
                          </a:rPr>
                        </m:ctrlPr>
                      </m:sSubPr>
                      <m:e>
                        <m:r>
                          <a:rPr lang="en-US" sz="2800" b="0" i="1">
                            <a:solidFill>
                              <a:srgbClr val="9900CC"/>
                            </a:solidFill>
                            <a:latin typeface="Cambria Math" panose="02040503050406030204" pitchFamily="18" charset="0"/>
                            <a:sym typeface="Symbol"/>
                          </a:rPr>
                          <m:t>𝑦</m:t>
                        </m:r>
                      </m:e>
                      <m:sub>
                        <m:r>
                          <a:rPr lang="en-US" sz="2800" i="1">
                            <a:solidFill>
                              <a:srgbClr val="9900CC"/>
                            </a:solidFill>
                            <a:latin typeface="Cambria Math" panose="02040503050406030204" pitchFamily="18" charset="0"/>
                            <a:sym typeface="Symbol"/>
                          </a:rPr>
                          <m:t>𝑖</m:t>
                        </m:r>
                      </m:sub>
                    </m:sSub>
                    <m:sSub>
                      <m:sSubPr>
                        <m:ctrlPr>
                          <a:rPr lang="en-US" sz="2800" i="1">
                            <a:solidFill>
                              <a:srgbClr val="9900CC"/>
                            </a:solidFill>
                            <a:latin typeface="Cambria Math" panose="02040503050406030204" pitchFamily="18" charset="0"/>
                            <a:sym typeface="Symbol"/>
                          </a:rPr>
                        </m:ctrlPr>
                      </m:sSubPr>
                      <m:e>
                        <m:r>
                          <a:rPr lang="en-US" sz="2800" i="1">
                            <a:solidFill>
                              <a:srgbClr val="9900CC"/>
                            </a:solidFill>
                            <a:latin typeface="Cambria Math" panose="02040503050406030204" pitchFamily="18" charset="0"/>
                            <a:sym typeface="Symbol"/>
                          </a:rPr>
                          <m:t>𝑥</m:t>
                        </m:r>
                      </m:e>
                      <m:sub>
                        <m:r>
                          <a:rPr lang="en-US" sz="2800" i="1">
                            <a:solidFill>
                              <a:srgbClr val="9900CC"/>
                            </a:solidFill>
                            <a:latin typeface="Cambria Math" panose="02040503050406030204" pitchFamily="18" charset="0"/>
                            <a:sym typeface="Symbol"/>
                          </a:rPr>
                          <m:t>𝑖</m:t>
                        </m:r>
                      </m:sub>
                    </m:sSub>
                  </m:oMath>
                </a14:m>
                <a:endParaRPr lang="en-US" sz="2800" dirty="0"/>
              </a:p>
              <a:p>
                <a:pPr marL="800100" lvl="1" indent="-342900">
                  <a:buFont typeface="Arial" panose="020B0604020202020204" pitchFamily="34" charset="0"/>
                  <a:buChar char="•"/>
                </a:pPr>
                <a:r>
                  <a:rPr lang="en-US" b="0" dirty="0"/>
                  <a:t>Updates are all positive or all negative along individual dimensions!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b="0" dirty="0"/>
              </a:p>
            </p:txBody>
          </p:sp>
        </mc:Choice>
        <mc:Fallback xmlns="">
          <p:sp>
            <p:nvSpPr>
              <p:cNvPr id="51" name="TextBox 50">
                <a:extLst>
                  <a:ext uri="{FF2B5EF4-FFF2-40B4-BE49-F238E27FC236}">
                    <a16:creationId xmlns:a16="http://schemas.microsoft.com/office/drawing/2014/main" id="{38329BDE-E160-B24A-85C1-2C221D7ED2D6}"/>
                  </a:ext>
                </a:extLst>
              </p:cNvPr>
              <p:cNvSpPr txBox="1">
                <a:spLocks noRot="1" noChangeAspect="1" noMove="1" noResize="1" noEditPoints="1" noAdjustHandles="1" noChangeArrowheads="1" noChangeShapeType="1" noTextEdit="1"/>
              </p:cNvSpPr>
              <p:nvPr/>
            </p:nvSpPr>
            <p:spPr>
              <a:xfrm>
                <a:off x="811117" y="914400"/>
                <a:ext cx="10617650" cy="2616101"/>
              </a:xfrm>
              <a:prstGeom prst="rect">
                <a:avLst/>
              </a:prstGeom>
              <a:blipFill>
                <a:blip r:embed="rId5"/>
                <a:stretch>
                  <a:fillRect l="-956" t="-2913" r="-119"/>
                </a:stretch>
              </a:blipFill>
            </p:spPr>
            <p:txBody>
              <a:bodyPr/>
              <a:lstStyle/>
              <a:p>
                <a:r>
                  <a:rPr lang="en-US">
                    <a:noFill/>
                  </a:rPr>
                  <a:t> </a:t>
                </a:r>
              </a:p>
            </p:txBody>
          </p:sp>
        </mc:Fallback>
      </mc:AlternateContent>
      <p:pic>
        <p:nvPicPr>
          <p:cNvPr id="60" name="Picture 59">
            <a:extLst>
              <a:ext uri="{FF2B5EF4-FFF2-40B4-BE49-F238E27FC236}">
                <a16:creationId xmlns:a16="http://schemas.microsoft.com/office/drawing/2014/main" id="{BFEAC5C6-8CF2-6644-B8F0-ABECA5FEB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625" y="2743201"/>
            <a:ext cx="3796175" cy="4114800"/>
          </a:xfrm>
          <a:prstGeom prst="rect">
            <a:avLst/>
          </a:prstGeom>
        </p:spPr>
      </p:pic>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02D2FDDF-9AF8-6B40-9D6E-69E22E5B75DB}"/>
                  </a:ext>
                </a:extLst>
              </p:cNvPr>
              <p:cNvSpPr/>
              <p:nvPr/>
            </p:nvSpPr>
            <p:spPr>
              <a:xfrm>
                <a:off x="4038539" y="3530782"/>
                <a:ext cx="12601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9900CC"/>
                          </a:solidFill>
                          <a:latin typeface="Cambria Math" panose="02040503050406030204" pitchFamily="18" charset="0"/>
                        </a:rPr>
                        <m:t>𝑦</m:t>
                      </m:r>
                      <m:r>
                        <a:rPr lang="en-US" b="0" i="1" dirty="0" smtClean="0">
                          <a:solidFill>
                            <a:srgbClr val="9900CC"/>
                          </a:solidFill>
                          <a:latin typeface="Cambria Math" panose="02040503050406030204" pitchFamily="18" charset="0"/>
                        </a:rPr>
                        <m:t>=−1</m:t>
                      </m:r>
                    </m:oMath>
                  </m:oMathPara>
                </a14:m>
                <a:endParaRPr lang="en-US" b="0" dirty="0"/>
              </a:p>
            </p:txBody>
          </p:sp>
        </mc:Choice>
        <mc:Fallback xmlns="">
          <p:sp>
            <p:nvSpPr>
              <p:cNvPr id="62" name="Rectangle 61">
                <a:extLst>
                  <a:ext uri="{FF2B5EF4-FFF2-40B4-BE49-F238E27FC236}">
                    <a16:creationId xmlns:a16="http://schemas.microsoft.com/office/drawing/2014/main" id="{02D2FDDF-9AF8-6B40-9D6E-69E22E5B75DB}"/>
                  </a:ext>
                </a:extLst>
              </p:cNvPr>
              <p:cNvSpPr>
                <a:spLocks noRot="1" noChangeAspect="1" noMove="1" noResize="1" noEditPoints="1" noAdjustHandles="1" noChangeArrowheads="1" noChangeShapeType="1" noTextEdit="1"/>
              </p:cNvSpPr>
              <p:nvPr/>
            </p:nvSpPr>
            <p:spPr>
              <a:xfrm>
                <a:off x="4038539" y="3530782"/>
                <a:ext cx="1260153" cy="461665"/>
              </a:xfrm>
              <a:prstGeom prst="rect">
                <a:avLst/>
              </a:prstGeom>
              <a:blipFill>
                <a:blip r:embed="rId7"/>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0CBB37B0-ABE2-5343-9F8E-BC847E1F28AB}"/>
                  </a:ext>
                </a:extLst>
              </p:cNvPr>
              <p:cNvSpPr/>
              <p:nvPr/>
            </p:nvSpPr>
            <p:spPr>
              <a:xfrm>
                <a:off x="4494997" y="5168306"/>
                <a:ext cx="10164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9900CC"/>
                          </a:solidFill>
                          <a:latin typeface="Cambria Math" panose="02040503050406030204" pitchFamily="18" charset="0"/>
                        </a:rPr>
                        <m:t>𝑦</m:t>
                      </m:r>
                      <m:r>
                        <a:rPr lang="en-US" b="0" i="1" dirty="0" smtClean="0">
                          <a:solidFill>
                            <a:srgbClr val="9900CC"/>
                          </a:solidFill>
                          <a:latin typeface="Cambria Math" panose="02040503050406030204" pitchFamily="18" charset="0"/>
                        </a:rPr>
                        <m:t>=1</m:t>
                      </m:r>
                    </m:oMath>
                  </m:oMathPara>
                </a14:m>
                <a:endParaRPr lang="en-US" b="0" dirty="0"/>
              </a:p>
            </p:txBody>
          </p:sp>
        </mc:Choice>
        <mc:Fallback xmlns="">
          <p:sp>
            <p:nvSpPr>
              <p:cNvPr id="63" name="Rectangle 62">
                <a:extLst>
                  <a:ext uri="{FF2B5EF4-FFF2-40B4-BE49-F238E27FC236}">
                    <a16:creationId xmlns:a16="http://schemas.microsoft.com/office/drawing/2014/main" id="{0CBB37B0-ABE2-5343-9F8E-BC847E1F28AB}"/>
                  </a:ext>
                </a:extLst>
              </p:cNvPr>
              <p:cNvSpPr>
                <a:spLocks noRot="1" noChangeAspect="1" noMove="1" noResize="1" noEditPoints="1" noAdjustHandles="1" noChangeArrowheads="1" noChangeShapeType="1" noTextEdit="1"/>
              </p:cNvSpPr>
              <p:nvPr/>
            </p:nvSpPr>
            <p:spPr>
              <a:xfrm>
                <a:off x="4494997" y="5168306"/>
                <a:ext cx="1016497" cy="461665"/>
              </a:xfrm>
              <a:prstGeom prst="rect">
                <a:avLst/>
              </a:prstGeom>
              <a:blipFill>
                <a:blip r:embed="rId8"/>
                <a:stretch>
                  <a:fillRect b="-8108"/>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3478B185-A16D-A649-8F50-0713DCD946BB}"/>
              </a:ext>
            </a:extLst>
          </p:cNvPr>
          <p:cNvSpPr txBox="1"/>
          <p:nvPr/>
        </p:nvSpPr>
        <p:spPr>
          <a:xfrm>
            <a:off x="10394396" y="6414464"/>
            <a:ext cx="1717137" cy="307777"/>
          </a:xfrm>
          <a:prstGeom prst="rect">
            <a:avLst/>
          </a:prstGeom>
          <a:noFill/>
        </p:spPr>
        <p:txBody>
          <a:bodyPr wrap="none" rtlCol="0">
            <a:spAutoFit/>
          </a:bodyPr>
          <a:lstStyle/>
          <a:p>
            <a:r>
              <a:rPr lang="en-US" sz="1400" b="0" dirty="0"/>
              <a:t>Source: </a:t>
            </a:r>
            <a:r>
              <a:rPr lang="en-US" sz="1400" b="0" dirty="0">
                <a:hlinkClick r:id="rId9"/>
              </a:rPr>
              <a:t>J. Johnson</a:t>
            </a:r>
            <a:endParaRPr lang="en-US" sz="1400" b="0" dirty="0"/>
          </a:p>
        </p:txBody>
      </p:sp>
    </p:spTree>
    <p:extLst>
      <p:ext uri="{BB962C8B-B14F-4D97-AF65-F5344CB8AC3E}">
        <p14:creationId xmlns:p14="http://schemas.microsoft.com/office/powerpoint/2010/main" val="27384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E1C0-7C60-9F49-92F1-1AD5C8CA77A4}"/>
              </a:ext>
            </a:extLst>
          </p:cNvPr>
          <p:cNvSpPr>
            <a:spLocks noGrp="1"/>
          </p:cNvSpPr>
          <p:nvPr>
            <p:ph type="title"/>
          </p:nvPr>
        </p:nvSpPr>
        <p:spPr/>
        <p:txBody>
          <a:bodyPr/>
          <a:lstStyle/>
          <a:p>
            <a:r>
              <a:rPr lang="en-US" dirty="0"/>
              <a:t>Setting the mini-batch size</a:t>
            </a:r>
          </a:p>
        </p:txBody>
      </p:sp>
      <p:sp>
        <p:nvSpPr>
          <p:cNvPr id="3" name="Content Placeholder 2">
            <a:extLst>
              <a:ext uri="{FF2B5EF4-FFF2-40B4-BE49-F238E27FC236}">
                <a16:creationId xmlns:a16="http://schemas.microsoft.com/office/drawing/2014/main" id="{FDA11118-0B0D-614F-9E83-429120B444C7}"/>
              </a:ext>
            </a:extLst>
          </p:cNvPr>
          <p:cNvSpPr>
            <a:spLocks noGrp="1"/>
          </p:cNvSpPr>
          <p:nvPr>
            <p:ph idx="1"/>
          </p:nvPr>
        </p:nvSpPr>
        <p:spPr/>
        <p:txBody>
          <a:bodyPr/>
          <a:lstStyle/>
          <a:p>
            <a:pPr marL="457200" indent="-457200">
              <a:buFont typeface="Arial" panose="020B0604020202020204" pitchFamily="34" charset="0"/>
              <a:buChar char="•"/>
            </a:pPr>
            <a:r>
              <a:rPr lang="en-US" dirty="0"/>
              <a:t>Smaller mini-batches: less memory overhead, less parallelizable, more gradient noise (which could work as regularization – see, e.g., </a:t>
            </a:r>
            <a:r>
              <a:rPr lang="en-US" dirty="0">
                <a:hlinkClick r:id="rId2"/>
              </a:rPr>
              <a:t>Keskar et al.</a:t>
            </a:r>
            <a:r>
              <a:rPr lang="en-US" dirty="0"/>
              <a:t>, 2017)</a:t>
            </a:r>
          </a:p>
          <a:p>
            <a:pPr marL="457200" indent="-457200">
              <a:buFont typeface="Arial" panose="020B0604020202020204" pitchFamily="34" charset="0"/>
              <a:buChar char="•"/>
            </a:pPr>
            <a:r>
              <a:rPr lang="en-US" dirty="0"/>
              <a:t>Larger mini-batches: more expensive and less frequent updates, lower gradient variance, more parallelizable. </a:t>
            </a:r>
            <a:br>
              <a:rPr lang="en-US" dirty="0"/>
            </a:br>
            <a:r>
              <a:rPr lang="en-US" dirty="0"/>
              <a:t>Can be made to work well with good choices of learning rate and other aspects of optimization (</a:t>
            </a:r>
            <a:r>
              <a:rPr lang="en-US" dirty="0">
                <a:hlinkClick r:id="rId3"/>
              </a:rPr>
              <a:t>Goyal et al.</a:t>
            </a:r>
            <a:r>
              <a:rPr lang="en-US" dirty="0"/>
              <a:t>, 2018)</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992024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D2C5-460B-2849-818C-A17D8EB244D7}"/>
              </a:ext>
            </a:extLst>
          </p:cNvPr>
          <p:cNvSpPr>
            <a:spLocks noGrp="1"/>
          </p:cNvSpPr>
          <p:nvPr>
            <p:ph type="title"/>
          </p:nvPr>
        </p:nvSpPr>
        <p:spPr/>
        <p:txBody>
          <a:bodyPr/>
          <a:lstStyle/>
          <a:p>
            <a:r>
              <a:rPr lang="en-US" dirty="0"/>
              <a:t>The importance of preprocessing and initialization</a:t>
            </a:r>
          </a:p>
        </p:txBody>
      </p:sp>
      <p:sp>
        <p:nvSpPr>
          <p:cNvPr id="3" name="Content Placeholder 2">
            <a:extLst>
              <a:ext uri="{FF2B5EF4-FFF2-40B4-BE49-F238E27FC236}">
                <a16:creationId xmlns:a16="http://schemas.microsoft.com/office/drawing/2014/main" id="{D06086D5-6FE6-0349-A9A3-26D77190D70B}"/>
              </a:ext>
            </a:extLst>
          </p:cNvPr>
          <p:cNvSpPr>
            <a:spLocks noGrp="1"/>
          </p:cNvSpPr>
          <p:nvPr>
            <p:ph idx="1"/>
          </p:nvPr>
        </p:nvSpPr>
        <p:spPr/>
        <p:txBody>
          <a:bodyPr/>
          <a:lstStyle/>
          <a:p>
            <a:pPr marL="457200" indent="-457200">
              <a:buFont typeface="Arial" panose="020B0604020202020204" pitchFamily="34" charset="0"/>
              <a:buChar char="•"/>
            </a:pPr>
            <a:r>
              <a:rPr lang="en-US" dirty="0"/>
              <a:t>What’s wrong with initializing all weights to the same number (e.g., zero)?</a:t>
            </a:r>
          </a:p>
        </p:txBody>
      </p:sp>
    </p:spTree>
    <p:extLst>
      <p:ext uri="{BB962C8B-B14F-4D97-AF65-F5344CB8AC3E}">
        <p14:creationId xmlns:p14="http://schemas.microsoft.com/office/powerpoint/2010/main" val="176496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D2C5-460B-2849-818C-A17D8EB244D7}"/>
              </a:ext>
            </a:extLst>
          </p:cNvPr>
          <p:cNvSpPr>
            <a:spLocks noGrp="1"/>
          </p:cNvSpPr>
          <p:nvPr>
            <p:ph type="title"/>
          </p:nvPr>
        </p:nvSpPr>
        <p:spPr/>
        <p:txBody>
          <a:bodyPr/>
          <a:lstStyle/>
          <a:p>
            <a:r>
              <a:rPr lang="en-US" dirty="0"/>
              <a:t>Weight initialization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6086D5-6FE6-0349-A9A3-26D77190D70B}"/>
                  </a:ext>
                </a:extLst>
              </p:cNvPr>
              <p:cNvSpPr>
                <a:spLocks noGrp="1"/>
              </p:cNvSpPr>
              <p:nvPr>
                <p:ph idx="1"/>
              </p:nvPr>
            </p:nvSpPr>
            <p:spPr/>
            <p:txBody>
              <a:bodyPr/>
              <a:lstStyle/>
              <a:p>
                <a:pPr marL="457200" indent="-457200">
                  <a:buFont typeface="Arial" panose="020B0604020202020204" pitchFamily="34" charset="0"/>
                  <a:buChar char="•"/>
                </a:pPr>
                <a:r>
                  <a:rPr lang="en-US" dirty="0"/>
                  <a:t>Typically: initialize to random values sampled from zero-mean Gaussian: </a:t>
                </a:r>
                <a14:m>
                  <m:oMath xmlns:m="http://schemas.openxmlformats.org/officeDocument/2006/math">
                    <m:r>
                      <a:rPr lang="en-US" b="0" i="1" smtClean="0">
                        <a:solidFill>
                          <a:srgbClr val="9900CC"/>
                        </a:solidFill>
                        <a:latin typeface="Cambria Math" panose="02040503050406030204" pitchFamily="18" charset="0"/>
                      </a:rPr>
                      <m:t>𝑤</m:t>
                    </m:r>
                    <m:r>
                      <a:rPr lang="en-US" b="0" i="1" smtClean="0">
                        <a:solidFill>
                          <a:srgbClr val="9900CC"/>
                        </a:solidFill>
                        <a:latin typeface="Cambria Math" panose="02040503050406030204" pitchFamily="18" charset="0"/>
                      </a:rPr>
                      <m:t> ~ </m:t>
                    </m:r>
                    <m:r>
                      <a:rPr lang="en-US" b="0" i="1" smtClean="0">
                        <a:solidFill>
                          <a:srgbClr val="9900CC"/>
                        </a:solidFill>
                        <a:latin typeface="Cambria Math" panose="02040503050406030204" pitchFamily="18" charset="0"/>
                        <a:ea typeface="Cambria Math" panose="02040503050406030204" pitchFamily="18" charset="0"/>
                      </a:rPr>
                      <m:t>𝒩</m:t>
                    </m:r>
                    <m:r>
                      <a:rPr lang="en-US" b="0" i="1" smtClean="0">
                        <a:solidFill>
                          <a:srgbClr val="9900CC"/>
                        </a:solidFill>
                        <a:latin typeface="Cambria Math" panose="02040503050406030204" pitchFamily="18" charset="0"/>
                        <a:ea typeface="Cambria Math" panose="02040503050406030204" pitchFamily="18" charset="0"/>
                      </a:rPr>
                      <m:t>(0, </m:t>
                    </m:r>
                    <m:sSup>
                      <m:sSupPr>
                        <m:ctrlPr>
                          <a:rPr lang="en-US" b="0" i="1" smtClean="0">
                            <a:solidFill>
                              <a:srgbClr val="9900CC"/>
                            </a:solidFill>
                            <a:latin typeface="Cambria Math" panose="02040503050406030204" pitchFamily="18" charset="0"/>
                            <a:ea typeface="Cambria Math" panose="02040503050406030204" pitchFamily="18" charset="0"/>
                          </a:rPr>
                        </m:ctrlPr>
                      </m:sSupPr>
                      <m:e>
                        <m:r>
                          <a:rPr lang="en-US" i="1">
                            <a:solidFill>
                              <a:srgbClr val="9900CC"/>
                            </a:solidFill>
                            <a:latin typeface="Cambria Math" panose="02040503050406030204" pitchFamily="18" charset="0"/>
                            <a:ea typeface="Cambria Math" panose="02040503050406030204" pitchFamily="18" charset="0"/>
                          </a:rPr>
                          <m:t>𝜎</m:t>
                        </m:r>
                      </m:e>
                      <m:sup>
                        <m:r>
                          <a:rPr lang="en-US" b="0" i="1" smtClean="0">
                            <a:solidFill>
                              <a:srgbClr val="9900CC"/>
                            </a:solidFill>
                            <a:latin typeface="Cambria Math" panose="02040503050406030204" pitchFamily="18" charset="0"/>
                            <a:ea typeface="Cambria Math" panose="02040503050406030204" pitchFamily="18" charset="0"/>
                          </a:rPr>
                          <m:t>2</m:t>
                        </m:r>
                      </m:sup>
                    </m:sSup>
                    <m:r>
                      <a:rPr lang="en-US" b="0" i="1" smtClean="0">
                        <a:solidFill>
                          <a:srgbClr val="9900CC"/>
                        </a:solidFill>
                        <a:latin typeface="Cambria Math" panose="02040503050406030204" pitchFamily="18" charset="0"/>
                        <a:ea typeface="Cambria Math" panose="02040503050406030204" pitchFamily="18" charset="0"/>
                      </a:rPr>
                      <m:t>)</m:t>
                    </m:r>
                  </m:oMath>
                </a14:m>
                <a:endParaRPr lang="en-US" dirty="0"/>
              </a:p>
              <a:p>
                <a:pPr marL="857250" lvl="1" indent="-457200">
                  <a:buFont typeface="Arial" panose="020B0604020202020204" pitchFamily="34" charset="0"/>
                  <a:buChar char="•"/>
                </a:pPr>
                <a:r>
                  <a:rPr lang="en-US" sz="2400" dirty="0"/>
                  <a:t>Standard deviation matters!</a:t>
                </a:r>
              </a:p>
              <a:p>
                <a:pPr marL="857250" lvl="1" indent="-457200">
                  <a:buFont typeface="Arial" panose="020B0604020202020204" pitchFamily="34" charset="0"/>
                  <a:buChar char="•"/>
                </a:pPr>
                <a:r>
                  <a:rPr lang="en-US" sz="2400" dirty="0"/>
                  <a:t>Key idea: avoid reducing or amplifying the variance of layer responses, which would lead to vanishing or exploding gradients</a:t>
                </a:r>
              </a:p>
              <a:p>
                <a:pPr marL="457200" indent="-457200">
                  <a:buFont typeface="Arial" panose="020B0604020202020204" pitchFamily="34" charset="0"/>
                  <a:buChar char="•"/>
                </a:pPr>
                <a:r>
                  <a:rPr lang="en-US" dirty="0"/>
                  <a:t>Common heuristics:</a:t>
                </a:r>
              </a:p>
              <a:p>
                <a:pPr marL="857250" lvl="1" indent="-457200">
                  <a:buFont typeface="Arial" panose="020B0604020202020204" pitchFamily="34" charset="0"/>
                  <a:buChar char="•"/>
                </a:pPr>
                <a:r>
                  <a:rPr lang="en-US" sz="2400" dirty="0">
                    <a:ea typeface="Cambria Math" panose="02040503050406030204" pitchFamily="18" charset="0"/>
                  </a:rPr>
                  <a:t>Xavier initialization: </a:t>
                </a:r>
                <a14:m>
                  <m:oMath xmlns:m="http://schemas.openxmlformats.org/officeDocument/2006/math">
                    <m:sSup>
                      <m:sSupPr>
                        <m:ctrlPr>
                          <a:rPr lang="en-US" sz="2400" i="1" smtClean="0">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b="0" i="1" smtClean="0">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b="0" i="1" smtClean="0">
                            <a:solidFill>
                              <a:srgbClr val="9900CC"/>
                            </a:solidFill>
                            <a:latin typeface="Cambria Math" panose="02040503050406030204" pitchFamily="18" charset="0"/>
                            <a:ea typeface="Cambria Math" panose="02040503050406030204" pitchFamily="18" charset="0"/>
                          </a:rPr>
                          <m:t>1</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oMath>
                </a14:m>
                <a:r>
                  <a:rPr lang="en-US" sz="2400" dirty="0"/>
                  <a:t> or </a:t>
                </a:r>
                <a14:m>
                  <m:oMath xmlns:m="http://schemas.openxmlformats.org/officeDocument/2006/math">
                    <m:sSup>
                      <m:sSupPr>
                        <m:ctrlPr>
                          <a:rPr lang="en-US" sz="2400" i="1">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i="1">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out</m:t>
                        </m:r>
                      </m:sub>
                    </m:sSub>
                    <m:r>
                      <a:rPr lang="en-US" sz="2400" i="1">
                        <a:solidFill>
                          <a:srgbClr val="9900CC"/>
                        </a:solidFill>
                        <a:latin typeface="Cambria Math" panose="02040503050406030204" pitchFamily="18" charset="0"/>
                        <a:ea typeface="Cambria Math" panose="02040503050406030204" pitchFamily="18" charset="0"/>
                      </a:rPr>
                      <m:t>)</m:t>
                    </m:r>
                  </m:oMath>
                </a14:m>
                <a:r>
                  <a:rPr lang="en-US" sz="2400" dirty="0"/>
                  <a:t>, </a:t>
                </a:r>
                <a:br>
                  <a:rPr lang="en-US" sz="2400" dirty="0"/>
                </a:br>
                <a:r>
                  <a:rPr lang="en-US" sz="2400" dirty="0"/>
                  <a:t>where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𝑛</m:t>
                        </m:r>
                      </m:e>
                      <m:sub>
                        <m:r>
                          <m:rPr>
                            <m:sty m:val="p"/>
                          </m:rPr>
                          <a:rPr lang="en-US" sz="2400">
                            <a:solidFill>
                              <a:srgbClr val="9900CC"/>
                            </a:solidFill>
                            <a:latin typeface="Cambria Math" panose="02040503050406030204" pitchFamily="18" charset="0"/>
                          </a:rPr>
                          <m:t>in</m:t>
                        </m:r>
                      </m:sub>
                    </m:sSub>
                  </m:oMath>
                </a14:m>
                <a:r>
                  <a:rPr lang="en-US" sz="2400" dirty="0"/>
                  <a:t> and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out</m:t>
                        </m:r>
                      </m:sub>
                    </m:sSub>
                    <m:r>
                      <a:rPr lang="en-US" sz="2400" i="1">
                        <a:solidFill>
                          <a:srgbClr val="9900CC"/>
                        </a:solidFill>
                        <a:latin typeface="Cambria Math" panose="02040503050406030204" pitchFamily="18" charset="0"/>
                        <a:ea typeface="Cambria Math" panose="02040503050406030204" pitchFamily="18" charset="0"/>
                      </a:rPr>
                      <m:t> </m:t>
                    </m:r>
                  </m:oMath>
                </a14:m>
                <a:r>
                  <a:rPr lang="en-US" sz="2400" dirty="0"/>
                  <a:t>are the numbers of inputs and outputs to a layer (</a:t>
                </a:r>
                <a:r>
                  <a:rPr lang="en-US" sz="2400" dirty="0">
                    <a:hlinkClick r:id="rId2"/>
                  </a:rPr>
                  <a:t>Glorot and Bengio</a:t>
                </a:r>
                <a:r>
                  <a:rPr lang="en-US" sz="2400" dirty="0"/>
                  <a:t>, 2010)</a:t>
                </a:r>
              </a:p>
              <a:p>
                <a:pPr marL="857250" lvl="1" indent="-457200">
                  <a:buFont typeface="Arial" panose="020B0604020202020204" pitchFamily="34" charset="0"/>
                  <a:buChar char="•"/>
                </a:pPr>
                <a:r>
                  <a:rPr lang="en-US" sz="2400" dirty="0" err="1">
                    <a:ea typeface="Cambria Math" panose="02040503050406030204" pitchFamily="18" charset="0"/>
                  </a:rPr>
                  <a:t>Kaiming</a:t>
                </a:r>
                <a:r>
                  <a:rPr lang="en-US" sz="2400" dirty="0">
                    <a:ea typeface="Cambria Math" panose="02040503050406030204" pitchFamily="18" charset="0"/>
                  </a:rPr>
                  <a:t> initialization (goes with </a:t>
                </a:r>
                <a:r>
                  <a:rPr lang="en-US" sz="2400" dirty="0" err="1">
                    <a:ea typeface="Cambria Math" panose="02040503050406030204" pitchFamily="18" charset="0"/>
                  </a:rPr>
                  <a:t>ReLU</a:t>
                </a:r>
                <a:r>
                  <a:rPr lang="en-US" sz="2400" dirty="0">
                    <a:ea typeface="Cambria Math" panose="02040503050406030204" pitchFamily="18" charset="0"/>
                  </a:rPr>
                  <a:t>): </a:t>
                </a:r>
                <a14:m>
                  <m:oMath xmlns:m="http://schemas.openxmlformats.org/officeDocument/2006/math">
                    <m:sSup>
                      <m:sSupPr>
                        <m:ctrlPr>
                          <a:rPr lang="en-US" sz="2400" i="1">
                            <a:solidFill>
                              <a:srgbClr val="9900CC"/>
                            </a:solidFill>
                            <a:latin typeface="Cambria Math" panose="02040503050406030204" pitchFamily="18" charset="0"/>
                            <a:ea typeface="Cambria Math" panose="02040503050406030204" pitchFamily="18" charset="0"/>
                          </a:rPr>
                        </m:ctrlPr>
                      </m:sSupPr>
                      <m:e>
                        <m:r>
                          <a:rPr lang="en-US" sz="2400" i="1">
                            <a:solidFill>
                              <a:srgbClr val="9900CC"/>
                            </a:solidFill>
                            <a:latin typeface="Cambria Math" panose="02040503050406030204" pitchFamily="18" charset="0"/>
                            <a:ea typeface="Cambria Math" panose="02040503050406030204" pitchFamily="18" charset="0"/>
                          </a:rPr>
                          <m:t>𝜎</m:t>
                        </m:r>
                      </m:e>
                      <m:sup>
                        <m:r>
                          <a:rPr lang="en-US" sz="2400" i="1">
                            <a:solidFill>
                              <a:srgbClr val="9900CC"/>
                            </a:solidFill>
                            <a:latin typeface="Cambria Math" panose="02040503050406030204" pitchFamily="18" charset="0"/>
                            <a:ea typeface="Cambria Math" panose="02040503050406030204" pitchFamily="18" charset="0"/>
                          </a:rPr>
                          <m:t>2</m:t>
                        </m:r>
                      </m:sup>
                    </m:sSup>
                    <m:r>
                      <a:rPr lang="en-US" sz="2400" i="1">
                        <a:solidFill>
                          <a:srgbClr val="9900CC"/>
                        </a:solidFill>
                        <a:latin typeface="Cambria Math" panose="02040503050406030204" pitchFamily="18" charset="0"/>
                        <a:ea typeface="Cambria Math" panose="02040503050406030204" pitchFamily="18" charset="0"/>
                      </a:rPr>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𝑛</m:t>
                        </m:r>
                      </m:e>
                      <m:sub>
                        <m:r>
                          <m:rPr>
                            <m:sty m:val="p"/>
                          </m:rPr>
                          <a:rPr lang="en-US" sz="2400">
                            <a:solidFill>
                              <a:srgbClr val="9900CC"/>
                            </a:solidFill>
                            <a:latin typeface="Cambria Math" panose="02040503050406030204" pitchFamily="18" charset="0"/>
                            <a:ea typeface="Cambria Math" panose="02040503050406030204" pitchFamily="18" charset="0"/>
                          </a:rPr>
                          <m:t>in</m:t>
                        </m:r>
                      </m:sub>
                    </m:sSub>
                  </m:oMath>
                </a14:m>
                <a:r>
                  <a:rPr lang="en-US" sz="2400" dirty="0"/>
                  <a:t> (</a:t>
                </a:r>
                <a:r>
                  <a:rPr lang="en-US" sz="2400" dirty="0">
                    <a:hlinkClick r:id="rId3"/>
                  </a:rPr>
                  <a:t>He et al.</a:t>
                </a:r>
                <a:r>
                  <a:rPr lang="en-US" sz="2400" dirty="0"/>
                  <a:t>, 2015)</a:t>
                </a:r>
              </a:p>
              <a:p>
                <a:pPr marL="457200" indent="-457200">
                  <a:buFont typeface="Arial" panose="020B0604020202020204" pitchFamily="34" charset="0"/>
                  <a:buChar char="•"/>
                </a:pPr>
                <a:r>
                  <a:rPr lang="en-US" dirty="0"/>
                  <a:t>Initializing biases: just set them to 0</a:t>
                </a:r>
              </a:p>
            </p:txBody>
          </p:sp>
        </mc:Choice>
        <mc:Fallback xmlns="">
          <p:sp>
            <p:nvSpPr>
              <p:cNvPr id="3" name="Content Placeholder 2">
                <a:extLst>
                  <a:ext uri="{FF2B5EF4-FFF2-40B4-BE49-F238E27FC236}">
                    <a16:creationId xmlns:a16="http://schemas.microsoft.com/office/drawing/2014/main" id="{D06086D5-6FE6-0349-A9A3-26D77190D70B}"/>
                  </a:ext>
                </a:extLst>
              </p:cNvPr>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C0296B4-B632-7649-A165-DE846B208ED0}"/>
              </a:ext>
            </a:extLst>
          </p:cNvPr>
          <p:cNvSpPr/>
          <p:nvPr/>
        </p:nvSpPr>
        <p:spPr>
          <a:xfrm>
            <a:off x="1981200" y="6320135"/>
            <a:ext cx="8229600" cy="369332"/>
          </a:xfrm>
          <a:prstGeom prst="rect">
            <a:avLst/>
          </a:prstGeom>
        </p:spPr>
        <p:txBody>
          <a:bodyPr wrap="square">
            <a:spAutoFit/>
          </a:bodyPr>
          <a:lstStyle/>
          <a:p>
            <a:pPr algn="ctr"/>
            <a:r>
              <a:rPr lang="en-US" sz="1800" b="0" dirty="0"/>
              <a:t>More details: </a:t>
            </a:r>
            <a:r>
              <a:rPr lang="en-US" sz="1800" b="0" dirty="0">
                <a:hlinkClick r:id="rId5"/>
              </a:rPr>
              <a:t>http://cs231n.github.io/neural-networks-2/#init</a:t>
            </a:r>
            <a:endParaRPr lang="en-US" sz="1800" b="0" dirty="0"/>
          </a:p>
        </p:txBody>
      </p:sp>
    </p:spTree>
    <p:extLst>
      <p:ext uri="{BB962C8B-B14F-4D97-AF65-F5344CB8AC3E}">
        <p14:creationId xmlns:p14="http://schemas.microsoft.com/office/powerpoint/2010/main" val="5366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a:xfrm>
            <a:off x="2209800" y="914400"/>
            <a:ext cx="7772400" cy="838200"/>
          </a:xfrm>
        </p:spPr>
        <p:txBody>
          <a:bodyPr/>
          <a:lstStyle/>
          <a:p>
            <a:pPr marL="457200" indent="-457200">
              <a:buFont typeface="Arial" panose="020B0604020202020204" pitchFamily="34" charset="0"/>
              <a:buChar char="•"/>
            </a:pPr>
            <a:r>
              <a:rPr lang="en-US" dirty="0"/>
              <a:t>The authors’ intuition</a:t>
            </a:r>
          </a:p>
        </p:txBody>
      </p:sp>
      <p:pic>
        <p:nvPicPr>
          <p:cNvPr id="8" name="Picture 7">
            <a:extLst>
              <a:ext uri="{FF2B5EF4-FFF2-40B4-BE49-F238E27FC236}">
                <a16:creationId xmlns:a16="http://schemas.microsoft.com/office/drawing/2014/main" id="{F46984B3-07EB-504C-856B-A15E0DC13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350" y="1524000"/>
            <a:ext cx="7423301" cy="4109864"/>
          </a:xfrm>
          <a:prstGeom prst="rect">
            <a:avLst/>
          </a:prstGeom>
        </p:spPr>
      </p:pic>
      <p:sp>
        <p:nvSpPr>
          <p:cNvPr id="9" name="TextBox 8">
            <a:extLst>
              <a:ext uri="{FF2B5EF4-FFF2-40B4-BE49-F238E27FC236}">
                <a16:creationId xmlns:a16="http://schemas.microsoft.com/office/drawing/2014/main" id="{D33050CB-D153-1B48-935B-C8D3F33DBB75}"/>
              </a:ext>
            </a:extLst>
          </p:cNvPr>
          <p:cNvSpPr txBox="1"/>
          <p:nvPr/>
        </p:nvSpPr>
        <p:spPr>
          <a:xfrm>
            <a:off x="7086600" y="5595765"/>
            <a:ext cx="2879314" cy="276999"/>
          </a:xfrm>
          <a:prstGeom prst="rect">
            <a:avLst/>
          </a:prstGeom>
          <a:noFill/>
        </p:spPr>
        <p:txBody>
          <a:bodyPr wrap="none" rtlCol="0">
            <a:spAutoFit/>
          </a:bodyPr>
          <a:lstStyle/>
          <a:p>
            <a:r>
              <a:rPr lang="en-US" sz="1200" b="0" dirty="0">
                <a:hlinkClick r:id="rId3"/>
              </a:rPr>
              <a:t>Image source</a:t>
            </a:r>
            <a:r>
              <a:rPr lang="en-US" sz="1200" b="0" dirty="0"/>
              <a:t>, via </a:t>
            </a:r>
            <a:r>
              <a:rPr lang="en-US" sz="1200" b="0" dirty="0" err="1"/>
              <a:t>Prajit</a:t>
            </a:r>
            <a:r>
              <a:rPr lang="en-US" sz="1200" b="0" dirty="0"/>
              <a:t> Ramachandran</a:t>
            </a:r>
          </a:p>
        </p:txBody>
      </p:sp>
      <p:sp>
        <p:nvSpPr>
          <p:cNvPr id="6" name="Rectangle 5">
            <a:extLst>
              <a:ext uri="{FF2B5EF4-FFF2-40B4-BE49-F238E27FC236}">
                <a16:creationId xmlns:a16="http://schemas.microsoft.com/office/drawing/2014/main" id="{BBE99BF8-4383-9B45-B985-563E34DF15A0}"/>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4"/>
              </a:rPr>
              <a:t>Batch Normalization: Accelerating Deep Network Training by Reducing Internal Covariate Shift</a:t>
            </a:r>
            <a:r>
              <a:rPr lang="en-US" sz="2000" b="0" dirty="0"/>
              <a:t>, ICML 2015</a:t>
            </a:r>
          </a:p>
        </p:txBody>
      </p:sp>
    </p:spTree>
    <p:extLst>
      <p:ext uri="{BB962C8B-B14F-4D97-AF65-F5344CB8AC3E}">
        <p14:creationId xmlns:p14="http://schemas.microsoft.com/office/powerpoint/2010/main" val="186718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a:xfrm>
            <a:off x="914400" y="914400"/>
            <a:ext cx="10363200" cy="838200"/>
          </a:xfrm>
        </p:spPr>
        <p:txBody>
          <a:bodyPr/>
          <a:lstStyle/>
          <a:p>
            <a:pPr marL="457200" indent="-457200">
              <a:buFont typeface="Arial" panose="020B0604020202020204" pitchFamily="34" charset="0"/>
              <a:buChar char="•"/>
            </a:pPr>
            <a:r>
              <a:rPr lang="en-US" dirty="0"/>
              <a:t>I omitted a crucial detail so far:</a:t>
            </a:r>
          </a:p>
          <a:p>
            <a:pPr marL="857250" lvl="1" indent="-457200">
              <a:buFont typeface="Arial" panose="020B0604020202020204" pitchFamily="34" charset="0"/>
              <a:buChar char="•"/>
            </a:pPr>
            <a:r>
              <a:rPr lang="en-US" sz="2800" dirty="0"/>
              <a:t>It is often useful to standardize statistics of hidden layers</a:t>
            </a:r>
          </a:p>
          <a:p>
            <a:pPr marL="857250" lvl="1" indent="-457200">
              <a:buFont typeface="Arial" panose="020B0604020202020204" pitchFamily="34" charset="0"/>
              <a:buChar char="•"/>
            </a:pPr>
            <a:r>
              <a:rPr lang="en-US" sz="2800" dirty="0"/>
              <a:t>through use of </a:t>
            </a:r>
            <a:r>
              <a:rPr lang="en-US" sz="2800" i="1" dirty="0"/>
              <a:t>normalization layers</a:t>
            </a:r>
          </a:p>
          <a:p>
            <a:pPr marL="857250" lvl="1" indent="-457200">
              <a:buFont typeface="Arial" panose="020B0604020202020204" pitchFamily="34" charset="0"/>
              <a:buChar char="•"/>
            </a:pPr>
            <a:r>
              <a:rPr lang="en-US" sz="2800" dirty="0"/>
              <a:t>to mitigate vanishing / exploding gradients</a:t>
            </a:r>
          </a:p>
          <a:p>
            <a:pPr marL="857250" lvl="1" indent="-457200">
              <a:buFont typeface="Arial" panose="020B0604020202020204" pitchFamily="34" charset="0"/>
              <a:buChar char="•"/>
            </a:pPr>
            <a:r>
              <a:rPr lang="en-US" sz="2800" dirty="0"/>
              <a:t>when training deeper networks</a:t>
            </a:r>
          </a:p>
          <a:p>
            <a:pPr marL="457200" indent="-457200">
              <a:buFont typeface="Arial" panose="020B0604020202020204" pitchFamily="34" charset="0"/>
              <a:buChar char="•"/>
            </a:pPr>
            <a:r>
              <a:rPr lang="en-US" sz="3200" dirty="0"/>
              <a:t>Many forms of normalization:</a:t>
            </a:r>
          </a:p>
        </p:txBody>
      </p:sp>
      <p:pic>
        <p:nvPicPr>
          <p:cNvPr id="4" name="Picture 3">
            <a:extLst>
              <a:ext uri="{FF2B5EF4-FFF2-40B4-BE49-F238E27FC236}">
                <a16:creationId xmlns:a16="http://schemas.microsoft.com/office/drawing/2014/main" id="{8098504E-8EC6-3541-B724-745BFDFB6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450" y="4293357"/>
            <a:ext cx="8801100" cy="2466453"/>
          </a:xfrm>
          <a:prstGeom prst="rect">
            <a:avLst/>
          </a:prstGeom>
        </p:spPr>
      </p:pic>
    </p:spTree>
    <p:extLst>
      <p:ext uri="{BB962C8B-B14F-4D97-AF65-F5344CB8AC3E}">
        <p14:creationId xmlns:p14="http://schemas.microsoft.com/office/powerpoint/2010/main" val="4151864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6FE9C4C3-7336-7042-AB6B-90DFA1F7287B}"/>
              </a:ext>
            </a:extLst>
          </p:cNvPr>
          <p:cNvSpPr>
            <a:spLocks noGrp="1"/>
          </p:cNvSpPr>
          <p:nvPr>
            <p:ph idx="1"/>
          </p:nvPr>
        </p:nvSpPr>
        <p:spPr/>
        <p:txBody>
          <a:bodyPr/>
          <a:lstStyle/>
          <a:p>
            <a:pPr marL="457200" indent="-457200">
              <a:buFont typeface="Arial" panose="020B0604020202020204" pitchFamily="34" charset="0"/>
              <a:buChar char="•"/>
            </a:pPr>
            <a:r>
              <a:rPr lang="en-US" b="1" dirty="0"/>
              <a:t>Key idea: </a:t>
            </a:r>
            <a:r>
              <a:rPr lang="en-US" dirty="0"/>
              <a:t>shifting and rescaling are differentiable operations, so the network can </a:t>
            </a:r>
            <a:r>
              <a:rPr lang="en-US" i="1" dirty="0"/>
              <a:t>learn</a:t>
            </a:r>
            <a:r>
              <a:rPr lang="en-US" dirty="0"/>
              <a:t> how to best normalize the data</a:t>
            </a:r>
          </a:p>
          <a:p>
            <a:pPr marL="457200" indent="-457200">
              <a:buFont typeface="Arial" panose="020B0604020202020204" pitchFamily="34" charset="0"/>
              <a:buChar char="•"/>
            </a:pPr>
            <a:r>
              <a:rPr lang="en-US" dirty="0"/>
              <a:t>Statistics of activations (outputs) from a given layer across the dataset can be approximated by statistics from a mini-batch</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spTree>
    <p:extLst>
      <p:ext uri="{BB962C8B-B14F-4D97-AF65-F5344CB8AC3E}">
        <p14:creationId xmlns:p14="http://schemas.microsoft.com/office/powerpoint/2010/main" val="7520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3"/>
              </a:rPr>
              <a:t>Batch Normalization: Accelerating Deep Network Training by Reducing Internal Covariate Shift</a:t>
            </a:r>
            <a:r>
              <a:rPr lang="en-US" sz="2000" b="0" dirty="0"/>
              <a:t>, ICML 2015</a:t>
            </a:r>
          </a:p>
        </p:txBody>
      </p:sp>
      <p:pic>
        <p:nvPicPr>
          <p:cNvPr id="8" name="Picture 7">
            <a:extLst>
              <a:ext uri="{FF2B5EF4-FFF2-40B4-BE49-F238E27FC236}">
                <a16:creationId xmlns:a16="http://schemas.microsoft.com/office/drawing/2014/main" id="{7F49CC62-3913-1844-A038-9539857C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092510"/>
            <a:ext cx="6400800" cy="4306969"/>
          </a:xfrm>
          <a:prstGeom prst="rect">
            <a:avLst/>
          </a:prstGeom>
        </p:spPr>
      </p:pic>
    </p:spTree>
    <p:extLst>
      <p:ext uri="{BB962C8B-B14F-4D97-AF65-F5344CB8AC3E}">
        <p14:creationId xmlns:p14="http://schemas.microsoft.com/office/powerpoint/2010/main" val="2485771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pic>
        <p:nvPicPr>
          <p:cNvPr id="8" name="Picture 7">
            <a:extLst>
              <a:ext uri="{FF2B5EF4-FFF2-40B4-BE49-F238E27FC236}">
                <a16:creationId xmlns:a16="http://schemas.microsoft.com/office/drawing/2014/main" id="{7F49CC62-3913-1844-A038-9539857CD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092510"/>
            <a:ext cx="6400800" cy="4306969"/>
          </a:xfrm>
          <a:prstGeom prst="rect">
            <a:avLst/>
          </a:prstGeom>
        </p:spPr>
      </p:pic>
      <p:cxnSp>
        <p:nvCxnSpPr>
          <p:cNvPr id="5" name="Straight Connector 4">
            <a:extLst>
              <a:ext uri="{FF2B5EF4-FFF2-40B4-BE49-F238E27FC236}">
                <a16:creationId xmlns:a16="http://schemas.microsoft.com/office/drawing/2014/main" id="{C452104E-F6EC-D844-994D-19BA91F88C0D}"/>
              </a:ext>
            </a:extLst>
          </p:cNvPr>
          <p:cNvCxnSpPr/>
          <p:nvPr/>
        </p:nvCxnSpPr>
        <p:spPr bwMode="auto">
          <a:xfrm>
            <a:off x="3429000" y="2286000"/>
            <a:ext cx="2057400" cy="17526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65B2387F-5152-DC46-9B77-A702BDBD06FE}"/>
              </a:ext>
            </a:extLst>
          </p:cNvPr>
          <p:cNvCxnSpPr>
            <a:cxnSpLocks/>
          </p:cNvCxnSpPr>
          <p:nvPr/>
        </p:nvCxnSpPr>
        <p:spPr bwMode="auto">
          <a:xfrm flipH="1">
            <a:off x="3429000" y="2286000"/>
            <a:ext cx="2057400" cy="1752600"/>
          </a:xfrm>
          <a:prstGeom prst="line">
            <a:avLst/>
          </a:prstGeom>
          <a:solidFill>
            <a:schemeClr val="accent1"/>
          </a:solidFill>
          <a:ln w="127000" cap="flat" cmpd="sng" algn="ctr">
            <a:solidFill>
              <a:srgbClr val="FF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4F6E87B1-C052-F549-A362-50B87EB931F9}"/>
              </a:ext>
            </a:extLst>
          </p:cNvPr>
          <p:cNvSpPr txBox="1"/>
          <p:nvPr/>
        </p:nvSpPr>
        <p:spPr>
          <a:xfrm>
            <a:off x="7256202" y="1981201"/>
            <a:ext cx="3313728" cy="461665"/>
          </a:xfrm>
          <a:prstGeom prst="rect">
            <a:avLst/>
          </a:prstGeom>
          <a:noFill/>
        </p:spPr>
        <p:txBody>
          <a:bodyPr wrap="none" rtlCol="0">
            <a:spAutoFit/>
          </a:bodyPr>
          <a:lstStyle/>
          <a:p>
            <a:r>
              <a:rPr lang="en-US" dirty="0">
                <a:solidFill>
                  <a:srgbClr val="FF0000"/>
                </a:solidFill>
              </a:rPr>
              <a:t>At test time (usually):</a:t>
            </a:r>
          </a:p>
        </p:txBody>
      </p:sp>
      <p:cxnSp>
        <p:nvCxnSpPr>
          <p:cNvPr id="14" name="Straight Connector 13">
            <a:extLst>
              <a:ext uri="{FF2B5EF4-FFF2-40B4-BE49-F238E27FC236}">
                <a16:creationId xmlns:a16="http://schemas.microsoft.com/office/drawing/2014/main" id="{1AFC914B-CBB9-1043-86F0-76262D1209C8}"/>
              </a:ext>
            </a:extLst>
          </p:cNvPr>
          <p:cNvCxnSpPr>
            <a:cxnSpLocks/>
          </p:cNvCxnSpPr>
          <p:nvPr/>
        </p:nvCxnSpPr>
        <p:spPr bwMode="auto">
          <a:xfrm flipH="1">
            <a:off x="7332402" y="2788920"/>
            <a:ext cx="1201999"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4B56500-D8DC-7645-8B75-54E1E4BFA793}"/>
              </a:ext>
            </a:extLst>
          </p:cNvPr>
          <p:cNvCxnSpPr>
            <a:cxnSpLocks/>
          </p:cNvCxnSpPr>
          <p:nvPr/>
        </p:nvCxnSpPr>
        <p:spPr bwMode="auto">
          <a:xfrm flipH="1">
            <a:off x="6951402" y="3703320"/>
            <a:ext cx="1201999"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7CA943F6-8E8B-0A41-9996-681C3D152E1B}"/>
              </a:ext>
            </a:extLst>
          </p:cNvPr>
          <p:cNvSpPr txBox="1"/>
          <p:nvPr/>
        </p:nvSpPr>
        <p:spPr>
          <a:xfrm>
            <a:off x="7239000" y="2819401"/>
            <a:ext cx="1446230" cy="430887"/>
          </a:xfrm>
          <a:prstGeom prst="rect">
            <a:avLst/>
          </a:prstGeom>
          <a:noFill/>
        </p:spPr>
        <p:txBody>
          <a:bodyPr wrap="none" rtlCol="0">
            <a:spAutoFit/>
          </a:bodyPr>
          <a:lstStyle/>
          <a:p>
            <a:r>
              <a:rPr lang="en-US" sz="2200" b="0" dirty="0">
                <a:solidFill>
                  <a:srgbClr val="FF0000"/>
                </a:solidFill>
                <a:latin typeface="Times New Roman" panose="02020603050405020304" pitchFamily="18" charset="0"/>
                <a:cs typeface="Times New Roman" panose="02020603050405020304" pitchFamily="18" charset="0"/>
              </a:rPr>
              <a:t>training set</a:t>
            </a:r>
          </a:p>
        </p:txBody>
      </p:sp>
      <p:sp>
        <p:nvSpPr>
          <p:cNvPr id="19" name="TextBox 18">
            <a:extLst>
              <a:ext uri="{FF2B5EF4-FFF2-40B4-BE49-F238E27FC236}">
                <a16:creationId xmlns:a16="http://schemas.microsoft.com/office/drawing/2014/main" id="{148274F3-61FE-8549-8C1F-059F96976018}"/>
              </a:ext>
            </a:extLst>
          </p:cNvPr>
          <p:cNvSpPr txBox="1"/>
          <p:nvPr/>
        </p:nvSpPr>
        <p:spPr>
          <a:xfrm>
            <a:off x="6858000" y="3760114"/>
            <a:ext cx="1446230" cy="430887"/>
          </a:xfrm>
          <a:prstGeom prst="rect">
            <a:avLst/>
          </a:prstGeom>
          <a:noFill/>
        </p:spPr>
        <p:txBody>
          <a:bodyPr wrap="none" rtlCol="0">
            <a:spAutoFit/>
          </a:bodyPr>
          <a:lstStyle/>
          <a:p>
            <a:r>
              <a:rPr lang="en-US" sz="2200" b="0" dirty="0">
                <a:solidFill>
                  <a:srgbClr val="FF0000"/>
                </a:solidFill>
                <a:latin typeface="Times New Roman" panose="02020603050405020304" pitchFamily="18" charset="0"/>
                <a:cs typeface="Times New Roman" panose="02020603050405020304" pitchFamily="18" charset="0"/>
              </a:rPr>
              <a:t>training set</a:t>
            </a:r>
          </a:p>
        </p:txBody>
      </p:sp>
    </p:spTree>
    <p:extLst>
      <p:ext uri="{BB962C8B-B14F-4D97-AF65-F5344CB8AC3E}">
        <p14:creationId xmlns:p14="http://schemas.microsoft.com/office/powerpoint/2010/main" val="12766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B5F7B083-3123-5049-BBC6-387DC0F97AD0}"/>
              </a:ext>
            </a:extLst>
          </p:cNvPr>
          <p:cNvSpPr>
            <a:spLocks noGrp="1"/>
          </p:cNvSpPr>
          <p:nvPr>
            <p:ph idx="1"/>
          </p:nvPr>
        </p:nvSpPr>
        <p:spPr>
          <a:xfrm>
            <a:off x="762000" y="914400"/>
            <a:ext cx="10591800" cy="5257800"/>
          </a:xfrm>
        </p:spPr>
        <p:txBody>
          <a:bodyPr/>
          <a:lstStyle/>
          <a:p>
            <a:pPr marL="457200" indent="-457200">
              <a:buFont typeface="Arial" panose="020B0604020202020204" pitchFamily="34" charset="0"/>
              <a:buChar char="•"/>
            </a:pPr>
            <a:r>
              <a:rPr lang="en-US" dirty="0"/>
              <a:t>Common configuration: insert BN layers right after conv or FC layers, before </a:t>
            </a:r>
            <a:r>
              <a:rPr lang="en-US" dirty="0" err="1"/>
              <a:t>ReLU</a:t>
            </a:r>
            <a:r>
              <a:rPr lang="en-US" dirty="0"/>
              <a:t> nonlinearity (but this is purely empirical)</a:t>
            </a:r>
          </a:p>
        </p:txBody>
      </p:sp>
      <p:sp>
        <p:nvSpPr>
          <p:cNvPr id="4" name="Rectangle 3">
            <a:extLst>
              <a:ext uri="{FF2B5EF4-FFF2-40B4-BE49-F238E27FC236}">
                <a16:creationId xmlns:a16="http://schemas.microsoft.com/office/drawing/2014/main" id="{AC0363B3-4271-604F-8E5A-BFBBB54C0B82}"/>
              </a:ext>
            </a:extLst>
          </p:cNvPr>
          <p:cNvSpPr/>
          <p:nvPr/>
        </p:nvSpPr>
        <p:spPr>
          <a:xfrm>
            <a:off x="1676400" y="5997714"/>
            <a:ext cx="8839200" cy="707886"/>
          </a:xfrm>
          <a:prstGeom prst="rect">
            <a:avLst/>
          </a:prstGeom>
        </p:spPr>
        <p:txBody>
          <a:bodyPr wrap="square">
            <a:spAutoFit/>
          </a:bodyPr>
          <a:lstStyle/>
          <a:p>
            <a:pPr algn="ctr"/>
            <a:r>
              <a:rPr lang="en-US" sz="2000" b="0" dirty="0"/>
              <a:t>S. </a:t>
            </a:r>
            <a:r>
              <a:rPr lang="en-US" sz="2000" b="0" dirty="0" err="1"/>
              <a:t>Ioffe</a:t>
            </a:r>
            <a:r>
              <a:rPr lang="en-US" sz="2000" b="0" dirty="0"/>
              <a:t>, C. </a:t>
            </a:r>
            <a:r>
              <a:rPr lang="en-US" sz="2000" b="0" dirty="0" err="1"/>
              <a:t>Szegedy</a:t>
            </a:r>
            <a:r>
              <a:rPr lang="en-US" sz="2000" b="0" dirty="0"/>
              <a:t>, </a:t>
            </a:r>
            <a:r>
              <a:rPr lang="en-US" sz="2000" b="0" dirty="0">
                <a:hlinkClick r:id="rId2"/>
              </a:rPr>
              <a:t>Batch Normalization: Accelerating Deep Network Training by Reducing Internal Covariate Shift</a:t>
            </a:r>
            <a:r>
              <a:rPr lang="en-US" sz="2000" b="0" dirty="0"/>
              <a:t>, ICML 2015</a:t>
            </a:r>
          </a:p>
        </p:txBody>
      </p:sp>
      <p:graphicFrame>
        <p:nvGraphicFramePr>
          <p:cNvPr id="5" name="Diagram 4">
            <a:extLst>
              <a:ext uri="{FF2B5EF4-FFF2-40B4-BE49-F238E27FC236}">
                <a16:creationId xmlns:a16="http://schemas.microsoft.com/office/drawing/2014/main" id="{9887D0BA-0D02-4D49-85C3-D8CA64E532C2}"/>
              </a:ext>
            </a:extLst>
          </p:cNvPr>
          <p:cNvGraphicFramePr/>
          <p:nvPr/>
        </p:nvGraphicFramePr>
        <p:xfrm>
          <a:off x="2438400" y="1981200"/>
          <a:ext cx="7467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7288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453F-EEF4-774E-9611-EE15F344881E}"/>
              </a:ext>
            </a:extLst>
          </p:cNvPr>
          <p:cNvSpPr>
            <a:spLocks noGrp="1"/>
          </p:cNvSpPr>
          <p:nvPr>
            <p:ph type="title"/>
          </p:nvPr>
        </p:nvSpPr>
        <p:spPr/>
        <p:txBody>
          <a:bodyPr/>
          <a:lstStyle/>
          <a:p>
            <a:r>
              <a:rPr lang="en-US" dirty="0"/>
              <a:t>Batch normalization</a:t>
            </a:r>
          </a:p>
        </p:txBody>
      </p:sp>
      <p:sp>
        <p:nvSpPr>
          <p:cNvPr id="3" name="Content Placeholder 2">
            <a:extLst>
              <a:ext uri="{FF2B5EF4-FFF2-40B4-BE49-F238E27FC236}">
                <a16:creationId xmlns:a16="http://schemas.microsoft.com/office/drawing/2014/main" id="{B5F7B083-3123-5049-BBC6-387DC0F97AD0}"/>
              </a:ext>
            </a:extLst>
          </p:cNvPr>
          <p:cNvSpPr>
            <a:spLocks noGrp="1"/>
          </p:cNvSpPr>
          <p:nvPr>
            <p:ph idx="1"/>
          </p:nvPr>
        </p:nvSpPr>
        <p:spPr>
          <a:xfrm>
            <a:off x="914400" y="914400"/>
            <a:ext cx="10896600" cy="5257800"/>
          </a:xfrm>
        </p:spPr>
        <p:txBody>
          <a:bodyPr/>
          <a:lstStyle/>
          <a:p>
            <a:pPr marL="457200" indent="-457200">
              <a:buFont typeface="Arial" panose="020B0604020202020204" pitchFamily="34" charset="0"/>
              <a:buChar char="•"/>
            </a:pPr>
            <a:r>
              <a:rPr lang="en-US" dirty="0"/>
              <a:t>Benefits</a:t>
            </a:r>
          </a:p>
          <a:p>
            <a:pPr marL="857250" lvl="1" indent="-457200">
              <a:buFont typeface="Arial" panose="020B0604020202020204" pitchFamily="34" charset="0"/>
              <a:buChar char="•"/>
            </a:pPr>
            <a:r>
              <a:rPr lang="en-US" sz="2400" dirty="0"/>
              <a:t>Prevents exploding and vanishing gradients</a:t>
            </a:r>
          </a:p>
          <a:p>
            <a:pPr marL="857250" lvl="1" indent="-457200">
              <a:buFont typeface="Arial" panose="020B0604020202020204" pitchFamily="34" charset="0"/>
              <a:buChar char="•"/>
            </a:pPr>
            <a:r>
              <a:rPr lang="en-US" sz="2400" dirty="0"/>
              <a:t>Keeps most activations away from saturation regions of non-linearities</a:t>
            </a:r>
          </a:p>
          <a:p>
            <a:pPr marL="857250" lvl="1" indent="-457200">
              <a:buFont typeface="Arial" panose="020B0604020202020204" pitchFamily="34" charset="0"/>
              <a:buChar char="•"/>
            </a:pPr>
            <a:r>
              <a:rPr lang="en-US" sz="2400" dirty="0"/>
              <a:t>Accelerates convergence of training</a:t>
            </a:r>
          </a:p>
          <a:p>
            <a:pPr marL="857250" lvl="1" indent="-457200">
              <a:buFont typeface="Arial" panose="020B0604020202020204" pitchFamily="34" charset="0"/>
              <a:buChar char="•"/>
            </a:pPr>
            <a:r>
              <a:rPr lang="en-US" sz="2400" dirty="0"/>
              <a:t>Makes training more robust </a:t>
            </a:r>
            <a:r>
              <a:rPr lang="en-US" sz="2400" dirty="0" err="1"/>
              <a:t>w.r.t</a:t>
            </a:r>
            <a:r>
              <a:rPr lang="en-US" sz="2400" dirty="0"/>
              <a:t>. hyperparameter choice, initialization</a:t>
            </a:r>
          </a:p>
          <a:p>
            <a:pPr marL="457200" indent="-457200">
              <a:buFont typeface="Arial" panose="020B0604020202020204" pitchFamily="34" charset="0"/>
              <a:buChar char="•"/>
            </a:pPr>
            <a:r>
              <a:rPr lang="en-US" dirty="0"/>
              <a:t>Pitfalls</a:t>
            </a:r>
          </a:p>
          <a:p>
            <a:pPr marL="857250" lvl="1" indent="-457200">
              <a:buFont typeface="Arial" panose="020B0604020202020204" pitchFamily="34" charset="0"/>
              <a:buChar char="•"/>
            </a:pPr>
            <a:r>
              <a:rPr lang="en-US" sz="2400" dirty="0"/>
              <a:t>Behavior depends on composition of mini-batches, can lead to hard-to-catch bugs if there is a mismatch between training and test regime (</a:t>
            </a:r>
            <a:r>
              <a:rPr lang="en-US" sz="2400" dirty="0">
                <a:hlinkClick r:id="rId2"/>
              </a:rPr>
              <a:t>example</a:t>
            </a:r>
            <a:r>
              <a:rPr lang="en-US" sz="2400" dirty="0"/>
              <a:t>)</a:t>
            </a:r>
          </a:p>
          <a:p>
            <a:pPr marL="857250" lvl="1" indent="-457200">
              <a:buFont typeface="Arial" panose="020B0604020202020204" pitchFamily="34" charset="0"/>
              <a:buChar char="•"/>
            </a:pPr>
            <a:r>
              <a:rPr lang="en-US" sz="2400" dirty="0"/>
              <a:t>Doesn’t work well for small mini-batch sizes</a:t>
            </a:r>
          </a:p>
          <a:p>
            <a:pPr marL="857250" lvl="1" indent="-457200">
              <a:buFont typeface="Arial" panose="020B0604020202020204" pitchFamily="34" charset="0"/>
              <a:buChar char="•"/>
            </a:pPr>
            <a:r>
              <a:rPr lang="en-US" sz="2400" dirty="0"/>
              <a:t>Cannot be used for certain types of models (recurrent models, transformers)</a:t>
            </a:r>
          </a:p>
        </p:txBody>
      </p:sp>
    </p:spTree>
    <p:extLst>
      <p:ext uri="{BB962C8B-B14F-4D97-AF65-F5344CB8AC3E}">
        <p14:creationId xmlns:p14="http://schemas.microsoft.com/office/powerpoint/2010/main" val="269285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B611-AAEE-564D-A3C2-9AB38A3842AA}"/>
              </a:ext>
            </a:extLst>
          </p:cNvPr>
          <p:cNvSpPr>
            <a:spLocks noGrp="1"/>
          </p:cNvSpPr>
          <p:nvPr>
            <p:ph type="title"/>
          </p:nvPr>
        </p:nvSpPr>
        <p:spPr/>
        <p:txBody>
          <a:bodyPr/>
          <a:lstStyle/>
          <a:p>
            <a:r>
              <a:rPr lang="en-US" dirty="0"/>
              <a:t>Why does </a:t>
            </a:r>
            <a:r>
              <a:rPr lang="en-US" dirty="0" err="1"/>
              <a:t>BatchNorm</a:t>
            </a:r>
            <a:r>
              <a:rPr lang="en-US" dirty="0"/>
              <a:t> </a:t>
            </a:r>
            <a:r>
              <a:rPr lang="en-US" i="1" dirty="0"/>
              <a:t>really</a:t>
            </a:r>
            <a:r>
              <a:rPr lang="en-US" dirty="0"/>
              <a:t> work?</a:t>
            </a:r>
          </a:p>
        </p:txBody>
      </p:sp>
      <p:sp>
        <p:nvSpPr>
          <p:cNvPr id="3" name="Content Placeholder 2">
            <a:extLst>
              <a:ext uri="{FF2B5EF4-FFF2-40B4-BE49-F238E27FC236}">
                <a16:creationId xmlns:a16="http://schemas.microsoft.com/office/drawing/2014/main" id="{9E82D558-C959-414F-87A4-240585A97D6F}"/>
              </a:ext>
            </a:extLst>
          </p:cNvPr>
          <p:cNvSpPr>
            <a:spLocks noGrp="1"/>
          </p:cNvSpPr>
          <p:nvPr>
            <p:ph idx="1"/>
          </p:nvPr>
        </p:nvSpPr>
        <p:spPr/>
        <p:txBody>
          <a:bodyPr/>
          <a:lstStyle/>
          <a:p>
            <a:pPr marL="457200" indent="-457200">
              <a:buFont typeface="Arial" panose="020B0604020202020204" pitchFamily="34" charset="0"/>
              <a:buChar char="•"/>
            </a:pPr>
            <a:r>
              <a:rPr lang="en-US" dirty="0"/>
              <a:t>It may have to do not with internal covariate shift (ICS), but with making the optimization problem much smoother (</a:t>
            </a:r>
            <a:r>
              <a:rPr lang="en-US" dirty="0">
                <a:hlinkClick r:id="rId2"/>
              </a:rPr>
              <a:t>Santurkar et al.</a:t>
            </a:r>
            <a:r>
              <a:rPr lang="en-US" dirty="0"/>
              <a:t>, 2018)</a:t>
            </a:r>
          </a:p>
          <a:p>
            <a:pPr marL="457200" indent="-457200">
              <a:buFont typeface="Arial" panose="020B0604020202020204" pitchFamily="34" charset="0"/>
              <a:buChar char="•"/>
            </a:pPr>
            <a:r>
              <a:rPr lang="en-US" i="1" dirty="0"/>
              <a:t>Is ICS even a thing? </a:t>
            </a:r>
            <a:r>
              <a:rPr lang="en-US" dirty="0"/>
              <a:t>(</a:t>
            </a:r>
            <a:r>
              <a:rPr lang="en-US" dirty="0">
                <a:hlinkClick r:id="rId3"/>
              </a:rPr>
              <a:t>Lipton and Steinhardt</a:t>
            </a:r>
            <a:r>
              <a:rPr lang="en-US" dirty="0"/>
              <a:t>, 2018)</a:t>
            </a:r>
          </a:p>
        </p:txBody>
      </p:sp>
    </p:spTree>
    <p:extLst>
      <p:ext uri="{BB962C8B-B14F-4D97-AF65-F5344CB8AC3E}">
        <p14:creationId xmlns:p14="http://schemas.microsoft.com/office/powerpoint/2010/main" val="29968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4BA2-9F0D-EF40-9AF0-B564F4035290}"/>
              </a:ext>
            </a:extLst>
          </p:cNvPr>
          <p:cNvSpPr>
            <a:spLocks noGrp="1"/>
          </p:cNvSpPr>
          <p:nvPr>
            <p:ph type="title"/>
          </p:nvPr>
        </p:nvSpPr>
        <p:spPr/>
        <p:txBody>
          <a:bodyPr/>
          <a:lstStyle/>
          <a:p>
            <a:r>
              <a:rPr lang="en-US" dirty="0"/>
              <a:t>Setting the learning rate</a:t>
            </a:r>
          </a:p>
        </p:txBody>
      </p:sp>
      <p:pic>
        <p:nvPicPr>
          <p:cNvPr id="25" name="Picture 24">
            <a:extLst>
              <a:ext uri="{FF2B5EF4-FFF2-40B4-BE49-F238E27FC236}">
                <a16:creationId xmlns:a16="http://schemas.microsoft.com/office/drawing/2014/main" id="{73FF323A-A0B0-694C-9CCB-6A88EFE64C20}"/>
              </a:ext>
            </a:extLst>
          </p:cNvPr>
          <p:cNvPicPr>
            <a:picLocks noChangeAspect="1"/>
          </p:cNvPicPr>
          <p:nvPr/>
        </p:nvPicPr>
        <p:blipFill rotWithShape="1">
          <a:blip r:embed="rId3"/>
          <a:srcRect l="10795" r="-10769"/>
          <a:stretch/>
        </p:blipFill>
        <p:spPr>
          <a:xfrm>
            <a:off x="2743200" y="1600200"/>
            <a:ext cx="7903564" cy="4114800"/>
          </a:xfrm>
          <a:prstGeom prst="rect">
            <a:avLst/>
          </a:prstGeom>
        </p:spPr>
      </p:pic>
      <p:sp>
        <p:nvSpPr>
          <p:cNvPr id="26" name="Rectangle 25">
            <a:extLst>
              <a:ext uri="{FF2B5EF4-FFF2-40B4-BE49-F238E27FC236}">
                <a16:creationId xmlns:a16="http://schemas.microsoft.com/office/drawing/2014/main" id="{A1AB8419-F71E-FA4D-B837-2566EF3D6161}"/>
              </a:ext>
            </a:extLst>
          </p:cNvPr>
          <p:cNvSpPr/>
          <p:nvPr/>
        </p:nvSpPr>
        <p:spPr bwMode="auto">
          <a:xfrm>
            <a:off x="4038600" y="5181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CE240476-4E11-274B-81D9-4F58D377C297}"/>
              </a:ext>
            </a:extLst>
          </p:cNvPr>
          <p:cNvSpPr/>
          <p:nvPr/>
        </p:nvSpPr>
        <p:spPr bwMode="auto">
          <a:xfrm>
            <a:off x="8153400" y="4800600"/>
            <a:ext cx="685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7813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43C3-0A92-FF43-A79E-6C5D4A3FC06F}"/>
              </a:ext>
            </a:extLst>
          </p:cNvPr>
          <p:cNvSpPr>
            <a:spLocks noGrp="1"/>
          </p:cNvSpPr>
          <p:nvPr>
            <p:ph type="title"/>
          </p:nvPr>
        </p:nvSpPr>
        <p:spPr/>
        <p:txBody>
          <a:bodyPr/>
          <a:lstStyle/>
          <a:p>
            <a:r>
              <a:rPr lang="en-US" dirty="0"/>
              <a:t>Other types of normalization</a:t>
            </a:r>
          </a:p>
        </p:txBody>
      </p:sp>
      <p:sp>
        <p:nvSpPr>
          <p:cNvPr id="3" name="Content Placeholder 2">
            <a:extLst>
              <a:ext uri="{FF2B5EF4-FFF2-40B4-BE49-F238E27FC236}">
                <a16:creationId xmlns:a16="http://schemas.microsoft.com/office/drawing/2014/main" id="{B7EB42D0-6092-784C-AC43-43DA8914C6F1}"/>
              </a:ext>
            </a:extLst>
          </p:cNvPr>
          <p:cNvSpPr>
            <a:spLocks noGrp="1"/>
          </p:cNvSpPr>
          <p:nvPr>
            <p:ph idx="1"/>
          </p:nvPr>
        </p:nvSpPr>
        <p:spPr/>
        <p:txBody>
          <a:bodyPr/>
          <a:lstStyle/>
          <a:p>
            <a:pPr marL="457200" indent="-457200">
              <a:buFont typeface="Arial" panose="020B0604020202020204" pitchFamily="34" charset="0"/>
              <a:buChar char="•"/>
            </a:pPr>
            <a:r>
              <a:rPr lang="en-US" dirty="0">
                <a:hlinkClick r:id="rId2"/>
              </a:rPr>
              <a:t>Layer normalization</a:t>
            </a:r>
            <a:r>
              <a:rPr lang="en-US" dirty="0"/>
              <a:t> (Ba et al., 2016)</a:t>
            </a:r>
          </a:p>
          <a:p>
            <a:pPr marL="457200" indent="-457200">
              <a:buFont typeface="Arial" panose="020B0604020202020204" pitchFamily="34" charset="0"/>
              <a:buChar char="•"/>
            </a:pPr>
            <a:r>
              <a:rPr lang="en-US" dirty="0">
                <a:hlinkClick r:id="rId3"/>
              </a:rPr>
              <a:t>Instance normalization</a:t>
            </a:r>
            <a:r>
              <a:rPr lang="en-US" dirty="0"/>
              <a:t> (Ulyanov et al., 2017)</a:t>
            </a:r>
          </a:p>
          <a:p>
            <a:pPr marL="457200" indent="-457200">
              <a:buFont typeface="Arial" panose="020B0604020202020204" pitchFamily="34" charset="0"/>
              <a:buChar char="•"/>
            </a:pPr>
            <a:r>
              <a:rPr lang="en-US" dirty="0">
                <a:hlinkClick r:id="rId4"/>
              </a:rPr>
              <a:t>Group normalization</a:t>
            </a:r>
            <a:r>
              <a:rPr lang="en-US" dirty="0"/>
              <a:t> (Wu and He, 2018)</a:t>
            </a:r>
          </a:p>
          <a:p>
            <a:pPr marL="457200" indent="-457200">
              <a:buFont typeface="Arial" panose="020B0604020202020204" pitchFamily="34" charset="0"/>
              <a:buChar char="•"/>
            </a:pPr>
            <a:r>
              <a:rPr lang="en-US" dirty="0">
                <a:hlinkClick r:id="rId5"/>
              </a:rPr>
              <a:t>Weight normalization</a:t>
            </a:r>
            <a:r>
              <a:rPr lang="en-US" dirty="0"/>
              <a:t> (</a:t>
            </a:r>
            <a:r>
              <a:rPr lang="en-US" dirty="0" err="1"/>
              <a:t>Salimans</a:t>
            </a:r>
            <a:r>
              <a:rPr lang="en-US" dirty="0"/>
              <a:t> et al., 2016)</a:t>
            </a:r>
          </a:p>
        </p:txBody>
      </p:sp>
      <p:pic>
        <p:nvPicPr>
          <p:cNvPr id="5" name="Picture 4">
            <a:extLst>
              <a:ext uri="{FF2B5EF4-FFF2-40B4-BE49-F238E27FC236}">
                <a16:creationId xmlns:a16="http://schemas.microsoft.com/office/drawing/2014/main" id="{164C4A74-BB5C-8F43-91CC-C23114900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237406"/>
            <a:ext cx="10744200" cy="3010994"/>
          </a:xfrm>
          <a:prstGeom prst="rect">
            <a:avLst/>
          </a:prstGeom>
        </p:spPr>
      </p:pic>
      <p:sp>
        <p:nvSpPr>
          <p:cNvPr id="6" name="TextBox 5">
            <a:extLst>
              <a:ext uri="{FF2B5EF4-FFF2-40B4-BE49-F238E27FC236}">
                <a16:creationId xmlns:a16="http://schemas.microsoft.com/office/drawing/2014/main" id="{CBDD8B6C-8672-1E4B-AABE-CCFDC19F17ED}"/>
              </a:ext>
            </a:extLst>
          </p:cNvPr>
          <p:cNvSpPr txBox="1"/>
          <p:nvPr/>
        </p:nvSpPr>
        <p:spPr>
          <a:xfrm>
            <a:off x="3366053" y="6324600"/>
            <a:ext cx="5459893" cy="369332"/>
          </a:xfrm>
          <a:prstGeom prst="rect">
            <a:avLst/>
          </a:prstGeom>
          <a:noFill/>
        </p:spPr>
        <p:txBody>
          <a:bodyPr wrap="none" rtlCol="0">
            <a:spAutoFit/>
          </a:bodyPr>
          <a:lstStyle/>
          <a:p>
            <a:r>
              <a:rPr lang="en-US" sz="1800" b="0" dirty="0"/>
              <a:t>Y. Wu and K. He, </a:t>
            </a:r>
            <a:r>
              <a:rPr lang="en-US" sz="1800" b="0" dirty="0">
                <a:hlinkClick r:id="rId4"/>
              </a:rPr>
              <a:t>Group Normalization</a:t>
            </a:r>
            <a:r>
              <a:rPr lang="en-US" sz="1800" b="0" dirty="0"/>
              <a:t>, ECCV 2018</a:t>
            </a:r>
          </a:p>
        </p:txBody>
      </p:sp>
    </p:spTree>
    <p:extLst>
      <p:ext uri="{BB962C8B-B14F-4D97-AF65-F5344CB8AC3E}">
        <p14:creationId xmlns:p14="http://schemas.microsoft.com/office/powerpoint/2010/main" val="762956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t>Regularization</a:t>
            </a:r>
          </a:p>
        </p:txBody>
      </p:sp>
    </p:spTree>
    <p:extLst>
      <p:ext uri="{BB962C8B-B14F-4D97-AF65-F5344CB8AC3E}">
        <p14:creationId xmlns:p14="http://schemas.microsoft.com/office/powerpoint/2010/main" val="380672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9D63-DD1A-D24D-9C31-65F920CB7A4C}"/>
              </a:ext>
            </a:extLst>
          </p:cNvPr>
          <p:cNvSpPr>
            <a:spLocks noGrp="1"/>
          </p:cNvSpPr>
          <p:nvPr>
            <p:ph type="title"/>
          </p:nvPr>
        </p:nvSpPr>
        <p:spPr/>
        <p:txBody>
          <a:bodyPr/>
          <a:lstStyle/>
          <a:p>
            <a:r>
              <a:rPr lang="en-US" dirty="0"/>
              <a:t>Regularization</a:t>
            </a:r>
          </a:p>
        </p:txBody>
      </p:sp>
      <p:sp>
        <p:nvSpPr>
          <p:cNvPr id="3" name="Content Placeholder 2">
            <a:extLst>
              <a:ext uri="{FF2B5EF4-FFF2-40B4-BE49-F238E27FC236}">
                <a16:creationId xmlns:a16="http://schemas.microsoft.com/office/drawing/2014/main" id="{FCCAA590-0309-8942-B2F4-CBDADC39FA64}"/>
              </a:ext>
            </a:extLst>
          </p:cNvPr>
          <p:cNvSpPr>
            <a:spLocks noGrp="1"/>
          </p:cNvSpPr>
          <p:nvPr>
            <p:ph idx="1"/>
          </p:nvPr>
        </p:nvSpPr>
        <p:spPr/>
        <p:txBody>
          <a:bodyPr/>
          <a:lstStyle/>
          <a:p>
            <a:pPr marL="457200" indent="-457200">
              <a:buFont typeface="Arial" panose="020B0604020202020204" pitchFamily="34" charset="0"/>
              <a:buChar char="•"/>
            </a:pPr>
            <a:r>
              <a:rPr lang="en-US" dirty="0"/>
              <a:t>Techniques for controlling the capacity of a neural network to prevent overfitting – short of explicit reduction of the number of parameters</a:t>
            </a:r>
          </a:p>
          <a:p>
            <a:pPr marL="457200" indent="-457200">
              <a:buFont typeface="Arial" panose="020B0604020202020204" pitchFamily="34" charset="0"/>
              <a:buChar char="•"/>
            </a:pPr>
            <a:r>
              <a:rPr lang="en-US" dirty="0"/>
              <a:t>Recall: classic regularization: L1, L2</a:t>
            </a:r>
          </a:p>
        </p:txBody>
      </p:sp>
      <p:pic>
        <p:nvPicPr>
          <p:cNvPr id="6" name="Picture 5">
            <a:extLst>
              <a:ext uri="{FF2B5EF4-FFF2-40B4-BE49-F238E27FC236}">
                <a16:creationId xmlns:a16="http://schemas.microsoft.com/office/drawing/2014/main" id="{D8EAD947-D9C9-D145-9CB3-45F09FE7AA97}"/>
              </a:ext>
            </a:extLst>
          </p:cNvPr>
          <p:cNvPicPr>
            <a:picLocks noChangeAspect="1"/>
          </p:cNvPicPr>
          <p:nvPr/>
        </p:nvPicPr>
        <p:blipFill>
          <a:blip r:embed="rId2"/>
          <a:stretch>
            <a:fillRect/>
          </a:stretch>
        </p:blipFill>
        <p:spPr>
          <a:xfrm>
            <a:off x="1835624" y="2971800"/>
            <a:ext cx="8756176" cy="3602802"/>
          </a:xfrm>
          <a:prstGeom prst="rect">
            <a:avLst/>
          </a:prstGeom>
        </p:spPr>
      </p:pic>
      <p:sp>
        <p:nvSpPr>
          <p:cNvPr id="7" name="TextBox 6">
            <a:extLst>
              <a:ext uri="{FF2B5EF4-FFF2-40B4-BE49-F238E27FC236}">
                <a16:creationId xmlns:a16="http://schemas.microsoft.com/office/drawing/2014/main" id="{E05F60D7-13C4-E544-B05D-1EF35E0862B3}"/>
              </a:ext>
            </a:extLst>
          </p:cNvPr>
          <p:cNvSpPr txBox="1"/>
          <p:nvPr/>
        </p:nvSpPr>
        <p:spPr>
          <a:xfrm>
            <a:off x="10643452" y="6266825"/>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28940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EE14-8808-FD40-9362-658EF3488731}"/>
              </a:ext>
            </a:extLst>
          </p:cNvPr>
          <p:cNvSpPr>
            <a:spLocks noGrp="1"/>
          </p:cNvSpPr>
          <p:nvPr>
            <p:ph type="title"/>
          </p:nvPr>
        </p:nvSpPr>
        <p:spPr/>
        <p:txBody>
          <a:bodyPr/>
          <a:lstStyle/>
          <a:p>
            <a:r>
              <a:rPr lang="en-US" dirty="0"/>
              <a:t>Weight decay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D91512D-B4CD-0B4E-A136-26AC1D329B9D}"/>
                  </a:ext>
                </a:extLst>
              </p:cNvPr>
              <p:cNvSpPr>
                <a:spLocks noGrp="1"/>
              </p:cNvSpPr>
              <p:nvPr>
                <p:ph idx="1"/>
              </p:nvPr>
            </p:nvSpPr>
            <p:spPr>
              <a:xfrm>
                <a:off x="304800" y="914400"/>
                <a:ext cx="10363200" cy="5257800"/>
              </a:xfrm>
            </p:spPr>
            <p:txBody>
              <a:bodyPr/>
              <a:lstStyle/>
              <a:p>
                <a:pPr marL="457200" indent="-457200">
                  <a:buFont typeface="Arial" panose="020B0604020202020204" pitchFamily="34" charset="0"/>
                  <a:buChar char="•"/>
                </a:pPr>
                <a:r>
                  <a:rPr lang="en-US" dirty="0"/>
                  <a:t>Generic optimization step:</a:t>
                </a:r>
              </a:p>
              <a:p>
                <a:pPr/>
                <a14:m>
                  <m:oMathPara xmlns:m="http://schemas.openxmlformats.org/officeDocument/2006/math">
                    <m:oMathParaPr>
                      <m:jc m:val="left"/>
                    </m:oMathParaPr>
                    <m:oMath xmlns:m="http://schemas.openxmlformats.org/officeDocument/2006/math">
                      <m:r>
                        <a:rPr lang="en-US" i="1" smtClean="0">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i="0">
                              <a:solidFill>
                                <a:srgbClr val="7030A0"/>
                              </a:solidFill>
                              <a:latin typeface="Cambria Math" panose="02040503050406030204" pitchFamily="18" charset="0"/>
                            </a:rPr>
                            <m:t>data</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i="0">
                              <a:solidFill>
                                <a:srgbClr val="7030A0"/>
                              </a:solidFill>
                              <a:latin typeface="Cambria Math" panose="02040503050406030204" pitchFamily="18" charset="0"/>
                            </a:rPr>
                            <m:t>reg</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i="0">
                          <a:solidFill>
                            <a:srgbClr val="7030A0"/>
                          </a:solidFill>
                          <a:latin typeface="Cambria Math" panose="02040503050406030204" pitchFamily="18" charset="0"/>
                        </a:rPr>
                        <m:t>optimizer</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a:rPr lang="en-US" i="1" smtClean="0">
                          <a:solidFill>
                            <a:srgbClr val="7030A0"/>
                          </a:solidFill>
                          <a:latin typeface="Cambria Math" panose="02040503050406030204" pitchFamily="18" charset="0"/>
                          <a:ea typeface="Cambria Math" panose="02040503050406030204" pitchFamily="18" charset="0"/>
                        </a:rPr>
                        <m:t>𝜂</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oMath>
                  </m:oMathPara>
                </a14:m>
                <a:endParaRPr lang="en-US" dirty="0">
                  <a:solidFill>
                    <a:srgbClr val="7030A0"/>
                  </a:solidFill>
                </a:endParaRPr>
              </a:p>
              <a:p>
                <a:pPr marL="457200" indent="-457200">
                  <a:buFont typeface="Arial" panose="020B0604020202020204" pitchFamily="34" charset="0"/>
                  <a:buChar char="•"/>
                </a:pPr>
                <a:endParaRPr lang="en-US" dirty="0">
                  <a:solidFill>
                    <a:srgbClr val="7030A0"/>
                  </a:solidFill>
                </a:endParaRPr>
              </a:p>
              <a:p>
                <a:pPr marL="457200" indent="-457200">
                  <a:buFont typeface="Arial" panose="020B0604020202020204" pitchFamily="34" charset="0"/>
                  <a:buChar char="•"/>
                </a:pPr>
                <a:endParaRPr lang="en-US" sz="800" dirty="0">
                  <a:solidFill>
                    <a:srgbClr val="7030A0"/>
                  </a:solidFill>
                </a:endParaRPr>
              </a:p>
              <a:p>
                <a:pPr marL="457200" indent="-457200">
                  <a:buFont typeface="Arial" panose="020B0604020202020204" pitchFamily="34" charset="0"/>
                  <a:buChar char="•"/>
                </a:pPr>
                <a:r>
                  <a:rPr lang="en-US" dirty="0"/>
                  <a:t>Optimization with weight decay:</a:t>
                </a:r>
              </a:p>
              <a:p>
                <a:pPr/>
                <a14:m>
                  <m:oMathPara xmlns:m="http://schemas.openxmlformats.org/officeDocument/2006/math">
                    <m:oMathParaPr>
                      <m:jc m:val="left"/>
                    </m:oMathParaPr>
                    <m:oMath xmlns:m="http://schemas.openxmlformats.org/officeDocument/2006/math">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𝐿</m:t>
                          </m:r>
                        </m:e>
                        <m:sub>
                          <m:r>
                            <m:rPr>
                              <m:sty m:val="p"/>
                            </m:rPr>
                            <a:rPr lang="en-US">
                              <a:solidFill>
                                <a:srgbClr val="7030A0"/>
                              </a:solidFill>
                              <a:latin typeface="Cambria Math" panose="02040503050406030204" pitchFamily="18" charset="0"/>
                            </a:rPr>
                            <m:t>data</m:t>
                          </m:r>
                        </m:sub>
                      </m:sSub>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𝑤</m:t>
                          </m:r>
                        </m:e>
                      </m:d>
                    </m:oMath>
                  </m:oMathPara>
                </a14:m>
                <a:endParaRPr lang="en-US"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𝐿</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m:rPr>
                          <m:sty m:val="p"/>
                        </m:rPr>
                        <a:rPr lang="en-US" smtClean="0">
                          <a:solidFill>
                            <a:srgbClr val="7030A0"/>
                          </a:solidFill>
                          <a:latin typeface="Cambria Math" panose="02040503050406030204" pitchFamily="18" charset="0"/>
                        </a:rPr>
                        <m:t>optimizer</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𝑔</m:t>
                              </m:r>
                            </m:e>
                            <m:sub>
                              <m:r>
                                <a:rPr lang="en-US" i="1">
                                  <a:solidFill>
                                    <a:srgbClr val="7030A0"/>
                                  </a:solidFill>
                                  <a:latin typeface="Cambria Math" panose="02040503050406030204" pitchFamily="18" charset="0"/>
                                </a:rPr>
                                <m:t>𝑡</m:t>
                              </m:r>
                            </m:sub>
                          </m:sSub>
                        </m:e>
                      </m:d>
                    </m:oMath>
                  </m:oMathPara>
                </a14:m>
                <a:endParaRPr lang="en-US"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r>
                        <a:rPr lang="en-US" b="0" i="1" smtClean="0">
                          <a:solidFill>
                            <a:srgbClr val="C00000"/>
                          </a:solidFill>
                          <a:latin typeface="Cambria Math" panose="02040503050406030204" pitchFamily="18" charset="0"/>
                        </a:rPr>
                        <m:t>(1−</m:t>
                      </m:r>
                      <m:r>
                        <a:rPr lang="en-US" i="1">
                          <a:solidFill>
                            <a:srgbClr val="C00000"/>
                          </a:solidFill>
                          <a:latin typeface="Cambria Math" panose="02040503050406030204" pitchFamily="18" charset="0"/>
                          <a:ea typeface="Cambria Math" panose="02040503050406030204" pitchFamily="18" charset="0"/>
                        </a:rPr>
                        <m:t>𝜂</m:t>
                      </m:r>
                      <m:r>
                        <a:rPr lang="en-US" b="0" i="1" smtClean="0">
                          <a:solidFill>
                            <a:srgbClr val="C00000"/>
                          </a:solidFill>
                          <a:latin typeface="Cambria Math" panose="02040503050406030204" pitchFamily="18" charset="0"/>
                          <a:ea typeface="Cambria Math" panose="02040503050406030204" pitchFamily="18" charset="0"/>
                        </a:rPr>
                        <m:t>𝜆</m:t>
                      </m:r>
                      <m:r>
                        <a:rPr lang="en-US" b="0" i="1" smtClean="0">
                          <a:solidFill>
                            <a:srgbClr val="C00000"/>
                          </a:solidFill>
                          <a:latin typeface="Cambria Math" panose="02040503050406030204" pitchFamily="18" charset="0"/>
                          <a:ea typeface="Cambria Math" panose="02040503050406030204" pitchFamily="18" charset="0"/>
                        </a:rPr>
                        <m:t>)</m:t>
                      </m:r>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𝑤</m:t>
                          </m:r>
                        </m:e>
                        <m:sub>
                          <m:r>
                            <a:rPr lang="en-US" i="1">
                              <a:solidFill>
                                <a:srgbClr val="7030A0"/>
                              </a:solidFill>
                              <a:latin typeface="Cambria Math" panose="02040503050406030204" pitchFamily="18" charset="0"/>
                            </a:rPr>
                            <m:t>𝑡</m:t>
                          </m:r>
                        </m:sub>
                      </m:sSub>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𝜂</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𝑠</m:t>
                          </m:r>
                        </m:e>
                        <m:sub>
                          <m:r>
                            <a:rPr lang="en-US" i="1">
                              <a:solidFill>
                                <a:srgbClr val="7030A0"/>
                              </a:solidFill>
                              <a:latin typeface="Cambria Math" panose="02040503050406030204" pitchFamily="18" charset="0"/>
                            </a:rPr>
                            <m:t>𝑡</m:t>
                          </m:r>
                        </m:sub>
                      </m:sSub>
                    </m:oMath>
                  </m:oMathPara>
                </a14:m>
                <a:endParaRPr lang="en-US" dirty="0">
                  <a:solidFill>
                    <a:srgbClr val="7030A0"/>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2D91512D-B4CD-0B4E-A136-26AC1D329B9D}"/>
                  </a:ext>
                </a:extLst>
              </p:cNvPr>
              <p:cNvSpPr>
                <a:spLocks noGrp="1" noRot="1" noChangeAspect="1" noMove="1" noResize="1" noEditPoints="1" noAdjustHandles="1" noChangeArrowheads="1" noChangeShapeType="1" noTextEdit="1"/>
              </p:cNvSpPr>
              <p:nvPr>
                <p:ph idx="1"/>
              </p:nvPr>
            </p:nvSpPr>
            <p:spPr>
              <a:xfrm>
                <a:off x="304800" y="914400"/>
                <a:ext cx="10363200" cy="5257800"/>
              </a:xfrm>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E9AB326-9BCD-474A-AEB9-00947B3F9E4B}"/>
                  </a:ext>
                </a:extLst>
              </p:cNvPr>
              <p:cNvSpPr/>
              <p:nvPr/>
            </p:nvSpPr>
            <p:spPr>
              <a:xfrm>
                <a:off x="6096000" y="1295400"/>
                <a:ext cx="6096000" cy="2631298"/>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a:rPr lang="en-US" sz="2800" i="1">
                          <a:solidFill>
                            <a:srgbClr val="7030A0"/>
                          </a:solidFill>
                          <a:latin typeface="Cambria Math" panose="02040503050406030204" pitchFamily="18" charset="0"/>
                        </a:rPr>
                        <m:t>𝐿</m:t>
                      </m:r>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𝑤</m:t>
                          </m:r>
                        </m:e>
                      </m:d>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𝑤</m:t>
                          </m:r>
                        </m:e>
                      </m:d>
                      <m:r>
                        <a:rPr lang="en-US" sz="2800" b="1" i="1" smtClean="0">
                          <a:solidFill>
                            <a:srgbClr val="C00000"/>
                          </a:solidFill>
                          <a:latin typeface="Cambria Math" panose="02040503050406030204" pitchFamily="18" charset="0"/>
                        </a:rPr>
                        <m:t>+</m:t>
                      </m:r>
                      <m:f>
                        <m:fPr>
                          <m:ctrlPr>
                            <a:rPr lang="en-US" sz="2800" b="0" i="1" smtClean="0">
                              <a:solidFill>
                                <a:srgbClr val="C00000"/>
                              </a:solidFill>
                              <a:latin typeface="Cambria Math" panose="02040503050406030204" pitchFamily="18" charset="0"/>
                            </a:rPr>
                          </m:ctrlPr>
                        </m:fPr>
                        <m:num>
                          <m:r>
                            <a:rPr lang="en-US" sz="2800" b="0" i="1" smtClean="0">
                              <a:solidFill>
                                <a:srgbClr val="C00000"/>
                              </a:solidFill>
                              <a:latin typeface="Cambria Math" panose="02040503050406030204" pitchFamily="18" charset="0"/>
                              <a:ea typeface="Cambria Math" panose="02040503050406030204" pitchFamily="18" charset="0"/>
                            </a:rPr>
                            <m:t>𝜆</m:t>
                          </m:r>
                        </m:num>
                        <m:den>
                          <m:r>
                            <a:rPr lang="en-US" sz="2800" b="0" i="1" smtClean="0">
                              <a:solidFill>
                                <a:srgbClr val="C00000"/>
                              </a:solidFill>
                              <a:latin typeface="Cambria Math" panose="02040503050406030204" pitchFamily="18" charset="0"/>
                            </a:rPr>
                            <m:t>2</m:t>
                          </m:r>
                        </m:den>
                      </m:f>
                      <m:sSup>
                        <m:sSupPr>
                          <m:ctrlPr>
                            <a:rPr lang="en-US" sz="2800" b="0" i="1" smtClean="0">
                              <a:solidFill>
                                <a:srgbClr val="C00000"/>
                              </a:solidFill>
                              <a:latin typeface="Cambria Math" panose="02040503050406030204" pitchFamily="18" charset="0"/>
                            </a:rPr>
                          </m:ctrlPr>
                        </m:sSupPr>
                        <m:e>
                          <m:d>
                            <m:dPr>
                              <m:begChr m:val="‖"/>
                              <m:endChr m:val="‖"/>
                              <m:ctrlPr>
                                <a:rPr lang="en-US" sz="2800" b="0" i="1" smtClean="0">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𝑤</m:t>
                              </m:r>
                            </m:e>
                          </m:d>
                        </m:e>
                        <m:sup>
                          <m:r>
                            <a:rPr lang="en-US" sz="2800" b="0" i="1" smtClean="0">
                              <a:solidFill>
                                <a:srgbClr val="C00000"/>
                              </a:solidFill>
                              <a:latin typeface="Cambria Math" panose="02040503050406030204" pitchFamily="18" charset="0"/>
                            </a:rPr>
                            <m:t>2</m:t>
                          </m:r>
                        </m:sup>
                      </m:sSup>
                    </m:oMath>
                  </m:oMathPara>
                </a14:m>
                <a:endParaRPr lang="en-US" sz="2800" b="0" i="1" dirty="0">
                  <a:solidFill>
                    <a:srgbClr val="7030A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800" i="1">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𝑔</m:t>
                          </m:r>
                        </m:e>
                        <m:sub>
                          <m:r>
                            <a:rPr lang="en-US" sz="2800" i="1">
                              <a:solidFill>
                                <a:srgbClr val="7030A0"/>
                              </a:solidFill>
                              <a:latin typeface="Cambria Math" panose="02040503050406030204" pitchFamily="18" charset="0"/>
                            </a:rPr>
                            <m:t>𝑡</m:t>
                          </m:r>
                        </m:sub>
                      </m:sSub>
                      <m:r>
                        <a:rPr lang="en-US" sz="2800" i="1">
                          <a:solidFill>
                            <a:srgbClr val="7030A0"/>
                          </a:solidFill>
                          <a:latin typeface="Cambria Math" panose="02040503050406030204" pitchFamily="18" charset="0"/>
                        </a:rPr>
                        <m:t>=</m:t>
                      </m:r>
                      <m:r>
                        <m:rPr>
                          <m:sty m:val="p"/>
                        </m:rPr>
                        <a:rPr lang="en-US" sz="280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e>
                      </m:d>
                      <m:r>
                        <a:rPr lang="en-US" sz="2800" b="1"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𝜆</m:t>
                      </m:r>
                      <m:r>
                        <a:rPr lang="en-US" sz="2800" b="0" i="1" smtClean="0">
                          <a:solidFill>
                            <a:srgbClr val="C00000"/>
                          </a:solidFill>
                          <a:latin typeface="Cambria Math" panose="02040503050406030204" pitchFamily="18" charset="0"/>
                        </a:rPr>
                        <m:t>𝑤</m:t>
                      </m:r>
                    </m:oMath>
                  </m:oMathPara>
                </a14:m>
                <a:endParaRPr lang="en-US" sz="2800" b="0" dirty="0">
                  <a:solidFill>
                    <a:srgbClr val="7030A0"/>
                  </a:solidFill>
                </a:endParaRPr>
              </a:p>
              <a:p>
                <a:pPr/>
                <a14:m>
                  <m:oMathPara xmlns:m="http://schemas.openxmlformats.org/officeDocument/2006/math">
                    <m:oMathParaPr>
                      <m:jc m:val="left"/>
                    </m:oMathParaPr>
                    <m:oMath xmlns:m="http://schemas.openxmlformats.org/officeDocument/2006/math">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r>
                            <a:rPr lang="en-US" sz="2800" i="1">
                              <a:solidFill>
                                <a:srgbClr val="7030A0"/>
                              </a:solidFill>
                              <a:latin typeface="Cambria Math" panose="02040503050406030204" pitchFamily="18" charset="0"/>
                            </a:rPr>
                            <m:t>+1</m:t>
                          </m:r>
                        </m:sub>
                      </m:sSub>
                      <m:r>
                        <a:rPr lang="en-US" sz="2800" b="1" i="1" smtClean="0">
                          <a:solidFill>
                            <a:srgbClr val="7030A0"/>
                          </a:solidFill>
                          <a:latin typeface="Cambria Math" panose="02040503050406030204" pitchFamily="18" charset="0"/>
                        </a:rPr>
                        <m:t> </m:t>
                      </m:r>
                      <m:r>
                        <a:rPr lang="en-US" sz="2800" i="1">
                          <a:solidFill>
                            <a:srgbClr val="7030A0"/>
                          </a:solidFill>
                          <a:latin typeface="Cambria Math" panose="02040503050406030204" pitchFamily="18" charset="0"/>
                        </a:rPr>
                        <m:t>=</m:t>
                      </m:r>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𝜂</m:t>
                      </m:r>
                      <m:sSub>
                        <m:sSubPr>
                          <m:ctrlPr>
                            <a:rPr lang="en-US" sz="2800" i="1">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𝑔</m:t>
                          </m:r>
                        </m:e>
                        <m:sub>
                          <m:r>
                            <a:rPr lang="en-US" sz="2800" i="1">
                              <a:solidFill>
                                <a:srgbClr val="7030A0"/>
                              </a:solidFill>
                              <a:latin typeface="Cambria Math" panose="02040503050406030204" pitchFamily="18" charset="0"/>
                            </a:rPr>
                            <m:t>𝑡</m:t>
                          </m:r>
                        </m:sub>
                      </m:sSub>
                    </m:oMath>
                  </m:oMathPara>
                </a14:m>
                <a:endParaRPr lang="en-US" sz="2800" i="1" dirty="0">
                  <a:solidFill>
                    <a:srgbClr val="7030A0"/>
                  </a:solidFill>
                  <a:latin typeface="Cambria Math" panose="02040503050406030204" pitchFamily="18" charset="0"/>
                </a:endParaRPr>
              </a:p>
              <a:p>
                <a:r>
                  <a:rPr lang="en-US" sz="2800" dirty="0">
                    <a:solidFill>
                      <a:srgbClr val="7030A0"/>
                    </a:solidFill>
                  </a:rPr>
                  <a:t>         </a:t>
                </a:r>
                <a14:m>
                  <m:oMath xmlns:m="http://schemas.openxmlformats.org/officeDocument/2006/math">
                    <m:r>
                      <a:rPr lang="en-US" sz="2800" i="1">
                        <a:solidFill>
                          <a:srgbClr val="7030A0"/>
                        </a:solidFill>
                        <a:latin typeface="Cambria Math" panose="02040503050406030204" pitchFamily="18" charset="0"/>
                      </a:rPr>
                      <m:t>=</m:t>
                    </m:r>
                    <m:d>
                      <m:dPr>
                        <m:ctrlPr>
                          <a:rPr lang="en-US" sz="2800" b="0" i="1">
                            <a:solidFill>
                              <a:srgbClr val="C00000"/>
                            </a:solidFill>
                            <a:latin typeface="Cambria Math" panose="02040503050406030204" pitchFamily="18" charset="0"/>
                          </a:rPr>
                        </m:ctrlPr>
                      </m:dPr>
                      <m:e>
                        <m:r>
                          <a:rPr lang="en-US" sz="2800" b="0" i="1">
                            <a:solidFill>
                              <a:srgbClr val="C00000"/>
                            </a:solidFill>
                            <a:latin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𝜂</m:t>
                        </m:r>
                        <m:r>
                          <a:rPr lang="en-US" sz="2800" b="0" i="1">
                            <a:solidFill>
                              <a:srgbClr val="C00000"/>
                            </a:solidFill>
                            <a:latin typeface="Cambria Math" panose="02040503050406030204" pitchFamily="18" charset="0"/>
                            <a:ea typeface="Cambria Math" panose="02040503050406030204" pitchFamily="18" charset="0"/>
                          </a:rPr>
                          <m:t>𝜆</m:t>
                        </m:r>
                      </m:e>
                    </m:d>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r>
                      <a:rPr lang="en-US" sz="2800" b="1" i="1" smtClean="0">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𝜂</m:t>
                    </m:r>
                    <m:r>
                      <m:rPr>
                        <m:sty m:val="p"/>
                      </m:rPr>
                      <a:rPr lang="en-US" sz="280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𝐿</m:t>
                        </m:r>
                      </m:e>
                      <m:sub>
                        <m:r>
                          <m:rPr>
                            <m:sty m:val="p"/>
                          </m:rPr>
                          <a:rPr lang="en-US" sz="2800">
                            <a:solidFill>
                              <a:srgbClr val="7030A0"/>
                            </a:solidFill>
                            <a:latin typeface="Cambria Math" panose="02040503050406030204" pitchFamily="18" charset="0"/>
                          </a:rPr>
                          <m:t>data</m:t>
                        </m:r>
                      </m:sub>
                    </m:sSub>
                    <m:d>
                      <m:dPr>
                        <m:ctrlPr>
                          <a:rPr lang="en-US" sz="2800" i="1">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𝑤</m:t>
                            </m:r>
                          </m:e>
                          <m:sub>
                            <m:r>
                              <a:rPr lang="en-US" sz="2800" i="1">
                                <a:solidFill>
                                  <a:srgbClr val="7030A0"/>
                                </a:solidFill>
                                <a:latin typeface="Cambria Math" panose="02040503050406030204" pitchFamily="18" charset="0"/>
                              </a:rPr>
                              <m:t>𝑡</m:t>
                            </m:r>
                          </m:sub>
                        </m:sSub>
                      </m:e>
                    </m:d>
                  </m:oMath>
                </a14:m>
                <a:endParaRPr lang="en-US" sz="2800" dirty="0">
                  <a:solidFill>
                    <a:srgbClr val="7030A0"/>
                  </a:solidFill>
                </a:endParaRPr>
              </a:p>
              <a:p>
                <a:pPr marL="457200" indent="-457200">
                  <a:buFont typeface="Arial" panose="020B0604020202020204" pitchFamily="34" charset="0"/>
                  <a:buChar char="•"/>
                </a:pPr>
                <a:endParaRPr lang="en-US" sz="2800" dirty="0"/>
              </a:p>
            </p:txBody>
          </p:sp>
        </mc:Choice>
        <mc:Fallback xmlns="">
          <p:sp>
            <p:nvSpPr>
              <p:cNvPr id="4" name="Rectangle 3">
                <a:extLst>
                  <a:ext uri="{FF2B5EF4-FFF2-40B4-BE49-F238E27FC236}">
                    <a16:creationId xmlns:a16="http://schemas.microsoft.com/office/drawing/2014/main" id="{AE9AB326-9BCD-474A-AEB9-00947B3F9E4B}"/>
                  </a:ext>
                </a:extLst>
              </p:cNvPr>
              <p:cNvSpPr>
                <a:spLocks noRot="1" noChangeAspect="1" noMove="1" noResize="1" noEditPoints="1" noAdjustHandles="1" noChangeArrowheads="1" noChangeShapeType="1" noTextEdit="1"/>
              </p:cNvSpPr>
              <p:nvPr/>
            </p:nvSpPr>
            <p:spPr>
              <a:xfrm>
                <a:off x="6096000" y="1295400"/>
                <a:ext cx="6096000" cy="2631298"/>
              </a:xfrm>
              <a:prstGeom prst="rect">
                <a:avLst/>
              </a:prstGeom>
              <a:blipFill>
                <a:blip r:embed="rId3"/>
                <a:stretch>
                  <a:fillRect l="-6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775B484-00BA-0844-9236-26EC02402934}"/>
              </a:ext>
            </a:extLst>
          </p:cNvPr>
          <p:cNvSpPr txBox="1"/>
          <p:nvPr/>
        </p:nvSpPr>
        <p:spPr>
          <a:xfrm>
            <a:off x="9906000" y="6400800"/>
            <a:ext cx="2173993" cy="307777"/>
          </a:xfrm>
          <a:prstGeom prst="rect">
            <a:avLst/>
          </a:prstGeom>
          <a:noFill/>
        </p:spPr>
        <p:txBody>
          <a:bodyPr wrap="none" rtlCol="0">
            <a:spAutoFit/>
          </a:bodyPr>
          <a:lstStyle/>
          <a:p>
            <a:r>
              <a:rPr lang="en-US" sz="1400" b="0" dirty="0"/>
              <a:t>Adapted from </a:t>
            </a:r>
            <a:r>
              <a:rPr lang="en-US" sz="1400" b="0" dirty="0">
                <a:hlinkClick r:id="rId4"/>
              </a:rPr>
              <a:t>J. Johnson</a:t>
            </a:r>
            <a:endParaRPr lang="en-US" sz="1400" b="0" dirty="0"/>
          </a:p>
        </p:txBody>
      </p:sp>
      <p:sp>
        <p:nvSpPr>
          <p:cNvPr id="6" name="TextBox 5">
            <a:extLst>
              <a:ext uri="{FF2B5EF4-FFF2-40B4-BE49-F238E27FC236}">
                <a16:creationId xmlns:a16="http://schemas.microsoft.com/office/drawing/2014/main" id="{D623327F-EFC2-DB42-9374-4F8CCE88C937}"/>
              </a:ext>
            </a:extLst>
          </p:cNvPr>
          <p:cNvSpPr txBox="1"/>
          <p:nvPr/>
        </p:nvSpPr>
        <p:spPr>
          <a:xfrm>
            <a:off x="2133600" y="6400800"/>
            <a:ext cx="7430880" cy="338554"/>
          </a:xfrm>
          <a:prstGeom prst="rect">
            <a:avLst/>
          </a:prstGeom>
          <a:noFill/>
        </p:spPr>
        <p:txBody>
          <a:bodyPr wrap="none" rtlCol="0">
            <a:spAutoFit/>
          </a:bodyPr>
          <a:lstStyle/>
          <a:p>
            <a:r>
              <a:rPr lang="en-US" sz="1600" b="0" dirty="0"/>
              <a:t>I. </a:t>
            </a:r>
            <a:r>
              <a:rPr lang="en-US" sz="1600" b="0" dirty="0" err="1"/>
              <a:t>Loshchilov</a:t>
            </a:r>
            <a:r>
              <a:rPr lang="en-US" sz="1600" b="0" dirty="0"/>
              <a:t> and F. </a:t>
            </a:r>
            <a:r>
              <a:rPr lang="en-US" sz="1600" b="0" dirty="0" err="1"/>
              <a:t>Hutter</a:t>
            </a:r>
            <a:r>
              <a:rPr lang="en-US" sz="1600" b="0" dirty="0"/>
              <a:t>, </a:t>
            </a:r>
            <a:r>
              <a:rPr lang="en-US" sz="1600" b="0" dirty="0">
                <a:hlinkClick r:id="rId5"/>
              </a:rPr>
              <a:t>Decoupled Weight Decay Regularization</a:t>
            </a:r>
            <a:r>
              <a:rPr lang="en-US" sz="1600" b="0" dirty="0"/>
              <a:t>, ICLR 2019</a:t>
            </a:r>
          </a:p>
        </p:txBody>
      </p:sp>
      <p:sp>
        <p:nvSpPr>
          <p:cNvPr id="7" name="Rectangle 6">
            <a:extLst>
              <a:ext uri="{FF2B5EF4-FFF2-40B4-BE49-F238E27FC236}">
                <a16:creationId xmlns:a16="http://schemas.microsoft.com/office/drawing/2014/main" id="{7234BD82-AFEC-D04E-BC83-2F8FC0A18C77}"/>
              </a:ext>
            </a:extLst>
          </p:cNvPr>
          <p:cNvSpPr/>
          <p:nvPr/>
        </p:nvSpPr>
        <p:spPr>
          <a:xfrm>
            <a:off x="5643868" y="914400"/>
            <a:ext cx="5024132" cy="523220"/>
          </a:xfrm>
          <a:prstGeom prst="rect">
            <a:avLst/>
          </a:prstGeom>
        </p:spPr>
        <p:txBody>
          <a:bodyPr wrap="none">
            <a:spAutoFit/>
          </a:bodyPr>
          <a:lstStyle/>
          <a:p>
            <a:pPr marL="457200" indent="-457200">
              <a:buFont typeface="Arial" panose="020B0604020202020204" pitchFamily="34" charset="0"/>
              <a:buChar char="•"/>
            </a:pPr>
            <a:r>
              <a:rPr lang="en-US" sz="2800" b="0" dirty="0"/>
              <a:t>SGD with L2 regularization:</a:t>
            </a:r>
          </a:p>
        </p:txBody>
      </p:sp>
    </p:spTree>
    <p:extLst>
      <p:ext uri="{BB962C8B-B14F-4D97-AF65-F5344CB8AC3E}">
        <p14:creationId xmlns:p14="http://schemas.microsoft.com/office/powerpoint/2010/main" val="11998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6952-4486-6B47-B74F-1C411F802BE1}"/>
              </a:ext>
            </a:extLst>
          </p:cNvPr>
          <p:cNvSpPr>
            <a:spLocks noGrp="1"/>
          </p:cNvSpPr>
          <p:nvPr>
            <p:ph type="title"/>
          </p:nvPr>
        </p:nvSpPr>
        <p:spPr/>
        <p:txBody>
          <a:bodyPr/>
          <a:lstStyle/>
          <a:p>
            <a:r>
              <a:rPr lang="en-US" dirty="0"/>
              <a:t>Other types of regularization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186983-4791-D947-8E44-0659AC44B867}"/>
                  </a:ext>
                </a:extLst>
              </p:cNvPr>
              <p:cNvSpPr>
                <a:spLocks noGrp="1"/>
              </p:cNvSpPr>
              <p:nvPr>
                <p:ph idx="1"/>
              </p:nvPr>
            </p:nvSpPr>
            <p:spPr/>
            <p:txBody>
              <a:bodyPr/>
              <a:lstStyle/>
              <a:p>
                <a:pPr marL="457200" indent="-457200">
                  <a:buFont typeface="Arial" panose="020B0604020202020204" pitchFamily="34" charset="0"/>
                  <a:buChar char="•"/>
                </a:pPr>
                <a:r>
                  <a:rPr lang="en-US" dirty="0"/>
                  <a:t>Adding noise to the inputs</a:t>
                </a:r>
              </a:p>
              <a:p>
                <a:pPr marL="857250" lvl="1" indent="-457200">
                  <a:buFont typeface="Arial" panose="020B0604020202020204" pitchFamily="34" charset="0"/>
                  <a:buChar char="•"/>
                </a:pPr>
                <a:r>
                  <a:rPr lang="en-US" sz="2400" dirty="0"/>
                  <a:t>Recall motivation of max margin criterion</a:t>
                </a:r>
              </a:p>
              <a:p>
                <a:pPr marL="857250" lvl="1" indent="-457200">
                  <a:buFont typeface="Arial" panose="020B0604020202020204" pitchFamily="34" charset="0"/>
                  <a:buChar char="•"/>
                </a:pPr>
                <a:r>
                  <a:rPr lang="en-US" sz="2400" dirty="0"/>
                  <a:t>In simple scenario (linear model, quadratic loss, Gaussian noise), this is equivalent to weight decay</a:t>
                </a:r>
              </a:p>
              <a:p>
                <a:pPr marL="857250" lvl="1" indent="-457200">
                  <a:buFont typeface="Arial" panose="020B0604020202020204" pitchFamily="34" charset="0"/>
                  <a:buChar char="•"/>
                </a:pPr>
                <a:r>
                  <a:rPr lang="en-US" sz="2400" dirty="0"/>
                  <a:t>Data augmentation is a more general form of this</a:t>
                </a:r>
              </a:p>
              <a:p>
                <a:pPr marL="457200" indent="-457200">
                  <a:buFont typeface="Arial" panose="020B0604020202020204" pitchFamily="34" charset="0"/>
                  <a:buChar char="•"/>
                </a:pPr>
                <a:r>
                  <a:rPr lang="en-US" dirty="0"/>
                  <a:t>Adding noise to the weights</a:t>
                </a:r>
              </a:p>
              <a:p>
                <a:pPr marL="457200" indent="-457200">
                  <a:buFont typeface="Arial" panose="020B0604020202020204" pitchFamily="34" charset="0"/>
                  <a:buChar char="•"/>
                </a:pPr>
                <a:r>
                  <a:rPr lang="en-US" dirty="0"/>
                  <a:t>Label smoothing </a:t>
                </a:r>
              </a:p>
              <a:p>
                <a:pPr marL="857250" lvl="1" indent="-457200">
                  <a:buFont typeface="Arial" panose="020B0604020202020204" pitchFamily="34" charset="0"/>
                  <a:buChar char="•"/>
                </a:pPr>
                <a:r>
                  <a:rPr lang="en-US" sz="2400" dirty="0"/>
                  <a:t>When using </a:t>
                </a:r>
                <a:r>
                  <a:rPr lang="en-US" sz="2400" dirty="0" err="1"/>
                  <a:t>softmax</a:t>
                </a:r>
                <a:r>
                  <a:rPr lang="en-US" sz="2400" dirty="0"/>
                  <a:t> loss, replace hard 1 and 0 prediction targets with “soft” targets of </a:t>
                </a:r>
                <a14:m>
                  <m:oMath xmlns:m="http://schemas.openxmlformats.org/officeDocument/2006/math">
                    <m:r>
                      <a:rPr lang="en-US" sz="2400">
                        <a:solidFill>
                          <a:srgbClr val="9900CC"/>
                        </a:solidFill>
                        <a:latin typeface="Cambria Math" panose="02040503050406030204" pitchFamily="18" charset="0"/>
                        <a:ea typeface="Cambria Math" panose="02040503050406030204" pitchFamily="18" charset="0"/>
                      </a:rPr>
                      <m:t>1−</m:t>
                    </m:r>
                    <m:r>
                      <a:rPr lang="en-US" sz="2400" i="1">
                        <a:solidFill>
                          <a:srgbClr val="9900CC"/>
                        </a:solidFill>
                        <a:latin typeface="Cambria Math" panose="02040503050406030204" pitchFamily="18" charset="0"/>
                        <a:ea typeface="Cambria Math" panose="02040503050406030204" pitchFamily="18" charset="0"/>
                      </a:rPr>
                      <m:t>𝜖</m:t>
                    </m:r>
                  </m:oMath>
                </a14:m>
                <a:r>
                  <a:rPr lang="en-US" sz="2400" dirty="0"/>
                  <a:t> and </a:t>
                </a:r>
                <a14:m>
                  <m:oMath xmlns:m="http://schemas.openxmlformats.org/officeDocument/2006/math">
                    <m:f>
                      <m:fPr>
                        <m:ctrlPr>
                          <a:rPr lang="en-US" sz="2400" i="1">
                            <a:solidFill>
                              <a:srgbClr val="9900CC"/>
                            </a:solidFill>
                            <a:latin typeface="Cambria Math" panose="02040503050406030204" pitchFamily="18" charset="0"/>
                            <a:ea typeface="Cambria Math" panose="02040503050406030204" pitchFamily="18" charset="0"/>
                          </a:rPr>
                        </m:ctrlPr>
                      </m:fPr>
                      <m:num>
                        <m:r>
                          <a:rPr lang="en-US" sz="2400" i="1">
                            <a:solidFill>
                              <a:srgbClr val="9900CC"/>
                            </a:solidFill>
                            <a:latin typeface="Cambria Math" panose="02040503050406030204" pitchFamily="18" charset="0"/>
                            <a:ea typeface="Cambria Math" panose="02040503050406030204" pitchFamily="18" charset="0"/>
                          </a:rPr>
                          <m:t>𝜖</m:t>
                        </m:r>
                      </m:num>
                      <m:den>
                        <m:r>
                          <a:rPr lang="en-US" sz="2400" i="1">
                            <a:solidFill>
                              <a:srgbClr val="9900CC"/>
                            </a:solidFill>
                            <a:latin typeface="Cambria Math" panose="02040503050406030204" pitchFamily="18" charset="0"/>
                            <a:ea typeface="Cambria Math" panose="02040503050406030204" pitchFamily="18" charset="0"/>
                          </a:rPr>
                          <m:t>𝐶</m:t>
                        </m:r>
                        <m:r>
                          <a:rPr lang="en-US" sz="2400" i="1">
                            <a:solidFill>
                              <a:srgbClr val="9900CC"/>
                            </a:solidFill>
                            <a:latin typeface="Cambria Math" panose="02040503050406030204" pitchFamily="18" charset="0"/>
                            <a:ea typeface="Cambria Math" panose="02040503050406030204" pitchFamily="18" charset="0"/>
                          </a:rPr>
                          <m:t>−1</m:t>
                        </m:r>
                      </m:den>
                    </m:f>
                  </m:oMath>
                </a14:m>
                <a:endParaRPr lang="en-US" sz="2400" dirty="0"/>
              </a:p>
            </p:txBody>
          </p:sp>
        </mc:Choice>
        <mc:Fallback xmlns="">
          <p:sp>
            <p:nvSpPr>
              <p:cNvPr id="3" name="Content Placeholder 2">
                <a:extLst>
                  <a:ext uri="{FF2B5EF4-FFF2-40B4-BE49-F238E27FC236}">
                    <a16:creationId xmlns:a16="http://schemas.microsoft.com/office/drawing/2014/main" id="{15186983-4791-D947-8E44-0659AC44B867}"/>
                  </a:ext>
                </a:extLst>
              </p:cNvPr>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Tree>
    <p:extLst>
      <p:ext uri="{BB962C8B-B14F-4D97-AF65-F5344CB8AC3E}">
        <p14:creationId xmlns:p14="http://schemas.microsoft.com/office/powerpoint/2010/main" val="26036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Dropout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At training time, in each forward pass, turn off some neurons with probability </a:t>
                </a:r>
                <a14:m>
                  <m:oMath xmlns:m="http://schemas.openxmlformats.org/officeDocument/2006/math">
                    <m:r>
                      <a:rPr lang="en-US" i="1" dirty="0" smtClean="0">
                        <a:latin typeface="Cambria Math" panose="02040503050406030204" pitchFamily="18" charset="0"/>
                      </a:rPr>
                      <m:t>𝑝</m:t>
                    </m:r>
                  </m:oMath>
                </a14:m>
                <a:r>
                  <a:rPr lang="en-US" dirty="0"/>
                  <a:t> </a:t>
                </a:r>
              </a:p>
              <a:p>
                <a:pPr marL="457200" indent="-457200">
                  <a:buFont typeface="Arial" panose="020B0604020202020204" pitchFamily="34" charset="0"/>
                  <a:buChar char="•"/>
                </a:pPr>
                <a:r>
                  <a:rPr lang="en-US" dirty="0"/>
                  <a:t>At test time, to have deterministic behavior, multiply output of neuron by </a:t>
                </a:r>
                <a14:m>
                  <m:oMath xmlns:m="http://schemas.openxmlformats.org/officeDocument/2006/math">
                    <m:r>
                      <a:rPr lang="en-US" i="1" dirty="0" smtClean="0">
                        <a:latin typeface="Cambria Math" panose="02040503050406030204" pitchFamily="18" charset="0"/>
                      </a:rPr>
                      <m:t>𝑝</m:t>
                    </m:r>
                  </m:oMath>
                </a14:m>
                <a:endParaRPr lang="en-US" i="1" dirty="0"/>
              </a:p>
            </p:txBody>
          </p:sp>
        </mc:Choice>
        <mc:Fallback xmlns="">
          <p:sp>
            <p:nvSpPr>
              <p:cNvPr id="3" name="Content Placeholder 2">
                <a:extLst>
                  <a:ext uri="{FF2B5EF4-FFF2-40B4-BE49-F238E27FC236}">
                    <a16:creationId xmlns:a16="http://schemas.microsoft.com/office/drawing/2014/main" id="{6321DB9B-6A06-DB4E-A317-0FCFCE71B32A}"/>
                  </a:ext>
                </a:extLst>
              </p:cNvPr>
              <p:cNvSpPr>
                <a:spLocks noGrp="1" noRot="1" noChangeAspect="1" noMove="1" noResize="1" noEditPoints="1" noAdjustHandles="1" noChangeArrowheads="1" noChangeShapeType="1" noTextEdit="1"/>
              </p:cNvSpPr>
              <p:nvPr>
                <p:ph idx="1"/>
              </p:nvPr>
            </p:nvSpPr>
            <p:spPr>
              <a:blipFill>
                <a:blip r:embed="rId2"/>
                <a:stretch>
                  <a:fillRect l="-1103" t="-1449" r="-98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CDC25F-B2A6-3542-AD57-C03172695C5C}"/>
              </a:ext>
            </a:extLst>
          </p:cNvPr>
          <p:cNvPicPr>
            <a:picLocks noChangeAspect="1"/>
          </p:cNvPicPr>
          <p:nvPr/>
        </p:nvPicPr>
        <p:blipFill>
          <a:blip r:embed="rId3"/>
          <a:stretch>
            <a:fillRect/>
          </a:stretch>
        </p:blipFill>
        <p:spPr>
          <a:xfrm>
            <a:off x="3568701" y="3133302"/>
            <a:ext cx="4975457" cy="2657899"/>
          </a:xfrm>
          <a:prstGeom prst="rect">
            <a:avLst/>
          </a:prstGeom>
        </p:spPr>
      </p:pic>
      <p:sp>
        <p:nvSpPr>
          <p:cNvPr id="5" name="Rectangle 4">
            <a:extLst>
              <a:ext uri="{FF2B5EF4-FFF2-40B4-BE49-F238E27FC236}">
                <a16:creationId xmlns:a16="http://schemas.microsoft.com/office/drawing/2014/main" id="{C42758DE-F1F3-F540-B2CF-59E7D43B7ED9}"/>
              </a:ext>
            </a:extLst>
          </p:cNvPr>
          <p:cNvSpPr/>
          <p:nvPr/>
        </p:nvSpPr>
        <p:spPr>
          <a:xfrm>
            <a:off x="1905000" y="6211670"/>
            <a:ext cx="8382000" cy="646331"/>
          </a:xfrm>
          <a:prstGeom prst="rect">
            <a:avLst/>
          </a:prstGeom>
        </p:spPr>
        <p:txBody>
          <a:bodyPr wrap="square">
            <a:spAutoFit/>
          </a:bodyPr>
          <a:lstStyle/>
          <a:p>
            <a:pPr algn="ctr"/>
            <a:r>
              <a:rPr lang="en-US" sz="1800" b="0" dirty="0"/>
              <a:t>N. Srivastava, G. Hinton, A. </a:t>
            </a:r>
            <a:r>
              <a:rPr lang="en-US" sz="1800" b="0" dirty="0" err="1"/>
              <a:t>Krizhevsky</a:t>
            </a:r>
            <a:r>
              <a:rPr lang="en-US" sz="1800" b="0" dirty="0"/>
              <a:t>, I. </a:t>
            </a:r>
            <a:r>
              <a:rPr lang="en-US" sz="1800" b="0" dirty="0" err="1"/>
              <a:t>Sutskever</a:t>
            </a:r>
            <a:r>
              <a:rPr lang="en-US" sz="1800" b="0" dirty="0"/>
              <a:t>, R. </a:t>
            </a:r>
            <a:r>
              <a:rPr lang="en-US" sz="1800" b="0" dirty="0" err="1"/>
              <a:t>Salakhutdinov</a:t>
            </a:r>
            <a:r>
              <a:rPr lang="en-US" sz="1800" b="0" dirty="0"/>
              <a:t>. </a:t>
            </a:r>
            <a:br>
              <a:rPr lang="en-US" sz="1800" b="0" dirty="0"/>
            </a:br>
            <a:r>
              <a:rPr lang="en-US" sz="1800" b="0" dirty="0">
                <a:hlinkClick r:id="rId4"/>
              </a:rPr>
              <a:t>Dropout: A Simple Way to Prevent Neural Networks from Overfitting</a:t>
            </a:r>
            <a:r>
              <a:rPr lang="en-US" sz="1800" b="0" dirty="0"/>
              <a:t>. JMLR 2014</a:t>
            </a:r>
          </a:p>
        </p:txBody>
      </p:sp>
    </p:spTree>
    <p:extLst>
      <p:ext uri="{BB962C8B-B14F-4D97-AF65-F5344CB8AC3E}">
        <p14:creationId xmlns:p14="http://schemas.microsoft.com/office/powerpoint/2010/main" val="2360956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Dropout</a:t>
            </a:r>
          </a:p>
        </p:txBody>
      </p:sp>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Intuitions</a:t>
            </a:r>
          </a:p>
          <a:p>
            <a:pPr marL="857250" lvl="1" indent="-457200">
              <a:buFont typeface="Arial" panose="020B0604020202020204" pitchFamily="34" charset="0"/>
              <a:buChar char="•"/>
            </a:pPr>
            <a:r>
              <a:rPr lang="en-US" sz="2400" dirty="0"/>
              <a:t>Prevent “co-adaptation” of units, increase robustness to noise</a:t>
            </a:r>
          </a:p>
          <a:p>
            <a:pPr marL="857250" lvl="1" indent="-457200">
              <a:buFont typeface="Arial" panose="020B0604020202020204" pitchFamily="34" charset="0"/>
              <a:buChar char="•"/>
            </a:pPr>
            <a:r>
              <a:rPr lang="en-US" sz="2400" dirty="0"/>
              <a:t>Train </a:t>
            </a:r>
            <a:r>
              <a:rPr lang="en-US" sz="2400" i="1" dirty="0"/>
              <a:t>implicit ensemble</a:t>
            </a:r>
          </a:p>
          <a:p>
            <a:pPr marL="857250" lvl="1"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CCDC25F-B2A6-3542-AD57-C03172695C5C}"/>
              </a:ext>
            </a:extLst>
          </p:cNvPr>
          <p:cNvPicPr>
            <a:picLocks noChangeAspect="1"/>
          </p:cNvPicPr>
          <p:nvPr/>
        </p:nvPicPr>
        <p:blipFill>
          <a:blip r:embed="rId2"/>
          <a:stretch>
            <a:fillRect/>
          </a:stretch>
        </p:blipFill>
        <p:spPr>
          <a:xfrm>
            <a:off x="3568701" y="3133302"/>
            <a:ext cx="4975457" cy="2657899"/>
          </a:xfrm>
          <a:prstGeom prst="rect">
            <a:avLst/>
          </a:prstGeom>
        </p:spPr>
      </p:pic>
      <p:sp>
        <p:nvSpPr>
          <p:cNvPr id="6" name="Rectangle 5">
            <a:extLst>
              <a:ext uri="{FF2B5EF4-FFF2-40B4-BE49-F238E27FC236}">
                <a16:creationId xmlns:a16="http://schemas.microsoft.com/office/drawing/2014/main" id="{4515F7E0-B182-F04E-B07F-9B3C7C2F3AE4}"/>
              </a:ext>
            </a:extLst>
          </p:cNvPr>
          <p:cNvSpPr/>
          <p:nvPr/>
        </p:nvSpPr>
        <p:spPr>
          <a:xfrm>
            <a:off x="1905000" y="6211670"/>
            <a:ext cx="8382000" cy="646331"/>
          </a:xfrm>
          <a:prstGeom prst="rect">
            <a:avLst/>
          </a:prstGeom>
        </p:spPr>
        <p:txBody>
          <a:bodyPr wrap="square">
            <a:spAutoFit/>
          </a:bodyPr>
          <a:lstStyle/>
          <a:p>
            <a:pPr algn="ctr"/>
            <a:r>
              <a:rPr lang="en-US" sz="1800" b="0" dirty="0"/>
              <a:t>N. Srivastava, G. Hinton, A. </a:t>
            </a:r>
            <a:r>
              <a:rPr lang="en-US" sz="1800" b="0" dirty="0" err="1"/>
              <a:t>Krizhevsky</a:t>
            </a:r>
            <a:r>
              <a:rPr lang="en-US" sz="1800" b="0" dirty="0"/>
              <a:t>, I. </a:t>
            </a:r>
            <a:r>
              <a:rPr lang="en-US" sz="1800" b="0" dirty="0" err="1"/>
              <a:t>Sutskever</a:t>
            </a:r>
            <a:r>
              <a:rPr lang="en-US" sz="1800" b="0" dirty="0"/>
              <a:t>, R. </a:t>
            </a:r>
            <a:r>
              <a:rPr lang="en-US" sz="1800" b="0" dirty="0" err="1"/>
              <a:t>Salakhutdinov</a:t>
            </a:r>
            <a:r>
              <a:rPr lang="en-US" sz="1800" b="0" dirty="0"/>
              <a:t>. </a:t>
            </a:r>
            <a:br>
              <a:rPr lang="en-US" sz="1800" b="0" dirty="0"/>
            </a:br>
            <a:r>
              <a:rPr lang="en-US" sz="1800" b="0" dirty="0">
                <a:hlinkClick r:id="rId3"/>
              </a:rPr>
              <a:t>Dropout: A Simple Way to Prevent Neural Networks from Overfitting</a:t>
            </a:r>
            <a:r>
              <a:rPr lang="en-US" sz="1800" b="0" dirty="0"/>
              <a:t>. JMLR 2014</a:t>
            </a:r>
          </a:p>
        </p:txBody>
      </p:sp>
    </p:spTree>
    <p:extLst>
      <p:ext uri="{BB962C8B-B14F-4D97-AF65-F5344CB8AC3E}">
        <p14:creationId xmlns:p14="http://schemas.microsoft.com/office/powerpoint/2010/main" val="1886625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5853-1971-C244-B236-44B8C9CB2E06}"/>
              </a:ext>
            </a:extLst>
          </p:cNvPr>
          <p:cNvSpPr>
            <a:spLocks noGrp="1"/>
          </p:cNvSpPr>
          <p:nvPr>
            <p:ph type="title"/>
          </p:nvPr>
        </p:nvSpPr>
        <p:spPr/>
        <p:txBody>
          <a:bodyPr/>
          <a:lstStyle/>
          <a:p>
            <a:r>
              <a:rPr lang="en-US" dirty="0"/>
              <a:t>Current status of dropout</a:t>
            </a:r>
          </a:p>
        </p:txBody>
      </p:sp>
      <p:sp>
        <p:nvSpPr>
          <p:cNvPr id="3" name="Content Placeholder 2">
            <a:extLst>
              <a:ext uri="{FF2B5EF4-FFF2-40B4-BE49-F238E27FC236}">
                <a16:creationId xmlns:a16="http://schemas.microsoft.com/office/drawing/2014/main" id="{6321DB9B-6A06-DB4E-A317-0FCFCE71B32A}"/>
              </a:ext>
            </a:extLst>
          </p:cNvPr>
          <p:cNvSpPr>
            <a:spLocks noGrp="1"/>
          </p:cNvSpPr>
          <p:nvPr>
            <p:ph idx="1"/>
          </p:nvPr>
        </p:nvSpPr>
        <p:spPr/>
        <p:txBody>
          <a:bodyPr/>
          <a:lstStyle/>
          <a:p>
            <a:pPr marL="457200" indent="-457200">
              <a:buFont typeface="Arial" panose="020B0604020202020204" pitchFamily="34" charset="0"/>
              <a:buChar char="•"/>
            </a:pPr>
            <a:r>
              <a:rPr lang="en-US" dirty="0"/>
              <a:t>Against</a:t>
            </a:r>
          </a:p>
          <a:p>
            <a:pPr marL="857250" lvl="1" indent="-457200">
              <a:buFont typeface="Arial" panose="020B0604020202020204" pitchFamily="34" charset="0"/>
              <a:buChar char="•"/>
            </a:pPr>
            <a:r>
              <a:rPr lang="en-US" sz="2400" dirty="0"/>
              <a:t>Slows down convergence</a:t>
            </a:r>
          </a:p>
          <a:p>
            <a:pPr marL="857250" lvl="1" indent="-457200">
              <a:buFont typeface="Arial" panose="020B0604020202020204" pitchFamily="34" charset="0"/>
              <a:buChar char="•"/>
            </a:pPr>
            <a:r>
              <a:rPr lang="en-US" sz="2400" dirty="0"/>
              <a:t>Made redundant by batch normalization or possibly even </a:t>
            </a:r>
            <a:r>
              <a:rPr lang="en-US" sz="2400" dirty="0">
                <a:hlinkClick r:id="rId2"/>
              </a:rPr>
              <a:t>clashes with it</a:t>
            </a:r>
            <a:endParaRPr lang="en-US" sz="2400" dirty="0"/>
          </a:p>
          <a:p>
            <a:pPr marL="857250" lvl="1" indent="-457200">
              <a:buFont typeface="Arial" panose="020B0604020202020204" pitchFamily="34" charset="0"/>
              <a:buChar char="•"/>
            </a:pPr>
            <a:r>
              <a:rPr lang="en-US" sz="2400" dirty="0"/>
              <a:t>Unnecessary for larger datasets or with sufficient data augmentation</a:t>
            </a:r>
          </a:p>
          <a:p>
            <a:pPr marL="457200" indent="-457200">
              <a:buFont typeface="Arial" panose="020B0604020202020204" pitchFamily="34" charset="0"/>
              <a:buChar char="•"/>
            </a:pPr>
            <a:r>
              <a:rPr lang="en-US" dirty="0"/>
              <a:t>In favor </a:t>
            </a:r>
          </a:p>
          <a:p>
            <a:pPr marL="857250" lvl="1" indent="-457200">
              <a:buFont typeface="Arial" panose="020B0604020202020204" pitchFamily="34" charset="0"/>
              <a:buChar char="•"/>
            </a:pPr>
            <a:r>
              <a:rPr lang="en-US" sz="2400" dirty="0"/>
              <a:t>Can still help for certain models and in certain situations: e.g., used in Wide Residual Networks</a:t>
            </a:r>
          </a:p>
        </p:txBody>
      </p:sp>
    </p:spTree>
    <p:extLst>
      <p:ext uri="{BB962C8B-B14F-4D97-AF65-F5344CB8AC3E}">
        <p14:creationId xmlns:p14="http://schemas.microsoft.com/office/powerpoint/2010/main" val="10477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solidFill>
                  <a:schemeClr val="bg1">
                    <a:lumMod val="50000"/>
                  </a:schemeClr>
                </a:solidFill>
              </a:rPr>
              <a:t>Optimization</a:t>
            </a:r>
          </a:p>
          <a:p>
            <a:pPr marL="857250" lvl="1" indent="-457200">
              <a:buFont typeface="Arial" panose="020B0604020202020204" pitchFamily="34" charset="0"/>
              <a:buChar char="•"/>
            </a:pPr>
            <a:r>
              <a:rPr lang="en-US" dirty="0">
                <a:solidFill>
                  <a:schemeClr val="bg1">
                    <a:lumMod val="50000"/>
                  </a:schemeClr>
                </a:solidFill>
              </a:rPr>
              <a:t>Mini-batch SGD</a:t>
            </a:r>
          </a:p>
          <a:p>
            <a:pPr marL="857250" lvl="1" indent="-457200">
              <a:buFont typeface="Arial" panose="020B0604020202020204" pitchFamily="34" charset="0"/>
              <a:buChar char="•"/>
            </a:pPr>
            <a:r>
              <a:rPr lang="en-US" dirty="0">
                <a:solidFill>
                  <a:schemeClr val="bg1">
                    <a:lumMod val="50000"/>
                  </a:schemeClr>
                </a:solidFill>
              </a:rPr>
              <a:t>Learning rate decay</a:t>
            </a:r>
          </a:p>
          <a:p>
            <a:pPr marL="857250" lvl="1" indent="-457200">
              <a:buFont typeface="Arial" panose="020B0604020202020204" pitchFamily="34" charset="0"/>
              <a:buChar char="•"/>
            </a:pPr>
            <a:r>
              <a:rPr lang="en-US" dirty="0">
                <a:solidFill>
                  <a:schemeClr val="bg1">
                    <a:lumMod val="50000"/>
                  </a:schemeClr>
                </a:solidFill>
              </a:rPr>
              <a:t>Diagnosing learning curves</a:t>
            </a:r>
          </a:p>
          <a:p>
            <a:pPr marL="857250" lvl="1" indent="-457200">
              <a:buFont typeface="Arial" panose="020B0604020202020204" pitchFamily="34" charset="0"/>
              <a:buChar char="•"/>
            </a:pPr>
            <a:r>
              <a:rPr lang="en-US" dirty="0">
                <a:solidFill>
                  <a:schemeClr val="bg1">
                    <a:lumMod val="50000"/>
                  </a:schemeClr>
                </a:solidFill>
              </a:rPr>
              <a:t>Adaptive methods: SGD with momentum, </a:t>
            </a:r>
            <a:r>
              <a:rPr lang="en-US" dirty="0" err="1">
                <a:solidFill>
                  <a:schemeClr val="bg1">
                    <a:lumMod val="50000"/>
                  </a:schemeClr>
                </a:solidFill>
              </a:rPr>
              <a:t>RMSProp</a:t>
            </a:r>
            <a:r>
              <a:rPr lang="en-US" dirty="0">
                <a:solidFill>
                  <a:schemeClr val="bg1">
                    <a:lumMod val="50000"/>
                  </a:schemeClr>
                </a:solidFill>
              </a:rPr>
              <a:t>, Adam</a:t>
            </a:r>
          </a:p>
          <a:p>
            <a:pPr marL="457200" indent="-457200">
              <a:buFont typeface="Arial" panose="020B0604020202020204" pitchFamily="34" charset="0"/>
              <a:buChar char="•"/>
            </a:pPr>
            <a:r>
              <a:rPr lang="en-US" sz="2400" dirty="0">
                <a:solidFill>
                  <a:schemeClr val="bg1">
                    <a:lumMod val="50000"/>
                  </a:schemeClr>
                </a:solidFill>
              </a:rPr>
              <a:t>Massaging the numbers</a:t>
            </a:r>
          </a:p>
          <a:p>
            <a:pPr marL="857250" lvl="1" indent="-457200">
              <a:buFont typeface="Arial" panose="020B0604020202020204" pitchFamily="34" charset="0"/>
              <a:buChar char="•"/>
            </a:pPr>
            <a:r>
              <a:rPr lang="en-US" dirty="0">
                <a:solidFill>
                  <a:schemeClr val="bg1">
                    <a:lumMod val="50000"/>
                  </a:schemeClr>
                </a:solidFill>
              </a:rPr>
              <a:t>Data augmentation </a:t>
            </a:r>
          </a:p>
          <a:p>
            <a:pPr marL="857250" lvl="1" indent="-457200">
              <a:buFont typeface="Arial" panose="020B0604020202020204" pitchFamily="34" charset="0"/>
              <a:buChar char="•"/>
            </a:pPr>
            <a:r>
              <a:rPr lang="en-US" dirty="0">
                <a:solidFill>
                  <a:schemeClr val="bg1">
                    <a:lumMod val="50000"/>
                  </a:schemeClr>
                </a:solidFill>
              </a:rPr>
              <a:t>Data preprocessing</a:t>
            </a:r>
          </a:p>
          <a:p>
            <a:pPr marL="857250" lvl="1" indent="-457200">
              <a:buFont typeface="Arial" panose="020B0604020202020204" pitchFamily="34" charset="0"/>
              <a:buChar char="•"/>
            </a:pPr>
            <a:r>
              <a:rPr lang="en-US" dirty="0">
                <a:solidFill>
                  <a:schemeClr val="bg1">
                    <a:lumMod val="50000"/>
                  </a:schemeClr>
                </a:solidFill>
              </a:rPr>
              <a:t>Weight initialization</a:t>
            </a:r>
          </a:p>
          <a:p>
            <a:pPr marL="857250" lvl="1" indent="-457200">
              <a:buFont typeface="Arial" panose="020B0604020202020204" pitchFamily="34" charset="0"/>
              <a:buChar char="•"/>
            </a:pPr>
            <a:r>
              <a:rPr lang="en-US" dirty="0">
                <a:solidFill>
                  <a:schemeClr val="bg1">
                    <a:lumMod val="50000"/>
                  </a:schemeClr>
                </a:solidFill>
              </a:rPr>
              <a:t>Batch normalization</a:t>
            </a:r>
          </a:p>
          <a:p>
            <a:pPr marL="457200" indent="-457200">
              <a:buFont typeface="Arial" panose="020B0604020202020204" pitchFamily="34" charset="0"/>
              <a:buChar char="•"/>
            </a:pPr>
            <a:r>
              <a:rPr lang="en-US" sz="2400" dirty="0">
                <a:solidFill>
                  <a:schemeClr val="bg1">
                    <a:lumMod val="50000"/>
                  </a:schemeClr>
                </a:solidFill>
              </a:rPr>
              <a:t>Regularization</a:t>
            </a:r>
          </a:p>
          <a:p>
            <a:pPr marL="457200" indent="-457200">
              <a:buFont typeface="Arial" panose="020B0604020202020204" pitchFamily="34" charset="0"/>
              <a:buChar char="•"/>
            </a:pPr>
            <a:r>
              <a:rPr lang="en-US" sz="2400" dirty="0"/>
              <a:t>Test time: averaging predictions, ensembles</a:t>
            </a:r>
          </a:p>
        </p:txBody>
      </p:sp>
    </p:spTree>
    <p:extLst>
      <p:ext uri="{BB962C8B-B14F-4D97-AF65-F5344CB8AC3E}">
        <p14:creationId xmlns:p14="http://schemas.microsoft.com/office/powerpoint/2010/main" val="42536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05B1-464A-5C49-AE8E-A9E59B0FC0B7}"/>
              </a:ext>
            </a:extLst>
          </p:cNvPr>
          <p:cNvSpPr>
            <a:spLocks noGrp="1"/>
          </p:cNvSpPr>
          <p:nvPr>
            <p:ph type="title"/>
          </p:nvPr>
        </p:nvSpPr>
        <p:spPr/>
        <p:txBody>
          <a:bodyPr/>
          <a:lstStyle/>
          <a:p>
            <a:r>
              <a:rPr lang="en-US" dirty="0"/>
              <a:t>Test time</a:t>
            </a:r>
          </a:p>
        </p:txBody>
      </p:sp>
      <p:sp>
        <p:nvSpPr>
          <p:cNvPr id="3" name="Content Placeholder 2">
            <a:extLst>
              <a:ext uri="{FF2B5EF4-FFF2-40B4-BE49-F238E27FC236}">
                <a16:creationId xmlns:a16="http://schemas.microsoft.com/office/drawing/2014/main" id="{0C870D67-2C13-0048-B242-F893EF8445A1}"/>
              </a:ext>
            </a:extLst>
          </p:cNvPr>
          <p:cNvSpPr>
            <a:spLocks noGrp="1"/>
          </p:cNvSpPr>
          <p:nvPr>
            <p:ph idx="1"/>
          </p:nvPr>
        </p:nvSpPr>
        <p:spPr/>
        <p:txBody>
          <a:bodyPr/>
          <a:lstStyle/>
          <a:p>
            <a:pPr marL="457200" indent="-457200">
              <a:buFont typeface="Arial" panose="020B0604020202020204" pitchFamily="34" charset="0"/>
              <a:buChar char="•"/>
            </a:pPr>
            <a:r>
              <a:rPr lang="en-US" dirty="0"/>
              <a:t>Average predictions across multiple crops of test image</a:t>
            </a:r>
          </a:p>
          <a:p>
            <a:pPr marL="857250" lvl="1" indent="-457200">
              <a:buFont typeface="Arial" panose="020B0604020202020204" pitchFamily="34" charset="0"/>
              <a:buChar char="•"/>
            </a:pPr>
            <a:r>
              <a:rPr lang="en-US" sz="2400" dirty="0"/>
              <a:t>There is a more elegant way to do this with </a:t>
            </a:r>
            <a:r>
              <a:rPr lang="en-US" sz="2400" i="1" dirty="0"/>
              <a:t>fully convolutional networks </a:t>
            </a:r>
            <a:r>
              <a:rPr lang="en-US" sz="2400" dirty="0"/>
              <a:t>(FCNs)</a:t>
            </a:r>
          </a:p>
        </p:txBody>
      </p:sp>
      <p:pic>
        <p:nvPicPr>
          <p:cNvPr id="5" name="Picture 4">
            <a:extLst>
              <a:ext uri="{FF2B5EF4-FFF2-40B4-BE49-F238E27FC236}">
                <a16:creationId xmlns:a16="http://schemas.microsoft.com/office/drawing/2014/main" id="{909BE4F4-5C61-7943-A9D7-3EE35F0BD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971801"/>
            <a:ext cx="2438400" cy="3649785"/>
          </a:xfrm>
          <a:prstGeom prst="rect">
            <a:avLst/>
          </a:prstGeom>
        </p:spPr>
      </p:pic>
    </p:spTree>
    <p:extLst>
      <p:ext uri="{BB962C8B-B14F-4D97-AF65-F5344CB8AC3E}">
        <p14:creationId xmlns:p14="http://schemas.microsoft.com/office/powerpoint/2010/main" val="16992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1C14-5967-FB4A-B3A4-FEADAE4A6B3F}"/>
              </a:ext>
            </a:extLst>
          </p:cNvPr>
          <p:cNvSpPr>
            <a:spLocks noGrp="1"/>
          </p:cNvSpPr>
          <p:nvPr>
            <p:ph type="title"/>
          </p:nvPr>
        </p:nvSpPr>
        <p:spPr/>
        <p:txBody>
          <a:bodyPr/>
          <a:lstStyle/>
          <a:p>
            <a:r>
              <a:rPr lang="en-US" dirty="0"/>
              <a:t>Setting the learning rate</a:t>
            </a:r>
          </a:p>
        </p:txBody>
      </p:sp>
      <p:pic>
        <p:nvPicPr>
          <p:cNvPr id="6" name="Picture 5">
            <a:extLst>
              <a:ext uri="{FF2B5EF4-FFF2-40B4-BE49-F238E27FC236}">
                <a16:creationId xmlns:a16="http://schemas.microsoft.com/office/drawing/2014/main" id="{DFCF64FC-C2FC-DF47-8EB0-77B6CF89A393}"/>
              </a:ext>
            </a:extLst>
          </p:cNvPr>
          <p:cNvPicPr>
            <a:picLocks noChangeAspect="1"/>
          </p:cNvPicPr>
          <p:nvPr/>
        </p:nvPicPr>
        <p:blipFill rotWithShape="1">
          <a:blip r:embed="rId3">
            <a:extLst>
              <a:ext uri="{28A0092B-C50C-407E-A947-70E740481C1C}">
                <a14:useLocalDpi xmlns:a14="http://schemas.microsoft.com/office/drawing/2010/main" val="0"/>
              </a:ext>
            </a:extLst>
          </a:blip>
          <a:srcRect l="32145" r="35271" b="21775"/>
          <a:stretch/>
        </p:blipFill>
        <p:spPr>
          <a:xfrm>
            <a:off x="381000" y="1676400"/>
            <a:ext cx="2209800" cy="1765300"/>
          </a:xfrm>
          <a:prstGeom prst="rect">
            <a:avLst/>
          </a:prstGeom>
        </p:spPr>
      </p:pic>
      <p:sp>
        <p:nvSpPr>
          <p:cNvPr id="7" name="TextBox 6">
            <a:extLst>
              <a:ext uri="{FF2B5EF4-FFF2-40B4-BE49-F238E27FC236}">
                <a16:creationId xmlns:a16="http://schemas.microsoft.com/office/drawing/2014/main" id="{5252FA24-0D3D-6D4A-B632-B55BA8EE62CA}"/>
              </a:ext>
            </a:extLst>
          </p:cNvPr>
          <p:cNvSpPr txBox="1"/>
          <p:nvPr/>
        </p:nvSpPr>
        <p:spPr>
          <a:xfrm>
            <a:off x="4495800" y="6414901"/>
            <a:ext cx="1277914"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11" name="Picture 10">
            <a:extLst>
              <a:ext uri="{FF2B5EF4-FFF2-40B4-BE49-F238E27FC236}">
                <a16:creationId xmlns:a16="http://schemas.microsoft.com/office/drawing/2014/main" id="{1A591815-77BE-6E42-A904-CAB06B2976E2}"/>
              </a:ext>
            </a:extLst>
          </p:cNvPr>
          <p:cNvPicPr>
            <a:picLocks noChangeAspect="1"/>
          </p:cNvPicPr>
          <p:nvPr/>
        </p:nvPicPr>
        <p:blipFill rotWithShape="1">
          <a:blip r:embed="rId3">
            <a:extLst>
              <a:ext uri="{28A0092B-C50C-407E-A947-70E740481C1C}">
                <a14:useLocalDpi xmlns:a14="http://schemas.microsoft.com/office/drawing/2010/main" val="0"/>
              </a:ext>
            </a:extLst>
          </a:blip>
          <a:srcRect r="68540" b="25714"/>
          <a:stretch/>
        </p:blipFill>
        <p:spPr>
          <a:xfrm>
            <a:off x="2895600" y="1720850"/>
            <a:ext cx="2133600" cy="1676400"/>
          </a:xfrm>
          <a:prstGeom prst="rect">
            <a:avLst/>
          </a:prstGeom>
        </p:spPr>
      </p:pic>
      <p:pic>
        <p:nvPicPr>
          <p:cNvPr id="12" name="Picture 11">
            <a:extLst>
              <a:ext uri="{FF2B5EF4-FFF2-40B4-BE49-F238E27FC236}">
                <a16:creationId xmlns:a16="http://schemas.microsoft.com/office/drawing/2014/main" id="{52B54A77-136A-1D42-9994-509A1DD9C8E8}"/>
              </a:ext>
            </a:extLst>
          </p:cNvPr>
          <p:cNvPicPr>
            <a:picLocks noChangeAspect="1"/>
          </p:cNvPicPr>
          <p:nvPr/>
        </p:nvPicPr>
        <p:blipFill rotWithShape="1">
          <a:blip r:embed="rId3">
            <a:extLst>
              <a:ext uri="{28A0092B-C50C-407E-A947-70E740481C1C}">
                <a14:useLocalDpi xmlns:a14="http://schemas.microsoft.com/office/drawing/2010/main" val="0"/>
              </a:ext>
            </a:extLst>
          </a:blip>
          <a:srcRect l="66292" b="20931"/>
          <a:stretch/>
        </p:blipFill>
        <p:spPr>
          <a:xfrm>
            <a:off x="1752600" y="4660913"/>
            <a:ext cx="2286000" cy="1784337"/>
          </a:xfrm>
          <a:prstGeom prst="rect">
            <a:avLst/>
          </a:prstGeom>
        </p:spPr>
      </p:pic>
      <p:sp>
        <p:nvSpPr>
          <p:cNvPr id="3" name="TextBox 2">
            <a:extLst>
              <a:ext uri="{FF2B5EF4-FFF2-40B4-BE49-F238E27FC236}">
                <a16:creationId xmlns:a16="http://schemas.microsoft.com/office/drawing/2014/main" id="{388896DB-4A5A-4E44-B8A5-32F0C46401C8}"/>
              </a:ext>
            </a:extLst>
          </p:cNvPr>
          <p:cNvSpPr txBox="1"/>
          <p:nvPr/>
        </p:nvSpPr>
        <p:spPr>
          <a:xfrm>
            <a:off x="1104340" y="1035050"/>
            <a:ext cx="1056764" cy="369332"/>
          </a:xfrm>
          <a:prstGeom prst="rect">
            <a:avLst/>
          </a:prstGeom>
          <a:noFill/>
        </p:spPr>
        <p:txBody>
          <a:bodyPr wrap="none" rtlCol="0">
            <a:spAutoFit/>
          </a:bodyPr>
          <a:lstStyle/>
          <a:p>
            <a:r>
              <a:rPr lang="en-US" sz="1800" b="0" dirty="0"/>
              <a:t>Too high</a:t>
            </a:r>
          </a:p>
        </p:txBody>
      </p:sp>
      <p:sp>
        <p:nvSpPr>
          <p:cNvPr id="13" name="TextBox 12">
            <a:extLst>
              <a:ext uri="{FF2B5EF4-FFF2-40B4-BE49-F238E27FC236}">
                <a16:creationId xmlns:a16="http://schemas.microsoft.com/office/drawing/2014/main" id="{497241E2-F945-FD48-9902-723E3976E294}"/>
              </a:ext>
            </a:extLst>
          </p:cNvPr>
          <p:cNvSpPr txBox="1"/>
          <p:nvPr/>
        </p:nvSpPr>
        <p:spPr>
          <a:xfrm>
            <a:off x="3707502" y="1035050"/>
            <a:ext cx="966996" cy="369332"/>
          </a:xfrm>
          <a:prstGeom prst="rect">
            <a:avLst/>
          </a:prstGeom>
          <a:noFill/>
        </p:spPr>
        <p:txBody>
          <a:bodyPr wrap="none" rtlCol="0">
            <a:spAutoFit/>
          </a:bodyPr>
          <a:lstStyle/>
          <a:p>
            <a:r>
              <a:rPr lang="en-US" sz="1800" b="0" dirty="0"/>
              <a:t>Too low</a:t>
            </a:r>
          </a:p>
        </p:txBody>
      </p:sp>
      <p:sp>
        <p:nvSpPr>
          <p:cNvPr id="14" name="TextBox 13">
            <a:extLst>
              <a:ext uri="{FF2B5EF4-FFF2-40B4-BE49-F238E27FC236}">
                <a16:creationId xmlns:a16="http://schemas.microsoft.com/office/drawing/2014/main" id="{DF80B593-C052-484A-9007-61C6ADCF2197}"/>
              </a:ext>
            </a:extLst>
          </p:cNvPr>
          <p:cNvSpPr txBox="1"/>
          <p:nvPr/>
        </p:nvSpPr>
        <p:spPr>
          <a:xfrm>
            <a:off x="1472793" y="4083050"/>
            <a:ext cx="3023007" cy="369332"/>
          </a:xfrm>
          <a:prstGeom prst="rect">
            <a:avLst/>
          </a:prstGeom>
          <a:noFill/>
        </p:spPr>
        <p:txBody>
          <a:bodyPr wrap="none" rtlCol="0">
            <a:spAutoFit/>
          </a:bodyPr>
          <a:lstStyle/>
          <a:p>
            <a:r>
              <a:rPr lang="en-US" sz="1800" b="0" dirty="0"/>
              <a:t>Want: good </a:t>
            </a:r>
            <a:r>
              <a:rPr lang="en-US" sz="1800" b="0" i="1" dirty="0"/>
              <a:t>decay schedule</a:t>
            </a:r>
          </a:p>
        </p:txBody>
      </p:sp>
    </p:spTree>
    <p:extLst>
      <p:ext uri="{BB962C8B-B14F-4D97-AF65-F5344CB8AC3E}">
        <p14:creationId xmlns:p14="http://schemas.microsoft.com/office/powerpoint/2010/main" val="21035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3"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05B1-464A-5C49-AE8E-A9E59B0FC0B7}"/>
              </a:ext>
            </a:extLst>
          </p:cNvPr>
          <p:cNvSpPr>
            <a:spLocks noGrp="1"/>
          </p:cNvSpPr>
          <p:nvPr>
            <p:ph type="title"/>
          </p:nvPr>
        </p:nvSpPr>
        <p:spPr/>
        <p:txBody>
          <a:bodyPr/>
          <a:lstStyle/>
          <a:p>
            <a:r>
              <a:rPr lang="en-US" dirty="0"/>
              <a:t>Test time</a:t>
            </a:r>
          </a:p>
        </p:txBody>
      </p:sp>
      <p:sp>
        <p:nvSpPr>
          <p:cNvPr id="3" name="Content Placeholder 2">
            <a:extLst>
              <a:ext uri="{FF2B5EF4-FFF2-40B4-BE49-F238E27FC236}">
                <a16:creationId xmlns:a16="http://schemas.microsoft.com/office/drawing/2014/main" id="{0C870D67-2C13-0048-B242-F893EF8445A1}"/>
              </a:ext>
            </a:extLst>
          </p:cNvPr>
          <p:cNvSpPr>
            <a:spLocks noGrp="1"/>
          </p:cNvSpPr>
          <p:nvPr>
            <p:ph idx="1"/>
          </p:nvPr>
        </p:nvSpPr>
        <p:spPr/>
        <p:txBody>
          <a:bodyPr/>
          <a:lstStyle/>
          <a:p>
            <a:pPr marL="457200" indent="-457200">
              <a:buFont typeface="Arial" panose="020B0604020202020204" pitchFamily="34" charset="0"/>
              <a:buChar char="•"/>
            </a:pPr>
            <a:r>
              <a:rPr lang="en-US" b="1" dirty="0"/>
              <a:t>Ensembles: </a:t>
            </a:r>
            <a:r>
              <a:rPr lang="en-US" dirty="0"/>
              <a:t>train multiple independent models, then average their predicted label distributions</a:t>
            </a:r>
          </a:p>
          <a:p>
            <a:pPr marL="857250" lvl="1" indent="-457200">
              <a:buFont typeface="Arial" panose="020B0604020202020204" pitchFamily="34" charset="0"/>
              <a:buChar char="•"/>
            </a:pPr>
            <a:r>
              <a:rPr lang="en-US" sz="2400" dirty="0"/>
              <a:t>Gives 1-2% improvement in most cases</a:t>
            </a:r>
          </a:p>
          <a:p>
            <a:pPr marL="857250" lvl="1" indent="-457200">
              <a:buFont typeface="Arial" panose="020B0604020202020204" pitchFamily="34" charset="0"/>
              <a:buChar char="•"/>
            </a:pPr>
            <a:r>
              <a:rPr lang="en-US" sz="2400" dirty="0"/>
              <a:t>Can take multiple snapshots of models obtained during training, especially if you </a:t>
            </a:r>
            <a:r>
              <a:rPr lang="en-US" sz="2400" i="1" dirty="0"/>
              <a:t>cycle</a:t>
            </a:r>
            <a:r>
              <a:rPr lang="en-US" sz="2400" dirty="0"/>
              <a:t> the learning rate (increase to jump out of local minima)</a:t>
            </a:r>
          </a:p>
        </p:txBody>
      </p:sp>
      <p:pic>
        <p:nvPicPr>
          <p:cNvPr id="7" name="Picture 6">
            <a:extLst>
              <a:ext uri="{FF2B5EF4-FFF2-40B4-BE49-F238E27FC236}">
                <a16:creationId xmlns:a16="http://schemas.microsoft.com/office/drawing/2014/main" id="{E677C3EE-0C23-544A-869B-A9D22607F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458353"/>
            <a:ext cx="6629400" cy="2805231"/>
          </a:xfrm>
          <a:prstGeom prst="rect">
            <a:avLst/>
          </a:prstGeom>
        </p:spPr>
      </p:pic>
      <p:sp>
        <p:nvSpPr>
          <p:cNvPr id="8" name="TextBox 7">
            <a:extLst>
              <a:ext uri="{FF2B5EF4-FFF2-40B4-BE49-F238E27FC236}">
                <a16:creationId xmlns:a16="http://schemas.microsoft.com/office/drawing/2014/main" id="{9F0A2CDB-241E-C648-A4FB-D338E078FEA6}"/>
              </a:ext>
            </a:extLst>
          </p:cNvPr>
          <p:cNvSpPr txBox="1"/>
          <p:nvPr/>
        </p:nvSpPr>
        <p:spPr>
          <a:xfrm>
            <a:off x="2321808" y="6412468"/>
            <a:ext cx="7584192" cy="369332"/>
          </a:xfrm>
          <a:prstGeom prst="rect">
            <a:avLst/>
          </a:prstGeom>
          <a:noFill/>
        </p:spPr>
        <p:txBody>
          <a:bodyPr wrap="none" rtlCol="0">
            <a:spAutoFit/>
          </a:bodyPr>
          <a:lstStyle/>
          <a:p>
            <a:r>
              <a:rPr lang="en-US" sz="1800" b="0" dirty="0"/>
              <a:t>G. Huang et al., </a:t>
            </a:r>
            <a:r>
              <a:rPr lang="en-US" sz="1800" b="0" dirty="0">
                <a:hlinkClick r:id="rId3"/>
              </a:rPr>
              <a:t>Snapshot ensembles: Train 1, get M for free</a:t>
            </a:r>
            <a:r>
              <a:rPr lang="en-US" sz="1800" b="0" dirty="0"/>
              <a:t>, ICLR 2017</a:t>
            </a:r>
          </a:p>
        </p:txBody>
      </p:sp>
    </p:spTree>
    <p:extLst>
      <p:ext uri="{BB962C8B-B14F-4D97-AF65-F5344CB8AC3E}">
        <p14:creationId xmlns:p14="http://schemas.microsoft.com/office/powerpoint/2010/main" val="37688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1296-BF40-3543-B724-277FAA48B9C1}"/>
              </a:ext>
            </a:extLst>
          </p:cNvPr>
          <p:cNvSpPr>
            <a:spLocks noGrp="1"/>
          </p:cNvSpPr>
          <p:nvPr>
            <p:ph type="title"/>
          </p:nvPr>
        </p:nvSpPr>
        <p:spPr/>
        <p:txBody>
          <a:bodyPr/>
          <a:lstStyle/>
          <a:p>
            <a:r>
              <a:rPr lang="en-US" dirty="0"/>
              <a:t>Important Considerations</a:t>
            </a:r>
          </a:p>
        </p:txBody>
      </p:sp>
      <p:sp>
        <p:nvSpPr>
          <p:cNvPr id="3" name="Content Placeholder 2">
            <a:extLst>
              <a:ext uri="{FF2B5EF4-FFF2-40B4-BE49-F238E27FC236}">
                <a16:creationId xmlns:a16="http://schemas.microsoft.com/office/drawing/2014/main" id="{2A694375-1C36-2143-BB29-5FACF3833F67}"/>
              </a:ext>
            </a:extLst>
          </p:cNvPr>
          <p:cNvSpPr>
            <a:spLocks noGrp="1"/>
          </p:cNvSpPr>
          <p:nvPr>
            <p:ph idx="1"/>
          </p:nvPr>
        </p:nvSpPr>
        <p:spPr/>
        <p:txBody>
          <a:bodyPr/>
          <a:lstStyle/>
          <a:p>
            <a:pPr marL="514350" indent="-514350">
              <a:buFontTx/>
              <a:buAutoNum type="arabicPeriod"/>
            </a:pPr>
            <a:r>
              <a:rPr lang="en-US" dirty="0"/>
              <a:t>Data</a:t>
            </a:r>
          </a:p>
          <a:p>
            <a:pPr marL="514350" indent="-514350">
              <a:buAutoNum type="arabicPeriod"/>
            </a:pPr>
            <a:r>
              <a:rPr lang="en-US" dirty="0"/>
              <a:t>Supervision</a:t>
            </a:r>
          </a:p>
          <a:p>
            <a:pPr marL="514350" indent="-514350">
              <a:buAutoNum type="arabicPeriod"/>
            </a:pPr>
            <a:r>
              <a:rPr lang="en-US" dirty="0"/>
              <a:t>Loss functions</a:t>
            </a:r>
          </a:p>
          <a:p>
            <a:pPr marL="514350" indent="-514350">
              <a:buAutoNum type="arabicPeriod"/>
            </a:pPr>
            <a:r>
              <a:rPr lang="en-US" dirty="0"/>
              <a:t>Optimization / Initialization</a:t>
            </a:r>
          </a:p>
          <a:p>
            <a:pPr marL="514350" indent="-514350">
              <a:buFontTx/>
              <a:buAutoNum type="arabicPeriod"/>
            </a:pPr>
            <a:r>
              <a:rPr lang="en-US" dirty="0"/>
              <a:t>Inductive Bias</a:t>
            </a:r>
          </a:p>
        </p:txBody>
      </p:sp>
    </p:spTree>
    <p:extLst>
      <p:ext uri="{BB962C8B-B14F-4D97-AF65-F5344CB8AC3E}">
        <p14:creationId xmlns:p14="http://schemas.microsoft.com/office/powerpoint/2010/main" val="2521130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1296-BF40-3543-B724-277FAA48B9C1}"/>
              </a:ext>
            </a:extLst>
          </p:cNvPr>
          <p:cNvSpPr>
            <a:spLocks noGrp="1"/>
          </p:cNvSpPr>
          <p:nvPr>
            <p:ph type="title"/>
          </p:nvPr>
        </p:nvSpPr>
        <p:spPr/>
        <p:txBody>
          <a:bodyPr/>
          <a:lstStyle/>
          <a:p>
            <a:r>
              <a:rPr lang="en-US" dirty="0"/>
              <a:t>Development Process</a:t>
            </a:r>
          </a:p>
        </p:txBody>
      </p:sp>
      <p:sp>
        <p:nvSpPr>
          <p:cNvPr id="3" name="Content Placeholder 2">
            <a:extLst>
              <a:ext uri="{FF2B5EF4-FFF2-40B4-BE49-F238E27FC236}">
                <a16:creationId xmlns:a16="http://schemas.microsoft.com/office/drawing/2014/main" id="{2A694375-1C36-2143-BB29-5FACF3833F67}"/>
              </a:ext>
            </a:extLst>
          </p:cNvPr>
          <p:cNvSpPr>
            <a:spLocks noGrp="1"/>
          </p:cNvSpPr>
          <p:nvPr>
            <p:ph idx="1"/>
          </p:nvPr>
        </p:nvSpPr>
        <p:spPr/>
        <p:txBody>
          <a:bodyPr/>
          <a:lstStyle/>
          <a:p>
            <a:pPr marL="514350" indent="-514350">
              <a:buFontTx/>
              <a:buAutoNum type="arabicPeriod"/>
            </a:pPr>
            <a:r>
              <a:rPr lang="en-US" dirty="0"/>
              <a:t>Collect lots of labeled data</a:t>
            </a:r>
          </a:p>
          <a:p>
            <a:pPr marL="514350" indent="-514350">
              <a:buFontTx/>
              <a:buAutoNum type="arabicPeriod"/>
            </a:pPr>
            <a:r>
              <a:rPr lang="en-US" dirty="0"/>
              <a:t>Setup network architecture</a:t>
            </a:r>
          </a:p>
          <a:p>
            <a:pPr marL="514350" indent="-514350">
              <a:buFontTx/>
              <a:buAutoNum type="arabicPeriod"/>
            </a:pPr>
            <a:r>
              <a:rPr lang="en-US" dirty="0"/>
              <a:t>Setup loss function</a:t>
            </a:r>
          </a:p>
          <a:p>
            <a:pPr marL="514350" indent="-514350">
              <a:buFontTx/>
              <a:buAutoNum type="arabicPeriod"/>
            </a:pPr>
            <a:r>
              <a:rPr lang="en-US" dirty="0"/>
              <a:t>Sanity checks</a:t>
            </a:r>
          </a:p>
          <a:p>
            <a:pPr marL="914400" lvl="1" indent="-514350">
              <a:buFontTx/>
              <a:buAutoNum type="arabicPeriod"/>
            </a:pPr>
            <a:r>
              <a:rPr lang="en-US" dirty="0"/>
              <a:t>Is your data correct?</a:t>
            </a:r>
          </a:p>
          <a:p>
            <a:pPr marL="914400" lvl="1" indent="-514350">
              <a:buFontTx/>
              <a:buAutoNum type="arabicPeriod"/>
            </a:pPr>
            <a:r>
              <a:rPr lang="en-US" dirty="0"/>
              <a:t>Can you overfit to a small set?</a:t>
            </a:r>
          </a:p>
          <a:p>
            <a:pPr marL="514350" indent="-514350">
              <a:buFontTx/>
              <a:buAutoNum type="arabicPeriod"/>
            </a:pPr>
            <a:r>
              <a:rPr lang="en-US" dirty="0"/>
              <a:t>Hyperparameters</a:t>
            </a:r>
          </a:p>
          <a:p>
            <a:pPr marL="914400" lvl="1" indent="-514350">
              <a:buFontTx/>
              <a:buAutoNum type="arabicPeriod"/>
            </a:pPr>
            <a:r>
              <a:rPr lang="en-US" dirty="0"/>
              <a:t>Learning hyperparameters: batch size, learning rates, how much to train, regularization, optimizer.</a:t>
            </a:r>
          </a:p>
          <a:p>
            <a:pPr marL="914400" lvl="1" indent="-514350">
              <a:buFontTx/>
              <a:buAutoNum type="arabicPeriod"/>
            </a:pPr>
            <a:r>
              <a:rPr lang="en-US" dirty="0"/>
              <a:t>Architectural hyper-parameters: Non-linearities, #layers, #neurons, loss functions.</a:t>
            </a:r>
          </a:p>
          <a:p>
            <a:pPr marL="514350" indent="-514350">
              <a:buFontTx/>
              <a:buAutoNum type="arabicPeriod"/>
            </a:pPr>
            <a:r>
              <a:rPr lang="en-US" dirty="0"/>
              <a:t>Hacking</a:t>
            </a:r>
          </a:p>
          <a:p>
            <a:pPr marL="914400" lvl="1" indent="-514350">
              <a:buFontTx/>
              <a:buAutoNum type="arabicPeriod"/>
            </a:pPr>
            <a:r>
              <a:rPr lang="en-US" dirty="0"/>
              <a:t>Reducing iteration time</a:t>
            </a:r>
          </a:p>
          <a:p>
            <a:pPr marL="914400" lvl="1" indent="-514350">
              <a:buFontTx/>
              <a:buAutoNum type="arabicPeriod"/>
            </a:pPr>
            <a:r>
              <a:rPr lang="en-US" dirty="0"/>
              <a:t>Maximizing GPU utilization</a:t>
            </a:r>
          </a:p>
          <a:p>
            <a:pPr marL="914400" lvl="1" indent="-514350">
              <a:buFontTx/>
              <a:buAutoNum type="arabicPeriod"/>
            </a:pPr>
            <a:endParaRPr lang="en-US" dirty="0"/>
          </a:p>
        </p:txBody>
      </p:sp>
    </p:spTree>
    <p:extLst>
      <p:ext uri="{BB962C8B-B14F-4D97-AF65-F5344CB8AC3E}">
        <p14:creationId xmlns:p14="http://schemas.microsoft.com/office/powerpoint/2010/main" val="265952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6345-1B28-3347-B862-FE5463FD33D8}"/>
              </a:ext>
            </a:extLst>
          </p:cNvPr>
          <p:cNvSpPr>
            <a:spLocks noGrp="1"/>
          </p:cNvSpPr>
          <p:nvPr>
            <p:ph type="title"/>
          </p:nvPr>
        </p:nvSpPr>
        <p:spPr/>
        <p:txBody>
          <a:bodyPr/>
          <a:lstStyle/>
          <a:p>
            <a:r>
              <a:rPr lang="en-US"/>
              <a:t>Some take-aways</a:t>
            </a:r>
            <a:endParaRPr lang="en-US" dirty="0"/>
          </a:p>
        </p:txBody>
      </p:sp>
      <p:sp>
        <p:nvSpPr>
          <p:cNvPr id="3" name="Content Placeholder 2">
            <a:extLst>
              <a:ext uri="{FF2B5EF4-FFF2-40B4-BE49-F238E27FC236}">
                <a16:creationId xmlns:a16="http://schemas.microsoft.com/office/drawing/2014/main" id="{4399A28A-BFBF-BF4F-A986-C361EC33A735}"/>
              </a:ext>
            </a:extLst>
          </p:cNvPr>
          <p:cNvSpPr>
            <a:spLocks noGrp="1"/>
          </p:cNvSpPr>
          <p:nvPr>
            <p:ph idx="1"/>
          </p:nvPr>
        </p:nvSpPr>
        <p:spPr>
          <a:xfrm>
            <a:off x="914400" y="914400"/>
            <a:ext cx="10591800" cy="5257800"/>
          </a:xfrm>
        </p:spPr>
        <p:txBody>
          <a:bodyPr/>
          <a:lstStyle/>
          <a:p>
            <a:pPr marL="457200" indent="-457200">
              <a:buFont typeface="Arial" panose="020B0604020202020204" pitchFamily="34" charset="0"/>
              <a:buChar char="•"/>
            </a:pPr>
            <a:r>
              <a:rPr lang="en-US" sz="2400" dirty="0"/>
              <a:t>Training neural networks is still a black art</a:t>
            </a:r>
          </a:p>
          <a:p>
            <a:pPr marL="457200" indent="-457200">
              <a:buFont typeface="Arial" panose="020B0604020202020204" pitchFamily="34" charset="0"/>
              <a:buChar char="•"/>
            </a:pPr>
            <a:r>
              <a:rPr lang="en-US" sz="2400" dirty="0"/>
              <a:t>Process requires close “babysitting”</a:t>
            </a:r>
          </a:p>
          <a:p>
            <a:pPr marL="457200" indent="-457200">
              <a:buFont typeface="Arial" panose="020B0604020202020204" pitchFamily="34" charset="0"/>
              <a:buChar char="•"/>
            </a:pPr>
            <a:r>
              <a:rPr lang="en-US" sz="2400" dirty="0"/>
              <a:t>For many techniques, the reasons why, when, and whether they work are in active dispute – read everything but don’t trust anything</a:t>
            </a:r>
          </a:p>
          <a:p>
            <a:pPr marL="457200" indent="-457200">
              <a:buFont typeface="Arial" panose="020B0604020202020204" pitchFamily="34" charset="0"/>
              <a:buChar char="•"/>
            </a:pPr>
            <a:r>
              <a:rPr lang="en-US" sz="2400" dirty="0"/>
              <a:t>It all comes down to (principled) trial and error</a:t>
            </a:r>
          </a:p>
          <a:p>
            <a:pPr marL="457200" indent="-457200">
              <a:buFont typeface="Arial" panose="020B0604020202020204" pitchFamily="34" charset="0"/>
              <a:buChar char="•"/>
            </a:pPr>
            <a:r>
              <a:rPr lang="en-US" sz="2400" dirty="0"/>
              <a:t>Further reading: A. </a:t>
            </a:r>
            <a:r>
              <a:rPr lang="en-US" sz="2400" dirty="0" err="1"/>
              <a:t>Karpathy</a:t>
            </a:r>
            <a:r>
              <a:rPr lang="en-US" sz="2400" dirty="0"/>
              <a:t>, </a:t>
            </a:r>
            <a:r>
              <a:rPr lang="en-US" sz="2400" dirty="0">
                <a:hlinkClick r:id="rId2"/>
              </a:rPr>
              <a:t>A recipe for training neural networks</a:t>
            </a:r>
            <a:endParaRPr lang="en-US" sz="2400" dirty="0"/>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03769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1C14-5967-FB4A-B3A4-FEADAE4A6B3F}"/>
              </a:ext>
            </a:extLst>
          </p:cNvPr>
          <p:cNvSpPr>
            <a:spLocks noGrp="1"/>
          </p:cNvSpPr>
          <p:nvPr>
            <p:ph type="title"/>
          </p:nvPr>
        </p:nvSpPr>
        <p:spPr/>
        <p:txBody>
          <a:bodyPr/>
          <a:lstStyle/>
          <a:p>
            <a:r>
              <a:rPr lang="en-US" dirty="0"/>
              <a:t>Setting the learning rate</a:t>
            </a:r>
          </a:p>
        </p:txBody>
      </p:sp>
      <p:pic>
        <p:nvPicPr>
          <p:cNvPr id="6" name="Picture 5">
            <a:extLst>
              <a:ext uri="{FF2B5EF4-FFF2-40B4-BE49-F238E27FC236}">
                <a16:creationId xmlns:a16="http://schemas.microsoft.com/office/drawing/2014/main" id="{DFCF64FC-C2FC-DF47-8EB0-77B6CF89A393}"/>
              </a:ext>
            </a:extLst>
          </p:cNvPr>
          <p:cNvPicPr>
            <a:picLocks noChangeAspect="1"/>
          </p:cNvPicPr>
          <p:nvPr/>
        </p:nvPicPr>
        <p:blipFill rotWithShape="1">
          <a:blip r:embed="rId3">
            <a:extLst>
              <a:ext uri="{28A0092B-C50C-407E-A947-70E740481C1C}">
                <a14:useLocalDpi xmlns:a14="http://schemas.microsoft.com/office/drawing/2010/main" val="0"/>
              </a:ext>
            </a:extLst>
          </a:blip>
          <a:srcRect l="32145" r="35271" b="21775"/>
          <a:stretch/>
        </p:blipFill>
        <p:spPr>
          <a:xfrm>
            <a:off x="381000" y="1676400"/>
            <a:ext cx="2209800" cy="1765300"/>
          </a:xfrm>
          <a:prstGeom prst="rect">
            <a:avLst/>
          </a:prstGeom>
        </p:spPr>
      </p:pic>
      <p:sp>
        <p:nvSpPr>
          <p:cNvPr id="7" name="TextBox 6">
            <a:extLst>
              <a:ext uri="{FF2B5EF4-FFF2-40B4-BE49-F238E27FC236}">
                <a16:creationId xmlns:a16="http://schemas.microsoft.com/office/drawing/2014/main" id="{5252FA24-0D3D-6D4A-B632-B55BA8EE62CA}"/>
              </a:ext>
            </a:extLst>
          </p:cNvPr>
          <p:cNvSpPr txBox="1"/>
          <p:nvPr/>
        </p:nvSpPr>
        <p:spPr>
          <a:xfrm>
            <a:off x="4495800" y="6414901"/>
            <a:ext cx="1277914"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11" name="Picture 10">
            <a:extLst>
              <a:ext uri="{FF2B5EF4-FFF2-40B4-BE49-F238E27FC236}">
                <a16:creationId xmlns:a16="http://schemas.microsoft.com/office/drawing/2014/main" id="{1A591815-77BE-6E42-A904-CAB06B2976E2}"/>
              </a:ext>
            </a:extLst>
          </p:cNvPr>
          <p:cNvPicPr>
            <a:picLocks noChangeAspect="1"/>
          </p:cNvPicPr>
          <p:nvPr/>
        </p:nvPicPr>
        <p:blipFill rotWithShape="1">
          <a:blip r:embed="rId3">
            <a:extLst>
              <a:ext uri="{28A0092B-C50C-407E-A947-70E740481C1C}">
                <a14:useLocalDpi xmlns:a14="http://schemas.microsoft.com/office/drawing/2010/main" val="0"/>
              </a:ext>
            </a:extLst>
          </a:blip>
          <a:srcRect r="68540" b="25714"/>
          <a:stretch/>
        </p:blipFill>
        <p:spPr>
          <a:xfrm>
            <a:off x="2895600" y="1720850"/>
            <a:ext cx="2133600" cy="1676400"/>
          </a:xfrm>
          <a:prstGeom prst="rect">
            <a:avLst/>
          </a:prstGeom>
        </p:spPr>
      </p:pic>
      <p:pic>
        <p:nvPicPr>
          <p:cNvPr id="12" name="Picture 11">
            <a:extLst>
              <a:ext uri="{FF2B5EF4-FFF2-40B4-BE49-F238E27FC236}">
                <a16:creationId xmlns:a16="http://schemas.microsoft.com/office/drawing/2014/main" id="{52B54A77-136A-1D42-9994-509A1DD9C8E8}"/>
              </a:ext>
            </a:extLst>
          </p:cNvPr>
          <p:cNvPicPr>
            <a:picLocks noChangeAspect="1"/>
          </p:cNvPicPr>
          <p:nvPr/>
        </p:nvPicPr>
        <p:blipFill rotWithShape="1">
          <a:blip r:embed="rId3">
            <a:extLst>
              <a:ext uri="{28A0092B-C50C-407E-A947-70E740481C1C}">
                <a14:useLocalDpi xmlns:a14="http://schemas.microsoft.com/office/drawing/2010/main" val="0"/>
              </a:ext>
            </a:extLst>
          </a:blip>
          <a:srcRect l="66292" b="20931"/>
          <a:stretch/>
        </p:blipFill>
        <p:spPr>
          <a:xfrm>
            <a:off x="1752600" y="4660913"/>
            <a:ext cx="2286000" cy="1784337"/>
          </a:xfrm>
          <a:prstGeom prst="rect">
            <a:avLst/>
          </a:prstGeom>
        </p:spPr>
      </p:pic>
      <p:sp>
        <p:nvSpPr>
          <p:cNvPr id="3" name="TextBox 2">
            <a:extLst>
              <a:ext uri="{FF2B5EF4-FFF2-40B4-BE49-F238E27FC236}">
                <a16:creationId xmlns:a16="http://schemas.microsoft.com/office/drawing/2014/main" id="{388896DB-4A5A-4E44-B8A5-32F0C46401C8}"/>
              </a:ext>
            </a:extLst>
          </p:cNvPr>
          <p:cNvSpPr txBox="1"/>
          <p:nvPr/>
        </p:nvSpPr>
        <p:spPr>
          <a:xfrm>
            <a:off x="1104340" y="1035050"/>
            <a:ext cx="1056764" cy="369332"/>
          </a:xfrm>
          <a:prstGeom prst="rect">
            <a:avLst/>
          </a:prstGeom>
          <a:noFill/>
        </p:spPr>
        <p:txBody>
          <a:bodyPr wrap="none" rtlCol="0">
            <a:spAutoFit/>
          </a:bodyPr>
          <a:lstStyle/>
          <a:p>
            <a:r>
              <a:rPr lang="en-US" sz="1800" b="0" dirty="0"/>
              <a:t>Too high</a:t>
            </a:r>
          </a:p>
        </p:txBody>
      </p:sp>
      <p:sp>
        <p:nvSpPr>
          <p:cNvPr id="13" name="TextBox 12">
            <a:extLst>
              <a:ext uri="{FF2B5EF4-FFF2-40B4-BE49-F238E27FC236}">
                <a16:creationId xmlns:a16="http://schemas.microsoft.com/office/drawing/2014/main" id="{497241E2-F945-FD48-9902-723E3976E294}"/>
              </a:ext>
            </a:extLst>
          </p:cNvPr>
          <p:cNvSpPr txBox="1"/>
          <p:nvPr/>
        </p:nvSpPr>
        <p:spPr>
          <a:xfrm>
            <a:off x="3707502" y="1035050"/>
            <a:ext cx="966996" cy="369332"/>
          </a:xfrm>
          <a:prstGeom prst="rect">
            <a:avLst/>
          </a:prstGeom>
          <a:noFill/>
        </p:spPr>
        <p:txBody>
          <a:bodyPr wrap="none" rtlCol="0">
            <a:spAutoFit/>
          </a:bodyPr>
          <a:lstStyle/>
          <a:p>
            <a:r>
              <a:rPr lang="en-US" sz="1800" b="0" dirty="0"/>
              <a:t>Too low</a:t>
            </a:r>
          </a:p>
        </p:txBody>
      </p:sp>
      <p:sp>
        <p:nvSpPr>
          <p:cNvPr id="14" name="TextBox 13">
            <a:extLst>
              <a:ext uri="{FF2B5EF4-FFF2-40B4-BE49-F238E27FC236}">
                <a16:creationId xmlns:a16="http://schemas.microsoft.com/office/drawing/2014/main" id="{DF80B593-C052-484A-9007-61C6ADCF2197}"/>
              </a:ext>
            </a:extLst>
          </p:cNvPr>
          <p:cNvSpPr txBox="1"/>
          <p:nvPr/>
        </p:nvSpPr>
        <p:spPr>
          <a:xfrm>
            <a:off x="1472793" y="4083050"/>
            <a:ext cx="3023007" cy="369332"/>
          </a:xfrm>
          <a:prstGeom prst="rect">
            <a:avLst/>
          </a:prstGeom>
          <a:noFill/>
        </p:spPr>
        <p:txBody>
          <a:bodyPr wrap="none" rtlCol="0">
            <a:spAutoFit/>
          </a:bodyPr>
          <a:lstStyle/>
          <a:p>
            <a:r>
              <a:rPr lang="en-US" sz="1800" b="0" dirty="0"/>
              <a:t>Want: good </a:t>
            </a:r>
            <a:r>
              <a:rPr lang="en-US" sz="1800" b="0" i="1" dirty="0"/>
              <a:t>decay schedule</a:t>
            </a:r>
          </a:p>
        </p:txBody>
      </p:sp>
      <p:pic>
        <p:nvPicPr>
          <p:cNvPr id="15" name="Picture 14">
            <a:extLst>
              <a:ext uri="{FF2B5EF4-FFF2-40B4-BE49-F238E27FC236}">
                <a16:creationId xmlns:a16="http://schemas.microsoft.com/office/drawing/2014/main" id="{792F5171-CBF5-2A4B-8AB1-59A234C55F8B}"/>
              </a:ext>
            </a:extLst>
          </p:cNvPr>
          <p:cNvPicPr>
            <a:picLocks noChangeAspect="1"/>
          </p:cNvPicPr>
          <p:nvPr/>
        </p:nvPicPr>
        <p:blipFill>
          <a:blip r:embed="rId5"/>
          <a:stretch>
            <a:fillRect/>
          </a:stretch>
        </p:blipFill>
        <p:spPr>
          <a:xfrm>
            <a:off x="6042198" y="1160078"/>
            <a:ext cx="5638800" cy="5085977"/>
          </a:xfrm>
          <a:prstGeom prst="rect">
            <a:avLst/>
          </a:prstGeom>
        </p:spPr>
      </p:pic>
      <p:sp>
        <p:nvSpPr>
          <p:cNvPr id="16" name="TextBox 15">
            <a:extLst>
              <a:ext uri="{FF2B5EF4-FFF2-40B4-BE49-F238E27FC236}">
                <a16:creationId xmlns:a16="http://schemas.microsoft.com/office/drawing/2014/main" id="{56583ED6-533F-0045-A39D-3CAE1AA6E88D}"/>
              </a:ext>
            </a:extLst>
          </p:cNvPr>
          <p:cNvSpPr txBox="1"/>
          <p:nvPr/>
        </p:nvSpPr>
        <p:spPr>
          <a:xfrm>
            <a:off x="7655098" y="6414901"/>
            <a:ext cx="2225289" cy="307777"/>
          </a:xfrm>
          <a:prstGeom prst="rect">
            <a:avLst/>
          </a:prstGeom>
          <a:noFill/>
        </p:spPr>
        <p:txBody>
          <a:bodyPr wrap="none" rtlCol="0">
            <a:spAutoFit/>
          </a:bodyPr>
          <a:lstStyle/>
          <a:p>
            <a:r>
              <a:rPr lang="en-US" sz="1400" b="0" dirty="0"/>
              <a:t>Source: </a:t>
            </a:r>
            <a:r>
              <a:rPr lang="en-US" sz="1400" b="0" dirty="0">
                <a:hlinkClick r:id="rId6"/>
              </a:rPr>
              <a:t>Stanford CS231n</a:t>
            </a:r>
            <a:endParaRPr lang="en-US" sz="1400" b="0" dirty="0"/>
          </a:p>
        </p:txBody>
      </p:sp>
      <p:sp>
        <p:nvSpPr>
          <p:cNvPr id="4" name="Rectangle 3">
            <a:extLst>
              <a:ext uri="{FF2B5EF4-FFF2-40B4-BE49-F238E27FC236}">
                <a16:creationId xmlns:a16="http://schemas.microsoft.com/office/drawing/2014/main" id="{0BB0C4A9-5C6D-1A4A-9578-590D92785F79}"/>
              </a:ext>
            </a:extLst>
          </p:cNvPr>
          <p:cNvSpPr/>
          <p:nvPr/>
        </p:nvSpPr>
        <p:spPr bwMode="auto">
          <a:xfrm>
            <a:off x="7556243" y="1981200"/>
            <a:ext cx="2806957"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5BAAFA1E-FE4B-9049-BE35-DD078CD76D72}"/>
              </a:ext>
            </a:extLst>
          </p:cNvPr>
          <p:cNvSpPr/>
          <p:nvPr/>
        </p:nvSpPr>
        <p:spPr bwMode="auto">
          <a:xfrm>
            <a:off x="7556243" y="2789622"/>
            <a:ext cx="2708102"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5C11B932-917E-5F44-8B72-E3D53CBCE33D}"/>
              </a:ext>
            </a:extLst>
          </p:cNvPr>
          <p:cNvSpPr/>
          <p:nvPr/>
        </p:nvSpPr>
        <p:spPr bwMode="auto">
          <a:xfrm>
            <a:off x="9009149" y="3846927"/>
            <a:ext cx="2708102"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CD5CCAFB-F359-D543-892C-4FCDC1C14180}"/>
              </a:ext>
            </a:extLst>
          </p:cNvPr>
          <p:cNvSpPr/>
          <p:nvPr/>
        </p:nvSpPr>
        <p:spPr bwMode="auto">
          <a:xfrm>
            <a:off x="6301047" y="5334000"/>
            <a:ext cx="2309553" cy="3786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008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857250" lvl="1" indent="-457200">
                  <a:buFont typeface="Arial" panose="020B0604020202020204" pitchFamily="34" charset="0"/>
                  <a:buChar char="•"/>
                </a:pPr>
                <a:r>
                  <a:rPr lang="en-US" sz="2400" dirty="0"/>
                  <a:t>Exponential: </a:t>
                </a:r>
                <a14:m>
                  <m:oMath xmlns:m="http://schemas.openxmlformats.org/officeDocument/2006/math">
                    <m:sSub>
                      <m:sSubPr>
                        <m:ctrlPr>
                          <a:rPr lang="en-US" sz="2400" i="1" smtClean="0">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b="0" i="1" smtClean="0">
                            <a:solidFill>
                              <a:srgbClr val="9900CC"/>
                            </a:solidFill>
                            <a:latin typeface="Cambria Math" panose="02040503050406030204" pitchFamily="18" charset="0"/>
                            <a:ea typeface="Cambria Math" panose="02040503050406030204" pitchFamily="18" charset="0"/>
                          </a:rPr>
                          <m:t>𝑡</m:t>
                        </m:r>
                      </m:sub>
                    </m:sSub>
                    <m:r>
                      <a:rPr lang="en-US" sz="2400" b="0" i="1" smtClean="0">
                        <a:solidFill>
                          <a:srgbClr val="9900CC"/>
                        </a:solidFill>
                        <a:latin typeface="Cambria Math" panose="02040503050406030204" pitchFamily="18" charset="0"/>
                        <a:ea typeface="Cambria Math" panose="02040503050406030204" pitchFamily="18" charset="0"/>
                      </a:rPr>
                      <m:t>=</m:t>
                    </m:r>
                    <m:sSub>
                      <m:sSubPr>
                        <m:ctrlPr>
                          <a:rPr lang="en-US" sz="2400" b="0" i="1" smtClean="0">
                            <a:solidFill>
                              <a:srgbClr val="9900CC"/>
                            </a:solidFill>
                            <a:latin typeface="Cambria Math" panose="02040503050406030204" pitchFamily="18" charset="0"/>
                            <a:ea typeface="Cambria Math" panose="02040503050406030204" pitchFamily="18" charset="0"/>
                          </a:rPr>
                        </m:ctrlPr>
                      </m:sSubPr>
                      <m:e>
                        <m:r>
                          <a:rPr lang="en-US" sz="2400" b="0" i="1" smtClean="0">
                            <a:solidFill>
                              <a:srgbClr val="9900CC"/>
                            </a:solidFill>
                            <a:latin typeface="Cambria Math" panose="02040503050406030204" pitchFamily="18" charset="0"/>
                            <a:ea typeface="Cambria Math" panose="02040503050406030204" pitchFamily="18" charset="0"/>
                          </a:rPr>
                          <m:t>𝜂</m:t>
                        </m:r>
                      </m:e>
                      <m:sub>
                        <m:r>
                          <a:rPr lang="en-US" sz="2400" b="0" i="1" smtClean="0">
                            <a:solidFill>
                              <a:srgbClr val="9900CC"/>
                            </a:solidFill>
                            <a:latin typeface="Cambria Math" panose="02040503050406030204" pitchFamily="18" charset="0"/>
                            <a:ea typeface="Cambria Math" panose="02040503050406030204" pitchFamily="18" charset="0"/>
                          </a:rPr>
                          <m:t>0</m:t>
                        </m:r>
                      </m:sub>
                    </m:sSub>
                    <m:sSup>
                      <m:sSupPr>
                        <m:ctrlPr>
                          <a:rPr lang="en-US" sz="2400" b="0" i="1" smtClean="0">
                            <a:solidFill>
                              <a:srgbClr val="9900CC"/>
                            </a:solidFill>
                            <a:latin typeface="Cambria Math" panose="02040503050406030204" pitchFamily="18" charset="0"/>
                            <a:ea typeface="Cambria Math" panose="02040503050406030204" pitchFamily="18" charset="0"/>
                          </a:rPr>
                        </m:ctrlPr>
                      </m:sSupPr>
                      <m:e>
                        <m:r>
                          <a:rPr lang="en-US" sz="2400" b="0" i="1" smtClean="0">
                            <a:solidFill>
                              <a:srgbClr val="9900CC"/>
                            </a:solidFill>
                            <a:latin typeface="Cambria Math" panose="02040503050406030204" pitchFamily="18" charset="0"/>
                            <a:ea typeface="Cambria Math" panose="02040503050406030204" pitchFamily="18" charset="0"/>
                          </a:rPr>
                          <m:t>𝑒</m:t>
                        </m:r>
                      </m:e>
                      <m:sup>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𝑘𝑡</m:t>
                        </m:r>
                      </m:sup>
                    </m:sSup>
                  </m:oMath>
                </a14:m>
                <a:r>
                  <a:rPr lang="en-US" sz="2400" dirty="0"/>
                  <a:t>, where </a:t>
                </a:r>
                <a14:m>
                  <m:oMath xmlns:m="http://schemas.openxmlformats.org/officeDocument/2006/math">
                    <m:sSub>
                      <m:sSubPr>
                        <m:ctrlPr>
                          <a:rPr lang="en-US" sz="2400" i="1" smtClean="0">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oMath>
                </a14:m>
                <a:r>
                  <a:rPr lang="en-US" sz="2400" dirty="0">
                    <a:solidFill>
                      <a:srgbClr val="9900CC"/>
                    </a:solidFill>
                  </a:rPr>
                  <a:t> </a:t>
                </a:r>
                <a:r>
                  <a:rPr lang="en-US" sz="2400" dirty="0"/>
                  <a:t>and </a:t>
                </a:r>
                <a14:m>
                  <m:oMath xmlns:m="http://schemas.openxmlformats.org/officeDocument/2006/math">
                    <m:r>
                      <a:rPr lang="en-US" sz="2400" i="1" dirty="0" smtClean="0">
                        <a:solidFill>
                          <a:srgbClr val="9900CC"/>
                        </a:solidFill>
                        <a:latin typeface="Cambria Math" panose="02040503050406030204" pitchFamily="18" charset="0"/>
                      </a:rPr>
                      <m:t>𝑘</m:t>
                    </m:r>
                  </m:oMath>
                </a14:m>
                <a:r>
                  <a:rPr lang="en-US" sz="2400" dirty="0"/>
                  <a:t> are hyperparameters, </a:t>
                </a:r>
                <a14:m>
                  <m:oMath xmlns:m="http://schemas.openxmlformats.org/officeDocument/2006/math">
                    <m:r>
                      <a:rPr lang="en-US" sz="2400" i="1" dirty="0" smtClean="0">
                        <a:solidFill>
                          <a:srgbClr val="9900CC"/>
                        </a:solidFill>
                        <a:latin typeface="Cambria Math" panose="02040503050406030204" pitchFamily="18" charset="0"/>
                      </a:rPr>
                      <m:t>𝑡</m:t>
                    </m:r>
                  </m:oMath>
                </a14:m>
                <a:r>
                  <a:rPr lang="en-US" sz="2400" dirty="0"/>
                  <a:t> is the iteration or epoch number</a:t>
                </a:r>
              </a:p>
              <a:p>
                <a:pPr marL="857250" lvl="1" indent="-457200">
                  <a:buFont typeface="Arial" panose="020B0604020202020204" pitchFamily="34" charset="0"/>
                  <a:buChar char="•"/>
                </a:pPr>
                <a:r>
                  <a:rPr lang="en-US" sz="2400" dirty="0"/>
                  <a:t>Inverse: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b="0" i="1" smtClean="0">
                        <a:solidFill>
                          <a:srgbClr val="9900CC"/>
                        </a:solidFill>
                        <a:latin typeface="Cambria Math" panose="02040503050406030204" pitchFamily="18" charset="0"/>
                        <a:ea typeface="Cambria Math" panose="02040503050406030204" pitchFamily="18" charset="0"/>
                      </a:rPr>
                      <m:t>/(1+</m:t>
                    </m:r>
                    <m:r>
                      <a:rPr lang="en-US" sz="2400" b="0" i="1" smtClean="0">
                        <a:solidFill>
                          <a:srgbClr val="9900CC"/>
                        </a:solidFill>
                        <a:latin typeface="Cambria Math" panose="02040503050406030204" pitchFamily="18" charset="0"/>
                        <a:ea typeface="Cambria Math" panose="02040503050406030204" pitchFamily="18" charset="0"/>
                      </a:rPr>
                      <m:t>𝑘𝑡</m:t>
                    </m:r>
                    <m:r>
                      <a:rPr lang="en-US" sz="2400" b="0" i="1" smtClean="0">
                        <a:solidFill>
                          <a:srgbClr val="9900CC"/>
                        </a:solidFill>
                        <a:latin typeface="Cambria Math" panose="02040503050406030204" pitchFamily="18" charset="0"/>
                        <a:ea typeface="Cambria Math" panose="02040503050406030204" pitchFamily="18" charset="0"/>
                      </a:rPr>
                      <m:t>)</m:t>
                    </m:r>
                  </m:oMath>
                </a14:m>
                <a:endParaRPr lang="en-US" sz="2400" dirty="0"/>
              </a:p>
              <a:p>
                <a:pPr marL="857250" lvl="1" indent="-457200">
                  <a:buFont typeface="Arial" panose="020B0604020202020204" pitchFamily="34" charset="0"/>
                  <a:buChar char="•"/>
                </a:pPr>
                <a:r>
                  <a:rPr lang="en-US" sz="2400" dirty="0"/>
                  <a:t>Inverse sqrt: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m:t>
                    </m:r>
                    <m:rad>
                      <m:radPr>
                        <m:degHide m:val="on"/>
                        <m:ctrlPr>
                          <a:rPr lang="en-US" sz="2400" i="1" smtClean="0">
                            <a:solidFill>
                              <a:srgbClr val="9900CC"/>
                            </a:solidFill>
                            <a:latin typeface="Cambria Math" panose="02040503050406030204" pitchFamily="18" charset="0"/>
                            <a:ea typeface="Cambria Math" panose="02040503050406030204" pitchFamily="18" charset="0"/>
                          </a:rPr>
                        </m:ctrlPr>
                      </m:radPr>
                      <m:deg/>
                      <m:e>
                        <m:r>
                          <a:rPr lang="en-US" sz="2400" b="0" i="1" smtClean="0">
                            <a:solidFill>
                              <a:srgbClr val="9900CC"/>
                            </a:solidFill>
                            <a:latin typeface="Cambria Math" panose="02040503050406030204" pitchFamily="18" charset="0"/>
                            <a:ea typeface="Cambria Math" panose="02040503050406030204" pitchFamily="18" charset="0"/>
                          </a:rPr>
                          <m:t>𝑡</m:t>
                        </m:r>
                      </m:e>
                    </m:rad>
                  </m:oMath>
                </a14:m>
                <a:endParaRPr lang="en-US" sz="2400" dirty="0"/>
              </a:p>
              <a:p>
                <a:pPr marL="857250" lvl="1" indent="-457200">
                  <a:buFont typeface="Arial" panose="020B0604020202020204" pitchFamily="34" charset="0"/>
                  <a:buChar char="•"/>
                </a:pPr>
                <a14:m>
                  <m:oMath xmlns:m="http://schemas.openxmlformats.org/officeDocument/2006/math">
                    <m:r>
                      <m:rPr>
                        <m:nor/>
                      </m:rPr>
                      <a:rPr lang="en-US" sz="2400" dirty="0"/>
                      <m:t>Linear</m:t>
                    </m:r>
                    <m:r>
                      <m:rPr>
                        <m:nor/>
                      </m:rPr>
                      <a:rPr lang="en-US" sz="2400" dirty="0"/>
                      <m:t>: </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(1</m:t>
                    </m:r>
                    <m:r>
                      <a:rPr lang="en-US" sz="2400" b="0" i="1" smtClean="0">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𝑡</m:t>
                    </m:r>
                    <m:r>
                      <a:rPr lang="en-US" sz="2400" i="1">
                        <a:solidFill>
                          <a:srgbClr val="9900CC"/>
                        </a:solidFill>
                        <a:latin typeface="Cambria Math" panose="02040503050406030204" pitchFamily="18" charset="0"/>
                        <a:ea typeface="Cambria Math" panose="02040503050406030204" pitchFamily="18" charset="0"/>
                      </a:rPr>
                      <m:t>/</m:t>
                    </m:r>
                    <m:r>
                      <a:rPr lang="en-US" sz="2400" i="1">
                        <a:solidFill>
                          <a:srgbClr val="9900CC"/>
                        </a:solidFill>
                        <a:latin typeface="Cambria Math" panose="02040503050406030204" pitchFamily="18" charset="0"/>
                        <a:ea typeface="Cambria Math" panose="02040503050406030204" pitchFamily="18" charset="0"/>
                      </a:rPr>
                      <m:t>𝑇</m:t>
                    </m:r>
                    <m:r>
                      <a:rPr lang="en-US" sz="2400" i="1">
                        <a:solidFill>
                          <a:srgbClr val="9900CC"/>
                        </a:solidFill>
                        <a:latin typeface="Cambria Math" panose="02040503050406030204" pitchFamily="18" charset="0"/>
                        <a:ea typeface="Cambria Math" panose="02040503050406030204" pitchFamily="18" charset="0"/>
                      </a:rPr>
                      <m:t>)</m:t>
                    </m:r>
                  </m:oMath>
                </a14:m>
                <a:r>
                  <a:rPr lang="en-US" sz="2400" dirty="0"/>
                  <a:t>, where </a:t>
                </a:r>
                <a:r>
                  <a:rPr lang="en-US" sz="2400" i="1" dirty="0"/>
                  <a:t>T</a:t>
                </a:r>
                <a:r>
                  <a:rPr lang="en-US" sz="2400" dirty="0"/>
                  <a:t> is the total number of epochs</a:t>
                </a:r>
              </a:p>
              <a:p>
                <a:pPr marL="857250" lvl="1" indent="-457200">
                  <a:buFont typeface="Arial" panose="020B0604020202020204" pitchFamily="34" charset="0"/>
                  <a:buChar char="•"/>
                </a:pPr>
                <a:r>
                  <a:rPr lang="en-US" sz="2400" dirty="0"/>
                  <a:t>Cosine: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𝑡</m:t>
                        </m:r>
                      </m:sub>
                    </m:sSub>
                    <m:r>
                      <a:rPr lang="en-US" sz="2400" i="1">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f>
                          <m:fPr>
                            <m:ctrlPr>
                              <a:rPr lang="en-US" sz="2400" i="1" smtClean="0">
                                <a:solidFill>
                                  <a:srgbClr val="9900CC"/>
                                </a:solidFill>
                                <a:latin typeface="Cambria Math" panose="02040503050406030204" pitchFamily="18" charset="0"/>
                                <a:ea typeface="Cambria Math" panose="02040503050406030204" pitchFamily="18" charset="0"/>
                              </a:rPr>
                            </m:ctrlPr>
                          </m:fPr>
                          <m:num>
                            <m:r>
                              <a:rPr lang="en-US" sz="2400" b="0" i="1" smtClean="0">
                                <a:solidFill>
                                  <a:srgbClr val="9900CC"/>
                                </a:solidFill>
                                <a:latin typeface="Cambria Math" panose="02040503050406030204" pitchFamily="18" charset="0"/>
                                <a:ea typeface="Cambria Math" panose="02040503050406030204" pitchFamily="18" charset="0"/>
                              </a:rPr>
                              <m:t>1</m:t>
                            </m:r>
                          </m:num>
                          <m:den>
                            <m:r>
                              <a:rPr lang="en-US" sz="2400" b="0" i="1" smtClean="0">
                                <a:solidFill>
                                  <a:srgbClr val="9900CC"/>
                                </a:solidFill>
                                <a:latin typeface="Cambria Math" panose="02040503050406030204" pitchFamily="18" charset="0"/>
                                <a:ea typeface="Cambria Math" panose="02040503050406030204" pitchFamily="18" charset="0"/>
                              </a:rPr>
                              <m:t>2</m:t>
                            </m:r>
                          </m:den>
                        </m:f>
                        <m:r>
                          <a:rPr lang="en-US" sz="2400" i="1">
                            <a:solidFill>
                              <a:srgbClr val="9900CC"/>
                            </a:solidFill>
                            <a:latin typeface="Cambria Math" panose="02040503050406030204" pitchFamily="18" charset="0"/>
                            <a:ea typeface="Cambria Math" panose="02040503050406030204" pitchFamily="18" charset="0"/>
                          </a:rPr>
                          <m:t>𝜂</m:t>
                        </m:r>
                      </m:e>
                      <m:sub>
                        <m:r>
                          <a:rPr lang="en-US" sz="2400" i="1">
                            <a:solidFill>
                              <a:srgbClr val="9900CC"/>
                            </a:solidFill>
                            <a:latin typeface="Cambria Math" panose="02040503050406030204" pitchFamily="18" charset="0"/>
                            <a:ea typeface="Cambria Math" panose="02040503050406030204" pitchFamily="18" charset="0"/>
                          </a:rPr>
                          <m:t>0</m:t>
                        </m:r>
                      </m:sub>
                    </m:sSub>
                    <m:r>
                      <a:rPr lang="en-US" sz="2400" i="1">
                        <a:solidFill>
                          <a:srgbClr val="9900CC"/>
                        </a:solidFill>
                        <a:latin typeface="Cambria Math" panose="02040503050406030204" pitchFamily="18" charset="0"/>
                        <a:ea typeface="Cambria Math" panose="02040503050406030204" pitchFamily="18" charset="0"/>
                      </a:rPr>
                      <m:t>(1+</m:t>
                    </m:r>
                    <m:r>
                      <m:rPr>
                        <m:sty m:val="p"/>
                      </m:rPr>
                      <a:rPr lang="en-US" sz="2400" b="0" i="0" smtClean="0">
                        <a:solidFill>
                          <a:srgbClr val="9900CC"/>
                        </a:solidFill>
                        <a:latin typeface="Cambria Math" panose="02040503050406030204" pitchFamily="18" charset="0"/>
                        <a:ea typeface="Cambria Math" panose="02040503050406030204" pitchFamily="18" charset="0"/>
                      </a:rPr>
                      <m:t>cos</m:t>
                    </m:r>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𝑡</m:t>
                    </m:r>
                    <m:r>
                      <a:rPr lang="en-US" sz="2400" b="0" i="1" smtClean="0">
                        <a:solidFill>
                          <a:srgbClr val="9900CC"/>
                        </a:solidFill>
                        <a:latin typeface="Cambria Math" panose="02040503050406030204" pitchFamily="18" charset="0"/>
                        <a:ea typeface="Cambria Math" panose="02040503050406030204" pitchFamily="18" charset="0"/>
                      </a:rPr>
                      <m:t>𝜋</m:t>
                    </m:r>
                    <m:r>
                      <a:rPr lang="en-US" sz="2400" b="0" i="1" smtClean="0">
                        <a:solidFill>
                          <a:srgbClr val="9900CC"/>
                        </a:solidFill>
                        <a:latin typeface="Cambria Math" panose="02040503050406030204" pitchFamily="18" charset="0"/>
                        <a:ea typeface="Cambria Math" panose="02040503050406030204" pitchFamily="18" charset="0"/>
                      </a:rPr>
                      <m:t>/</m:t>
                    </m:r>
                    <m:r>
                      <a:rPr lang="en-US" sz="2400" b="0" i="1" smtClean="0">
                        <a:solidFill>
                          <a:srgbClr val="9900CC"/>
                        </a:solidFill>
                        <a:latin typeface="Cambria Math" panose="02040503050406030204" pitchFamily="18" charset="0"/>
                        <a:ea typeface="Cambria Math" panose="02040503050406030204" pitchFamily="18" charset="0"/>
                      </a:rPr>
                      <m:t>𝑇</m:t>
                    </m:r>
                    <m:r>
                      <a:rPr lang="en-US" sz="2400" b="0" i="1" smtClean="0">
                        <a:solidFill>
                          <a:srgbClr val="9900CC"/>
                        </a:solidFill>
                        <a:latin typeface="Cambria Math" panose="02040503050406030204" pitchFamily="18" charset="0"/>
                        <a:ea typeface="Cambria Math" panose="02040503050406030204" pitchFamily="18" charset="0"/>
                      </a:rPr>
                      <m:t>))</m:t>
                    </m:r>
                  </m:oMath>
                </a14:m>
                <a:endParaRPr lang="en-US" sz="2400" dirty="0"/>
              </a:p>
              <a:p>
                <a:pPr marL="457200" indent="-457200">
                  <a:buFont typeface="Arial" panose="020B0604020202020204" pitchFamily="34" charset="0"/>
                  <a:buChar char="•"/>
                </a:pPr>
                <a:endParaRPr lang="en-US" sz="2400" dirty="0"/>
              </a:p>
            </p:txBody>
          </p:sp>
        </mc:Choice>
        <mc:Fallback xmlns="">
          <p:sp>
            <p:nvSpPr>
              <p:cNvPr id="3" name="Content Placeholder 2">
                <a:extLst>
                  <a:ext uri="{FF2B5EF4-FFF2-40B4-BE49-F238E27FC236}">
                    <a16:creationId xmlns:a16="http://schemas.microsoft.com/office/drawing/2014/main" id="{3C00C612-A351-E844-9E90-F42DFC9A4CC5}"/>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33644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6476-E243-584D-BCDE-19530AE027D5}"/>
              </a:ext>
            </a:extLst>
          </p:cNvPr>
          <p:cNvSpPr>
            <a:spLocks noGrp="1"/>
          </p:cNvSpPr>
          <p:nvPr>
            <p:ph type="title"/>
          </p:nvPr>
        </p:nvSpPr>
        <p:spPr/>
        <p:txBody>
          <a:bodyPr/>
          <a:lstStyle/>
          <a:p>
            <a:r>
              <a:rPr lang="en-US" dirty="0"/>
              <a:t>Learning rate decay</a:t>
            </a:r>
          </a:p>
        </p:txBody>
      </p:sp>
      <p:sp>
        <p:nvSpPr>
          <p:cNvPr id="3" name="Content Placeholder 2">
            <a:extLst>
              <a:ext uri="{FF2B5EF4-FFF2-40B4-BE49-F238E27FC236}">
                <a16:creationId xmlns:a16="http://schemas.microsoft.com/office/drawing/2014/main" id="{3C00C612-A351-E844-9E90-F42DFC9A4CC5}"/>
              </a:ext>
            </a:extLst>
          </p:cNvPr>
          <p:cNvSpPr>
            <a:spLocks noGrp="1"/>
          </p:cNvSpPr>
          <p:nvPr>
            <p:ph idx="1"/>
          </p:nvPr>
        </p:nvSpPr>
        <p:spPr/>
        <p:txBody>
          <a:bodyPr/>
          <a:lstStyle/>
          <a:p>
            <a:pPr marL="457200" indent="-457200">
              <a:buFont typeface="Arial" panose="020B0604020202020204" pitchFamily="34" charset="0"/>
              <a:buChar char="•"/>
            </a:pPr>
            <a:r>
              <a:rPr lang="en-US" dirty="0"/>
              <a:t>Decay formulas</a:t>
            </a:r>
          </a:p>
          <a:p>
            <a:pPr marL="457200" indent="-457200">
              <a:buFont typeface="Arial" panose="020B0604020202020204" pitchFamily="34" charset="0"/>
              <a:buChar char="•"/>
            </a:pPr>
            <a:r>
              <a:rPr lang="en-US" dirty="0"/>
              <a:t>Most common in practice:</a:t>
            </a:r>
          </a:p>
          <a:p>
            <a:pPr marL="857250" lvl="1" indent="-457200">
              <a:buFont typeface="Arial" panose="020B0604020202020204" pitchFamily="34" charset="0"/>
              <a:buChar char="•"/>
            </a:pPr>
            <a:r>
              <a:rPr lang="en-US" sz="2400" b="1" dirty="0"/>
              <a:t>Step decay:</a:t>
            </a:r>
            <a:r>
              <a:rPr lang="en-US" sz="2400" dirty="0"/>
              <a:t> reduce rate by a constant factor every few epochs, e.g., by 0.5 every 5 epochs, 0.1 every 20 epochs</a:t>
            </a:r>
          </a:p>
          <a:p>
            <a:pPr marL="857250" lvl="1" indent="-457200">
              <a:buFont typeface="Arial" panose="020B0604020202020204" pitchFamily="34" charset="0"/>
              <a:buChar char="•"/>
            </a:pPr>
            <a:r>
              <a:rPr lang="en-US" sz="2400" b="1" dirty="0"/>
              <a:t>Manual:</a:t>
            </a:r>
            <a:r>
              <a:rPr lang="en-US" sz="2400" dirty="0"/>
              <a:t> watch validation error and reduce learning rate whenever it stops improving</a:t>
            </a:r>
          </a:p>
          <a:p>
            <a:pPr marL="1257300" lvl="2" indent="-457200">
              <a:buFont typeface="Arial" panose="020B0604020202020204" pitchFamily="34" charset="0"/>
              <a:buChar char="•"/>
            </a:pPr>
            <a:r>
              <a:rPr lang="en-US" sz="2200" dirty="0"/>
              <a:t>“Patience” hyperparameter: number of epochs without improvement before reducing learning rate</a:t>
            </a:r>
          </a:p>
        </p:txBody>
      </p:sp>
    </p:spTree>
    <p:extLst>
      <p:ext uri="{BB962C8B-B14F-4D97-AF65-F5344CB8AC3E}">
        <p14:creationId xmlns:p14="http://schemas.microsoft.com/office/powerpoint/2010/main" val="8547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95773</TotalTime>
  <Words>3553</Words>
  <Application>Microsoft Macintosh PowerPoint</Application>
  <PresentationFormat>Widescreen</PresentationFormat>
  <Paragraphs>470</Paragraphs>
  <Slides>63</Slides>
  <Notes>15</Notes>
  <HiddenSlides>7</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Cambria Math</vt:lpstr>
      <vt:lpstr>Times New Roman</vt:lpstr>
      <vt:lpstr>Blank Presentation</vt:lpstr>
      <vt:lpstr>PowerPoint Presentation</vt:lpstr>
      <vt:lpstr>Outline</vt:lpstr>
      <vt:lpstr>Mini-batch SGD</vt:lpstr>
      <vt:lpstr>Setting the mini-batch size</vt:lpstr>
      <vt:lpstr>Setting the learning rate</vt:lpstr>
      <vt:lpstr>Setting the learning rate</vt:lpstr>
      <vt:lpstr>Setting the learning rate</vt:lpstr>
      <vt:lpstr>Learning rate decay</vt:lpstr>
      <vt:lpstr>Learning rate decay</vt:lpstr>
      <vt:lpstr>A typical phenomenon</vt:lpstr>
      <vt:lpstr>Learning rate decay</vt:lpstr>
      <vt:lpstr>Diagnosing learning curves: Obvious problems</vt:lpstr>
      <vt:lpstr>Diagnosing learning curves: Subtler behaviors</vt:lpstr>
      <vt:lpstr>When to stop training?</vt:lpstr>
      <vt:lpstr>Neural network training: The basics and beyond</vt:lpstr>
      <vt:lpstr>Outline</vt:lpstr>
      <vt:lpstr>Where does SGD run into trouble?</vt:lpstr>
      <vt:lpstr>Where does SGD run into trouble?</vt:lpstr>
      <vt:lpstr>SGD with momentum</vt:lpstr>
      <vt:lpstr>SGD with momentum</vt:lpstr>
      <vt:lpstr>SGD with momentum</vt:lpstr>
      <vt:lpstr>Adagrad: Adaptive per-parameter learning rates</vt:lpstr>
      <vt:lpstr>RMSProp</vt:lpstr>
      <vt:lpstr>Adam: Combine RMSProp with momentum</vt:lpstr>
      <vt:lpstr>Which optimizer to use in practice?</vt:lpstr>
      <vt:lpstr>Which optimizer to use in practice?</vt:lpstr>
      <vt:lpstr>Misc. optimization tricks and topics</vt:lpstr>
      <vt:lpstr>Outline</vt:lpstr>
      <vt:lpstr>Data augmentation</vt:lpstr>
      <vt:lpstr>Data augmentation</vt:lpstr>
      <vt:lpstr>Data augmentation</vt:lpstr>
      <vt:lpstr>Data augmentation</vt:lpstr>
      <vt:lpstr>Data augmentation</vt:lpstr>
      <vt:lpstr>Data preprocessing</vt:lpstr>
      <vt:lpstr>The importance of preprocessing and initialization</vt:lpstr>
      <vt:lpstr>Review: Backward pass for ReLU</vt:lpstr>
      <vt:lpstr>The importance of preprocessing and initialization</vt:lpstr>
      <vt:lpstr>The importance of preprocessing and initialization</vt:lpstr>
      <vt:lpstr>The importance of preprocessing and initialization</vt:lpstr>
      <vt:lpstr>The importance of preprocessing and initialization</vt:lpstr>
      <vt:lpstr>Weight initialization</vt:lpstr>
      <vt:lpstr>Batch normalization</vt:lpstr>
      <vt:lpstr>Normalization</vt:lpstr>
      <vt:lpstr>Batch normalization</vt:lpstr>
      <vt:lpstr>Batch normalization</vt:lpstr>
      <vt:lpstr>Batch normalization</vt:lpstr>
      <vt:lpstr>Batch normalization</vt:lpstr>
      <vt:lpstr>Batch normalization</vt:lpstr>
      <vt:lpstr>Why does BatchNorm really work?</vt:lpstr>
      <vt:lpstr>Other types of normalization</vt:lpstr>
      <vt:lpstr>Outline</vt:lpstr>
      <vt:lpstr>Regularization</vt:lpstr>
      <vt:lpstr>Weight decay</vt:lpstr>
      <vt:lpstr>Other types of regularization</vt:lpstr>
      <vt:lpstr>Dropout</vt:lpstr>
      <vt:lpstr>Dropout</vt:lpstr>
      <vt:lpstr>Current status of dropout</vt:lpstr>
      <vt:lpstr>Outline</vt:lpstr>
      <vt:lpstr>Test time</vt:lpstr>
      <vt:lpstr>Test time</vt:lpstr>
      <vt:lpstr>Important Considerations</vt:lpstr>
      <vt:lpstr>Development Process</vt:lpstr>
      <vt:lpstr>Some take-aways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Gupta, Saurabh</cp:lastModifiedBy>
  <cp:revision>2035</cp:revision>
  <cp:lastPrinted>2023-02-21T23:02:49Z</cp:lastPrinted>
  <dcterms:created xsi:type="dcterms:W3CDTF">2004-08-29T23:15:23Z</dcterms:created>
  <dcterms:modified xsi:type="dcterms:W3CDTF">2023-10-03T16:10:03Z</dcterms:modified>
</cp:coreProperties>
</file>