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86" r:id="rId2"/>
  </p:sldMasterIdLst>
  <p:notesMasterIdLst>
    <p:notesMasterId r:id="rId44"/>
  </p:notesMasterIdLst>
  <p:sldIdLst>
    <p:sldId id="395" r:id="rId3"/>
    <p:sldId id="1255" r:id="rId4"/>
    <p:sldId id="1224" r:id="rId5"/>
    <p:sldId id="1221" r:id="rId6"/>
    <p:sldId id="1223" r:id="rId7"/>
    <p:sldId id="1222" r:id="rId8"/>
    <p:sldId id="1240" r:id="rId9"/>
    <p:sldId id="1241" r:id="rId10"/>
    <p:sldId id="1242" r:id="rId11"/>
    <p:sldId id="1243" r:id="rId12"/>
    <p:sldId id="1244" r:id="rId13"/>
    <p:sldId id="1245" r:id="rId14"/>
    <p:sldId id="1246" r:id="rId15"/>
    <p:sldId id="1247" r:id="rId16"/>
    <p:sldId id="1248" r:id="rId17"/>
    <p:sldId id="1249" r:id="rId18"/>
    <p:sldId id="1250" r:id="rId19"/>
    <p:sldId id="1251" r:id="rId20"/>
    <p:sldId id="757" r:id="rId21"/>
    <p:sldId id="786" r:id="rId22"/>
    <p:sldId id="788" r:id="rId23"/>
    <p:sldId id="791" r:id="rId24"/>
    <p:sldId id="291" r:id="rId25"/>
    <p:sldId id="1258" r:id="rId26"/>
    <p:sldId id="272" r:id="rId27"/>
    <p:sldId id="273" r:id="rId28"/>
    <p:sldId id="274" r:id="rId29"/>
    <p:sldId id="1257" r:id="rId30"/>
    <p:sldId id="1259" r:id="rId31"/>
    <p:sldId id="675" r:id="rId32"/>
    <p:sldId id="789" r:id="rId33"/>
    <p:sldId id="411" r:id="rId34"/>
    <p:sldId id="1467" r:id="rId35"/>
    <p:sldId id="1466" r:id="rId36"/>
    <p:sldId id="764" r:id="rId37"/>
    <p:sldId id="765" r:id="rId38"/>
    <p:sldId id="766" r:id="rId39"/>
    <p:sldId id="767" r:id="rId40"/>
    <p:sldId id="768" r:id="rId41"/>
    <p:sldId id="769" r:id="rId42"/>
    <p:sldId id="1256" r:id="rId43"/>
  </p:sldIdLst>
  <p:sldSz cx="9144000" cy="6858000" type="screen4x3"/>
  <p:notesSz cx="7315200" cy="9601200"/>
  <p:defaultTextStyle>
    <a:defPPr>
      <a:defRPr lang="en-US"/>
    </a:defPPr>
    <a:lvl1pPr algn="ctr" rtl="0" fontAlgn="base">
      <a:spcBef>
        <a:spcPct val="50000"/>
      </a:spcBef>
      <a:spcAft>
        <a:spcPct val="0"/>
      </a:spcAft>
      <a:defRPr sz="1200" b="1" kern="1200">
        <a:solidFill>
          <a:srgbClr val="FFFF00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sz="1200" b="1" kern="1200">
        <a:solidFill>
          <a:srgbClr val="FFFF00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sz="1200" b="1" kern="1200">
        <a:solidFill>
          <a:srgbClr val="FFFF00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sz="1200" b="1" kern="1200">
        <a:solidFill>
          <a:srgbClr val="FFFF00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sz="1200" b="1" kern="1200">
        <a:solidFill>
          <a:srgbClr val="FFFF00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b="1" kern="1200">
        <a:solidFill>
          <a:srgbClr val="FFFF00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b="1" kern="1200">
        <a:solidFill>
          <a:srgbClr val="FFFF00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b="1" kern="1200">
        <a:solidFill>
          <a:srgbClr val="FFFF00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b="1" kern="1200">
        <a:solidFill>
          <a:srgbClr val="FFFF00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00FFFF"/>
    <a:srgbClr val="FFFF00"/>
    <a:srgbClr val="FF0000"/>
    <a:srgbClr val="111111"/>
    <a:srgbClr val="0080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55" autoAdjust="0"/>
    <p:restoredTop sz="95646" autoAdjust="0"/>
  </p:normalViewPr>
  <p:slideViewPr>
    <p:cSldViewPr>
      <p:cViewPr varScale="1">
        <p:scale>
          <a:sx n="122" d="100"/>
          <a:sy n="122" d="100"/>
        </p:scale>
        <p:origin x="1776" y="200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3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defTabSz="966788">
              <a:spcBef>
                <a:spcPct val="0"/>
              </a:spcBef>
              <a:defRPr sz="1300" b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spcBef>
                <a:spcPct val="0"/>
              </a:spcBef>
              <a:defRPr sz="1300" b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defTabSz="966788">
              <a:spcBef>
                <a:spcPct val="0"/>
              </a:spcBef>
              <a:defRPr sz="1300" b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spcBef>
                <a:spcPct val="0"/>
              </a:spcBef>
              <a:defRPr sz="1300" b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1914ED-01A8-4CBB-BC82-B02D7E6F5F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0063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815A9E-C495-4873-AB2B-2B168732F808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952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Shape 63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40" name="Shape 6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7398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Shape 63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40" name="Shape 6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 addition, there is also a lot of variation among instances of the same kind of object.</a:t>
            </a:r>
          </a:p>
          <a:p>
            <a:pPr defTabSz="914400"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This here, for example, is a very weird kind of chair.</a:t>
            </a:r>
          </a:p>
          <a:p>
            <a:pPr defTabSz="914400"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It looks nothing like a chair, but it offers exactly the same functionality as a chair.</a:t>
            </a:r>
          </a:p>
          <a:p>
            <a:pPr defTabSz="914400"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Our vision systems need to ignore, or be invariant to, such vast variations, and recognize things for what they really are.</a:t>
            </a:r>
          </a:p>
        </p:txBody>
      </p:sp>
    </p:spTree>
    <p:extLst>
      <p:ext uri="{BB962C8B-B14F-4D97-AF65-F5344CB8AC3E}">
        <p14:creationId xmlns:p14="http://schemas.microsoft.com/office/powerpoint/2010/main" val="19254048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857C84-EC91-4B36-B5A0-824532247943}" type="slidenum">
              <a:rPr lang="en-US"/>
              <a:pPr/>
              <a:t>19</a:t>
            </a:fld>
            <a:endParaRPr lang="en-U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7550"/>
            <a:ext cx="4778375" cy="3582988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We present the first large scale system for capturing and rendering </a:t>
            </a:r>
            <a:r>
              <a:rPr lang="en-US" sz="12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relightable</a:t>
            </a:r>
            <a:r>
              <a:rPr lang="en-US" sz="12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scene reconstructions from massive unstructured photo collections taken under different illumination conditions and viewpoints. We combine photos taken from many sources, Flickr-based ground-level imagery, oblique aerial views, and </a:t>
            </a:r>
            <a:r>
              <a:rPr lang="en-US" sz="12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streetview</a:t>
            </a:r>
            <a:r>
              <a:rPr lang="en-US" sz="12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, to recover models that are significantly more complete and detailed than previously demonstrated. We demonstrate the ability to match both the viewpoint and illumination of arbitrary input photos, enabling a Visual Turing Test in which photo and rendering are viewed side-by-side and the observer has to guess which is which. While we cannot yet fool human perception, the gap is closing.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1914ED-01A8-4CBB-BC82-B02D7E6F5F3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4412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We present the first dense SLAM system capable of reconstructing non-rigidly deforming scenes in real-time, by fusing together RGBD scans captured from commodity sensors. Our </a:t>
            </a:r>
            <a:r>
              <a:rPr lang="en-US" sz="12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DynamicFusion</a:t>
            </a:r>
            <a:r>
              <a:rPr lang="en-US" sz="12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approach reconstructs scene geometry whilst simultaneously estimating a dense volumetric 6D motion field that warps the estimated geometry into a live frame. Like </a:t>
            </a:r>
            <a:r>
              <a:rPr lang="en-US" sz="12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KinectFusion</a:t>
            </a:r>
            <a:r>
              <a:rPr lang="en-US" sz="12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, our system produces increasingly </a:t>
            </a:r>
            <a:r>
              <a:rPr lang="en-US" sz="12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denoised</a:t>
            </a:r>
            <a:r>
              <a:rPr lang="en-US" sz="12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, detailed, and complete reconstructions as more measurements are fused, and displays the updated model in real time. Because we do not require a template or other prior scene model, the approach is applicable to a wide range of moving objects and scenes.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1914ED-01A8-4CBB-BC82-B02D7E6F5F3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8469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01BE154-D5B7-4527-A112-85598F3AB7B3}" type="slidenum">
              <a:rPr lang="en-US" altLang="en-US">
                <a:latin typeface="Calibri" panose="020F0502020204030204" pitchFamily="34" charset="0"/>
              </a:rPr>
              <a:pPr eaLnBrk="1" hangingPunct="1"/>
              <a:t>22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159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We present the first dense SLAM system capable of reconstructing non-rigidly deforming scenes in real-time, by fusing together RGBD scans captured from commodity sensors. Our </a:t>
            </a:r>
            <a:r>
              <a:rPr lang="en-US" sz="12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DynamicFusion</a:t>
            </a:r>
            <a:r>
              <a:rPr lang="en-US" sz="12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approach reconstructs scene geometry whilst simultaneously estimating a dense volumetric 6D motion field that warps the estimated geometry into a live frame. Like </a:t>
            </a:r>
            <a:r>
              <a:rPr lang="en-US" sz="12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KinectFusion</a:t>
            </a:r>
            <a:r>
              <a:rPr lang="en-US" sz="12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, our system produces increasingly </a:t>
            </a:r>
            <a:r>
              <a:rPr lang="en-US" sz="12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denoised</a:t>
            </a:r>
            <a:r>
              <a:rPr lang="en-US" sz="12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, detailed, and complete reconstructions as more measurements are fused, and displays the updated model in real time. Because we do not require a template or other prior scene model, the approach is applicable to a wide range of moving objects and scenes.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1914ED-01A8-4CBB-BC82-B02D7E6F5F3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5422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2" name="Shape 5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Include images of detection, segmentation, pose estimation, action recognition.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hape 54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4" name="Shape 5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Include images of detection, segmentation, pose estimation, action recognition.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3" name="Shape 5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Include images of detection, segmentation, pose estimation, action recognition.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C7CC8C-55EE-43A3-BD02-8378549CCF01}" type="slidenum">
              <a:rPr lang="en-US"/>
              <a:pPr/>
              <a:t>3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err="1"/>
              <a:t>Gare</a:t>
            </a:r>
            <a:r>
              <a:rPr lang="en-US" dirty="0"/>
              <a:t> Montparnasse, 1895</a:t>
            </a:r>
          </a:p>
        </p:txBody>
      </p:sp>
    </p:spTree>
    <p:extLst>
      <p:ext uri="{BB962C8B-B14F-4D97-AF65-F5344CB8AC3E}">
        <p14:creationId xmlns:p14="http://schemas.microsoft.com/office/powerpoint/2010/main" val="22139908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3" name="Shape 5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Include images of detection, segmentation, pose estimation, action recognition.</a:t>
            </a:r>
          </a:p>
        </p:txBody>
      </p:sp>
    </p:spTree>
    <p:extLst>
      <p:ext uri="{BB962C8B-B14F-4D97-AF65-F5344CB8AC3E}">
        <p14:creationId xmlns:p14="http://schemas.microsoft.com/office/powerpoint/2010/main" val="19199555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3" name="Shape 5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Include images of detection, segmentation, pose estimation, action recognition.</a:t>
            </a:r>
          </a:p>
        </p:txBody>
      </p:sp>
    </p:spTree>
    <p:extLst>
      <p:ext uri="{BB962C8B-B14F-4D97-AF65-F5344CB8AC3E}">
        <p14:creationId xmlns:p14="http://schemas.microsoft.com/office/powerpoint/2010/main" val="27706696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95C5E5-F854-4586-A75A-9B1F7BD7209F}" type="slidenum">
              <a:rPr lang="en-US"/>
              <a:pPr/>
              <a:t>30</a:t>
            </a:fld>
            <a:endParaRPr 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95C5E5-F854-4586-A75A-9B1F7BD7209F}" type="slidenum">
              <a:rPr lang="en-US"/>
              <a:pPr/>
              <a:t>31</a:t>
            </a:fld>
            <a:endParaRPr 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4537" cy="3414713"/>
          </a:xfrm>
          <a:solidFill>
            <a:srgbClr val="FFFFFF"/>
          </a:solidFill>
          <a:ln/>
        </p:spPr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7613" cy="41163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0569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A49BA6-85FB-460F-9B04-5C5320B1B693}" type="slidenum">
              <a:rPr lang="en-US"/>
              <a:pPr/>
              <a:t>33</a:t>
            </a:fld>
            <a:endParaRPr lang="en-US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199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A49BA6-85FB-460F-9B04-5C5320B1B693}" type="slidenum">
              <a:rPr lang="en-US"/>
              <a:pPr/>
              <a:t>34</a:t>
            </a:fld>
            <a:endParaRPr lang="en-US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857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4D626E-DE1C-490B-B71B-9EDC5D1C0BF7}" type="slidenum">
              <a:rPr lang="en-US"/>
              <a:pPr/>
              <a:t>35</a:t>
            </a:fld>
            <a:endParaRPr lang="en-US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ADC659-3D08-4607-AEDC-B9DF2D264630}" type="slidenum">
              <a:rPr lang="en-US"/>
              <a:pPr/>
              <a:t>36</a:t>
            </a:fld>
            <a:endParaRPr lang="en-US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2F42DA-776A-4FBF-8F0E-71F0E74307DB}" type="slidenum">
              <a:rPr lang="en-US"/>
              <a:pPr/>
              <a:t>37</a:t>
            </a:fld>
            <a:endParaRPr lang="en-US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3002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AE740C-837C-41DB-8C10-899CEE42A25F}" type="slidenum">
              <a:rPr lang="en-US"/>
              <a:pPr/>
              <a:t>38</a:t>
            </a:fld>
            <a:endParaRPr lang="en-US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A0FB9D-12E7-4B95-AE69-B62AF90458A7}" type="slidenum">
              <a:rPr lang="en-US"/>
              <a:pPr/>
              <a:t>39</a:t>
            </a:fld>
            <a:endParaRPr lang="en-US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C47158-50D4-4A0D-864A-7A299206F0BA}" type="slidenum">
              <a:rPr lang="en-US"/>
              <a:pPr/>
              <a:t>40</a:t>
            </a:fld>
            <a:endParaRPr lang="en-US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C47158-50D4-4A0D-864A-7A299206F0BA}" type="slidenum">
              <a:rPr lang="en-US"/>
              <a:pPr/>
              <a:t>41</a:t>
            </a:fld>
            <a:endParaRPr lang="en-US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394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469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808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C7CC8C-55EE-43A3-BD02-8378549CCF01}" type="slidenum">
              <a:rPr lang="en-US"/>
              <a:pPr/>
              <a:t>7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829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C7CC8C-55EE-43A3-BD02-8378549CCF01}" type="slidenum">
              <a:rPr lang="en-US"/>
              <a:pPr/>
              <a:t>8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097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C7CC8C-55EE-43A3-BD02-8378549CCF01}" type="slidenum">
              <a:rPr lang="en-US"/>
              <a:pPr/>
              <a:t>9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520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C7CC8C-55EE-43A3-BD02-8378549CCF01}" type="slidenum">
              <a:rPr lang="en-US"/>
              <a:pPr/>
              <a:t>10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522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57547-22CD-4E35-9876-D7E26B3CF3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EEF15-BAEF-4049-AA52-34436532F9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E1C60-870A-4529-A04A-079A72EAA1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1ACF27-4076-4A03-A834-53EBDA213B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Title Text"/>
          <p:cNvSpPr txBox="1">
            <a:spLocks noGrp="1"/>
          </p:cNvSpPr>
          <p:nvPr>
            <p:ph type="title"/>
          </p:nvPr>
        </p:nvSpPr>
        <p:spPr>
          <a:xfrm>
            <a:off x="133050" y="188165"/>
            <a:ext cx="8877901" cy="763501"/>
          </a:xfrm>
          <a:prstGeom prst="rect">
            <a:avLst/>
          </a:prstGeom>
        </p:spPr>
        <p:txBody>
          <a:bodyPr lIns="130026" tIns="130026" rIns="130026" bIns="130026" anchor="t">
            <a:normAutofit/>
          </a:bodyPr>
          <a:lstStyle>
            <a:lvl1pPr algn="l">
              <a:defRPr sz="3375"/>
            </a:lvl1pPr>
          </a:lstStyle>
          <a:p>
            <a:r>
              <a:t>Title Text</a:t>
            </a:r>
          </a:p>
        </p:txBody>
      </p:sp>
      <p:sp>
        <p:nvSpPr>
          <p:cNvPr id="295" name="Body Level One…"/>
          <p:cNvSpPr txBox="1">
            <a:spLocks noGrp="1"/>
          </p:cNvSpPr>
          <p:nvPr>
            <p:ph type="body" idx="1"/>
          </p:nvPr>
        </p:nvSpPr>
        <p:spPr>
          <a:xfrm>
            <a:off x="127950" y="1077700"/>
            <a:ext cx="8888101" cy="5013901"/>
          </a:xfrm>
          <a:prstGeom prst="rect">
            <a:avLst/>
          </a:prstGeom>
        </p:spPr>
        <p:txBody>
          <a:bodyPr lIns="130026" tIns="130026" rIns="130026" bIns="130026" anchor="t">
            <a:normAutofit/>
          </a:bodyPr>
          <a:lstStyle>
            <a:lvl1pPr marL="0" indent="0" defTabSz="914367">
              <a:lnSpc>
                <a:spcPct val="115000"/>
              </a:lnSpc>
              <a:spcBef>
                <a:spcPts val="1547"/>
              </a:spcBef>
              <a:buSzTx/>
              <a:buNone/>
              <a:defRPr sz="1687">
                <a:solidFill>
                  <a:srgbClr val="616161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0" indent="0" defTabSz="914367">
              <a:lnSpc>
                <a:spcPct val="115000"/>
              </a:lnSpc>
              <a:spcBef>
                <a:spcPts val="1547"/>
              </a:spcBef>
              <a:buSzTx/>
              <a:buNone/>
              <a:defRPr sz="1687">
                <a:solidFill>
                  <a:srgbClr val="616161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0" indent="0" defTabSz="914367">
              <a:lnSpc>
                <a:spcPct val="115000"/>
              </a:lnSpc>
              <a:spcBef>
                <a:spcPts val="1547"/>
              </a:spcBef>
              <a:buSzTx/>
              <a:buNone/>
              <a:defRPr sz="1687">
                <a:solidFill>
                  <a:srgbClr val="616161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0" indent="0" defTabSz="914367">
              <a:lnSpc>
                <a:spcPct val="115000"/>
              </a:lnSpc>
              <a:spcBef>
                <a:spcPts val="1547"/>
              </a:spcBef>
              <a:buSzTx/>
              <a:buNone/>
              <a:defRPr sz="1687">
                <a:solidFill>
                  <a:srgbClr val="616161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0" indent="0" defTabSz="914367">
              <a:lnSpc>
                <a:spcPct val="115000"/>
              </a:lnSpc>
              <a:spcBef>
                <a:spcPts val="1547"/>
              </a:spcBef>
              <a:buSzTx/>
              <a:buNone/>
              <a:defRPr sz="1687">
                <a:solidFill>
                  <a:srgbClr val="616161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2458" y="6297414"/>
            <a:ext cx="370566" cy="365116"/>
          </a:xfrm>
          <a:prstGeom prst="rect">
            <a:avLst/>
          </a:prstGeom>
        </p:spPr>
        <p:txBody>
          <a:bodyPr lIns="130026" tIns="130026" rIns="130026" bIns="130026" anchor="ctr"/>
          <a:lstStyle>
            <a:lvl1pPr algn="l" defTabSz="914367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720224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593A-43BC-4DA1-B326-CDF4A6F100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6304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B0C98-60A9-47A8-BE1B-C7679D39859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551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F2AD8-8FC8-4ED6-9EEE-E241A1EAF2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462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AD8C-ADB7-45B9-8EE1-C1CED0C1DE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8299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17FA-9603-4891-9574-A74679BE3EC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400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7A46-4561-4E02-9439-F152E17F5BB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541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8ECBA-8CB5-4657-BA01-62D436B1B4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3333C-6E68-4B4F-B206-1A717BBB91C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1746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789E6-1A4A-4A1C-ACF9-7ABF2023899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3419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EA2B-5A78-4C0B-A02B-435D50B2801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6926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3028F-A58B-472B-988A-013768B587F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4295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11C64-6A89-453C-BB58-A7A0A06429B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510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15AE1-B984-42A2-847B-E4BAEBFB8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99D12-23A0-4076-9BF2-0C545691C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2C7C1-8522-49A9-A3D3-97AD7F87A3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169E9-9F3E-44D9-B971-46B1100A45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78194-9078-4E4A-A9C6-019D8E2404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A9BCB-E47F-46D9-BB6F-86B2A84CC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1E499-40C4-436B-94D1-3DBFD10826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8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400" b="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8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400" b="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8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400" b="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07260DF-42F4-4880-86CF-F3F59FC95C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826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98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8229600" cy="5211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lnSpc>
                <a:spcPct val="86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GB" b="0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lnSpc>
                <a:spcPct val="86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GB" b="0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lnSpc>
                <a:spcPct val="86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3022479B-3BC2-4AEF-B7F8-A57A54186F23}" type="slidenum">
              <a:rPr lang="en-GB" b="0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defTabSz="457200">
                <a:lnSpc>
                  <a:spcPct val="86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‹#›</a:t>
            </a:fld>
            <a:endParaRPr lang="en-GB" b="0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498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saurabhg.web.illinois.edu/teaching/ece549/sp2023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files.slack.com/files-pri/T04K8FZMKS5-F04KNSW8CV7/mmexport1557073160977.jp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9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tif"/><Relationship Id="rId5" Type="http://schemas.openxmlformats.org/officeDocument/2006/relationships/image" Target="../media/image27.tif"/><Relationship Id="rId4" Type="http://schemas.openxmlformats.org/officeDocument/2006/relationships/image" Target="../media/image26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t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deD4cjLI0c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d.nytimes.com/projects/reconstructing-journalistic-scenes-in-3d" TargetMode="External"/><Relationship Id="rId5" Type="http://schemas.openxmlformats.org/officeDocument/2006/relationships/hyperlink" Target="http://www.cse.wustl.edu/~furukawa/papers/3dv-2013.pdf" TargetMode="Externa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i1eZekcc_l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atthewtancik.com/nerf" TargetMode="External"/><Relationship Id="rId5" Type="http://schemas.openxmlformats.org/officeDocument/2006/relationships/image" Target="../media/image33.png"/><Relationship Id="rId4" Type="http://schemas.openxmlformats.org/officeDocument/2006/relationships/hyperlink" Target="http://homes.cs.washington.edu/~newcombe/papers/DynamicFusion.pd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png"/><Relationship Id="rId5" Type="http://schemas.openxmlformats.org/officeDocument/2006/relationships/hyperlink" Target="https://www.matthewtancik.com/nerf" TargetMode="External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arxiv.org/abs/1703.06870" TargetMode="Externa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3" Type="http://schemas.microsoft.com/office/2007/relationships/media" Target="../media/media4.mp4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4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openxmlformats.org/officeDocument/2006/relationships/image" Target="../media/image42.png"/><Relationship Id="rId5" Type="http://schemas.microsoft.com/office/2007/relationships/media" Target="../media/media5.mp4"/><Relationship Id="rId10" Type="http://schemas.openxmlformats.org/officeDocument/2006/relationships/image" Target="../media/image41.tif"/><Relationship Id="rId4" Type="http://schemas.openxmlformats.org/officeDocument/2006/relationships/video" Target="../media/media4.mp4"/><Relationship Id="rId9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5.png"/><Relationship Id="rId5" Type="http://schemas.openxmlformats.org/officeDocument/2006/relationships/hyperlink" Target="https://dreamfusion3d.github.io/index.html" TargetMode="External"/><Relationship Id="rId4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46.png"/><Relationship Id="rId5" Type="http://schemas.openxmlformats.org/officeDocument/2006/relationships/hyperlink" Target="https://imagen.research.google/video/" TargetMode="External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packet.cc/files/mach-per-3D-solids.html" TargetMode="External"/><Relationship Id="rId4" Type="http://schemas.openxmlformats.org/officeDocument/2006/relationships/hyperlink" Target="http://en.wikipedia.org/wiki/Lawrence_Roberts_(scientist)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cvpr2022.thecvf.com/sites/default/files/CVPR2022-ChairsOpeningMessages.pdf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cvpr2022.thecvf.com/sites/default/files/CVPR2022-ChairsOpeningMessages.pdf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wmf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png"/><Relationship Id="rId7" Type="http://schemas.openxmlformats.org/officeDocument/2006/relationships/image" Target="../media/image64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wmf"/><Relationship Id="rId7" Type="http://schemas.openxmlformats.org/officeDocument/2006/relationships/image" Target="../media/image73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5" Type="http://schemas.openxmlformats.org/officeDocument/2006/relationships/image" Target="../media/image44.png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saurabhg.web.illinois.edu/teaching/ece549/sp2023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0400" y="1828800"/>
            <a:ext cx="3764255" cy="2000251"/>
          </a:xfrm>
        </p:spPr>
        <p:txBody>
          <a:bodyPr/>
          <a:lstStyle/>
          <a:p>
            <a:pPr algn="ctr"/>
            <a:r>
              <a:rPr lang="en-US" dirty="0"/>
              <a:t>CS543 / ECE549</a:t>
            </a:r>
            <a:br>
              <a:rPr lang="en-US" dirty="0"/>
            </a:br>
            <a:r>
              <a:rPr lang="en-US" dirty="0"/>
              <a:t>Computer Vision</a:t>
            </a:r>
            <a:br>
              <a:rPr lang="en-US" dirty="0"/>
            </a:br>
            <a:r>
              <a:rPr lang="en-US" dirty="0"/>
              <a:t>Spring 2023</a:t>
            </a:r>
          </a:p>
        </p:txBody>
      </p:sp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6019800" y="1066800"/>
            <a:ext cx="19812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868190-675B-7840-9393-F4BC8D3E48C5}"/>
              </a:ext>
            </a:extLst>
          </p:cNvPr>
          <p:cNvSpPr txBox="1"/>
          <p:nvPr/>
        </p:nvSpPr>
        <p:spPr>
          <a:xfrm>
            <a:off x="228600" y="5562600"/>
            <a:ext cx="79432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0" dirty="0">
                <a:solidFill>
                  <a:schemeClr val="tx1"/>
                </a:solidFill>
              </a:rPr>
              <a:t>Course webpage URL:</a:t>
            </a:r>
          </a:p>
          <a:p>
            <a:pPr algn="l"/>
            <a:r>
              <a:rPr lang="en-US" sz="2400" b="0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http://saurabhg.web.illinois.edu/teaching/ece549/sp2023</a:t>
            </a:r>
            <a:r>
              <a:rPr lang="en-US" sz="2400" b="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US" sz="2400" b="0" dirty="0">
              <a:solidFill>
                <a:schemeClr val="tx1"/>
              </a:solidFill>
            </a:endParaRPr>
          </a:p>
        </p:txBody>
      </p:sp>
      <p:pic>
        <p:nvPicPr>
          <p:cNvPr id="8" name="tasks_2x.png" descr="tasks_2x.png">
            <a:extLst>
              <a:ext uri="{FF2B5EF4-FFF2-40B4-BE49-F238E27FC236}">
                <a16:creationId xmlns:a16="http://schemas.microsoft.com/office/drawing/2014/main" id="{C12B9866-F5F1-CA4E-A6DA-7EC5CC7CB0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3782"/>
          <a:stretch>
            <a:fillRect/>
          </a:stretch>
        </p:blipFill>
        <p:spPr>
          <a:xfrm>
            <a:off x="5105400" y="1072661"/>
            <a:ext cx="3352800" cy="485400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63157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B1D13-4734-7942-BF23-13C9DF964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2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7707"/>
            <a:ext cx="77724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Vision is easy for humans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87275" y="6441739"/>
            <a:ext cx="1645002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kern="0" dirty="0">
                <a:solidFill>
                  <a:schemeClr val="tx1"/>
                </a:solidFill>
                <a:cs typeface="+mn-cs"/>
              </a:rPr>
              <a:t>Source: J. Malik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AB74F7-0538-5A44-8FA9-AC40C5ECC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562547"/>
            <a:ext cx="7658100" cy="4292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484E8A-D04B-494F-BCF6-E3D96080A09A}"/>
              </a:ext>
            </a:extLst>
          </p:cNvPr>
          <p:cNvSpPr txBox="1"/>
          <p:nvPr/>
        </p:nvSpPr>
        <p:spPr>
          <a:xfrm>
            <a:off x="11723" y="6441739"/>
            <a:ext cx="6901249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</a:rPr>
              <a:t>Surface perception in pictures. </a:t>
            </a:r>
            <a:r>
              <a:rPr lang="en-US" sz="1600" b="0" dirty="0" err="1">
                <a:solidFill>
                  <a:schemeClr val="tx1"/>
                </a:solidFill>
              </a:rPr>
              <a:t>Koenderink</a:t>
            </a:r>
            <a:r>
              <a:rPr lang="en-US" sz="1600" b="0" dirty="0">
                <a:solidFill>
                  <a:schemeClr val="tx1"/>
                </a:solidFill>
              </a:rPr>
              <a:t>, van </a:t>
            </a:r>
            <a:r>
              <a:rPr lang="en-US" sz="1600" b="0" dirty="0" err="1">
                <a:solidFill>
                  <a:schemeClr val="tx1"/>
                </a:solidFill>
              </a:rPr>
              <a:t>Doorn</a:t>
            </a:r>
            <a:r>
              <a:rPr lang="en-US" sz="1600" b="0" dirty="0">
                <a:solidFill>
                  <a:schemeClr val="tx1"/>
                </a:solidFill>
              </a:rPr>
              <a:t> and </a:t>
            </a:r>
            <a:r>
              <a:rPr lang="en-US" sz="1600" b="0" dirty="0" err="1">
                <a:solidFill>
                  <a:schemeClr val="tx1"/>
                </a:solidFill>
              </a:rPr>
              <a:t>Kappers</a:t>
            </a:r>
            <a:r>
              <a:rPr lang="en-US" sz="1600" b="0" dirty="0">
                <a:solidFill>
                  <a:schemeClr val="tx1"/>
                </a:solidFill>
              </a:rPr>
              <a:t>, 1992</a:t>
            </a:r>
          </a:p>
        </p:txBody>
      </p:sp>
    </p:spTree>
    <p:extLst>
      <p:ext uri="{BB962C8B-B14F-4D97-AF65-F5344CB8AC3E}">
        <p14:creationId xmlns:p14="http://schemas.microsoft.com/office/powerpoint/2010/main" val="2309760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tasks_2x.png" descr="tasks_2x.png"/>
          <p:cNvPicPr>
            <a:picLocks noChangeAspect="1"/>
          </p:cNvPicPr>
          <p:nvPr/>
        </p:nvPicPr>
        <p:blipFill>
          <a:blip r:embed="rId2"/>
          <a:srcRect b="13782"/>
          <a:stretch>
            <a:fillRect/>
          </a:stretch>
        </p:blipFill>
        <p:spPr>
          <a:xfrm>
            <a:off x="381000" y="910045"/>
            <a:ext cx="3764255" cy="544968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73BFD6-B4BF-1140-B551-EBE7D6446E71}"/>
              </a:ext>
            </a:extLst>
          </p:cNvPr>
          <p:cNvSpPr txBox="1"/>
          <p:nvPr/>
        </p:nvSpPr>
        <p:spPr>
          <a:xfrm>
            <a:off x="1560589" y="633046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0E525BC-8905-924B-A6E0-289208A53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71845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b="0" kern="0" dirty="0"/>
              <a:t>Remarkably Hard for Computers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71ACFF-4533-0E4F-98D8-3AC8B61AB8B3}"/>
              </a:ext>
            </a:extLst>
          </p:cNvPr>
          <p:cNvSpPr txBox="1"/>
          <p:nvPr/>
        </p:nvSpPr>
        <p:spPr>
          <a:xfrm>
            <a:off x="60242" y="6453499"/>
            <a:ext cx="168507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kern="0" dirty="0">
                <a:solidFill>
                  <a:schemeClr val="tx1"/>
                </a:solidFill>
                <a:cs typeface="+mn-cs"/>
              </a:rPr>
              <a:t>Source: XKCD</a:t>
            </a:r>
          </a:p>
        </p:txBody>
      </p:sp>
      <p:sp>
        <p:nvSpPr>
          <p:cNvPr id="3" name="AutoShape 2">
            <a:hlinkClick r:id="rId3"/>
            <a:extLst>
              <a:ext uri="{FF2B5EF4-FFF2-40B4-BE49-F238E27FC236}">
                <a16:creationId xmlns:a16="http://schemas.microsoft.com/office/drawing/2014/main" id="{CFC1B442-62BF-9680-BC93-A1CE3B5FEF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960CF7-33BA-E754-ADB8-8116D1080A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61" r="3860"/>
          <a:stretch/>
        </p:blipFill>
        <p:spPr>
          <a:xfrm>
            <a:off x="3657600" y="3276600"/>
            <a:ext cx="5181600" cy="33008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242720-65E5-28AD-089F-91BE80270D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947" y="2288972"/>
            <a:ext cx="1524000" cy="97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4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73BFD6-B4BF-1140-B551-EBE7D6446E71}"/>
              </a:ext>
            </a:extLst>
          </p:cNvPr>
          <p:cNvSpPr txBox="1"/>
          <p:nvPr/>
        </p:nvSpPr>
        <p:spPr>
          <a:xfrm>
            <a:off x="1560589" y="633046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0E525BC-8905-924B-A6E0-289208A53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71845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b="0" kern="0" dirty="0"/>
              <a:t>Vision is hard: Objects Blend Together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8ACABC-7068-F648-8A0F-AA38015032E9}"/>
              </a:ext>
            </a:extLst>
          </p:cNvPr>
          <p:cNvSpPr txBox="1"/>
          <p:nvPr/>
        </p:nvSpPr>
        <p:spPr>
          <a:xfrm>
            <a:off x="0" y="6430053"/>
            <a:ext cx="233910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kern="0" dirty="0">
                <a:solidFill>
                  <a:schemeClr val="tx1"/>
                </a:solidFill>
                <a:cs typeface="+mn-cs"/>
              </a:rPr>
              <a:t>Source: </a:t>
            </a:r>
            <a:r>
              <a:rPr lang="en-US" sz="1800" b="0" kern="0" dirty="0">
                <a:solidFill>
                  <a:schemeClr val="tx1"/>
                </a:solidFill>
              </a:rPr>
              <a:t>B. Hariharan</a:t>
            </a:r>
            <a:endParaRPr lang="en-US" sz="1800" b="0" kern="0" dirty="0">
              <a:solidFill>
                <a:schemeClr val="tx1"/>
              </a:solidFill>
              <a:cs typeface="+mn-cs"/>
            </a:endParaRPr>
          </a:p>
        </p:txBody>
      </p:sp>
      <p:pic>
        <p:nvPicPr>
          <p:cNvPr id="8" name="Picture 3" descr="Picture 3">
            <a:extLst>
              <a:ext uri="{FF2B5EF4-FFF2-40B4-BE49-F238E27FC236}">
                <a16:creationId xmlns:a16="http://schemas.microsoft.com/office/drawing/2014/main" id="{70A0EF06-7B0E-B94B-A513-22274DB10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10045"/>
            <a:ext cx="7620000" cy="540578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159556EC-7774-8540-B745-B9365B06BEC5}"/>
              </a:ext>
            </a:extLst>
          </p:cNvPr>
          <p:cNvSpPr/>
          <p:nvPr/>
        </p:nvSpPr>
        <p:spPr>
          <a:xfrm>
            <a:off x="3962400" y="1196931"/>
            <a:ext cx="3168824" cy="4832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348"/>
                </a:moveTo>
                <a:lnTo>
                  <a:pt x="0" y="1565"/>
                </a:lnTo>
                <a:lnTo>
                  <a:pt x="597" y="704"/>
                </a:lnTo>
                <a:lnTo>
                  <a:pt x="2625" y="0"/>
                </a:lnTo>
                <a:lnTo>
                  <a:pt x="4296" y="235"/>
                </a:lnTo>
                <a:lnTo>
                  <a:pt x="5728" y="1409"/>
                </a:lnTo>
                <a:lnTo>
                  <a:pt x="5967" y="2348"/>
                </a:lnTo>
                <a:lnTo>
                  <a:pt x="6564" y="3443"/>
                </a:lnTo>
                <a:lnTo>
                  <a:pt x="9189" y="4383"/>
                </a:lnTo>
                <a:lnTo>
                  <a:pt x="20526" y="7122"/>
                </a:lnTo>
                <a:lnTo>
                  <a:pt x="21600" y="9391"/>
                </a:lnTo>
                <a:lnTo>
                  <a:pt x="20407" y="10878"/>
                </a:lnTo>
                <a:lnTo>
                  <a:pt x="17304" y="12052"/>
                </a:lnTo>
                <a:lnTo>
                  <a:pt x="11456" y="12913"/>
                </a:lnTo>
                <a:lnTo>
                  <a:pt x="7757" y="12991"/>
                </a:lnTo>
                <a:lnTo>
                  <a:pt x="11218" y="15026"/>
                </a:lnTo>
                <a:lnTo>
                  <a:pt x="13962" y="19957"/>
                </a:lnTo>
                <a:lnTo>
                  <a:pt x="6683" y="21600"/>
                </a:lnTo>
                <a:lnTo>
                  <a:pt x="9905" y="19409"/>
                </a:lnTo>
                <a:lnTo>
                  <a:pt x="4057" y="12600"/>
                </a:lnTo>
                <a:lnTo>
                  <a:pt x="5967" y="11035"/>
                </a:lnTo>
                <a:lnTo>
                  <a:pt x="10860" y="9939"/>
                </a:lnTo>
                <a:lnTo>
                  <a:pt x="3938" y="10252"/>
                </a:lnTo>
                <a:lnTo>
                  <a:pt x="2029" y="9157"/>
                </a:lnTo>
                <a:lnTo>
                  <a:pt x="2387" y="6417"/>
                </a:lnTo>
                <a:lnTo>
                  <a:pt x="3222" y="5948"/>
                </a:lnTo>
                <a:lnTo>
                  <a:pt x="2387" y="5478"/>
                </a:lnTo>
                <a:lnTo>
                  <a:pt x="955" y="5009"/>
                </a:lnTo>
                <a:lnTo>
                  <a:pt x="239" y="2739"/>
                </a:lnTo>
                <a:lnTo>
                  <a:pt x="0" y="2348"/>
                </a:lnTo>
                <a:close/>
              </a:path>
            </a:pathLst>
          </a:custGeom>
          <a:solidFill>
            <a:srgbClr val="4F81BD">
              <a:alpha val="55000"/>
            </a:srgbClr>
          </a:solidFill>
          <a:ln w="25400">
            <a:solidFill>
              <a:srgbClr val="3A5E8A"/>
            </a:solidFill>
          </a:ln>
        </p:spPr>
        <p:txBody>
          <a:bodyPr lIns="45719" tIns="45719" rIns="45719" bIns="45719" anchor="ctr"/>
          <a:lstStyle/>
          <a:p>
            <a:pPr defTabSz="914367">
              <a:defRPr sz="1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844"/>
          </a:p>
        </p:txBody>
      </p:sp>
    </p:spTree>
    <p:extLst>
      <p:ext uri="{BB962C8B-B14F-4D97-AF65-F5344CB8AC3E}">
        <p14:creationId xmlns:p14="http://schemas.microsoft.com/office/powerpoint/2010/main" val="413583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73BFD6-B4BF-1140-B551-EBE7D6446E71}"/>
              </a:ext>
            </a:extLst>
          </p:cNvPr>
          <p:cNvSpPr txBox="1"/>
          <p:nvPr/>
        </p:nvSpPr>
        <p:spPr>
          <a:xfrm>
            <a:off x="1560589" y="633046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0E525BC-8905-924B-A6E0-289208A53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71845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b="0" kern="0" dirty="0"/>
              <a:t>Vision is hard: Objects Blend Together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8ACABC-7068-F648-8A0F-AA38015032E9}"/>
              </a:ext>
            </a:extLst>
          </p:cNvPr>
          <p:cNvSpPr txBox="1"/>
          <p:nvPr/>
        </p:nvSpPr>
        <p:spPr>
          <a:xfrm>
            <a:off x="0" y="6430053"/>
            <a:ext cx="233910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kern="0" dirty="0">
                <a:solidFill>
                  <a:schemeClr val="tx1"/>
                </a:solidFill>
                <a:cs typeface="+mn-cs"/>
              </a:rPr>
              <a:t>Source: </a:t>
            </a:r>
            <a:r>
              <a:rPr lang="en-US" sz="1800" b="0" kern="0" dirty="0">
                <a:solidFill>
                  <a:schemeClr val="tx1"/>
                </a:solidFill>
              </a:rPr>
              <a:t>B. Hariharan</a:t>
            </a:r>
            <a:endParaRPr lang="en-US" sz="1800" b="0" kern="0" dirty="0">
              <a:solidFill>
                <a:schemeClr val="tx1"/>
              </a:solidFill>
              <a:cs typeface="+mn-cs"/>
            </a:endParaRPr>
          </a:p>
        </p:txBody>
      </p:sp>
      <p:pic>
        <p:nvPicPr>
          <p:cNvPr id="10" name="Picture 3" descr="Picture 3">
            <a:extLst>
              <a:ext uri="{FF2B5EF4-FFF2-40B4-BE49-F238E27FC236}">
                <a16:creationId xmlns:a16="http://schemas.microsoft.com/office/drawing/2014/main" id="{A88B894C-1E7B-1D43-9F7A-839496061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1782763"/>
            <a:ext cx="5905501" cy="39528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66261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237133"/>
            <a:ext cx="1943101" cy="1295401"/>
          </a:xfrm>
          <a:prstGeom prst="rect">
            <a:avLst/>
          </a:prstGeom>
          <a:ln w="12700">
            <a:miter lim="400000"/>
          </a:ln>
          <a:effectLst/>
        </p:spPr>
      </p:pic>
      <p:pic>
        <p:nvPicPr>
          <p:cNvPr id="608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999133"/>
            <a:ext cx="2286001" cy="1524000"/>
          </a:xfrm>
          <a:prstGeom prst="rect">
            <a:avLst/>
          </a:prstGeom>
          <a:ln w="12700">
            <a:miter lim="400000"/>
          </a:ln>
          <a:effectLst/>
        </p:spPr>
      </p:pic>
      <p:pic>
        <p:nvPicPr>
          <p:cNvPr id="609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160933"/>
            <a:ext cx="2044701" cy="1447800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610" name="TextBox 7"/>
          <p:cNvSpPr txBox="1"/>
          <p:nvPr/>
        </p:nvSpPr>
        <p:spPr>
          <a:xfrm>
            <a:off x="1407020" y="3409892"/>
            <a:ext cx="2242151" cy="400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tIns="45719" rIns="45719" bIns="45719">
            <a:spAutoFit/>
          </a:bodyPr>
          <a:lstStyle>
            <a:lvl1pPr defTabSz="1300480">
              <a:spcBef>
                <a:spcPts val="15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000" b="0" dirty="0">
                <a:solidFill>
                  <a:schemeClr val="tx1"/>
                </a:solidFill>
                <a:latin typeface="+mn-lt"/>
              </a:rPr>
              <a:t>Viewpoint variation</a:t>
            </a:r>
          </a:p>
        </p:txBody>
      </p:sp>
      <p:sp>
        <p:nvSpPr>
          <p:cNvPr id="611" name="TextBox 12"/>
          <p:cNvSpPr txBox="1"/>
          <p:nvPr/>
        </p:nvSpPr>
        <p:spPr>
          <a:xfrm>
            <a:off x="1865257" y="5772092"/>
            <a:ext cx="1390763" cy="400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tIns="45719" rIns="45719" bIns="45719">
            <a:spAutoFit/>
          </a:bodyPr>
          <a:lstStyle>
            <a:lvl1pPr defTabSz="1300480">
              <a:spcBef>
                <a:spcPts val="15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000" b="0" dirty="0">
                <a:solidFill>
                  <a:schemeClr val="tx1"/>
                </a:solidFill>
                <a:latin typeface="+mn-lt"/>
              </a:rPr>
              <a:t>Illumination</a:t>
            </a:r>
          </a:p>
        </p:txBody>
      </p:sp>
      <p:grpSp>
        <p:nvGrpSpPr>
          <p:cNvPr id="614" name="Group 15"/>
          <p:cNvGrpSpPr/>
          <p:nvPr/>
        </p:nvGrpSpPr>
        <p:grpSpPr>
          <a:xfrm>
            <a:off x="5638800" y="1324445"/>
            <a:ext cx="2649539" cy="4495801"/>
            <a:chOff x="0" y="0"/>
            <a:chExt cx="3768232" cy="6394026"/>
          </a:xfrm>
          <a:effectLst/>
        </p:grpSpPr>
        <p:pic>
          <p:nvPicPr>
            <p:cNvPr id="612" name="Picture 2" descr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3768233" cy="63940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13" name="Rectangle 14"/>
            <p:cNvSpPr/>
            <p:nvPr/>
          </p:nvSpPr>
          <p:spPr>
            <a:xfrm>
              <a:off x="108373" y="-1"/>
              <a:ext cx="1196623" cy="130499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67">
                <a:spcBef>
                  <a:spcPts val="703"/>
                </a:spcBef>
                <a:defRPr sz="16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125"/>
            </a:p>
          </p:txBody>
        </p:sp>
      </p:grpSp>
      <p:sp>
        <p:nvSpPr>
          <p:cNvPr id="615" name="TextBox 16"/>
          <p:cNvSpPr txBox="1"/>
          <p:nvPr/>
        </p:nvSpPr>
        <p:spPr>
          <a:xfrm>
            <a:off x="6653152" y="5772092"/>
            <a:ext cx="735136" cy="400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tIns="45719" rIns="45719" bIns="45719">
            <a:spAutoFit/>
          </a:bodyPr>
          <a:lstStyle>
            <a:lvl1pPr defTabSz="1300480">
              <a:spcBef>
                <a:spcPts val="15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000" b="0">
                <a:solidFill>
                  <a:schemeClr val="tx1"/>
                </a:solidFill>
                <a:latin typeface="+mn-lt"/>
              </a:rPr>
              <a:t>Scale</a:t>
            </a:r>
          </a:p>
        </p:txBody>
      </p:sp>
      <p:pic>
        <p:nvPicPr>
          <p:cNvPr id="616" name="Picture 1" descr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99" y="3991445"/>
            <a:ext cx="1968501" cy="1295401"/>
          </a:xfrm>
          <a:prstGeom prst="rect">
            <a:avLst/>
          </a:prstGeom>
          <a:ln w="12700">
            <a:miter lim="400000"/>
          </a:ln>
          <a:effectLst/>
        </p:spPr>
      </p:pic>
      <p:pic>
        <p:nvPicPr>
          <p:cNvPr id="617" name="Picture 2" descr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2600" y="4220046"/>
            <a:ext cx="1981201" cy="1303339"/>
          </a:xfrm>
          <a:prstGeom prst="rect">
            <a:avLst/>
          </a:prstGeom>
          <a:ln w="12700">
            <a:miter lim="400000"/>
          </a:ln>
          <a:effectLst/>
        </p:spPr>
      </p:pic>
      <p:pic>
        <p:nvPicPr>
          <p:cNvPr id="618" name="Picture 4" descr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600" y="4448645"/>
            <a:ext cx="1981201" cy="1303339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F225E64-0227-D34F-BAD2-59E4603C6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Vision is hard: Intra-class Variation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4A4EBC-155F-8545-A924-EFF58919609D}"/>
              </a:ext>
            </a:extLst>
          </p:cNvPr>
          <p:cNvSpPr txBox="1"/>
          <p:nvPr/>
        </p:nvSpPr>
        <p:spPr>
          <a:xfrm>
            <a:off x="0" y="6430053"/>
            <a:ext cx="233910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kern="0" dirty="0">
                <a:solidFill>
                  <a:schemeClr val="tx1"/>
                </a:solidFill>
                <a:cs typeface="+mn-cs"/>
              </a:rPr>
              <a:t>Source: </a:t>
            </a:r>
            <a:r>
              <a:rPr lang="en-US" sz="1800" b="0" kern="0" dirty="0">
                <a:solidFill>
                  <a:schemeClr val="tx1"/>
                </a:solidFill>
              </a:rPr>
              <a:t>B. Hariharan</a:t>
            </a:r>
            <a:endParaRPr lang="en-US" sz="1800" b="0" kern="0" dirty="0">
              <a:solidFill>
                <a:schemeClr val="tx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379983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6" grpId="0" animBg="1" advAuto="0"/>
      <p:bldP spid="608" grpId="0" animBg="1" advAuto="0"/>
      <p:bldP spid="609" grpId="0" animBg="1" advAuto="0"/>
      <p:bldP spid="610" grpId="0" animBg="1" advAuto="0"/>
      <p:bldP spid="611" grpId="0" animBg="1" advAuto="0"/>
      <p:bldP spid="614" grpId="0" animBg="1" advAuto="0"/>
      <p:bldP spid="615" grpId="0" animBg="1" advAuto="0"/>
      <p:bldP spid="616" grpId="0" animBg="1" advAuto="0"/>
      <p:bldP spid="617" grpId="0" animBg="1" advAuto="0"/>
      <p:bldP spid="618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Group 8"/>
          <p:cNvGrpSpPr/>
          <p:nvPr/>
        </p:nvGrpSpPr>
        <p:grpSpPr>
          <a:xfrm>
            <a:off x="457199" y="1295400"/>
            <a:ext cx="4038601" cy="2366963"/>
            <a:chOff x="0" y="0"/>
            <a:chExt cx="5743786" cy="3366347"/>
          </a:xfrm>
        </p:grpSpPr>
        <p:pic>
          <p:nvPicPr>
            <p:cNvPr id="622" name="Picture 4" descr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90311"/>
              <a:ext cx="2693531" cy="17272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3" name="Picture 5" descr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16568" y="1345635"/>
              <a:ext cx="2691273" cy="20207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4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52515" y="0"/>
              <a:ext cx="2691272" cy="20207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26" name="TextBox 10"/>
          <p:cNvSpPr txBox="1"/>
          <p:nvPr/>
        </p:nvSpPr>
        <p:spPr>
          <a:xfrm>
            <a:off x="1784744" y="3744913"/>
            <a:ext cx="1494638" cy="35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tIns="45719" rIns="45719" bIns="45719">
            <a:spAutoFit/>
          </a:bodyPr>
          <a:lstStyle>
            <a:lvl1pPr defTabSz="1300480">
              <a:spcBef>
                <a:spcPts val="15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687" b="0" dirty="0">
                <a:solidFill>
                  <a:schemeClr val="tx1"/>
                </a:solidFill>
              </a:rPr>
              <a:t>Shape variation</a:t>
            </a:r>
          </a:p>
        </p:txBody>
      </p:sp>
      <p:pic>
        <p:nvPicPr>
          <p:cNvPr id="627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4191000"/>
            <a:ext cx="2781301" cy="2225675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628" name="TextBox 12"/>
          <p:cNvSpPr txBox="1"/>
          <p:nvPr/>
        </p:nvSpPr>
        <p:spPr>
          <a:xfrm>
            <a:off x="1549675" y="6424613"/>
            <a:ext cx="1794913" cy="35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tIns="45719" rIns="45719" bIns="45719">
            <a:spAutoFit/>
          </a:bodyPr>
          <a:lstStyle>
            <a:lvl1pPr defTabSz="1300480">
              <a:spcBef>
                <a:spcPts val="15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687" b="0">
                <a:solidFill>
                  <a:schemeClr val="tx1"/>
                </a:solidFill>
              </a:rPr>
              <a:t>Background clutter</a:t>
            </a:r>
          </a:p>
        </p:txBody>
      </p:sp>
      <p:pic>
        <p:nvPicPr>
          <p:cNvPr id="629" name="Picture 1" descr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2906" y="2555327"/>
            <a:ext cx="2895601" cy="2171701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630" name="TextBox 15"/>
          <p:cNvSpPr txBox="1"/>
          <p:nvPr/>
        </p:nvSpPr>
        <p:spPr>
          <a:xfrm>
            <a:off x="6441729" y="4727027"/>
            <a:ext cx="957953" cy="35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tIns="45719" rIns="45719" bIns="45719">
            <a:spAutoFit/>
          </a:bodyPr>
          <a:lstStyle>
            <a:lvl1pPr defTabSz="1300480">
              <a:spcBef>
                <a:spcPts val="15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687" b="0">
                <a:solidFill>
                  <a:schemeClr val="tx1"/>
                </a:solidFill>
              </a:rPr>
              <a:t>Occlusion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F90FDE-B7CA-D643-84ED-AB7D6A37D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Vision is hard: Intra-class Variation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D3D184-75E7-8B40-B29F-E5502FDCDB50}"/>
              </a:ext>
            </a:extLst>
          </p:cNvPr>
          <p:cNvSpPr txBox="1"/>
          <p:nvPr/>
        </p:nvSpPr>
        <p:spPr>
          <a:xfrm>
            <a:off x="6804898" y="6367955"/>
            <a:ext cx="233910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kern="0" dirty="0">
                <a:solidFill>
                  <a:schemeClr val="tx1"/>
                </a:solidFill>
                <a:cs typeface="+mn-cs"/>
              </a:rPr>
              <a:t>Source: </a:t>
            </a:r>
            <a:r>
              <a:rPr lang="en-US" sz="1800" b="0" kern="0" dirty="0">
                <a:solidFill>
                  <a:schemeClr val="tx1"/>
                </a:solidFill>
              </a:rPr>
              <a:t>B. Hariharan</a:t>
            </a:r>
            <a:endParaRPr lang="en-US" sz="1800" b="0" kern="0" dirty="0">
              <a:solidFill>
                <a:schemeClr val="tx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269959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7" grpId="0" animBg="1" advAuto="0"/>
      <p:bldP spid="628" grpId="0" animBg="1" advAuto="0"/>
      <p:bldP spid="629" grpId="0" animBg="1" advAuto="0"/>
      <p:bldP spid="630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403" y="2352800"/>
            <a:ext cx="2077106" cy="2759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35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1003" y="1935906"/>
            <a:ext cx="1840043" cy="22439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36" name="Picture 4" descr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8702" y="1825438"/>
            <a:ext cx="1337630" cy="1949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637" name="Picture 5" descr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5600" y="3573556"/>
            <a:ext cx="1418749" cy="222549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64537241-F99F-DF4D-A582-CB91FC1E2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Vision is hard: Intra-class Variation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9DAB79-19A2-BE42-A0E3-829714B3483E}"/>
              </a:ext>
            </a:extLst>
          </p:cNvPr>
          <p:cNvSpPr txBox="1"/>
          <p:nvPr/>
        </p:nvSpPr>
        <p:spPr>
          <a:xfrm>
            <a:off x="0" y="6412468"/>
            <a:ext cx="233910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kern="0" dirty="0">
                <a:solidFill>
                  <a:schemeClr val="tx1"/>
                </a:solidFill>
                <a:cs typeface="+mn-cs"/>
              </a:rPr>
              <a:t>Source: </a:t>
            </a:r>
            <a:r>
              <a:rPr lang="en-US" sz="1800" b="0" kern="0" dirty="0">
                <a:solidFill>
                  <a:schemeClr val="tx1"/>
                </a:solidFill>
              </a:rPr>
              <a:t>B. Hariharan</a:t>
            </a:r>
            <a:endParaRPr lang="en-US" sz="1800" b="0" kern="0" dirty="0">
              <a:solidFill>
                <a:schemeClr val="tx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429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64537241-F99F-DF4D-A582-CB91FC1E2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Vision is hard: Concepts are subtle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9DAB79-19A2-BE42-A0E3-829714B3483E}"/>
              </a:ext>
            </a:extLst>
          </p:cNvPr>
          <p:cNvSpPr txBox="1"/>
          <p:nvPr/>
        </p:nvSpPr>
        <p:spPr>
          <a:xfrm>
            <a:off x="0" y="6412468"/>
            <a:ext cx="233910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kern="0" dirty="0">
                <a:solidFill>
                  <a:schemeClr val="tx1"/>
                </a:solidFill>
                <a:cs typeface="+mn-cs"/>
              </a:rPr>
              <a:t>Source: </a:t>
            </a:r>
            <a:r>
              <a:rPr lang="en-US" sz="1800" b="0" kern="0" dirty="0">
                <a:solidFill>
                  <a:schemeClr val="tx1"/>
                </a:solidFill>
              </a:rPr>
              <a:t>B. Hariharan</a:t>
            </a:r>
            <a:endParaRPr lang="en-US" sz="1800" b="0" kern="0" dirty="0">
              <a:solidFill>
                <a:schemeClr val="tx1"/>
              </a:solidFill>
              <a:cs typeface="+mn-cs"/>
            </a:endParaRPr>
          </a:p>
        </p:txBody>
      </p:sp>
      <p:pic>
        <p:nvPicPr>
          <p:cNvPr id="8" name="Picture 3" descr="Picture 3">
            <a:extLst>
              <a:ext uri="{FF2B5EF4-FFF2-40B4-BE49-F238E27FC236}">
                <a16:creationId xmlns:a16="http://schemas.microsoft.com/office/drawing/2014/main" id="{8CC2A231-8323-984E-80D8-30077F9FD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31" y="1497525"/>
            <a:ext cx="3638550" cy="2646217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4" descr="Picture 4">
            <a:extLst>
              <a:ext uri="{FF2B5EF4-FFF2-40B4-BE49-F238E27FC236}">
                <a16:creationId xmlns:a16="http://schemas.microsoft.com/office/drawing/2014/main" id="{EF055A05-F5F2-AC48-81C2-C5441C8B6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9239" y="1503387"/>
            <a:ext cx="3638548" cy="264621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C82C2079-D7C5-A046-ADD8-1E4F4BF39ED5}"/>
              </a:ext>
            </a:extLst>
          </p:cNvPr>
          <p:cNvSpPr txBox="1"/>
          <p:nvPr/>
        </p:nvSpPr>
        <p:spPr>
          <a:xfrm>
            <a:off x="1295400" y="4143742"/>
            <a:ext cx="2619376" cy="395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>
            <a:spAutoFit/>
          </a:bodyPr>
          <a:lstStyle>
            <a:lvl1pPr defTabSz="1300480"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969" b="0" dirty="0">
                <a:solidFill>
                  <a:schemeClr val="tx1"/>
                </a:solidFill>
              </a:rPr>
              <a:t>Ten</a:t>
            </a:r>
            <a:r>
              <a:rPr lang="en-US" sz="1969" b="0" dirty="0">
                <a:solidFill>
                  <a:schemeClr val="tx1"/>
                </a:solidFill>
              </a:rPr>
              <a:t>n</a:t>
            </a:r>
            <a:r>
              <a:rPr sz="1969" b="0" dirty="0">
                <a:solidFill>
                  <a:schemeClr val="tx1"/>
                </a:solidFill>
              </a:rPr>
              <a:t>essee Warbler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63BA9F4F-345B-0748-B29C-783C9190D311}"/>
              </a:ext>
            </a:extLst>
          </p:cNvPr>
          <p:cNvSpPr txBox="1"/>
          <p:nvPr/>
        </p:nvSpPr>
        <p:spPr>
          <a:xfrm>
            <a:off x="5105400" y="4143742"/>
            <a:ext cx="3190367" cy="395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>
            <a:spAutoFit/>
          </a:bodyPr>
          <a:lstStyle>
            <a:lvl1pPr defTabSz="1300480"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969" b="0" dirty="0">
                <a:solidFill>
                  <a:schemeClr val="tx1"/>
                </a:solidFill>
              </a:rPr>
              <a:t>Orange Crowned Warbler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81C4589A-F7F5-0F44-878E-63E7F961CFBF}"/>
              </a:ext>
            </a:extLst>
          </p:cNvPr>
          <p:cNvSpPr txBox="1"/>
          <p:nvPr/>
        </p:nvSpPr>
        <p:spPr>
          <a:xfrm>
            <a:off x="6037321" y="6400690"/>
            <a:ext cx="3041856" cy="369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tIns="45719" rIns="45719" bIns="45719">
            <a:spAutoFit/>
          </a:bodyPr>
          <a:lstStyle>
            <a:lvl1pPr algn="l" defTabSz="1300480">
              <a:defRPr sz="12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800" b="0" dirty="0">
                <a:solidFill>
                  <a:schemeClr val="tx1"/>
                </a:solidFill>
              </a:rPr>
              <a:t>https://</a:t>
            </a:r>
            <a:r>
              <a:rPr sz="1800" b="0" dirty="0" err="1">
                <a:solidFill>
                  <a:schemeClr val="tx1"/>
                </a:solidFill>
              </a:rPr>
              <a:t>www.allaboutbirds.org</a:t>
            </a:r>
            <a:endParaRPr sz="18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6991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73BFD6-B4BF-1140-B551-EBE7D6446E71}"/>
              </a:ext>
            </a:extLst>
          </p:cNvPr>
          <p:cNvSpPr txBox="1"/>
          <p:nvPr/>
        </p:nvSpPr>
        <p:spPr>
          <a:xfrm>
            <a:off x="1560589" y="633046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0E525BC-8905-924B-A6E0-289208A53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71845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b="0" kern="0" dirty="0">
                <a:solidFill>
                  <a:schemeClr val="tx1"/>
                </a:solidFill>
              </a:rPr>
              <a:t>Vision is hard: Images are ambiguous</a:t>
            </a:r>
          </a:p>
        </p:txBody>
      </p:sp>
      <p:pic>
        <p:nvPicPr>
          <p:cNvPr id="6" name="Picture 2" descr="Picture 2">
            <a:extLst>
              <a:ext uri="{FF2B5EF4-FFF2-40B4-BE49-F238E27FC236}">
                <a16:creationId xmlns:a16="http://schemas.microsoft.com/office/drawing/2014/main" id="{2B303872-147B-344E-815B-874EA1688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1560602"/>
            <a:ext cx="6629400" cy="4371260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8ACABC-7068-F648-8A0F-AA38015032E9}"/>
              </a:ext>
            </a:extLst>
          </p:cNvPr>
          <p:cNvSpPr txBox="1"/>
          <p:nvPr/>
        </p:nvSpPr>
        <p:spPr>
          <a:xfrm>
            <a:off x="0" y="6430053"/>
            <a:ext cx="233910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kern="0" dirty="0">
                <a:solidFill>
                  <a:schemeClr val="tx1"/>
                </a:solidFill>
                <a:cs typeface="+mn-cs"/>
              </a:rPr>
              <a:t>Source: </a:t>
            </a:r>
            <a:r>
              <a:rPr lang="en-US" sz="1800" b="0" kern="0" dirty="0">
                <a:solidFill>
                  <a:schemeClr val="tx1"/>
                </a:solidFill>
              </a:rPr>
              <a:t>B. Hariharan</a:t>
            </a:r>
            <a:endParaRPr lang="en-US" sz="1800" b="0" kern="0" dirty="0">
              <a:solidFill>
                <a:schemeClr val="tx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150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computer vision do today?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04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40EC0-EBB6-3B46-817D-421F5A0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94353-DA85-014B-8875-CB66EED72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Course Introduction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Logistics</a:t>
            </a:r>
          </a:p>
        </p:txBody>
      </p:sp>
    </p:spTree>
    <p:extLst>
      <p:ext uri="{BB962C8B-B14F-4D97-AF65-F5344CB8AC3E}">
        <p14:creationId xmlns:p14="http://schemas.microsoft.com/office/powerpoint/2010/main" val="34438199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8305800" cy="838200"/>
          </a:xfrm>
        </p:spPr>
        <p:txBody>
          <a:bodyPr/>
          <a:lstStyle/>
          <a:p>
            <a:r>
              <a:rPr lang="en-US" dirty="0"/>
              <a:t>Reconstruction: 3D from photo collections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5400" y="5765494"/>
            <a:ext cx="24384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>
                <a:hlinkClick r:id="rId3"/>
              </a:rPr>
              <a:t>YouTube Video</a:t>
            </a:r>
            <a:endParaRPr lang="en-US" sz="2400" b="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0919"/>
            <a:ext cx="9144000" cy="3740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799" y="4854714"/>
            <a:ext cx="8686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</a:rPr>
              <a:t>Q. Shan, R. Adams, B. </a:t>
            </a:r>
            <a:r>
              <a:rPr lang="en-US" sz="2000" b="0" dirty="0" err="1">
                <a:solidFill>
                  <a:schemeClr val="tx1"/>
                </a:solidFill>
              </a:rPr>
              <a:t>Curless</a:t>
            </a:r>
            <a:r>
              <a:rPr lang="en-US" sz="2000" b="0" dirty="0">
                <a:solidFill>
                  <a:schemeClr val="tx1"/>
                </a:solidFill>
              </a:rPr>
              <a:t>, Y. Furukawa, and S. Seitz, </a:t>
            </a:r>
            <a:r>
              <a:rPr lang="en-US" sz="2000" b="0" dirty="0">
                <a:solidFill>
                  <a:schemeClr val="tx1"/>
                </a:solidFill>
                <a:hlinkClick r:id="rId5"/>
              </a:rPr>
              <a:t>The Visual Turing Test for Scene Reconstruction</a:t>
            </a:r>
            <a:r>
              <a:rPr lang="en-US" sz="2000" b="0" dirty="0">
                <a:solidFill>
                  <a:schemeClr val="tx1"/>
                </a:solidFill>
              </a:rPr>
              <a:t>, 3DV 2013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E8943E-BFEC-4A48-9FFC-972B56E59521}"/>
              </a:ext>
            </a:extLst>
          </p:cNvPr>
          <p:cNvSpPr txBox="1"/>
          <p:nvPr/>
        </p:nvSpPr>
        <p:spPr>
          <a:xfrm>
            <a:off x="57709" y="6430053"/>
            <a:ext cx="222368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kern="0" dirty="0">
                <a:solidFill>
                  <a:schemeClr val="tx1"/>
                </a:solidFill>
                <a:cs typeface="+mn-cs"/>
              </a:rPr>
              <a:t>Source: </a:t>
            </a:r>
            <a:r>
              <a:rPr lang="en-US" sz="1800" b="0" kern="0" dirty="0">
                <a:solidFill>
                  <a:schemeClr val="tx1"/>
                </a:solidFill>
              </a:rPr>
              <a:t>L. </a:t>
            </a:r>
            <a:r>
              <a:rPr lang="en-US" sz="1800" b="0" kern="0" dirty="0" err="1">
                <a:solidFill>
                  <a:schemeClr val="tx1"/>
                </a:solidFill>
              </a:rPr>
              <a:t>Lazebnik</a:t>
            </a:r>
            <a:endParaRPr lang="en-US" sz="1800" b="0" kern="0" dirty="0">
              <a:solidFill>
                <a:schemeClr val="tx1"/>
              </a:solidFill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31881B-BCD1-274C-BBC8-F44365E1394A}"/>
              </a:ext>
            </a:extLst>
          </p:cNvPr>
          <p:cNvSpPr/>
          <p:nvPr/>
        </p:nvSpPr>
        <p:spPr>
          <a:xfrm>
            <a:off x="4114800" y="576549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</a:rPr>
              <a:t>See also: </a:t>
            </a:r>
            <a:r>
              <a:rPr lang="en-US" sz="2400" b="0" dirty="0">
                <a:hlinkClick r:id="rId6"/>
              </a:rPr>
              <a:t>NYTimes</a:t>
            </a:r>
            <a:r>
              <a:rPr lang="en-US" sz="2400" b="0" dirty="0">
                <a:hlinkClick r:id="rId3"/>
              </a:rPr>
              <a:t> Article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696011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8305800" cy="838200"/>
          </a:xfrm>
        </p:spPr>
        <p:txBody>
          <a:bodyPr/>
          <a:lstStyle/>
          <a:p>
            <a:r>
              <a:rPr lang="en-US" dirty="0"/>
              <a:t>Reconstruction: 4D from depth cameras</a:t>
            </a:r>
          </a:p>
        </p:txBody>
      </p:sp>
      <p:sp>
        <p:nvSpPr>
          <p:cNvPr id="4" name="Rectangle 3"/>
          <p:cNvSpPr/>
          <p:nvPr/>
        </p:nvSpPr>
        <p:spPr>
          <a:xfrm>
            <a:off x="294132" y="587582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0" dirty="0">
                <a:hlinkClick r:id="rId3"/>
              </a:rPr>
              <a:t>YouTube Video</a:t>
            </a:r>
            <a:endParaRPr lang="en-US" sz="2400" b="0" dirty="0"/>
          </a:p>
        </p:txBody>
      </p:sp>
      <p:sp>
        <p:nvSpPr>
          <p:cNvPr id="5" name="TextBox 4"/>
          <p:cNvSpPr txBox="1"/>
          <p:nvPr/>
        </p:nvSpPr>
        <p:spPr>
          <a:xfrm>
            <a:off x="761999" y="4876800"/>
            <a:ext cx="77724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rgbClr val="000000"/>
                </a:solidFill>
              </a:rPr>
              <a:t>R. </a:t>
            </a:r>
            <a:r>
              <a:rPr lang="en-US" sz="2000" b="0" dirty="0" err="1">
                <a:solidFill>
                  <a:srgbClr val="000000"/>
                </a:solidFill>
              </a:rPr>
              <a:t>Newcombe</a:t>
            </a:r>
            <a:r>
              <a:rPr lang="en-US" sz="2000" b="0" dirty="0">
                <a:solidFill>
                  <a:srgbClr val="000000"/>
                </a:solidFill>
              </a:rPr>
              <a:t>, D. Fox, and S. Seitz, </a:t>
            </a:r>
            <a:r>
              <a:rPr lang="en-US" sz="2000" b="0" dirty="0">
                <a:solidFill>
                  <a:srgbClr val="000000"/>
                </a:solidFill>
                <a:hlinkClick r:id="rId4"/>
              </a:rPr>
              <a:t>DynamicFusion: Reconstruction and Tracking of Non-rigid Scenes in Real-Time</a:t>
            </a:r>
            <a:r>
              <a:rPr lang="en-US" sz="2000" b="0" dirty="0">
                <a:solidFill>
                  <a:srgbClr val="000000"/>
                </a:solidFill>
              </a:rPr>
              <a:t>, CVPR 2015</a:t>
            </a:r>
          </a:p>
        </p:txBody>
      </p:sp>
      <p:pic>
        <p:nvPicPr>
          <p:cNvPr id="3" name="Picture 2" descr="Screen Shot 2016-01-18 at 12.28.0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1900"/>
            <a:ext cx="9144000" cy="18504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8EEF5F-8DA3-D748-9A7C-A923F63A24CF}"/>
              </a:ext>
            </a:extLst>
          </p:cNvPr>
          <p:cNvSpPr txBox="1"/>
          <p:nvPr/>
        </p:nvSpPr>
        <p:spPr>
          <a:xfrm>
            <a:off x="57709" y="6430053"/>
            <a:ext cx="222368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kern="0" dirty="0">
                <a:solidFill>
                  <a:schemeClr val="tx1"/>
                </a:solidFill>
                <a:cs typeface="+mn-cs"/>
              </a:rPr>
              <a:t>Source: </a:t>
            </a:r>
            <a:r>
              <a:rPr lang="en-US" sz="1800" b="0" kern="0" dirty="0">
                <a:solidFill>
                  <a:schemeClr val="tx1"/>
                </a:solidFill>
              </a:rPr>
              <a:t>L. </a:t>
            </a:r>
            <a:r>
              <a:rPr lang="en-US" sz="1800" b="0" kern="0" dirty="0" err="1">
                <a:solidFill>
                  <a:schemeClr val="tx1"/>
                </a:solidFill>
              </a:rPr>
              <a:t>Lazebnik</a:t>
            </a:r>
            <a:endParaRPr lang="en-US" sz="1800" b="0" kern="0" dirty="0">
              <a:solidFill>
                <a:schemeClr val="tx1"/>
              </a:solidFill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86E480-09E1-E84B-A863-F2EF0120779D}"/>
              </a:ext>
            </a:extLst>
          </p:cNvPr>
          <p:cNvSpPr/>
          <p:nvPr/>
        </p:nvSpPr>
        <p:spPr>
          <a:xfrm>
            <a:off x="4430267" y="583381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</a:rPr>
              <a:t>Also see: </a:t>
            </a:r>
            <a:r>
              <a:rPr lang="en-US" sz="2400" b="0" dirty="0">
                <a:solidFill>
                  <a:schemeClr val="tx1"/>
                </a:solidFill>
                <a:hlinkClick r:id="rId6"/>
              </a:rPr>
              <a:t>NeRF</a:t>
            </a:r>
            <a:endParaRPr lang="en-US" sz="24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6663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Reconstruction in construction industry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5400"/>
            <a:ext cx="9082087" cy="43955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5083" y="6096000"/>
            <a:ext cx="3040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reconstructinc.com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64852" y="6504801"/>
            <a:ext cx="14029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</a:rPr>
              <a:t>Source: D. </a:t>
            </a:r>
            <a:r>
              <a:rPr lang="en-US" b="0" dirty="0" err="1">
                <a:solidFill>
                  <a:srgbClr val="000000"/>
                </a:solidFill>
              </a:rPr>
              <a:t>Hoiem</a:t>
            </a: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8FFB8A-D91F-B343-A457-4E097FD36B5C}"/>
              </a:ext>
            </a:extLst>
          </p:cNvPr>
          <p:cNvSpPr txBox="1"/>
          <p:nvPr/>
        </p:nvSpPr>
        <p:spPr>
          <a:xfrm>
            <a:off x="57709" y="6430053"/>
            <a:ext cx="222368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kern="0" dirty="0">
                <a:solidFill>
                  <a:schemeClr val="tx1"/>
                </a:solidFill>
                <a:cs typeface="+mn-cs"/>
              </a:rPr>
              <a:t>Source: </a:t>
            </a:r>
            <a:r>
              <a:rPr lang="en-US" sz="1800" b="0" kern="0" dirty="0">
                <a:solidFill>
                  <a:schemeClr val="tx1"/>
                </a:solidFill>
              </a:rPr>
              <a:t>L. </a:t>
            </a:r>
            <a:r>
              <a:rPr lang="en-US" sz="1800" b="0" kern="0" dirty="0" err="1">
                <a:solidFill>
                  <a:schemeClr val="tx1"/>
                </a:solidFill>
              </a:rPr>
              <a:t>Lazebnik</a:t>
            </a:r>
            <a:endParaRPr lang="en-US" sz="1800" b="0" kern="0" dirty="0">
              <a:solidFill>
                <a:schemeClr val="tx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3686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" name="matterport.mov" descr="matterport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047044"/>
            <a:ext cx="8382001" cy="5277557"/>
          </a:xfrm>
          <a:prstGeom prst="rect">
            <a:avLst/>
          </a:prstGeom>
          <a:ln w="12700">
            <a:miter lim="400000"/>
          </a:ln>
        </p:spPr>
      </p:pic>
      <p:sp>
        <p:nvSpPr>
          <p:cNvPr id="111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Applications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45D95A-4ACF-FB4F-937F-826076E858FF}"/>
              </a:ext>
            </a:extLst>
          </p:cNvPr>
          <p:cNvSpPr txBox="1"/>
          <p:nvPr/>
        </p:nvSpPr>
        <p:spPr>
          <a:xfrm>
            <a:off x="89770" y="6430053"/>
            <a:ext cx="215956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kern="0" dirty="0">
                <a:solidFill>
                  <a:schemeClr val="tx1"/>
                </a:solidFill>
                <a:cs typeface="+mn-cs"/>
              </a:rPr>
              <a:t>Source: </a:t>
            </a:r>
            <a:r>
              <a:rPr lang="en-US" sz="1800" b="0" kern="0" dirty="0">
                <a:solidFill>
                  <a:schemeClr val="tx1"/>
                </a:solidFill>
              </a:rPr>
              <a:t>N. Snavely</a:t>
            </a:r>
            <a:endParaRPr lang="en-US" sz="1800" b="0" kern="0" dirty="0">
              <a:solidFill>
                <a:schemeClr val="tx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142787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83" fill="hold"/>
                                        <p:tgtEl>
                                          <p:spTgt spid="1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11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8305800" cy="838200"/>
          </a:xfrm>
        </p:spPr>
        <p:txBody>
          <a:bodyPr/>
          <a:lstStyle/>
          <a:p>
            <a:r>
              <a:rPr lang="en-US" dirty="0"/>
              <a:t>Novel View Synthesis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5574993"/>
            <a:ext cx="77724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rgbClr val="000000"/>
                </a:solidFill>
              </a:rPr>
              <a:t>B. Mildenhall*, P. Srinivasan*, M. </a:t>
            </a:r>
            <a:r>
              <a:rPr lang="en-US" sz="2000" b="0" dirty="0" err="1">
                <a:solidFill>
                  <a:srgbClr val="000000"/>
                </a:solidFill>
              </a:rPr>
              <a:t>Tancik</a:t>
            </a:r>
            <a:r>
              <a:rPr lang="en-US" sz="2000" b="0" dirty="0">
                <a:solidFill>
                  <a:srgbClr val="000000"/>
                </a:solidFill>
              </a:rPr>
              <a:t>*, J. Barron, R. </a:t>
            </a:r>
            <a:r>
              <a:rPr lang="en-US" sz="2000" b="0" dirty="0" err="1">
                <a:solidFill>
                  <a:srgbClr val="000000"/>
                </a:solidFill>
              </a:rPr>
              <a:t>Ramamoorthi</a:t>
            </a:r>
            <a:r>
              <a:rPr lang="en-US" sz="2000" b="0" dirty="0">
                <a:solidFill>
                  <a:srgbClr val="000000"/>
                </a:solidFill>
              </a:rPr>
              <a:t>, R. Ng. </a:t>
            </a:r>
            <a:r>
              <a:rPr lang="en-US" sz="2000" b="0" dirty="0">
                <a:solidFill>
                  <a:srgbClr val="000000"/>
                </a:solidFill>
                <a:hlinkClick r:id="rId5"/>
              </a:rPr>
              <a:t>Representing Scenes as Neural Radiance Fields for View Synthesis</a:t>
            </a:r>
            <a:r>
              <a:rPr lang="en-US" sz="2000" b="0" dirty="0">
                <a:solidFill>
                  <a:srgbClr val="000000"/>
                </a:solidFill>
              </a:rPr>
              <a:t>, ECCV 2020</a:t>
            </a:r>
          </a:p>
        </p:txBody>
      </p:sp>
      <p:pic>
        <p:nvPicPr>
          <p:cNvPr id="8" name="fern_200k_rgb">
            <a:hlinkClick r:id="" action="ppaction://media"/>
            <a:extLst>
              <a:ext uri="{FF2B5EF4-FFF2-40B4-BE49-F238E27FC236}">
                <a16:creationId xmlns:a16="http://schemas.microsoft.com/office/drawing/2014/main" id="{B12D60EE-D9EA-8A16-0957-521C36C95A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29568" y="978781"/>
            <a:ext cx="5884863" cy="448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3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Text"/>
          <p:cNvSpPr txBox="1"/>
          <p:nvPr/>
        </p:nvSpPr>
        <p:spPr>
          <a:xfrm>
            <a:off x="-1196579" y="1706152"/>
            <a:ext cx="99387" cy="373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rPr sz="844"/>
              <a:t> </a:t>
            </a:r>
          </a:p>
        </p:txBody>
      </p:sp>
      <p:sp>
        <p:nvSpPr>
          <p:cNvPr id="522" name="Text"/>
          <p:cNvSpPr txBox="1"/>
          <p:nvPr/>
        </p:nvSpPr>
        <p:spPr>
          <a:xfrm>
            <a:off x="-1222868" y="852590"/>
            <a:ext cx="99387" cy="373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rPr sz="844"/>
              <a:t> </a:t>
            </a:r>
          </a:p>
        </p:txBody>
      </p:sp>
      <p:sp>
        <p:nvSpPr>
          <p:cNvPr id="523" name="person, motorcycle, car, chair"/>
          <p:cNvSpPr txBox="1"/>
          <p:nvPr/>
        </p:nvSpPr>
        <p:spPr>
          <a:xfrm>
            <a:off x="1591120" y="5396320"/>
            <a:ext cx="5961761" cy="699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58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sz="4078" dirty="0">
                <a:solidFill>
                  <a:schemeClr val="tx1"/>
                </a:solidFill>
              </a:rPr>
              <a:t>person, motorcycle, car, chair</a:t>
            </a:r>
          </a:p>
        </p:txBody>
      </p:sp>
      <p:sp>
        <p:nvSpPr>
          <p:cNvPr id="524" name="person, motorcycle, car, chair"/>
          <p:cNvSpPr txBox="1"/>
          <p:nvPr/>
        </p:nvSpPr>
        <p:spPr>
          <a:xfrm>
            <a:off x="1591120" y="5396320"/>
            <a:ext cx="5961761" cy="699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58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sz="4078" dirty="0">
                <a:solidFill>
                  <a:srgbClr val="C00000"/>
                </a:solidFill>
              </a:rPr>
              <a:t>person</a:t>
            </a:r>
            <a:r>
              <a:rPr sz="4078" dirty="0">
                <a:solidFill>
                  <a:schemeClr val="tx1"/>
                </a:solidFill>
              </a:rPr>
              <a:t>, motorcycle, car, chair</a:t>
            </a:r>
          </a:p>
        </p:txBody>
      </p:sp>
      <p:pic>
        <p:nvPicPr>
          <p:cNvPr id="525" name="17790319373_bd19b24cfc_k.jpg" descr="17790319373_bd19b24cfc_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40" y="1285259"/>
            <a:ext cx="7814121" cy="4201141"/>
          </a:xfrm>
          <a:prstGeom prst="rect">
            <a:avLst/>
          </a:prstGeom>
          <a:ln w="12700">
            <a:miter lim="400000"/>
          </a:ln>
        </p:spPr>
      </p:pic>
      <p:sp>
        <p:nvSpPr>
          <p:cNvPr id="526" name="Successes in Computer Vision “in the Wild”"/>
          <p:cNvSpPr txBox="1">
            <a:spLocks noGrp="1"/>
          </p:cNvSpPr>
          <p:nvPr>
            <p:ph type="title"/>
          </p:nvPr>
        </p:nvSpPr>
        <p:spPr>
          <a:xfrm>
            <a:off x="664940" y="150899"/>
            <a:ext cx="7814121" cy="7635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Image Labeling Tasks</a:t>
            </a:r>
            <a:endParaRPr dirty="0"/>
          </a:p>
        </p:txBody>
      </p:sp>
      <p:pic>
        <p:nvPicPr>
          <p:cNvPr id="528" name="17790319373_bd19b24cfc_k_vis_0.jpg" descr="17790319373_bd19b24cfc_k_vis_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940" y="1285260"/>
            <a:ext cx="7814121" cy="4201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9" name="17790319373_bd19b24cfc_k_vis_1.jpg" descr="17790319373_bd19b24cfc_k_vis_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940" y="1285260"/>
            <a:ext cx="7814121" cy="4201140"/>
          </a:xfrm>
          <a:prstGeom prst="rect">
            <a:avLst/>
          </a:prstGeom>
          <a:ln w="12700">
            <a:miter lim="400000"/>
          </a:ln>
        </p:spPr>
      </p:pic>
      <p:sp>
        <p:nvSpPr>
          <p:cNvPr id="530" name="Shape 216"/>
          <p:cNvSpPr txBox="1"/>
          <p:nvPr/>
        </p:nvSpPr>
        <p:spPr>
          <a:xfrm>
            <a:off x="-5606" y="6440423"/>
            <a:ext cx="8962301" cy="444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5" tIns="91425" rIns="91425" bIns="91425" anchor="ctr">
            <a:spAutoFit/>
          </a:bodyPr>
          <a:lstStyle/>
          <a:p>
            <a:pPr algn="l" defTabSz="914367">
              <a:defRPr sz="24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sz="1687" dirty="0">
                <a:solidFill>
                  <a:schemeClr val="tx1"/>
                </a:solidFill>
              </a:rPr>
              <a:t>K. He et al. </a:t>
            </a:r>
            <a:r>
              <a:rPr sz="1687" dirty="0">
                <a:solidFill>
                  <a:schemeClr val="tx1"/>
                </a:solidFill>
                <a:latin typeface="+mj-lt"/>
                <a:ea typeface="+mj-ea"/>
                <a:cs typeface="+mj-cs"/>
                <a:sym typeface="Gill Sans"/>
                <a:hlinkClick r:id="rId6"/>
              </a:rPr>
              <a:t>Mask R-CNN</a:t>
            </a:r>
            <a:r>
              <a:rPr lang="en-US" sz="1687" dirty="0">
                <a:solidFill>
                  <a:schemeClr val="tx1"/>
                </a:solidFill>
                <a:latin typeface="+mj-lt"/>
                <a:ea typeface="+mj-ea"/>
                <a:cs typeface="+mj-cs"/>
                <a:sym typeface="Gill Sans"/>
              </a:rPr>
              <a:t> </a:t>
            </a:r>
            <a:r>
              <a:rPr lang="en-US" sz="1687" b="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Gill Sans"/>
              </a:rPr>
              <a:t>I</a:t>
            </a:r>
            <a:r>
              <a:rPr sz="1687" dirty="0">
                <a:solidFill>
                  <a:schemeClr val="tx1"/>
                </a:solidFill>
              </a:rPr>
              <a:t>CCV 2017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3" grpId="0" animBg="1" advAuto="0"/>
      <p:bldP spid="523" grpId="1" animBg="1" advAuto="0"/>
      <p:bldP spid="524" grpId="0" animBg="1" advAuto="0"/>
      <p:bldP spid="528" grpId="0" animBg="1" advAuto="0"/>
      <p:bldP spid="529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Text"/>
          <p:cNvSpPr txBox="1"/>
          <p:nvPr/>
        </p:nvSpPr>
        <p:spPr>
          <a:xfrm>
            <a:off x="-1196579" y="1706152"/>
            <a:ext cx="99387" cy="373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rPr sz="844"/>
              <a:t> </a:t>
            </a:r>
          </a:p>
        </p:txBody>
      </p:sp>
      <p:sp>
        <p:nvSpPr>
          <p:cNvPr id="535" name="Text"/>
          <p:cNvSpPr txBox="1"/>
          <p:nvPr/>
        </p:nvSpPr>
        <p:spPr>
          <a:xfrm>
            <a:off x="-1222868" y="852590"/>
            <a:ext cx="99387" cy="373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rPr sz="844"/>
              <a:t> </a:t>
            </a:r>
          </a:p>
        </p:txBody>
      </p:sp>
      <p:sp>
        <p:nvSpPr>
          <p:cNvPr id="536" name="Successes in Computer Vision “in the Wild”"/>
          <p:cNvSpPr txBox="1">
            <a:spLocks noGrp="1"/>
          </p:cNvSpPr>
          <p:nvPr>
            <p:ph type="title"/>
          </p:nvPr>
        </p:nvSpPr>
        <p:spPr>
          <a:xfrm>
            <a:off x="728187" y="197095"/>
            <a:ext cx="8218864" cy="7635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Full 3D from a single image</a:t>
            </a:r>
            <a:endParaRPr dirty="0"/>
          </a:p>
        </p:txBody>
      </p:sp>
      <p:sp>
        <p:nvSpPr>
          <p:cNvPr id="537" name="Shape and Pose Estimation for Objects and Humans"/>
          <p:cNvSpPr txBox="1"/>
          <p:nvPr/>
        </p:nvSpPr>
        <p:spPr>
          <a:xfrm>
            <a:off x="628799" y="956295"/>
            <a:ext cx="7674199" cy="504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4000">
                <a:solidFill>
                  <a:srgbClr val="01199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sz="2812" dirty="0"/>
              <a:t>Shape and Pose Estimation for Objects and Humans</a:t>
            </a:r>
          </a:p>
        </p:txBody>
      </p:sp>
      <p:sp>
        <p:nvSpPr>
          <p:cNvPr id="538" name="Shape 216"/>
          <p:cNvSpPr txBox="1"/>
          <p:nvPr/>
        </p:nvSpPr>
        <p:spPr>
          <a:xfrm>
            <a:off x="-15251" y="6156283"/>
            <a:ext cx="8962301" cy="703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5" tIns="91425" rIns="91425" bIns="91425" anchor="ctr">
            <a:spAutoFit/>
          </a:bodyPr>
          <a:lstStyle/>
          <a:p>
            <a:pPr algn="l" defTabSz="914367">
              <a:defRPr sz="24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sz="1687" dirty="0">
                <a:solidFill>
                  <a:schemeClr val="tx1"/>
                </a:solidFill>
              </a:rPr>
              <a:t>S. Goel et al. </a:t>
            </a:r>
            <a:r>
              <a:rPr sz="1687" dirty="0">
                <a:solidFill>
                  <a:schemeClr val="tx1"/>
                </a:solidFill>
                <a:latin typeface="+mj-lt"/>
                <a:ea typeface="+mj-ea"/>
                <a:cs typeface="+mj-cs"/>
                <a:sym typeface="Gill Sans"/>
              </a:rPr>
              <a:t>Shape and Viewpoint without </a:t>
            </a:r>
            <a:r>
              <a:rPr sz="1687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Gill Sans"/>
              </a:rPr>
              <a:t>Keypoints</a:t>
            </a:r>
            <a:r>
              <a:rPr sz="1687" dirty="0">
                <a:solidFill>
                  <a:schemeClr val="tx1"/>
                </a:solidFill>
                <a:latin typeface="+mj-lt"/>
                <a:ea typeface="+mj-ea"/>
                <a:cs typeface="+mj-cs"/>
                <a:sym typeface="Gill Sans"/>
              </a:rPr>
              <a:t>.</a:t>
            </a:r>
            <a:r>
              <a:rPr sz="1687" dirty="0">
                <a:solidFill>
                  <a:schemeClr val="tx1"/>
                </a:solidFill>
              </a:rPr>
              <a:t> ECCV 2020</a:t>
            </a:r>
            <a:br>
              <a:rPr lang="en-US" sz="1687" dirty="0">
                <a:solidFill>
                  <a:schemeClr val="tx1"/>
                </a:solidFill>
              </a:rPr>
            </a:br>
            <a:r>
              <a:rPr sz="1687" dirty="0">
                <a:solidFill>
                  <a:schemeClr val="tx1"/>
                </a:solidFill>
              </a:rPr>
              <a:t>A. </a:t>
            </a:r>
            <a:r>
              <a:rPr sz="1687" dirty="0" err="1">
                <a:solidFill>
                  <a:schemeClr val="tx1"/>
                </a:solidFill>
              </a:rPr>
              <a:t>Kanawaza</a:t>
            </a:r>
            <a:r>
              <a:rPr sz="1687" dirty="0">
                <a:solidFill>
                  <a:schemeClr val="tx1"/>
                </a:solidFill>
              </a:rPr>
              <a:t> et al. </a:t>
            </a:r>
            <a:r>
              <a:rPr sz="1687" dirty="0">
                <a:solidFill>
                  <a:schemeClr val="tx1"/>
                </a:solidFill>
                <a:latin typeface="+mj-lt"/>
                <a:ea typeface="+mj-ea"/>
                <a:cs typeface="+mj-cs"/>
                <a:sym typeface="Gill Sans"/>
              </a:rPr>
              <a:t>End-to-end Recovery of Human Shape and Pose.</a:t>
            </a:r>
            <a:r>
              <a:rPr sz="1687" dirty="0">
                <a:solidFill>
                  <a:schemeClr val="tx1"/>
                </a:solidFill>
              </a:rPr>
              <a:t> CVPR 2018</a:t>
            </a:r>
          </a:p>
        </p:txBody>
      </p:sp>
      <p:pic>
        <p:nvPicPr>
          <p:cNvPr id="539" name="people-old.mp4" descr="people-old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62940" y="2216596"/>
            <a:ext cx="4469293" cy="2793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540" name="Image" descr="Image"/>
          <p:cNvPicPr>
            <a:picLocks noChangeAspect="1"/>
          </p:cNvPicPr>
          <p:nvPr/>
        </p:nvPicPr>
        <p:blipFill>
          <a:blip r:embed="rId10"/>
          <a:srcRect t="12093" b="12093"/>
          <a:stretch>
            <a:fillRect/>
          </a:stretch>
        </p:blipFill>
        <p:spPr>
          <a:xfrm>
            <a:off x="1234225" y="1691078"/>
            <a:ext cx="2190266" cy="1660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541" name="91_vid_pln.mp4" descr="91_vid_pln.mp4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0462" y="3592962"/>
            <a:ext cx="1847502" cy="1847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42" name="91_vid_tex.mp4" descr="91_vid_tex.mp4"/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61701" y="3592962"/>
            <a:ext cx="1847503" cy="1847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58" fill="hold"/>
                                        <p:tgtEl>
                                          <p:spTgt spid="5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858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58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58" fill="hold"/>
                                        <p:tgtEl>
                                          <p:spTgt spid="5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000" fill="hold"/>
                                        <p:tgtEl>
                                          <p:spTgt spid="5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000" fill="hold"/>
                                        <p:tgtEl>
                                          <p:spTgt spid="5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0725" fill="hold"/>
                                        <p:tgtEl>
                                          <p:spTgt spid="5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4" fill="hold" display="0">
                  <p:stCondLst>
                    <p:cond delay="indefinite"/>
                  </p:stCondLst>
                </p:cTn>
                <p:tgtEl>
                  <p:spTgt spid="539"/>
                </p:tgtEl>
              </p:cMediaNode>
            </p:video>
            <p:seq concurrent="1" prevAc="none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5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9"/>
                  </p:tgtEl>
                </p:cond>
              </p:nextCondLst>
            </p:seq>
            <p:video>
              <p:cMediaNode vol="100000">
                <p:cTn id="40" fill="hold" display="0">
                  <p:stCondLst>
                    <p:cond delay="indefinite"/>
                  </p:stCondLst>
                </p:cTn>
                <p:tgtEl>
                  <p:spTgt spid="541"/>
                </p:tgtEl>
              </p:cMediaNode>
            </p:video>
            <p:seq concurrent="1" prevAc="none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5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1"/>
                  </p:tgtEl>
                </p:cond>
              </p:nextCondLst>
            </p:seq>
            <p:video>
              <p:cMediaNode vol="100000">
                <p:cTn id="46" fill="hold" display="0">
                  <p:stCondLst>
                    <p:cond delay="indefinite"/>
                  </p:stCondLst>
                </p:cTn>
                <p:tgtEl>
                  <p:spTgt spid="542"/>
                </p:tgtEl>
              </p:cMediaNode>
            </p:video>
            <p:seq concurrent="1" prevAc="none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5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2"/>
                  </p:tgtEl>
                </p:cond>
              </p:nextCondLst>
            </p:seq>
          </p:childTnLst>
        </p:cTn>
      </p:par>
    </p:tnLst>
    <p:bldLst>
      <p:bldP spid="539" grpId="0" animBg="1" advAuto="0"/>
      <p:bldP spid="540" grpId="0" animBg="1" advAuto="0"/>
      <p:bldP spid="541" grpId="0" animBg="1" advAuto="0"/>
      <p:bldP spid="542" grpId="0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Text"/>
          <p:cNvSpPr txBox="1"/>
          <p:nvPr/>
        </p:nvSpPr>
        <p:spPr>
          <a:xfrm>
            <a:off x="-1196579" y="1706152"/>
            <a:ext cx="99387" cy="373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rPr sz="844"/>
              <a:t> </a:t>
            </a:r>
          </a:p>
        </p:txBody>
      </p:sp>
      <p:sp>
        <p:nvSpPr>
          <p:cNvPr id="547" name="Text"/>
          <p:cNvSpPr txBox="1"/>
          <p:nvPr/>
        </p:nvSpPr>
        <p:spPr>
          <a:xfrm>
            <a:off x="-1222868" y="852590"/>
            <a:ext cx="99387" cy="373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rPr sz="844"/>
              <a:t> </a:t>
            </a:r>
          </a:p>
        </p:txBody>
      </p:sp>
      <p:sp>
        <p:nvSpPr>
          <p:cNvPr id="548" name="Successes in Computer Vision “in the Wild”"/>
          <p:cNvSpPr txBox="1">
            <a:spLocks noGrp="1"/>
          </p:cNvSpPr>
          <p:nvPr>
            <p:ph type="title"/>
          </p:nvPr>
        </p:nvSpPr>
        <p:spPr>
          <a:xfrm>
            <a:off x="700981" y="197095"/>
            <a:ext cx="8309970" cy="7635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Image Generation</a:t>
            </a:r>
            <a:endParaRPr dirty="0"/>
          </a:p>
        </p:txBody>
      </p:sp>
      <p:sp>
        <p:nvSpPr>
          <p:cNvPr id="550" name="Shape 216"/>
          <p:cNvSpPr txBox="1"/>
          <p:nvPr/>
        </p:nvSpPr>
        <p:spPr>
          <a:xfrm>
            <a:off x="-15251" y="6411109"/>
            <a:ext cx="8962301" cy="444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5" tIns="91425" rIns="91425" bIns="91425" anchor="ctr">
            <a:spAutoFit/>
          </a:bodyPr>
          <a:lstStyle/>
          <a:p>
            <a:pPr algn="l" defTabSz="914367">
              <a:defRPr sz="24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sz="1687" dirty="0">
                <a:solidFill>
                  <a:schemeClr val="tx1"/>
                </a:solidFill>
              </a:rPr>
              <a:t>A. Ramesh et al. </a:t>
            </a:r>
            <a:r>
              <a:rPr sz="1687" dirty="0">
                <a:solidFill>
                  <a:schemeClr val="tx1"/>
                </a:solidFill>
                <a:latin typeface="+mj-lt"/>
                <a:ea typeface="+mj-ea"/>
                <a:cs typeface="+mj-cs"/>
                <a:sym typeface="Gill Sans"/>
              </a:rPr>
              <a:t>Zero-Shot Text-to-Image Generation.</a:t>
            </a:r>
            <a:r>
              <a:rPr sz="1687" dirty="0">
                <a:solidFill>
                  <a:schemeClr val="tx1"/>
                </a:solidFill>
              </a:rPr>
              <a:t> </a:t>
            </a:r>
            <a:r>
              <a:rPr lang="en-US" sz="1687" dirty="0">
                <a:solidFill>
                  <a:schemeClr val="tx1"/>
                </a:solidFill>
              </a:rPr>
              <a:t>ICML 2021.</a:t>
            </a:r>
            <a:endParaRPr sz="1687" dirty="0">
              <a:solidFill>
                <a:schemeClr val="tx1"/>
              </a:solidFill>
            </a:endParaRPr>
          </a:p>
        </p:txBody>
      </p:sp>
      <p:pic>
        <p:nvPicPr>
          <p:cNvPr id="551" name="Screen Shot 2022-08-23 at 6.18.09 AM.png" descr="Screen Shot 2022-08-23 at 6.18.09 AM.png"/>
          <p:cNvPicPr>
            <a:picLocks noChangeAspect="1"/>
          </p:cNvPicPr>
          <p:nvPr/>
        </p:nvPicPr>
        <p:blipFill>
          <a:blip r:embed="rId3"/>
          <a:srcRect b="43676"/>
          <a:stretch>
            <a:fillRect/>
          </a:stretch>
        </p:blipFill>
        <p:spPr>
          <a:xfrm>
            <a:off x="714836" y="1226475"/>
            <a:ext cx="7741974" cy="47922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Text"/>
          <p:cNvSpPr txBox="1"/>
          <p:nvPr/>
        </p:nvSpPr>
        <p:spPr>
          <a:xfrm>
            <a:off x="-1196579" y="1706152"/>
            <a:ext cx="99387" cy="373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rPr sz="844"/>
              <a:t> </a:t>
            </a:r>
          </a:p>
        </p:txBody>
      </p:sp>
      <p:sp>
        <p:nvSpPr>
          <p:cNvPr id="547" name="Text"/>
          <p:cNvSpPr txBox="1"/>
          <p:nvPr/>
        </p:nvSpPr>
        <p:spPr>
          <a:xfrm>
            <a:off x="-1222868" y="852590"/>
            <a:ext cx="99387" cy="373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rPr sz="844"/>
              <a:t> </a:t>
            </a:r>
          </a:p>
        </p:txBody>
      </p:sp>
      <p:sp>
        <p:nvSpPr>
          <p:cNvPr id="548" name="Successes in Computer Vision “in the Wild”"/>
          <p:cNvSpPr txBox="1">
            <a:spLocks noGrp="1"/>
          </p:cNvSpPr>
          <p:nvPr>
            <p:ph type="title"/>
          </p:nvPr>
        </p:nvSpPr>
        <p:spPr>
          <a:xfrm>
            <a:off x="700981" y="197095"/>
            <a:ext cx="8309970" cy="7635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3D Scene Generation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27DFC3-9AEB-111E-890E-ABB3C41D936A}"/>
              </a:ext>
            </a:extLst>
          </p:cNvPr>
          <p:cNvSpPr txBox="1"/>
          <p:nvPr/>
        </p:nvSpPr>
        <p:spPr>
          <a:xfrm>
            <a:off x="228600" y="5840555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chemeClr val="tx1"/>
                </a:solidFill>
              </a:rPr>
              <a:t>B. Poole, A. Jain, 	J. Barron, B. Mildenhall. </a:t>
            </a:r>
            <a:r>
              <a:rPr lang="en-US" sz="1800" b="0" dirty="0">
                <a:solidFill>
                  <a:schemeClr val="tx1"/>
                </a:solidFill>
                <a:hlinkClick r:id="rId5"/>
              </a:rPr>
              <a:t>DreamFusion: Text-to-3D using 2D Diffusion.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en-US" sz="1800" b="0" dirty="0" err="1">
                <a:solidFill>
                  <a:schemeClr val="tx1"/>
                </a:solidFill>
              </a:rPr>
              <a:t>arXiv</a:t>
            </a:r>
            <a:r>
              <a:rPr lang="en-US" sz="1800" b="0" dirty="0">
                <a:solidFill>
                  <a:schemeClr val="tx1"/>
                </a:solidFill>
              </a:rPr>
              <a:t> 2022</a:t>
            </a:r>
          </a:p>
        </p:txBody>
      </p:sp>
      <p:pic>
        <p:nvPicPr>
          <p:cNvPr id="4" name="wipe_opposite_6x4_smoothstep">
            <a:hlinkClick r:id="" action="ppaction://media"/>
            <a:extLst>
              <a:ext uri="{FF2B5EF4-FFF2-40B4-BE49-F238E27FC236}">
                <a16:creationId xmlns:a16="http://schemas.microsoft.com/office/drawing/2014/main" id="{0C335880-EE00-8CF6-57EF-D3424395C2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8224" y="1046483"/>
            <a:ext cx="7147551" cy="476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728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Text"/>
          <p:cNvSpPr txBox="1"/>
          <p:nvPr/>
        </p:nvSpPr>
        <p:spPr>
          <a:xfrm>
            <a:off x="-1196579" y="1706152"/>
            <a:ext cx="99387" cy="373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rPr sz="844"/>
              <a:t> </a:t>
            </a:r>
          </a:p>
        </p:txBody>
      </p:sp>
      <p:sp>
        <p:nvSpPr>
          <p:cNvPr id="547" name="Text"/>
          <p:cNvSpPr txBox="1"/>
          <p:nvPr/>
        </p:nvSpPr>
        <p:spPr>
          <a:xfrm>
            <a:off x="-1222868" y="852590"/>
            <a:ext cx="99387" cy="373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rPr sz="844"/>
              <a:t> </a:t>
            </a:r>
          </a:p>
        </p:txBody>
      </p:sp>
      <p:sp>
        <p:nvSpPr>
          <p:cNvPr id="548" name="Successes in Computer Vision “in the Wild”"/>
          <p:cNvSpPr txBox="1">
            <a:spLocks noGrp="1"/>
          </p:cNvSpPr>
          <p:nvPr>
            <p:ph type="title"/>
          </p:nvPr>
        </p:nvSpPr>
        <p:spPr>
          <a:xfrm>
            <a:off x="700981" y="197095"/>
            <a:ext cx="8309970" cy="7635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Video Generation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27DFC3-9AEB-111E-890E-ABB3C41D936A}"/>
              </a:ext>
            </a:extLst>
          </p:cNvPr>
          <p:cNvSpPr txBox="1"/>
          <p:nvPr/>
        </p:nvSpPr>
        <p:spPr>
          <a:xfrm>
            <a:off x="224938" y="5310362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chemeClr val="tx1"/>
                </a:solidFill>
              </a:rPr>
              <a:t>Jonathan Ho*, William Chan*, Chitwan </a:t>
            </a:r>
            <a:r>
              <a:rPr lang="en-US" sz="1800" b="0" dirty="0" err="1">
                <a:solidFill>
                  <a:schemeClr val="tx1"/>
                </a:solidFill>
              </a:rPr>
              <a:t>Saharia</a:t>
            </a:r>
            <a:r>
              <a:rPr lang="en-US" sz="1800" b="0" dirty="0">
                <a:solidFill>
                  <a:schemeClr val="tx1"/>
                </a:solidFill>
              </a:rPr>
              <a:t>*, Jay Whang*, </a:t>
            </a:r>
            <a:r>
              <a:rPr lang="en-US" sz="1800" b="0" dirty="0" err="1">
                <a:solidFill>
                  <a:schemeClr val="tx1"/>
                </a:solidFill>
              </a:rPr>
              <a:t>Ruiqi</a:t>
            </a:r>
            <a:r>
              <a:rPr lang="en-US" sz="1800" b="0" dirty="0">
                <a:solidFill>
                  <a:schemeClr val="tx1"/>
                </a:solidFill>
              </a:rPr>
              <a:t> Gao, Alexey </a:t>
            </a:r>
            <a:r>
              <a:rPr lang="en-US" sz="1800" b="0" dirty="0" err="1">
                <a:solidFill>
                  <a:schemeClr val="tx1"/>
                </a:solidFill>
              </a:rPr>
              <a:t>Gritsenko</a:t>
            </a:r>
            <a:r>
              <a:rPr lang="en-US" sz="1800" b="0" dirty="0">
                <a:solidFill>
                  <a:schemeClr val="tx1"/>
                </a:solidFill>
              </a:rPr>
              <a:t>, </a:t>
            </a:r>
            <a:r>
              <a:rPr lang="en-US" sz="1800" b="0" dirty="0" err="1">
                <a:solidFill>
                  <a:schemeClr val="tx1"/>
                </a:solidFill>
              </a:rPr>
              <a:t>Diederik</a:t>
            </a:r>
            <a:r>
              <a:rPr lang="en-US" sz="1800" b="0" dirty="0">
                <a:solidFill>
                  <a:schemeClr val="tx1"/>
                </a:solidFill>
              </a:rPr>
              <a:t> P. </a:t>
            </a:r>
            <a:r>
              <a:rPr lang="en-US" sz="1800" b="0" dirty="0" err="1">
                <a:solidFill>
                  <a:schemeClr val="tx1"/>
                </a:solidFill>
              </a:rPr>
              <a:t>Kingma</a:t>
            </a:r>
            <a:r>
              <a:rPr lang="en-US" sz="1800" b="0" dirty="0">
                <a:solidFill>
                  <a:schemeClr val="tx1"/>
                </a:solidFill>
              </a:rPr>
              <a:t>, Ben Poole, Mohammad </a:t>
            </a:r>
            <a:r>
              <a:rPr lang="en-US" sz="1800" b="0" dirty="0" err="1">
                <a:solidFill>
                  <a:schemeClr val="tx1"/>
                </a:solidFill>
              </a:rPr>
              <a:t>Norouzi</a:t>
            </a:r>
            <a:r>
              <a:rPr lang="en-US" sz="1800" b="0" dirty="0">
                <a:solidFill>
                  <a:schemeClr val="tx1"/>
                </a:solidFill>
              </a:rPr>
              <a:t>, David Fleet, Tim </a:t>
            </a:r>
            <a:r>
              <a:rPr lang="en-US" sz="1800" b="0" dirty="0" err="1">
                <a:solidFill>
                  <a:schemeClr val="tx1"/>
                </a:solidFill>
              </a:rPr>
              <a:t>Salimans</a:t>
            </a:r>
            <a:r>
              <a:rPr lang="en-US" sz="1800" b="0" dirty="0">
                <a:solidFill>
                  <a:schemeClr val="tx1"/>
                </a:solidFill>
              </a:rPr>
              <a:t>*. </a:t>
            </a:r>
            <a:r>
              <a:rPr lang="en-US" sz="1800" b="0" dirty="0">
                <a:solidFill>
                  <a:schemeClr val="tx1"/>
                </a:solidFill>
                <a:hlinkClick r:id="rId5"/>
              </a:rPr>
              <a:t>Imagen Video: High-definition video generation with diffusion models </a:t>
            </a:r>
            <a:r>
              <a:rPr lang="en-US" sz="1800" b="0" dirty="0" err="1">
                <a:solidFill>
                  <a:schemeClr val="tx1"/>
                </a:solidFill>
              </a:rPr>
              <a:t>arXiv</a:t>
            </a:r>
            <a:r>
              <a:rPr lang="en-US" sz="1800" b="0" dirty="0">
                <a:solidFill>
                  <a:schemeClr val="tx1"/>
                </a:solidFill>
              </a:rPr>
              <a:t> 2022</a:t>
            </a:r>
          </a:p>
        </p:txBody>
      </p:sp>
      <p:pic>
        <p:nvPicPr>
          <p:cNvPr id="2" name="27">
            <a:hlinkClick r:id="" action="ppaction://media"/>
            <a:extLst>
              <a:ext uri="{FF2B5EF4-FFF2-40B4-BE49-F238E27FC236}">
                <a16:creationId xmlns:a16="http://schemas.microsoft.com/office/drawing/2014/main" id="{6CCDF15E-9694-01FC-C096-31679D091B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5625" y="1682089"/>
            <a:ext cx="5492750" cy="3295650"/>
          </a:xfrm>
          <a:prstGeom prst="rect">
            <a:avLst/>
          </a:prstGeom>
        </p:spPr>
      </p:pic>
      <p:sp>
        <p:nvSpPr>
          <p:cNvPr id="5" name="Shape and Pose Estimation for Objects and Humans">
            <a:extLst>
              <a:ext uri="{FF2B5EF4-FFF2-40B4-BE49-F238E27FC236}">
                <a16:creationId xmlns:a16="http://schemas.microsoft.com/office/drawing/2014/main" id="{D6DB9C84-FE58-8DCD-547A-E9982E799148}"/>
              </a:ext>
            </a:extLst>
          </p:cNvPr>
          <p:cNvSpPr txBox="1"/>
          <p:nvPr/>
        </p:nvSpPr>
        <p:spPr>
          <a:xfrm>
            <a:off x="628799" y="956295"/>
            <a:ext cx="7674199" cy="504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4000">
                <a:solidFill>
                  <a:srgbClr val="01199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lang="en-US" sz="2812" dirty="0"/>
              <a:t>A teddy bear washing dishes</a:t>
            </a:r>
            <a:endParaRPr sz="2812" dirty="0"/>
          </a:p>
        </p:txBody>
      </p:sp>
    </p:spTree>
    <p:extLst>
      <p:ext uri="{BB962C8B-B14F-4D97-AF65-F5344CB8AC3E}">
        <p14:creationId xmlns:p14="http://schemas.microsoft.com/office/powerpoint/2010/main" val="2133543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The goal of computer vision</a:t>
            </a:r>
          </a:p>
        </p:txBody>
      </p:sp>
      <p:sp>
        <p:nvSpPr>
          <p:cNvPr id="8195" name="Rectangle 8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dirty="0"/>
              <a:t>To extract “meaning” from pixels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525588"/>
            <a:ext cx="43116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1122363" y="5943600"/>
            <a:ext cx="194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400" b="0">
                <a:solidFill>
                  <a:schemeClr val="tx1"/>
                </a:solidFill>
              </a:rPr>
              <a:t>What we see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4900613" y="5943600"/>
            <a:ext cx="32337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400" b="0">
                <a:solidFill>
                  <a:schemeClr val="tx1"/>
                </a:solidFill>
              </a:rPr>
              <a:t>What a computer sees</a:t>
            </a:r>
          </a:p>
        </p:txBody>
      </p:sp>
      <p:pic>
        <p:nvPicPr>
          <p:cNvPr id="8199" name="Picture 7" descr="U121"/>
          <p:cNvPicPr>
            <a:picLocks noChangeAspect="1" noChangeArrowheads="1"/>
          </p:cNvPicPr>
          <p:nvPr/>
        </p:nvPicPr>
        <p:blipFill rotWithShape="1">
          <a:blip r:embed="rId4" cstate="print"/>
          <a:srcRect b="4246"/>
          <a:stretch/>
        </p:blipFill>
        <p:spPr bwMode="auto">
          <a:xfrm>
            <a:off x="457200" y="1539874"/>
            <a:ext cx="3372605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0" y="6492873"/>
            <a:ext cx="25699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800" b="0" dirty="0">
                <a:solidFill>
                  <a:schemeClr val="tx1"/>
                </a:solidFill>
              </a:rPr>
              <a:t>Source: S. Narasimhan</a:t>
            </a:r>
          </a:p>
        </p:txBody>
      </p:sp>
    </p:spTree>
    <p:extLst>
      <p:ext uri="{BB962C8B-B14F-4D97-AF65-F5344CB8AC3E}">
        <p14:creationId xmlns:p14="http://schemas.microsoft.com/office/powerpoint/2010/main" val="135813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  <p:bldP spid="819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Origins of computer vision</a:t>
            </a:r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90600"/>
            <a:ext cx="4360863" cy="55102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38916" name="Rectangle 5"/>
          <p:cNvSpPr>
            <a:spLocks noChangeArrowheads="1"/>
          </p:cNvSpPr>
          <p:nvPr/>
        </p:nvSpPr>
        <p:spPr bwMode="auto">
          <a:xfrm>
            <a:off x="4800600" y="2971800"/>
            <a:ext cx="4124325" cy="13112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b="0" dirty="0">
                <a:solidFill>
                  <a:schemeClr val="bg1"/>
                </a:solidFill>
                <a:hlinkClick r:id="rId4"/>
              </a:rPr>
              <a:t>L. G. Roberts</a:t>
            </a:r>
            <a:r>
              <a:rPr lang="en-US" sz="2000" b="0" dirty="0">
                <a:solidFill>
                  <a:schemeClr val="bg1"/>
                </a:solidFill>
              </a:rPr>
              <a:t>, </a:t>
            </a:r>
            <a:r>
              <a:rPr lang="en-US" sz="2000" b="0" i="1" dirty="0">
                <a:solidFill>
                  <a:schemeClr val="bg1"/>
                </a:solidFill>
                <a:hlinkClick r:id="rId5"/>
              </a:rPr>
              <a:t>Machine Perception of Three Dimensional Solids</a:t>
            </a:r>
            <a:r>
              <a:rPr lang="en-US" sz="2000" b="0" i="1" dirty="0">
                <a:solidFill>
                  <a:schemeClr val="bg1"/>
                </a:solidFill>
              </a:rPr>
              <a:t>,</a:t>
            </a:r>
            <a:r>
              <a:rPr lang="en-US" sz="2000" b="0" dirty="0">
                <a:solidFill>
                  <a:schemeClr val="bg1"/>
                </a:solidFill>
              </a:rPr>
              <a:t> Ph.D. thesis, MIT Department of Electrical Engineering, 1963.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64CB8E-0DE2-1F43-8B2C-7D9CF80BC78B}"/>
              </a:ext>
            </a:extLst>
          </p:cNvPr>
          <p:cNvSpPr txBox="1"/>
          <p:nvPr/>
        </p:nvSpPr>
        <p:spPr>
          <a:xfrm>
            <a:off x="57709" y="6430053"/>
            <a:ext cx="222368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kern="0" dirty="0">
                <a:solidFill>
                  <a:schemeClr val="tx1"/>
                </a:solidFill>
                <a:cs typeface="+mn-cs"/>
              </a:rPr>
              <a:t>Source: </a:t>
            </a:r>
            <a:r>
              <a:rPr lang="en-US" sz="1800" b="0" kern="0" dirty="0">
                <a:solidFill>
                  <a:schemeClr val="tx1"/>
                </a:solidFill>
              </a:rPr>
              <a:t>L. </a:t>
            </a:r>
            <a:r>
              <a:rPr lang="en-US" sz="1800" b="0" kern="0" dirty="0" err="1">
                <a:solidFill>
                  <a:schemeClr val="tx1"/>
                </a:solidFill>
              </a:rPr>
              <a:t>Lazebnik</a:t>
            </a:r>
            <a:endParaRPr lang="en-US" sz="1800" b="0" kern="0" dirty="0">
              <a:solidFill>
                <a:schemeClr val="tx1"/>
              </a:solidFill>
              <a:cs typeface="+mn-c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Origins of computer vision</a:t>
            </a:r>
          </a:p>
        </p:txBody>
      </p:sp>
      <p:pic>
        <p:nvPicPr>
          <p:cNvPr id="2" name="Picture 1" descr="Screen Shot 2016-01-19 at 10.37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066800"/>
            <a:ext cx="6756400" cy="52475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172E06-EF61-6D43-AF08-89CA6A3809C0}"/>
              </a:ext>
            </a:extLst>
          </p:cNvPr>
          <p:cNvSpPr txBox="1"/>
          <p:nvPr/>
        </p:nvSpPr>
        <p:spPr>
          <a:xfrm>
            <a:off x="57709" y="6430053"/>
            <a:ext cx="222368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kern="0" dirty="0">
                <a:solidFill>
                  <a:schemeClr val="tx1"/>
                </a:solidFill>
                <a:cs typeface="+mn-cs"/>
              </a:rPr>
              <a:t>Source: </a:t>
            </a:r>
            <a:r>
              <a:rPr lang="en-US" sz="1800" b="0" kern="0" dirty="0">
                <a:solidFill>
                  <a:schemeClr val="tx1"/>
                </a:solidFill>
              </a:rPr>
              <a:t>L. </a:t>
            </a:r>
            <a:r>
              <a:rPr lang="en-US" sz="1800" b="0" kern="0" dirty="0" err="1">
                <a:solidFill>
                  <a:schemeClr val="tx1"/>
                </a:solidFill>
              </a:rPr>
              <a:t>Lazebnik</a:t>
            </a:r>
            <a:endParaRPr lang="en-US" sz="1800" b="0" kern="0" dirty="0">
              <a:solidFill>
                <a:schemeClr val="tx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193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Six decades  of computer vision 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1960s:  Beginnings in artificial intelligence, image processing and pattern recognition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1970s: Foundational work on image formation: Horn, </a:t>
            </a:r>
            <a:r>
              <a:rPr lang="en-US" sz="2400" dirty="0" err="1">
                <a:latin typeface="Calibri" charset="0"/>
                <a:ea typeface="ＭＳ Ｐゴシック" charset="0"/>
                <a:cs typeface="ＭＳ Ｐゴシック" charset="0"/>
              </a:rPr>
              <a:t>Koenderink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400" dirty="0" err="1">
                <a:latin typeface="Calibri" charset="0"/>
                <a:ea typeface="ＭＳ Ｐゴシック" charset="0"/>
                <a:cs typeface="ＭＳ Ｐゴシック" charset="0"/>
              </a:rPr>
              <a:t>Longuet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-Higgins …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1980s: Vision as applied mathematics: geometry, multi-scale analysis, probabilistic modeling, control theory, optimization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1990s:  Geometric analysis largely completed, vision meets graphics, statistical learning approaches resurface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2000s:  Significant advances in visual recognition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2010s: Progress continues, aided by the availability of large amounts of visual data and massive computing power.  Deep learning has become pre-eminent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8F4DF7-DC49-614B-912B-815BE5A2DE05}"/>
              </a:ext>
            </a:extLst>
          </p:cNvPr>
          <p:cNvSpPr txBox="1"/>
          <p:nvPr/>
        </p:nvSpPr>
        <p:spPr>
          <a:xfrm>
            <a:off x="0" y="6453499"/>
            <a:ext cx="182614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kern="0" dirty="0">
                <a:solidFill>
                  <a:schemeClr val="tx1"/>
                </a:solidFill>
                <a:cs typeface="+mn-cs"/>
              </a:rPr>
              <a:t>Source: J. Malik</a:t>
            </a:r>
          </a:p>
        </p:txBody>
      </p:sp>
    </p:spTree>
    <p:extLst>
      <p:ext uri="{BB962C8B-B14F-4D97-AF65-F5344CB8AC3E}">
        <p14:creationId xmlns:p14="http://schemas.microsoft.com/office/powerpoint/2010/main" val="30683642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Growth of the field: CVPR papers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DE43A1-0450-3049-AD4E-078072E8B458}"/>
              </a:ext>
            </a:extLst>
          </p:cNvPr>
          <p:cNvSpPr txBox="1"/>
          <p:nvPr/>
        </p:nvSpPr>
        <p:spPr>
          <a:xfrm>
            <a:off x="6877800" y="6527884"/>
            <a:ext cx="22717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0" dirty="0">
                <a:solidFill>
                  <a:schemeClr val="tx1"/>
                </a:solidFill>
              </a:rPr>
              <a:t>Source: </a:t>
            </a:r>
            <a:r>
              <a:rPr lang="en-US" sz="1050" b="0" dirty="0">
                <a:solidFill>
                  <a:schemeClr val="tx1"/>
                </a:solidFill>
                <a:hlinkClick r:id="rId3"/>
              </a:rPr>
              <a:t>CVPR 2022 opening sides</a:t>
            </a:r>
            <a:endParaRPr lang="en-US" sz="1050" b="0" dirty="0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6431A1A-5102-2240-ABF7-C280F96C03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"/>
          <a:stretch/>
        </p:blipFill>
        <p:spPr>
          <a:xfrm>
            <a:off x="285750" y="1600200"/>
            <a:ext cx="8572500" cy="398873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2833C3-4962-6F43-B6F2-E5B0F5AA2EF2}"/>
              </a:ext>
            </a:extLst>
          </p:cNvPr>
          <p:cNvCxnSpPr>
            <a:cxnSpLocks/>
          </p:cNvCxnSpPr>
          <p:nvPr/>
        </p:nvCxnSpPr>
        <p:spPr bwMode="auto">
          <a:xfrm>
            <a:off x="4572000" y="4572000"/>
            <a:ext cx="4286250" cy="0"/>
          </a:xfrm>
          <a:prstGeom prst="line">
            <a:avLst/>
          </a:prstGeom>
          <a:solidFill>
            <a:srgbClr val="FF9900"/>
          </a:solidFill>
          <a:ln w="666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6F445BD-3FFB-9044-8F39-D304391CC873}"/>
              </a:ext>
            </a:extLst>
          </p:cNvPr>
          <p:cNvSpPr txBox="1"/>
          <p:nvPr/>
        </p:nvSpPr>
        <p:spPr>
          <a:xfrm>
            <a:off x="1257300" y="4120203"/>
            <a:ext cx="3410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More </a:t>
            </a:r>
            <a:r>
              <a:rPr lang="en-US" sz="1800" b="0" i="1" dirty="0">
                <a:solidFill>
                  <a:schemeClr val="tx1"/>
                </a:solidFill>
              </a:rPr>
              <a:t>accepted</a:t>
            </a:r>
            <a:r>
              <a:rPr lang="en-US" sz="1800" b="0" dirty="0">
                <a:solidFill>
                  <a:schemeClr val="tx1"/>
                </a:solidFill>
              </a:rPr>
              <a:t> papers in 2022 than </a:t>
            </a:r>
            <a:r>
              <a:rPr lang="en-US" sz="1800" b="0" i="1" dirty="0">
                <a:solidFill>
                  <a:schemeClr val="tx1"/>
                </a:solidFill>
              </a:rPr>
              <a:t>submitted</a:t>
            </a:r>
            <a:r>
              <a:rPr lang="en-US" sz="1800" b="0" dirty="0">
                <a:solidFill>
                  <a:schemeClr val="tx1"/>
                </a:solidFill>
              </a:rPr>
              <a:t> papers in 2012!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9F5D27-79A7-3547-C180-72908BA35B77}"/>
              </a:ext>
            </a:extLst>
          </p:cNvPr>
          <p:cNvSpPr txBox="1"/>
          <p:nvPr/>
        </p:nvSpPr>
        <p:spPr>
          <a:xfrm>
            <a:off x="57709" y="6430053"/>
            <a:ext cx="222368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kern="0" dirty="0">
                <a:solidFill>
                  <a:schemeClr val="tx1"/>
                </a:solidFill>
                <a:cs typeface="+mn-cs"/>
              </a:rPr>
              <a:t>Source: </a:t>
            </a:r>
            <a:r>
              <a:rPr lang="en-US" sz="1800" b="0" kern="0" dirty="0">
                <a:solidFill>
                  <a:schemeClr val="tx1"/>
                </a:solidFill>
              </a:rPr>
              <a:t>L. </a:t>
            </a:r>
            <a:r>
              <a:rPr lang="en-US" sz="1800" b="0" kern="0" dirty="0" err="1">
                <a:solidFill>
                  <a:schemeClr val="tx1"/>
                </a:solidFill>
              </a:rPr>
              <a:t>Lazebnik</a:t>
            </a:r>
            <a:endParaRPr lang="en-US" sz="1800" b="0" kern="0" dirty="0">
              <a:solidFill>
                <a:schemeClr val="tx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6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Growth of the field: CVPR attendance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DE43A1-0450-3049-AD4E-078072E8B458}"/>
              </a:ext>
            </a:extLst>
          </p:cNvPr>
          <p:cNvSpPr txBox="1"/>
          <p:nvPr/>
        </p:nvSpPr>
        <p:spPr>
          <a:xfrm>
            <a:off x="6872224" y="6527884"/>
            <a:ext cx="22717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0" dirty="0">
                <a:solidFill>
                  <a:schemeClr val="tx1"/>
                </a:solidFill>
              </a:rPr>
              <a:t>Source: </a:t>
            </a:r>
            <a:r>
              <a:rPr lang="en-US" sz="1050" b="0" dirty="0">
                <a:solidFill>
                  <a:schemeClr val="tx1"/>
                </a:solidFill>
                <a:hlinkClick r:id="rId3"/>
              </a:rPr>
              <a:t>CVPR 2022 opening sides</a:t>
            </a:r>
            <a:endParaRPr lang="en-US" sz="1050" b="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2F1DCD-E1E0-A143-A853-930616B99D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" b="-1"/>
          <a:stretch/>
        </p:blipFill>
        <p:spPr>
          <a:xfrm>
            <a:off x="225889" y="1600200"/>
            <a:ext cx="8692221" cy="40195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7834E9-8F75-B19D-3F13-437D14DCC3B4}"/>
              </a:ext>
            </a:extLst>
          </p:cNvPr>
          <p:cNvSpPr txBox="1"/>
          <p:nvPr/>
        </p:nvSpPr>
        <p:spPr>
          <a:xfrm>
            <a:off x="57709" y="6430053"/>
            <a:ext cx="222368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kern="0" dirty="0">
                <a:solidFill>
                  <a:schemeClr val="tx1"/>
                </a:solidFill>
                <a:cs typeface="+mn-cs"/>
              </a:rPr>
              <a:t>Source: </a:t>
            </a:r>
            <a:r>
              <a:rPr lang="en-US" sz="1800" b="0" kern="0" dirty="0">
                <a:solidFill>
                  <a:schemeClr val="tx1"/>
                </a:solidFill>
              </a:rPr>
              <a:t>L. </a:t>
            </a:r>
            <a:r>
              <a:rPr lang="en-US" sz="1800" b="0" kern="0" dirty="0" err="1">
                <a:solidFill>
                  <a:schemeClr val="tx1"/>
                </a:solidFill>
              </a:rPr>
              <a:t>Lazebnik</a:t>
            </a:r>
            <a:endParaRPr lang="en-US" sz="1800" b="0" kern="0" dirty="0">
              <a:solidFill>
                <a:schemeClr val="tx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4191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Course overview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 eaLnBrk="1" hangingPunct="1">
              <a:buFontTx/>
              <a:buAutoNum type="romanUcPeriod"/>
            </a:pPr>
            <a:r>
              <a:rPr lang="en-US" dirty="0"/>
              <a:t>Early vision: Image formation and processing</a:t>
            </a:r>
          </a:p>
          <a:p>
            <a:pPr marL="609600" indent="-609600" eaLnBrk="1" hangingPunct="1">
              <a:buFontTx/>
              <a:buAutoNum type="romanUcPeriod"/>
            </a:pPr>
            <a:r>
              <a:rPr lang="en-US" dirty="0"/>
              <a:t>Mid-level vision: Grouping and fitting</a:t>
            </a:r>
          </a:p>
          <a:p>
            <a:pPr marL="609600" indent="-609600" eaLnBrk="1" hangingPunct="1">
              <a:buFontTx/>
              <a:buAutoNum type="romanUcPeriod"/>
            </a:pPr>
            <a:r>
              <a:rPr lang="en-US" dirty="0"/>
              <a:t>Multi-view geometry</a:t>
            </a:r>
          </a:p>
          <a:p>
            <a:pPr marL="609600" indent="-609600" eaLnBrk="1" hangingPunct="1">
              <a:buFontTx/>
              <a:buAutoNum type="romanUcPeriod"/>
            </a:pPr>
            <a:r>
              <a:rPr lang="en-US" dirty="0"/>
              <a:t>Recognition</a:t>
            </a:r>
          </a:p>
          <a:p>
            <a:pPr marL="609600" indent="-609600" eaLnBrk="1" hangingPunct="1">
              <a:buFontTx/>
              <a:buAutoNum type="romanUcPeriod"/>
            </a:pPr>
            <a:r>
              <a:rPr lang="en-US" dirty="0"/>
              <a:t>Additional topics</a:t>
            </a:r>
          </a:p>
        </p:txBody>
      </p:sp>
    </p:spTree>
    <p:extLst>
      <p:ext uri="{BB962C8B-B14F-4D97-AF65-F5344CB8AC3E}">
        <p14:creationId xmlns:p14="http://schemas.microsoft.com/office/powerpoint/2010/main" val="9710381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I. Early vision</a:t>
            </a:r>
          </a:p>
        </p:txBody>
      </p:sp>
      <p:sp>
        <p:nvSpPr>
          <p:cNvPr id="57350" name="Rectangle 1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Basic image formation and processing</a:t>
            </a:r>
          </a:p>
        </p:txBody>
      </p:sp>
      <p:pic>
        <p:nvPicPr>
          <p:cNvPr id="57360" name="Picture 4"/>
          <p:cNvPicPr>
            <a:picLocks noChangeAspect="1" noChangeArrowheads="1"/>
          </p:cNvPicPr>
          <p:nvPr/>
        </p:nvPicPr>
        <p:blipFill>
          <a:blip r:embed="rId3" cstate="print"/>
          <a:srcRect b="50224"/>
          <a:stretch>
            <a:fillRect/>
          </a:stretch>
        </p:blipFill>
        <p:spPr bwMode="auto">
          <a:xfrm>
            <a:off x="685800" y="1436077"/>
            <a:ext cx="26670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61" name="Text Box 12"/>
          <p:cNvSpPr txBox="1">
            <a:spLocks noChangeArrowheads="1"/>
          </p:cNvSpPr>
          <p:nvPr/>
        </p:nvSpPr>
        <p:spPr bwMode="auto">
          <a:xfrm>
            <a:off x="809625" y="3348103"/>
            <a:ext cx="2419350" cy="6413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Cameras and sensors</a:t>
            </a:r>
            <a:br>
              <a:rPr lang="en-US" sz="1800" b="0" dirty="0">
                <a:solidFill>
                  <a:schemeClr val="tx1"/>
                </a:solidFill>
              </a:rPr>
            </a:br>
            <a:r>
              <a:rPr lang="en-US" sz="1800" b="0" dirty="0">
                <a:solidFill>
                  <a:schemeClr val="tx1"/>
                </a:solidFill>
              </a:rPr>
              <a:t>Light and color</a:t>
            </a:r>
          </a:p>
        </p:txBody>
      </p:sp>
      <p:grpSp>
        <p:nvGrpSpPr>
          <p:cNvPr id="57348" name="Group 19"/>
          <p:cNvGrpSpPr>
            <a:grpSpLocks/>
          </p:cNvGrpSpPr>
          <p:nvPr/>
        </p:nvGrpSpPr>
        <p:grpSpPr bwMode="auto">
          <a:xfrm>
            <a:off x="4572000" y="1917089"/>
            <a:ext cx="4267200" cy="1673226"/>
            <a:chOff x="2880" y="1234"/>
            <a:chExt cx="2688" cy="1054"/>
          </a:xfrm>
        </p:grpSpPr>
        <p:pic>
          <p:nvPicPr>
            <p:cNvPr id="57354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32" y="1378"/>
              <a:ext cx="248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55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80" y="1234"/>
              <a:ext cx="892" cy="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56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56" y="1234"/>
              <a:ext cx="912" cy="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57" name="Text Box 13"/>
            <p:cNvSpPr txBox="1">
              <a:spLocks noChangeArrowheads="1"/>
            </p:cNvSpPr>
            <p:nvPr/>
          </p:nvSpPr>
          <p:spPr bwMode="auto">
            <a:xfrm>
              <a:off x="3623" y="1881"/>
              <a:ext cx="1086" cy="40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0" dirty="0">
                  <a:solidFill>
                    <a:schemeClr val="tx1"/>
                  </a:solidFill>
                </a:rPr>
                <a:t>Linear filtering</a:t>
              </a:r>
              <a:br>
                <a:rPr lang="en-US" sz="1800" b="0" dirty="0">
                  <a:solidFill>
                    <a:schemeClr val="tx1"/>
                  </a:solidFill>
                </a:rPr>
              </a:br>
              <a:r>
                <a:rPr lang="en-US" sz="1800" b="0" dirty="0">
                  <a:solidFill>
                    <a:schemeClr val="tx1"/>
                  </a:solidFill>
                </a:rPr>
                <a:t>Edge detection</a:t>
              </a:r>
            </a:p>
          </p:txBody>
        </p:sp>
        <p:sp>
          <p:nvSpPr>
            <p:cNvPr id="57358" name="Text Box 14"/>
            <p:cNvSpPr txBox="1">
              <a:spLocks noChangeArrowheads="1"/>
            </p:cNvSpPr>
            <p:nvPr/>
          </p:nvSpPr>
          <p:spPr bwMode="auto">
            <a:xfrm>
              <a:off x="3792" y="1378"/>
              <a:ext cx="216" cy="36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chemeClr val="tx1"/>
                  </a:solidFill>
                </a:rPr>
                <a:t>*</a:t>
              </a:r>
            </a:p>
          </p:txBody>
        </p:sp>
        <p:sp>
          <p:nvSpPr>
            <p:cNvPr id="57359" name="Text Box 15"/>
            <p:cNvSpPr txBox="1">
              <a:spLocks noChangeArrowheads="1"/>
            </p:cNvSpPr>
            <p:nvPr/>
          </p:nvSpPr>
          <p:spPr bwMode="auto">
            <a:xfrm>
              <a:off x="4342" y="1330"/>
              <a:ext cx="266" cy="36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chemeClr val="tx1"/>
                  </a:solidFill>
                </a:rPr>
                <a:t>=</a:t>
              </a:r>
            </a:p>
          </p:txBody>
        </p:sp>
      </p:grpSp>
      <p:pic>
        <p:nvPicPr>
          <p:cNvPr id="57351" name="Picture 9" descr="Sunflowers2_circle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43200" y="4038602"/>
            <a:ext cx="2057400" cy="205740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7352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400" y="4038602"/>
            <a:ext cx="2033588" cy="20796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57353" name="Text Box 16"/>
          <p:cNvSpPr txBox="1">
            <a:spLocks noChangeArrowheads="1"/>
          </p:cNvSpPr>
          <p:nvPr/>
        </p:nvSpPr>
        <p:spPr bwMode="auto">
          <a:xfrm>
            <a:off x="1679575" y="6096002"/>
            <a:ext cx="2044700" cy="3698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Feature extraction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248FBD-2E6F-B948-B73E-CFA530C089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872" y="4045316"/>
            <a:ext cx="2753946" cy="2065459"/>
          </a:xfrm>
          <a:prstGeom prst="rect">
            <a:avLst/>
          </a:prstGeom>
        </p:spPr>
      </p:pic>
      <p:sp>
        <p:nvSpPr>
          <p:cNvPr id="19" name="Text Box 16">
            <a:extLst>
              <a:ext uri="{FF2B5EF4-FFF2-40B4-BE49-F238E27FC236}">
                <a16:creationId xmlns:a16="http://schemas.microsoft.com/office/drawing/2014/main" id="{8A60511A-60C1-3F43-A9EC-684B4A494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1195" y="6118227"/>
            <a:ext cx="1377300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Optical flow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FE690B-2C72-5E46-B4C7-41F3C61F087B}"/>
              </a:ext>
            </a:extLst>
          </p:cNvPr>
          <p:cNvSpPr txBox="1"/>
          <p:nvPr/>
        </p:nvSpPr>
        <p:spPr>
          <a:xfrm>
            <a:off x="57709" y="6430053"/>
            <a:ext cx="222368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kern="0" dirty="0">
                <a:solidFill>
                  <a:schemeClr val="tx1"/>
                </a:solidFill>
                <a:cs typeface="+mn-cs"/>
              </a:rPr>
              <a:t>Source: </a:t>
            </a:r>
            <a:r>
              <a:rPr lang="en-US" sz="1800" b="0" kern="0" dirty="0">
                <a:solidFill>
                  <a:schemeClr val="tx1"/>
                </a:solidFill>
              </a:rPr>
              <a:t>L. </a:t>
            </a:r>
            <a:r>
              <a:rPr lang="en-US" sz="1800" b="0" kern="0" dirty="0" err="1">
                <a:solidFill>
                  <a:schemeClr val="tx1"/>
                </a:solidFill>
              </a:rPr>
              <a:t>Lazebnik</a:t>
            </a:r>
            <a:endParaRPr lang="en-US" sz="1800" b="0" kern="0" dirty="0">
              <a:solidFill>
                <a:schemeClr val="tx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38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3" grpId="0"/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II. “Mid-level vision”</a:t>
            </a:r>
          </a:p>
        </p:txBody>
      </p:sp>
      <p:sp>
        <p:nvSpPr>
          <p:cNvPr id="58373" name="Rectangle 9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Fitting and grouping</a:t>
            </a:r>
          </a:p>
        </p:txBody>
      </p:sp>
      <p:grpSp>
        <p:nvGrpSpPr>
          <p:cNvPr id="58371" name="Group 10"/>
          <p:cNvGrpSpPr>
            <a:grpSpLocks/>
          </p:cNvGrpSpPr>
          <p:nvPr/>
        </p:nvGrpSpPr>
        <p:grpSpPr bwMode="auto">
          <a:xfrm>
            <a:off x="457200" y="1524000"/>
            <a:ext cx="3371850" cy="4532313"/>
            <a:chOff x="384" y="960"/>
            <a:chExt cx="2124" cy="2855"/>
          </a:xfrm>
        </p:grpSpPr>
        <p:pic>
          <p:nvPicPr>
            <p:cNvPr id="5837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4" y="960"/>
              <a:ext cx="2124" cy="240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sp>
          <p:nvSpPr>
            <p:cNvPr id="58377" name="Text Box 7"/>
            <p:cNvSpPr txBox="1">
              <a:spLocks noChangeArrowheads="1"/>
            </p:cNvSpPr>
            <p:nvPr/>
          </p:nvSpPr>
          <p:spPr bwMode="auto">
            <a:xfrm>
              <a:off x="705" y="3408"/>
              <a:ext cx="1506" cy="40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0" dirty="0">
                  <a:solidFill>
                    <a:schemeClr val="tx1"/>
                  </a:solidFill>
                </a:rPr>
                <a:t>Fitting: Least squares</a:t>
              </a:r>
              <a:br>
                <a:rPr lang="en-US" sz="1800" b="0" dirty="0">
                  <a:solidFill>
                    <a:schemeClr val="tx1"/>
                  </a:solidFill>
                </a:rPr>
              </a:br>
              <a:r>
                <a:rPr lang="en-US" sz="1800" b="0" dirty="0">
                  <a:solidFill>
                    <a:schemeClr val="tx1"/>
                  </a:solidFill>
                </a:rPr>
                <a:t>Voting methods</a:t>
              </a:r>
            </a:p>
          </p:txBody>
        </p:sp>
      </p:grpSp>
      <p:sp>
        <p:nvSpPr>
          <p:cNvPr id="58375" name="Text Box 8"/>
          <p:cNvSpPr txBox="1">
            <a:spLocks noChangeArrowheads="1"/>
          </p:cNvSpPr>
          <p:nvPr/>
        </p:nvSpPr>
        <p:spPr bwMode="auto">
          <a:xfrm>
            <a:off x="6019800" y="5424487"/>
            <a:ext cx="1200150" cy="3667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Alignment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4662" y="1524000"/>
            <a:ext cx="4482154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2C1FFF-63D2-9546-882B-17FFA28410F6}"/>
              </a:ext>
            </a:extLst>
          </p:cNvPr>
          <p:cNvSpPr txBox="1"/>
          <p:nvPr/>
        </p:nvSpPr>
        <p:spPr>
          <a:xfrm>
            <a:off x="57709" y="6430053"/>
            <a:ext cx="222368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kern="0" dirty="0">
                <a:solidFill>
                  <a:schemeClr val="tx1"/>
                </a:solidFill>
                <a:cs typeface="+mn-cs"/>
              </a:rPr>
              <a:t>Source: </a:t>
            </a:r>
            <a:r>
              <a:rPr lang="en-US" sz="1800" b="0" kern="0" dirty="0">
                <a:solidFill>
                  <a:schemeClr val="tx1"/>
                </a:solidFill>
              </a:rPr>
              <a:t>L. </a:t>
            </a:r>
            <a:r>
              <a:rPr lang="en-US" sz="1800" b="0" kern="0" dirty="0" err="1">
                <a:solidFill>
                  <a:schemeClr val="tx1"/>
                </a:solidFill>
              </a:rPr>
              <a:t>Lazebnik</a:t>
            </a:r>
            <a:endParaRPr lang="en-US" sz="1800" b="0" kern="0" dirty="0">
              <a:solidFill>
                <a:schemeClr val="tx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46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III. Multi-view geometry</a:t>
            </a:r>
          </a:p>
        </p:txBody>
      </p:sp>
      <p:grpSp>
        <p:nvGrpSpPr>
          <p:cNvPr id="59395" name="Group 23"/>
          <p:cNvGrpSpPr>
            <a:grpSpLocks/>
          </p:cNvGrpSpPr>
          <p:nvPr/>
        </p:nvGrpSpPr>
        <p:grpSpPr bwMode="auto">
          <a:xfrm>
            <a:off x="603250" y="2678112"/>
            <a:ext cx="3429000" cy="3798888"/>
            <a:chOff x="3216" y="1728"/>
            <a:chExt cx="2160" cy="2393"/>
          </a:xfrm>
        </p:grpSpPr>
        <p:sp>
          <p:nvSpPr>
            <p:cNvPr id="59410" name="Text Box 9"/>
            <p:cNvSpPr txBox="1">
              <a:spLocks noChangeArrowheads="1"/>
            </p:cNvSpPr>
            <p:nvPr/>
          </p:nvSpPr>
          <p:spPr bwMode="auto">
            <a:xfrm>
              <a:off x="3555" y="3888"/>
              <a:ext cx="1514" cy="23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0" dirty="0">
                  <a:solidFill>
                    <a:schemeClr val="tx1"/>
                  </a:solidFill>
                </a:rPr>
                <a:t>Structure from motion</a:t>
              </a:r>
            </a:p>
          </p:txBody>
        </p:sp>
        <p:pic>
          <p:nvPicPr>
            <p:cNvPr id="59411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16" y="1728"/>
              <a:ext cx="2160" cy="216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</p:grpSp>
      <p:grpSp>
        <p:nvGrpSpPr>
          <p:cNvPr id="59396" name="Group 19"/>
          <p:cNvGrpSpPr>
            <a:grpSpLocks/>
          </p:cNvGrpSpPr>
          <p:nvPr/>
        </p:nvGrpSpPr>
        <p:grpSpPr bwMode="auto">
          <a:xfrm>
            <a:off x="4838700" y="939801"/>
            <a:ext cx="4038600" cy="1755775"/>
            <a:chOff x="96" y="576"/>
            <a:chExt cx="2544" cy="1106"/>
          </a:xfrm>
        </p:grpSpPr>
        <p:sp>
          <p:nvSpPr>
            <p:cNvPr id="59404" name="Text Box 6"/>
            <p:cNvSpPr txBox="1">
              <a:spLocks noChangeArrowheads="1"/>
            </p:cNvSpPr>
            <p:nvPr/>
          </p:nvSpPr>
          <p:spPr bwMode="auto">
            <a:xfrm>
              <a:off x="841" y="1449"/>
              <a:ext cx="1167" cy="23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0" dirty="0">
                  <a:solidFill>
                    <a:schemeClr val="tx1"/>
                  </a:solidFill>
                </a:rPr>
                <a:t>Two-view stereo</a:t>
              </a:r>
            </a:p>
          </p:txBody>
        </p:sp>
        <p:grpSp>
          <p:nvGrpSpPr>
            <p:cNvPr id="59405" name="Group 18"/>
            <p:cNvGrpSpPr>
              <a:grpSpLocks/>
            </p:cNvGrpSpPr>
            <p:nvPr/>
          </p:nvGrpSpPr>
          <p:grpSpPr bwMode="auto">
            <a:xfrm>
              <a:off x="96" y="576"/>
              <a:ext cx="2544" cy="864"/>
              <a:chOff x="96" y="576"/>
              <a:chExt cx="2544" cy="864"/>
            </a:xfrm>
          </p:grpSpPr>
          <p:sp>
            <p:nvSpPr>
              <p:cNvPr id="59406" name="Rectangle 17"/>
              <p:cNvSpPr>
                <a:spLocks noChangeArrowheads="1"/>
              </p:cNvSpPr>
              <p:nvPr/>
            </p:nvSpPr>
            <p:spPr bwMode="auto">
              <a:xfrm>
                <a:off x="96" y="576"/>
                <a:ext cx="2544" cy="864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59407" name="Picture 12" descr="pental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44" y="624"/>
                <a:ext cx="802" cy="7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408" name="Picture 13" descr="pentar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970" y="624"/>
                <a:ext cx="801" cy="7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409" name="Picture 14" descr="ipent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824" y="720"/>
                <a:ext cx="768" cy="5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59398" name="Group 25"/>
          <p:cNvGrpSpPr>
            <a:grpSpLocks/>
          </p:cNvGrpSpPr>
          <p:nvPr/>
        </p:nvGrpSpPr>
        <p:grpSpPr bwMode="auto">
          <a:xfrm>
            <a:off x="693737" y="935038"/>
            <a:ext cx="3352800" cy="1752600"/>
            <a:chOff x="3264" y="480"/>
            <a:chExt cx="2112" cy="1104"/>
          </a:xfrm>
        </p:grpSpPr>
        <p:sp>
          <p:nvSpPr>
            <p:cNvPr id="59399" name="Text Box 7"/>
            <p:cNvSpPr txBox="1">
              <a:spLocks noChangeArrowheads="1"/>
            </p:cNvSpPr>
            <p:nvPr/>
          </p:nvSpPr>
          <p:spPr bwMode="auto">
            <a:xfrm>
              <a:off x="3696" y="1353"/>
              <a:ext cx="1284" cy="2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0">
                  <a:solidFill>
                    <a:schemeClr val="tx1"/>
                  </a:solidFill>
                </a:rPr>
                <a:t>Epipolar geometry</a:t>
              </a:r>
            </a:p>
          </p:txBody>
        </p:sp>
        <p:pic>
          <p:nvPicPr>
            <p:cNvPr id="59400" name="Picture 24"/>
            <p:cNvPicPr>
              <a:picLocks noChangeAspect="1" noChangeArrowheads="1"/>
            </p:cNvPicPr>
            <p:nvPr/>
          </p:nvPicPr>
          <p:blipFill>
            <a:blip r:embed="rId7" cstate="print"/>
            <a:srcRect t="44594"/>
            <a:stretch>
              <a:fillRect/>
            </a:stretch>
          </p:blipFill>
          <p:spPr bwMode="auto">
            <a:xfrm>
              <a:off x="3264" y="480"/>
              <a:ext cx="2112" cy="87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</p:grpSp>
      <p:pic>
        <p:nvPicPr>
          <p:cNvPr id="3074" name="Picture 2" descr="reconstructed geometry mode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336" y="2822376"/>
            <a:ext cx="2418164" cy="31404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6034987" y="6107112"/>
            <a:ext cx="1915910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Multi-view stereo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78802D-2E7F-CE4A-A59C-4B6FBF3D5C9A}"/>
              </a:ext>
            </a:extLst>
          </p:cNvPr>
          <p:cNvSpPr txBox="1"/>
          <p:nvPr/>
        </p:nvSpPr>
        <p:spPr>
          <a:xfrm>
            <a:off x="57709" y="6430053"/>
            <a:ext cx="222368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kern="0" dirty="0">
                <a:solidFill>
                  <a:schemeClr val="tx1"/>
                </a:solidFill>
                <a:cs typeface="+mn-cs"/>
              </a:rPr>
              <a:t>Source: </a:t>
            </a:r>
            <a:r>
              <a:rPr lang="en-US" sz="1800" b="0" kern="0" dirty="0">
                <a:solidFill>
                  <a:schemeClr val="tx1"/>
                </a:solidFill>
              </a:rPr>
              <a:t>L. </a:t>
            </a:r>
            <a:r>
              <a:rPr lang="en-US" sz="1800" b="0" kern="0" dirty="0" err="1">
                <a:solidFill>
                  <a:schemeClr val="tx1"/>
                </a:solidFill>
              </a:rPr>
              <a:t>Lazebnik</a:t>
            </a:r>
            <a:endParaRPr lang="en-US" sz="1800" b="0" kern="0" dirty="0">
              <a:solidFill>
                <a:schemeClr val="tx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71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IV. Recognition</a:t>
            </a:r>
          </a:p>
        </p:txBody>
      </p:sp>
      <p:sp>
        <p:nvSpPr>
          <p:cNvPr id="60419" name="Text Box 7"/>
          <p:cNvSpPr txBox="1">
            <a:spLocks noChangeArrowheads="1"/>
          </p:cNvSpPr>
          <p:nvPr/>
        </p:nvSpPr>
        <p:spPr bwMode="auto">
          <a:xfrm>
            <a:off x="2143125" y="2706688"/>
            <a:ext cx="184150" cy="2746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0423" name="Group 42"/>
          <p:cNvGrpSpPr>
            <a:grpSpLocks/>
          </p:cNvGrpSpPr>
          <p:nvPr/>
        </p:nvGrpSpPr>
        <p:grpSpPr bwMode="auto">
          <a:xfrm>
            <a:off x="1295400" y="1145181"/>
            <a:ext cx="2608516" cy="2503126"/>
            <a:chOff x="3648" y="2256"/>
            <a:chExt cx="1296" cy="1390"/>
          </a:xfrm>
        </p:grpSpPr>
        <p:pic>
          <p:nvPicPr>
            <p:cNvPr id="60425" name="Picture 3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48" y="2256"/>
              <a:ext cx="1296" cy="118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sp>
          <p:nvSpPr>
            <p:cNvPr id="60426" name="Text Box 38"/>
            <p:cNvSpPr txBox="1">
              <a:spLocks noChangeArrowheads="1"/>
            </p:cNvSpPr>
            <p:nvPr/>
          </p:nvSpPr>
          <p:spPr bwMode="auto">
            <a:xfrm>
              <a:off x="3781" y="3441"/>
              <a:ext cx="1054" cy="20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0" dirty="0">
                  <a:solidFill>
                    <a:schemeClr val="tx1"/>
                  </a:solidFill>
                </a:rPr>
                <a:t>Basic classification</a:t>
              </a:r>
            </a:p>
          </p:txBody>
        </p:sp>
      </p:grpSp>
      <p:sp>
        <p:nvSpPr>
          <p:cNvPr id="31" name="Text Box 38"/>
          <p:cNvSpPr txBox="1">
            <a:spLocks noChangeArrowheads="1"/>
          </p:cNvSpPr>
          <p:nvPr/>
        </p:nvSpPr>
        <p:spPr bwMode="auto">
          <a:xfrm>
            <a:off x="1673763" y="5879068"/>
            <a:ext cx="1851790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Object detection</a:t>
            </a:r>
          </a:p>
        </p:txBody>
      </p:sp>
      <p:sp>
        <p:nvSpPr>
          <p:cNvPr id="2" name="AutoShape 2" descr="data:image/jpeg;base64,/9j/4AAQSkZJRgABAQAAAQABAAD/2wCEAAkGBhQSERUUExQWFRUWGBoaGBgYFxobHBwcGhgXGBwYGBwXGyYfHBkkGRwYHy8gIycpLCwsGB4xNTAqNSYrLCkBCQoKDgwOGg8PGiwkHyQsLCwsLCwqLCwsLCwsKSwsLCwqLCwsLCwsLCwsLCwsLCwpLCwsLCwsLCwsLCwsLCwsLP/AABEIAK0BJAMBIgACEQEDEQH/xAAcAAACAwEBAQEAAAAAAAAAAAAFBgMEBwIAAQj/xABMEAABAgQEAwQFCAcECQUBAAABAhEAAwQhBRIxQQZRYRMicYEykaGxwQcUI0JS0eHwFWJygpKTslOi0uIkM0NEY3SzwvEWNFRzoyX/xAAaAQADAQEBAQAAAAAAAAAAAAACAwQBAAUG/8QALREAAgICAgECBQIHAQAAAAAAAAECEQMhEjFBImEEE1GR8DKBBRRCUnGh4fH/2gAMAwEAAhEDEQA/AM8IIU8MnDfClRVBSpYJSlnukG7sO8R9kwvrPSGvDqz/APl1KgAMs2nFm+zOufMwl7EIHT8OUCsBTkWZ3Nj46mKc5cyWrQoUfWAY0b5FEImTJ6lJTmQmWEaOyivMeb2SH6w5/KNQyplBNM1IZGVQO6TmSHS13YkdXjFDVs5Q1ZlOF4FVGUaoGYJISVZgpJcJLKUxU4uCNIBYhiWcjvOPABjprzhn4ewgSxXFEzMk0c1N7MSuUz+A1hNCFI7oDkuBZ3dhYHcwKUXtAuKLkoLN1Aq0HpfnQRHW0sxWVgX0udBzPIdYlo61SVGWtZS1ikh7tpsxeClMqUrMlWcqIBCklwkhTl0kgKcMnUMHN4y2mDTTB+ASgETUKkypsw3SZi1JKWDd0DukeMQSq4J7yUplrB0U6gdXSc1iNPVDFLwA1JCUJWFAA575rJuSdAHJbTW0FcO4QlhQlzllQQHKRfUbgfGM5N7HqDkIVNKzd4qa5fxfT1RzOQoK7pJA6aP538Y16l4NokpATKCwwYlRNn1F2Z9xvFPFuGEEvLSoNoxGt7F+8B+zBWN+SZpQUsyZYbxPXZpLAuCBobW1c6wTxalXIWkLSUJIswBHrtd//EV1oE9kkqJGgbXoHbrvC23dvomaaeynUUg7qs6QFjQc/gekczqhTFALgbvcnz2ieswVWRdsmTQH63URzhFJNbOJdmusgWHiW+MbaqzKs+UdQpOcOe+kpvex1ADxFNwsBIUXUQU90EMQ+hD6bR3UYgDMGUMpKu6rmORJiNcmY5KkqN75bkeOWzGCtmKwpMx0ldLMXJl5JMwkyZaCju7kl9b91zbL1iPHuJlT5c9GdCZS6ntMpBM0hmT3my5EpDM/sgdLpFXUVEJ6g+6BdXNJWQ7h7eqGRk3oOOwrIxBSgrOQp7BSlF2AYB9WAA6Rb7E5XSULbqSr2QBRTnKmz5iyeeraQz4dSISkIIUVAAlLFKty+vnCcmto6USsJayMxQQ17fm8epcTmI78lTC6SzXBFxe5tFv5uqUTMQp0j6zu/IGPSlSzmXlB5JHdHgQBa8CpC6KdRiPakdoFKWqwJ72+0SnB1s4vzS+nsf7oIpkAIDpAzHuLNgWAcBnGYHfW946RNKVnK6hs7BV7MSCQbdbxzddGAA0YJBBYHZwT5X1iquqZTIJLEsWIPSDszC0i6ENrmdTt0bf8IFVEtASpaUlR0OUFgSDbo7Et0goys1BnDOI5c3KitM2aEEZO8LMAMpzGybA9WEP+C8TUglmVKTLkgg98BwCA5WSeQ67RkdBPKCUrQc3JvDWGHCOG6qdPACG+sSooFiHsCWJKSbetoZtPQxNroZkcSzJU9U0VBnMA6cpyqQbBdiwbVtesTTaeqrS8kkoWrvTl2TZJsJaVEtsxSA+94Ny+GRTIKpKRL7oT2ix2hJa4ygEpSS1gbEPAGeV0yMkqkmS1KSFKUkzJlwXExJcgNfV42q7N67PvEPDIpgpc6oQEqSAUJdC1h0g8wq/SBmJzKZBQKVJQEDMqaFGZ6X2izFTsxGhiKonpqVFcyaVTkhLFSXBAPRiCNWbnBPEMFqfmoRImhYmIBKZYZy5UZeXX0S+ggU76R3fQt0uIpUSlWUd4XTa7AE2HRzsS5ht4fxRaGlS1SUrUQnNlOcAk6OWLH4QtYBwvOm5VGWQlZLLyqLZVFBcjTvDeNdwDAk06B3ZYWQMxQlnLByefjGRg7syCdhOSkhIBLkAOefWPR3HoeUH5hSUrBSkkBLuAHDdT4wb4exmXTSpsmbIRPlTVBYeYpBCkJLDu7ByXfeA+KYUmQlxOCipZARlIVlZwsn0TezbRQmSVhL7i6QdSWu/Lr5Qmq6ZMtGwYX8m1TKeplVQk1Cg6UIS8sP8AUWS+ZLMHy6h7xZHBuIVctSa6rSGIyIQhKkHVzMYJfpy1glhXynUc1Pc7Y5WB+hXYtppBCm48pFrydoUqylQC0lLgByUvrDfT0N9PRlVTVHDzOpF06O2MtUpc7Os5kLZSSA7aZQLDTxhUWHVu+0HPlBxqXOxBU1CSpCkoYqBGiWNjyMBziqWZSHJ90KlfgTLvR6kkFLrAJU4UL7jne8PWAcMGekKnJTLQCSWSkZipWbMMp1ZkgmwAtCvw5QJrKhnyJR326ApDP5xolXXZSJaPRe7cktYdLRltdlGHHe2XK1QkSsslISn7L3J2c3PneF6XLSzkFQPMjOndypBBLfaF9C8R1WOAzASQqWU3HIHfqOvkWYGOMQrwU5pXpC4c+k31TvmbQ/i4liRcw3E8pyFWZJcBSmdKmLFWliRlJ3cE3SYJ/OHSS9w4I36P1SXT6oRMUxXNlmp3sqzW8NAfuPkSoeIh3STdwlbciGzeweqCTOaGynqBOlgLA7wIUCAQVJJT7W9o5QFxjB0S0ZkJUtKWJSVOU7NfUMd7hou4dUpUsofS/rcP7PZFxS8pvcE+/XyZ4NxUlQicLFNE+UAHBuGY6A32NzpFWpqFpQWSlNmBIIt0B6xxxHOVRz1BksplJUq5Uki1z0DeRgTRV81SsxcJDOrISGJ0PQxN8t+SJpo8cPWfS7PKrmQL+F4sTpRSlJS4KdcgISQeT6mCMrEELICezCgdSlx5bcorT8PmLL9oktZSljKlI5Ka5UdAkXPtjrbZiTk6QNq1lTlZVlfdgb6ecUKfA59Q5kyZkx90oJFrelp7Y0LC8GkymWRmUBZcwDezgKJAtteLk7E/+LOtcZZikgPyDgeTNFENHoY8EY/rf2BWJ8NVOWlEmhSDIyKUpJQMxSkBl94F3ufCB0zhqtzFa6OaJilFS1oCVOTslIUWYeMMKMdqUF0TjMH2ZwJfWwWkAj2wxYXxZLnkoJCJzF5S7KNv9mWIWDzFwweCpNUxv8tCS9LszmbPEnvTZU1Cy1piVI6Zg4YGO1VMkJyhCM2vdUbn9oe6NZRWgpbQEfXuC4sw0J1gHivC9PO7ypSUKb00Mklm+sm5Ts5BhbwLwxb+DfgzqZW50gFDpSWLgKbkwJuHF/KKNXMCSkpXYDLkULq56dOUME7hZCVLYkHM4ukzEAAH0AQOzLvnbUbRJhVEqUpR7k5JstBQAAbEhjdtDbrCqp0S5cMscuM0CqWXMSmyiRYhLgFtfrWta+8SUUunXP8ApxNlP3VBKwVFQLFVyySz+TtE2NcQzUzTMyISUsEJy5kgAkCznr7IrYThUurKjOnzJcy6iAhC8zhw1wdbMATYDWDgtiYr6E1bj6kZ5KVkyHIax0L6l1M7amGbgfGaaQntJs8OzJltoTqXa9gPKEqs4ZMiVmmZ1LdgAlSEh2yk505nZ+71F4hRTIAWmZmzAOAgM7gM1rEalBA8doN6YW07NnRxtKmrEuTdRUzqsL2sAcxglRYUqUhYTNLquAwZPMJBdn6vGO8OThLP0YS7j6Qg5gC7lsp5qBN9o0DhCvmT1fQznlI9LMkfW2sASrW523MFGew1K+wev5Plib2hSJqivMymCE/azAKuDZiORcR8xOjlylyxJWUTSby0lRSksCrsllgwca26iNHIhY4r4ZTMkjsZQziahZCWSSHAWHbdNrNzgnFM1xLfCVQVSlJUzoWQSCTmJJJLkMS5OloORHT06UBkgJHIaeUSQSDR6PR6PRxp+aqbFpSpSUTgMyphzLyglKGls3dKtQv0SCHi0iqo0zM2cqDt9ckOkOE9xsuZ3UQVcho6oJz8o83KBonGzD8apkTJinCQqbKbMla3QlM4LykS7KJVL1CXYXEEJmM0rALUrMjKSS5WFBQCwGQwLZgfSDaOdUfswQ0eLFIYEEADXcBib84zijUPXz2lUMyilaTmQM+dRcoWx7qR3XKS/pPsIrKVQEEliE5mBzC7TAkKypZKX7JmvdTtssJlBeVCArMSzC72Oj7kx6ppUiXLmAsFBlORdQBOmrOGvpHLqg4yrwO+CyZaFTVSSnslTFdmQL5A7OdX7yS3MQzysOUqUmYFy0uotnmBLswV6XWEzCklFNLsQSpS2YgkK5DwAbyhpqZeaipyA4zTm/iTfa8A0iqD0Ck8PHMsKn0gLkpaplv4KD8opzcAn+imoo7aH51LBbUb7QSTwomaBmDEadPCL1JwChIuH67xyaDpi1L4IqFkvPpbi4FQgh+dovU3ybzQoETZDWf6VPj53hrpuHko2fygtKoEtpGWglFi3hvC82WvMZkh9P8AWpgwrB1FN1yv5ifztFydQIF4qVMhJBuxEcpJGOLBnE/DYUhE5ZCzLOV0qSruqbVJDG7+SjCrULUt0IRLUgWCcxCj4sGLdNIcK6d2dDVK2T2RtyCrt1hGOOtlKQA6gCClmBI7z7eqAyxfK0RZO6LlXw9RyJy5IrpiFpOVQFKpQBGrF2y7vHArKFRyy8Qm5k2CvmkxTH6xT9ULO6mdmbSJflDpQj59PdAUZnZJZ8zqKSSdrIBH7wihwbwekISuaLkOEn2P1gpSS8FGDF56GDD8NpGzGrmrV9pchb/3jF4YPTK/3pX8lb/1RZpMJlJuEj1QYlyEDYQKyMe4AKXw/Tj/AHlX8gv64snhOkmJYzFFWoV2agQehgjNy8oqz6jK5juf1NUWtplukXLymnM8zJgStQKpZSSEEHUWKhZ9yL7R8lzkuyVIAIsAVMpKS6ipvRy2c9esCpIzzQsekJc5jyPYzA/jeKOB4mqdLQqWppgftMoT3F5U95IULBQvuHB00h0Z2W/Drnab3+e3t+MlxmQZ4MyWR85lXQ184ILov6QIGl/rQDXKllJyOxOYZi2Uj0k67HS5LNBGdVlSMrTEzHKCAr0VsyAhrnKp1dQSNzFKThYq6Ylfccgy22bNnSzX76rEnS20LnHkyn+IfDqXw+/6f09fuvdPtEMqemwWws3f5aW5jlEU/siQQApvR+GsGBTS5QCSO1ys6lZSpJGwCRb1RDOxkBsrLBIYJSXZ3JJa1vdALC/qfMLAwApec5ipZG5LlJvsxsfGLMqSyhNlKDjvOptOelz4xeqcWKCFKQAhQO9yWcAItZ2cm/KIkYyAodopKVM2Vw9wAzOAQzi5v4QXy/c35D+p8puKpsuTMlBMplu5yAqYi4DGwbpFrAeOJshAEmTLUWuWVmIA3y8vCBQoEKTZYSt2SAxJDH0m3J6gD2RVp1CStImukAhRYgKILbpPJ9DtHPkhMlKPZp2G/KBMmS1rNMoBBSD3glyp9M7W8HhgoscKwCuWUvyUFi2t07QgUeKyZ9UhCSpSSQ4nLzd67FIU9wNQCxHK735sgIqECZLzJKlBYkghDsMq0nMwcaoPWGqXuMUjQFVKQnMTlB+1aBKuK5QLEK8WgBX4uougFpb2GumjPdukCptQpWgcco1yfg1yHYcUyuvnHoSEgnQb8o9A8mZzZiwUUqZVgfz64n7VITocz2L6COJs3MC+5189o4RcAAX/ADeDBPqZhMdBd/GO1y8rg2P53j5NmOkAJAI3GpjjCalVl7wUQtKnTdmylwY6XNBEwqdRUXBLWzElRtuTFQqv4j27x3RsVpTdlKSDdtVAOI6gktjXSV5VJlEsSlJR3dwlmI/Wa993h5pQTRUo1705z+8mAnEVFTpTJ+by+yShagsB7qBAzE3uQHeD885aSm/am/1JhDkmrXX/AEvUHB8ZdlynmBMEpVeIWpcwxZlKhdjqDZrY5FbFIaax7JHWcXplYCIpVCARYsY+ZOUfZoZMcEivTyVTKSqlgAqUUAdSSpteoEZvisqbKmGTMSQpCgFAhuVxq4IuDvGoUkppE0gs6pRBPRS4zviWcDNBWSZn0YJd7hnB9cMctxVEmfF6XP3r/VnPFlKqoxiZKclCZqlZXLB1AlhtcAloeQUoAGYDzgFU0rYrXTORYfvKJLeQivXVVJ6K5rKNrOb8rQvJuTKcdKCGmXUvpE6atoVMEBCsqFZkm4L2i3jGcBnhVjBklVyDbMkeYi2aMKFiCIz2kTTBX001lcn+POGChxKWn/VTHHi8GnoygtQUmWaBtkmj/wDNUZvR1SqOuSLZVEpBLsHuC40ZVwevJ41KgqAtT/qL/oVGT45LSuoQJgcJurqkX84bHwdjm8c+SHipxREsqmJAUqcEjKQMwUl7FR0Gg/dBvAvEMTC1GUZoScvoodnJtmUL3Y20a1tx2JYjLWhivKAzHQ+GlrbwKlIlurszmKgw37url938oeKy5HkdsN4hWKCs0pmSkIOZwCVFRcj9VOW/VoozMRyHKFgnNcgMNblkkuSqzH4QMpqScoqHpJYjLf2+BEWpmHrYOfE2T7XclydBGsRRDVVMudNykrUq5IKHSbO3pd0t+MSzVolkJzlJb0ZiQq3IEjN74lkUiacqmgXTmuftWDjrc36xImpC2VMIKAQGIDF2AVf7PujKRtnvnQlhGdbFbBIAPeJOUeAJsHMfaekVUJSHzZc6SSgJykE5UpPpE7H9roYkRWnIpCmUgOEahQuGA/eAI8OsWZOIKKgx7xBzde8HI63Ko2l0BJX2VJfDazMXLzMUMUqY3B0L7dYb6GX2KAjNmA3Jv59fCBlBiSu1XKWGOXuzNl2Dnnq8FkS0iz+ZD/GESjxZLKHFnYQNyDfX74983AHPoBEPZBJ1J8dGjoTdxHbBO+zVtpHo+GcY9HWzaMWVLdyNtRyvHCJLpKhYgsOR3YxcQyVHvKAIIUGY394dogpJRUnLbWxPNvuEOs4uYdMKxcpIDjKpILA3JD6F944mUhf6NNtdQSI+/owrbIyVNqfrdI7ks4SEETB6SS4P7ragwD+qBB1TQqlqTm0Vd/NjFmfTmUpJHeykKBZnZlebGJ8ZmJUkZUKRlsxffrFVdSo5Mw0AKdrc+ukEm2kw4vo1SqUFy5ZSO7MHaafa73kxMFMQR/otP4zPemAvBOMS6ilVLJdcm1+S3IUOj5k9GEH8SkPSSQOcz3phHHjZ6c586f55Aa8WAsUP1cCKM/iMJPoqA6X90Bsd4fnKUMs7KjoCPbAKXw9OQVEzio/V7x9rwCVq7Cv2NBocfCw4LxYqcVyh4VsBpZoUnOxfVoZeJcGJlAIOUncQKTCAVVx2EOCoS/G6vHKNPOLeGcWJm+iszOd/hC/K4KQFArC1kb8/GGnBsAlyznErKTudYNpJaZq90NFOnPSzLsM8o+QKoyrEMT7SeVBeYGYSnk2azOOUaViFWUYdVFNiyE+D5g/qjLqSmTmFxqNB1FoYqpMh+Jyf0/ng0mTh4m1teFO3a/f7Io1XBSSMnYd139IgPo8MOFygirrVnRU8t5a+T28oJVOKgBhAS7bK8a9CsHcNcMIkgBKQlKXsHNzc6xer8HSo9YGSeNpSCpLvlN3+MWZPEMqblVKXmJ2EL5IZwYtYjwQFDIqSSkKKgUqOp1Lm8T4Z8nsqWHCVyz+0T+EOlNXhQiOvxBKRBvo5J3oF4dJEpbAv3JnslqMYvxJipVPITyA9v/j1RqCMYC6ggH/ZT/ZImGM54EwwVVUZix3ZYB8VGw++Dh1f54Aa9Vfnk6o8OK5YBHeLv0+PWJpODqSyU5iOli/N9tY0uThSL2ESDDki7CNTf1CcY/QSKfCVpDqUrzJt5aGJZlHlDh1GxDnzhznUYO0Dv0CACBpBGcUImLKmkM1luR4lgb8mAgZNUooUl2PL89IbcX4TKjbzZRA8W0gXU8JzNUgljcOziN5C3j2LdHiayooVr42dteu0GqbEDlue8DmfwSX9fwgTXSlS1lC0FJ2I0D9RbnaJaOn74KlPZTDcnLv4QxUxEk1oYKLFs2Vzch/Wz+3aG6TU5k218OkZrInfRAhgoN7dR69odOG6vtJIVzZ/IQE9IRk6L02Ys3J9XW0fZU47Cws5Ec1KHe7jo4iKXLZRJP5eBtNEpNMlLJdh6zHomQC2sejLNszedSJUezKe8XIUkuCdheB1MhswvqbtoT3fgY0ZWIo0yux5D2QscNSUKqJ2awYlPL0jfxb4xkZOnaCXRZpZyGQlCDncd/RizEm+0XK/BUz0S8ygFh+8k94asxGz7GPtVT5bBWbobewRXkU61rCZaSpVrJckfwwEYu9AAuVhqpnayZk3LOQHY3ExIDgjrC5Jl5ikc+e28auv5LqmpKFgiQpNsyyXa+iU3fxbWD+D/InRyrz1Lnq3BORH8KLnzUYrgh8UYvg2ITZU5JkuZhOUAByoHVOUXUD8I2qolTUUdN2yQiZ3ypKTZLkW1NxyeHDD8FkU6WkSZcofqJAPmWc+cBOI5f0Ev94nxcEn1wGSqH427FlgqxAjkYLK1YRRnVBTvA6qxBa7JLDnEfJI9BK0HxSAFw1oLzl50pfQXhYw2amWAFOFE68+hg6jEU5GMMT0CkQS8QlGwIJjubUhoWcZKEKMwkJc25udgNzFiiqCtO/ugG2NpVYVxAvh1U2ryj/eX8IzikcLTmYhRANw2o1I3h1w3Ee0lVyfqIXTIfq83MfWW8oWZNEROYpsFBtBv+sNH+yXhy1r2POyxuXIfa7EiaqqTZ0ziLciLe6IEVozfSFhEeMVKZeITk2+kWq/6w0B5ln9UR4jhCKhJCn02JB8bQqf6i2DuKsH1lbRKWSVEF+Wvtg7hU6lCXlLRmPkYXMO4dlSwU53/bS59e8TT+F5Uw2WXO6A0dx/wVPGvf7hb9KELIHsiSQVT5qUF8ous9OXnpFSkwaXTJ7uY21UoqPthmoKAyZLqsZpdXQcvVC0rYHLiiGpwyUoqnBSUGXJnBCEpAcGSsOo+BcQmfI9TSxQzpy0qUe1SlgW1T4Qcrq8icE/bl1I8k0s5XvaAvyRKzYVOA2qE/0kxTDcP3JZP1/n1HdGISdpUz+YP8MdDEpJsZS/5n+WKEtk6xKJiFaaxlsbwRc+eSf7Jf8AM/CPn6Rk/wBkv+P/ACxXQgbmJAlEFbM4I8qtp/7Jf8z/ACx0JtOf9kv+Z/litOkja8U1loxyZ3BP/wBJMZwelqZM5HZrSpMpa0qz6FCSQ9tHjEFzSktukN5bxueHDMJ3WRNH92MXx+lMqYX3Hsgoy6EZI9g+hqPpDqxOg8QRGhcJ5hTvqnOoXPX7ozaUgg2309e0aDwxV/6MAWcksRf3Qc+iHJ+kNTcQIOhMQzKlWujHlFeUhT3L+cemzyHcluX51jkkiSy3KxC2u/KPRQM09E9G/GPR1HWXsB4Sr5gtJITrmmMn+rveyGDAPkgVLWZk6eBm1TLS+7tmX/hjTAY6aGKMSlQSAFPwPSJ1l5zzWSfw9kFaamlymRLQlA1ZKQB7IskxUqZagoKF7MeflGvXQVUfZ8z6t8yhbrHUlDD3+MQ5M6wpiCkWfmdW8otgQt7ZqOJkK/ElclCJaCPTXMAPJmhmqKgIDk2H5tCbiVCaiXJUczGbNNtcpWGbkwHvjJrVLsOLp2K9bTuSIWKzCJqVlclZSrXmD0INobFpUoPlUDfY825RGiQTYpU/gYh8noJ0L0uumTEhK2fcEbu1oJU9OsJLrACer+qJ6nBcxfKp+YBjqRgVw6VnyP3QyK2OUotd1+wPlYV2s0TFOcoYcn5iPuOYmJKRLln6VYOX9UbrPw6+EMkylKEEhJcCwYi/qipgfAaTMVPqM06aQDcEIBNwANSkDnDVDk7QnJlKXCOB5KOqlpdZK6cnK5JLrJdru5vFyt4fmS5fahDEEC7OCTsHeNIo0PJsMrhOgbTW0R1eHCbKUhRYKGwuC4IUOoLQ75NkfPZg3yhhacRqi6iO1JAD2ZmI5Ec4PcEcTqnpKZqWWhgVbKfQ9FdIP8Q/JZMqq2dOUVJlrWTlQod4WY39G2usTy+ApkpGSVIYdCn1klTkwnJfhFEHGuzteDSlFyT5GCFHgICcyO8OpEA14FiKbCnKxscyAfPvwboKOulyEASSFEOoOksSTb0oTT/tf2Gpr+5fcCzqjtqhEhF1FVxySm6ieTD3w24sMqLt6NoiwLhZcufMqZg+lnBIIDd0JHPck3PgIJYvg6pibC42fWNjjlxujJ5YuSSejJjWdpiiUPaXTVXrXTzf+0D1xQ4BqsmE1LKyAVMoEj9hXvtBDD+C6+nxGoqJ0oiQJdSe0zIZjTzAmwVm3A0gX8ndL22E1aedTK/6aooUXHHQtzjKevYp13EExBdE8EcjBXBeJlTLHXpAavwmUE5V2IL8i/juI54awB6mWZRU2a/JvGFaa7H1JPrQ41mLqlpcvC7O48npV3UhodeMMDeSMvpARl1ZgpzspQ6xlU9mvfQ2UHGtQrUIA8YLUvFec5ZqB0UIQpfDxf8A1rDly9sE8NwaaDZWYc9o12unYtJ+UaVggBVNbQyJn9MZjx7Q95J0tGm8MS1ZV5tRJmD+7CZxdhqpqpYSkly1usatUwJK7Fjg3BkrnJXOGaUg+jqVnZPhuYfa7H+2lzpRkIldijNLYAEZSLWAAdL2gPhlPNpZqUJ0sFWHeJDve/Tyg1i+GuVqTYzgkKtsAM3rLe2MU25DHCGPDLmrta/yK9RUjQHx8Y+JmlTkkkn3QQ/9OF9Yll8OK+37Ipc4VpnguIMWoPr7Y9BpPDx+17BHoH5kfqdwZtgj6uYALxAqc28D60LLLlq7ydtQXtoYYropL8yassEhn3O3lESaRZSc6iVa/hygfLxtTkEMSQE5rAcyo782ghXqUJasp72X7nMZpmHVATlD319+n55xbECsGnEoD7Ej/uf1WgoFQEWGijVoBmAKDjKWDOHe5tAzGa1UmSBIcZVBgEg21KS/MPfpBfEZZKe6HUCD7Q/sijiaQpB7LLmdiHYMCxBbkdPCDlqzEJSOMarOpJmmzEOlAsXI+ryjtfF9V/an+FH+GAmOTCmclRGVwsMdmVmA9SoozsQAiKUmnVnpQhFxToZv/W9QPSmnxyp/wxNSceTFvlnFWXVkD/DCDNXMnKCJbuosPE2tDrhfDYlS0Sxc6qLNmUdVH87CG4+UvIM+EfAVkcQ1S79oRyGVPiX7sM2GVUxSHUok+A+AgbR4WydOX590FqJGUdIsjGiWTTLEhZJKVF9x4co6Mj2x9mI0I2iYGCFlRco7Ewt4jKIURmV6zveG/LCxjavpyP1U/H4QnMrQzE/UJleFF2Wux+0fvg9gMx6eWCouEsS5exO8Dq1AlhRVdySIG8KY72syZJ/eQdiLBQ8ixiBKmWtWhhXxAsns3y5Rq+t/fFWmx2ctiSW8TBH9Ay0kqa51gbidUiUgtlAAueg1fwjHy7bOco9JGZfKviq1VQAmLA7JIUApQBdSze7G20HvkelPQVX/ADEr/pqjOMer1VE9c0uyj3f2QGSPVD/8ldXkw+r2/wBIk+1Cx/2xctY6ZNd5LHKpwqWr0kgxxhNCEzk5RodoFVuOtYQw4NUIlsRcliS+paJ07Ly1jyCVNtASbgMqc+ZIhhqsQQoMSBC7jmKJklJll+YjW0ZVkaOB5QLt5RfFIEBgGEUqXiYLS4LRKcWCt4y0d0FsFLGb/wDTM90Awq7na8EsBn5lzR/wJv8ATA6Sg5khIBJIFy28c+kIk1yYUkYWlac7OqxBLgAdebRXqK5Ds4OW3tuYL98hlN4DT17xwMOQ3oj1CAeReCTP8Ry9K6BC6pGrCORVp6ecF5mFS/shvCI/0PLNygX6xnzCXmyiiuXsZP8ADHoJJwSX9n2n749Gc0dyGZQLvZ/XFiXTknl10eI11KUpJ1b38oHya9alZvqgs+l+Q52iuU1CS2xvYXn0AWGUw8Nj0eIBgMtyVFS/2lfdEP6TCRz/ADzjj9Op3P58Ix5Ivs7iFZVKlIZIa+0fQptYHysVSfrRYk1wXYi/3bxqkpM6mjutlBaMpJAJFx+dIAzaObJJystJ9IOxs9xm0MH1mIJ5ceEMcbNSMm4wmKzB0Ze8VC4dmCFAtz7p8jC2uaBdZASLXP5cw68eFiBzZy92Gb35vZCUJeaY7BgN79S0R5FUi7FK4UNnyeYcmaVz0l0oORJ/XIDkeCSP4o0WmohnNtPz7vfA7hrCuxpZaAAFEZjZu8rvGw6MPKGKRLb3mL8ceMSWcuTPplRIhP59sdKTHwQwA7AtHxBa0c5mP55R9LK8WjDCSM+xzFsk6co65iL6AJttfbQavD+DGQ49wvUfOFqEwNNnLKO8WSSotmcMLKts0IzJ8dDcLSlsGY1NmziCoBvs357kggHS0MnDPD6pctM1aQlSvRFnSnmSN1a+DRWwrhqpVPQmaQJZOYspCiQNRa4fq0P1VKdLfm0Jx4u3Idly9RiL9VULPdCTCrxthyzSzC5JAch9gQSPU8aN2IaFrjOnelnAamWr+kwlx3ZqlbPz3VSCCWhm4dqzJwqqXyq6Z/DJOBheqagN+SYMUZfBaz/mqb+idFq2qYiT4u0Hqic5lkHuli/52i3WVy5RCpZC0EXCVaHmIXuEsQE2T2SrlFvFJ/LRbky5VOpSZrplqLpUH7pLd0ttEvGnRdGXJcjyq+fPUyStI35ww0eEZZbKzEtqS8B5S6U5z85AG3eY/fFWtxBL5adU2aok/WUAzavyeBXsjOX0v7EkxZlrIdnMEJFSopd9NYD0uCTB35qytZOj2HQQXDJDc4CSp6Ot+Rs4NnOZv/Lzf6Y4ThIqwuR2ipedLBablJBcEXG4G8VuDpjGf0pp39MFOEiygo7u8NjqhT22cYJjc+ROFFiKfpmeVOHoT0jd/tjceuGYLOluu/hpFjHMIRVyOzVZQOaWsaoWNFD3EbgkQnYXxKUAomnJMT3Vp2cFjlf6u48Yd/LrL+nTIcuLjtDOrX8NWjmXOLtozluf4RWo69MxJyrBIILAudYlqUEDW+rgtd312iDLGcHUlROS/OVDQeuPRCkFVwpPq/GPQNNnUTTq0ZrgkCwA+sevSIaibMW2gtZ9AOQAtBGkoEgPMWkHk7tz03iRcySn6wPk8XceS9TKOgUimUdX+88osyqVIvlv1j0zGED0Q5iorGFEsEtArh1f+jdl4htr9H9rR9RUPZyOuuntED1Vh+08RLri7D83hul2cMUmeVJIty11jlNQADsNhy6euAUrEVILnzAjmfij+st4c/XBKSWkEkB+O5/0a/FJ9RH3wj4GFVFQiWgd0KBmK5IBBV69POGXieiXPzJSpk9komzkkEkAchYPEfDFKJUhJllOZfpkh+8CRltsPvhfHlK2PhOo0jUMOqgpag+wblzPvEGJYjOZOKLRqyiD9Qsd7gE38Hh1wnGO0HeGUuwP1VaXT9xitMS4hVoiWoJBJsBEpWGfaFLibGie6iFzycUbjg5OiVfEqlTMqEu5ZIhhAbUcriAXCuAmWO1mDvqFh9kH4n3Qwl47HdWw8rjdR8HStID4hQpmApJDg9H57wZBigrDHndoS4Ld1txZ35R2SLkqQuHG/UV8Ow0Sktqo6npsNdBHVUS2mpHxi5U1qJYJUWAhencTImT0yUH0sx8QA/3Rzaiqs2KcnYRJtAvGabMgjmCIJIMQVqXSYka0OWj81VlAQsoCC6SRzNidhDPhPD01WE1SMhBVUSFd61gmc5EaHS4GFFTISgF3WwBUSS99viYYaPh0CQtDpTmUguo7AH/FFkYukxc2rMIp+HV0yu0dyLHVm3hlmyAtANrjcOD4iNCrODkH0p0nfVTawGp+EUMU/PKQtsJlxyGkLyQ8obhyqLM+mYRLCn7JD+J90EqKWAGACRySG9e5hom/J+CbVtN/H+ETyOBUp9Krpj+/CGpvoqedV/wV555RXWmG2fwkj/5lIPGa3wimvgfNrXUbchN/CAeNk7yJsi4MVmmT+Qppw8XSIKYBNZxuLxLhWBopUzlmqplvImJCUTASSpNmB/N4GUE4S++ogBIdROjdY2noJVuhhreKUSZSlqPojTmdh64ypGKFa1LVqoknxJcxXx7G+3mnKT2YNuvWKKJrR6nw8HBW+yTNNSdIdaKrBbVxoQWI8CLiGakxZYDLT2gIazBfmPRV5EHpGfYTXB7+34QySK4t1OkVShGaqSslY4SK6WsOlQYWIuCCNiNQehj0AexQtitKVFtVAE+FxHohf8Pw+51DeuWnQDzdorTKcfkiI6zEVZlJDAAZtH8ukURWlRPkfWHiVpDEW1pQLlrcjEE6td0oH4RBJJUCTzaLVHKDP1gVC+mbZFIpyLq/PjEMycEEqOg35AfCJ8QmmwFngPVTAXSRZnNzdrtGZJLGqNSs7FUZgzXCSfAnw3A6mOytbMAcxsAO8fUBsL+Uep0OHN39kHeE/wD3CuiNf3toCMfPljE7dAyl4dmzVS0rlzES83eUQRYd578y2u8MMjgqnkKUUZx2hcpUp0vu1rPHPE2MLkzkJToojfxi1NnKmoTdiFA+1vjBKSTpeB8cLSt9MjrsESEHKgH9kB/Ln4Rb4ZQlVOUt6Kj7WO+2sXky8gDkqPq9kV1Yqp2a0ULI12Lcb6KWKVCpUspzvckeGw6+PWB/DmEqnL7SYO4k+s8vDnFSZUmonhKrAqa3J2hnq63sk5JaQkJDCEJqcuUuh8k4riu2EKyoCElzCpiXEZshBLeJPx9kUK/E1qJBMFOGMLTl7U3LsH26jrBubyOkZGKxre2HeHwoSnWXUS7cuQi9UzsqVK5B4qTwEoFnc829I9Ot2gXikszM8lSjlyefef3MIetKifjzlYG4uxVpkuWqYgqUFFKUqYZg3dLHViW8IWuEqkzMQJIumXMJHJ8qdNdzfSC2K4NLnyUuMpACkkO4VzEF+G8NTLpUr1mTC6lNcgZgB4W9ZhE8Tb5MpuMI0gugxzNQVd1Ov5uY+pgjLlBILbB352eOhDkxEpcQVLwxkEJPo+1wSX8fwjiXOVoRrr0G/n8fCCVQkiVMKSxAzAtyv8PbFfMJktMxmKhcDwP/AIixKtCLvYAx0MCdj8PxjDsS4hXIr5xHeS4QpP7IAcdXeN9xyT9H4Kb3fnyj8xYrMzVE0neYv+owDVvZttdDzI47kHUqHQpPwi2Ma7UPLVmHPbz5RmShEsieUl0kpPMFvdCnhXgYsz8mlIBN1Fz7otSpcZ/J4lqEj03/AGkpPtaJF8VVJHpgeCUj4Ql/DyY5Z4IfaisRKTmWoJHXfoBvCfjnFC6juIdEobbq6q+6AM6oWsutRUeZL++JKe/SKcOFRdvsTkzOWkXJZaLkmW8U5SQ8XUzCkWi+JOEZc1KN7wVoa0J76vIc/wAIUxOu8dS6sqLnaD5GUaNIrUkOdY9CxKm5Uga2j0FQJ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jpeg;base64,/9j/4AAQSkZJRgABAQAAAQABAAD/2wCEAAkGBhQSERUUExQWFRUWGBoaGBgYFxobHBwcGhgXGBwYGBwXGyYfHBkkGRwYHy8gIycpLCwsGB4xNTAqNSYrLCkBCQoKDgwOGg8PGiwkHyQsLCwsLCwqLCwsLCwsKSwsLCwqLCwsLCwsLCwsLCwsLCwpLCwsLCwsLCwsLCwsLCwsLP/AABEIAK0BJAMBIgACEQEDEQH/xAAcAAACAwEBAQEAAAAAAAAAAAAFBgMEBwIAAQj/xABMEAABAgQEAwQFCAcECQUBAAABAhEAAwQhBRIxQQZRYRMicYEykaGxwQcUI0JS0eHwFWJygpKTslOi0uIkM0NEY3SzwvEWNFRzoyX/xAAaAQADAQEBAQAAAAAAAAAAAAACAwQBAAUG/8QALREAAgICAgECBQIHAQAAAAAAAAECEQMhEjFBImEEE1GR8DKBBRRCUnGh4fH/2gAMAwEAAhEDEQA/AM8IIU8MnDfClRVBSpYJSlnukG7sO8R9kwvrPSGvDqz/APl1KgAMs2nFm+zOufMwl7EIHT8OUCsBTkWZ3Nj46mKc5cyWrQoUfWAY0b5FEImTJ6lJTmQmWEaOyivMeb2SH6w5/KNQyplBNM1IZGVQO6TmSHS13YkdXjFDVs5Q1ZlOF4FVGUaoGYJISVZgpJcJLKUxU4uCNIBYhiWcjvOPABjprzhn4ewgSxXFEzMk0c1N7MSuUz+A1hNCFI7oDkuBZ3dhYHcwKUXtAuKLkoLN1Aq0HpfnQRHW0sxWVgX0udBzPIdYlo61SVGWtZS1ikh7tpsxeClMqUrMlWcqIBCklwkhTl0kgKcMnUMHN4y2mDTTB+ASgETUKkypsw3SZi1JKWDd0DukeMQSq4J7yUplrB0U6gdXSc1iNPVDFLwA1JCUJWFAA575rJuSdAHJbTW0FcO4QlhQlzllQQHKRfUbgfGM5N7HqDkIVNKzd4qa5fxfT1RzOQoK7pJA6aP538Y16l4NokpATKCwwYlRNn1F2Z9xvFPFuGEEvLSoNoxGt7F+8B+zBWN+SZpQUsyZYbxPXZpLAuCBobW1c6wTxalXIWkLSUJIswBHrtd//EV1oE9kkqJGgbXoHbrvC23dvomaaeynUUg7qs6QFjQc/gekczqhTFALgbvcnz2ieswVWRdsmTQH63URzhFJNbOJdmusgWHiW+MbaqzKs+UdQpOcOe+kpvex1ADxFNwsBIUXUQU90EMQ+hD6bR3UYgDMGUMpKu6rmORJiNcmY5KkqN75bkeOWzGCtmKwpMx0ldLMXJl5JMwkyZaCju7kl9b91zbL1iPHuJlT5c9GdCZS6ntMpBM0hmT3my5EpDM/sgdLpFXUVEJ6g+6BdXNJWQ7h7eqGRk3oOOwrIxBSgrOQp7BSlF2AYB9WAA6Rb7E5XSULbqSr2QBRTnKmz5iyeeraQz4dSISkIIUVAAlLFKty+vnCcmto6USsJayMxQQ17fm8epcTmI78lTC6SzXBFxe5tFv5uqUTMQp0j6zu/IGPSlSzmXlB5JHdHgQBa8CpC6KdRiPakdoFKWqwJ72+0SnB1s4vzS+nsf7oIpkAIDpAzHuLNgWAcBnGYHfW946RNKVnK6hs7BV7MSCQbdbxzddGAA0YJBBYHZwT5X1iquqZTIJLEsWIPSDszC0i6ENrmdTt0bf8IFVEtASpaUlR0OUFgSDbo7Et0goys1BnDOI5c3KitM2aEEZO8LMAMpzGybA9WEP+C8TUglmVKTLkgg98BwCA5WSeQ67RkdBPKCUrQc3JvDWGHCOG6qdPACG+sSooFiHsCWJKSbetoZtPQxNroZkcSzJU9U0VBnMA6cpyqQbBdiwbVtesTTaeqrS8kkoWrvTl2TZJsJaVEtsxSA+94Ny+GRTIKpKRL7oT2ix2hJa4ygEpSS1gbEPAGeV0yMkqkmS1KSFKUkzJlwXExJcgNfV42q7N67PvEPDIpgpc6oQEqSAUJdC1h0g8wq/SBmJzKZBQKVJQEDMqaFGZ6X2izFTsxGhiKonpqVFcyaVTkhLFSXBAPRiCNWbnBPEMFqfmoRImhYmIBKZYZy5UZeXX0S+ggU76R3fQt0uIpUSlWUd4XTa7AE2HRzsS5ht4fxRaGlS1SUrUQnNlOcAk6OWLH4QtYBwvOm5VGWQlZLLyqLZVFBcjTvDeNdwDAk06B3ZYWQMxQlnLByefjGRg7syCdhOSkhIBLkAOefWPR3HoeUH5hSUrBSkkBLuAHDdT4wb4exmXTSpsmbIRPlTVBYeYpBCkJLDu7ByXfeA+KYUmQlxOCipZARlIVlZwsn0TezbRQmSVhL7i6QdSWu/Lr5Qmq6ZMtGwYX8m1TKeplVQk1Cg6UIS8sP8AUWS+ZLMHy6h7xZHBuIVctSa6rSGIyIQhKkHVzMYJfpy1glhXynUc1Pc7Y5WB+hXYtppBCm48pFrydoUqylQC0lLgByUvrDfT0N9PRlVTVHDzOpF06O2MtUpc7Os5kLZSSA7aZQLDTxhUWHVu+0HPlBxqXOxBU1CSpCkoYqBGiWNjyMBziqWZSHJ90KlfgTLvR6kkFLrAJU4UL7jne8PWAcMGekKnJTLQCSWSkZipWbMMp1ZkgmwAtCvw5QJrKhnyJR326ApDP5xolXXZSJaPRe7cktYdLRltdlGHHe2XK1QkSsslISn7L3J2c3PneF6XLSzkFQPMjOndypBBLfaF9C8R1WOAzASQqWU3HIHfqOvkWYGOMQrwU5pXpC4c+k31TvmbQ/i4liRcw3E8pyFWZJcBSmdKmLFWliRlJ3cE3SYJ/OHSS9w4I36P1SXT6oRMUxXNlmp3sqzW8NAfuPkSoeIh3STdwlbciGzeweqCTOaGynqBOlgLA7wIUCAQVJJT7W9o5QFxjB0S0ZkJUtKWJSVOU7NfUMd7hou4dUpUsofS/rcP7PZFxS8pvcE+/XyZ4NxUlQicLFNE+UAHBuGY6A32NzpFWpqFpQWSlNmBIIt0B6xxxHOVRz1BksplJUq5Uki1z0DeRgTRV81SsxcJDOrISGJ0PQxN8t+SJpo8cPWfS7PKrmQL+F4sTpRSlJS4KdcgISQeT6mCMrEELICezCgdSlx5bcorT8PmLL9oktZSljKlI5Ka5UdAkXPtjrbZiTk6QNq1lTlZVlfdgb6ecUKfA59Q5kyZkx90oJFrelp7Y0LC8GkymWRmUBZcwDezgKJAtteLk7E/+LOtcZZikgPyDgeTNFENHoY8EY/rf2BWJ8NVOWlEmhSDIyKUpJQMxSkBl94F3ufCB0zhqtzFa6OaJilFS1oCVOTslIUWYeMMKMdqUF0TjMH2ZwJfWwWkAj2wxYXxZLnkoJCJzF5S7KNv9mWIWDzFwweCpNUxv8tCS9LszmbPEnvTZU1Cy1piVI6Zg4YGO1VMkJyhCM2vdUbn9oe6NZRWgpbQEfXuC4sw0J1gHivC9PO7ypSUKb00Mklm+sm5Ts5BhbwLwxb+DfgzqZW50gFDpSWLgKbkwJuHF/KKNXMCSkpXYDLkULq56dOUME7hZCVLYkHM4ukzEAAH0AQOzLvnbUbRJhVEqUpR7k5JstBQAAbEhjdtDbrCqp0S5cMscuM0CqWXMSmyiRYhLgFtfrWta+8SUUunXP8ApxNlP3VBKwVFQLFVyySz+TtE2NcQzUzTMyISUsEJy5kgAkCznr7IrYThUurKjOnzJcy6iAhC8zhw1wdbMATYDWDgtiYr6E1bj6kZ5KVkyHIax0L6l1M7amGbgfGaaQntJs8OzJltoTqXa9gPKEqs4ZMiVmmZ1LdgAlSEh2yk505nZ+71F4hRTIAWmZmzAOAgM7gM1rEalBA8doN6YW07NnRxtKmrEuTdRUzqsL2sAcxglRYUqUhYTNLquAwZPMJBdn6vGO8OThLP0YS7j6Qg5gC7lsp5qBN9o0DhCvmT1fQznlI9LMkfW2sASrW523MFGew1K+wev5Plib2hSJqivMymCE/azAKuDZiORcR8xOjlylyxJWUTSby0lRSksCrsllgwca26iNHIhY4r4ZTMkjsZQziahZCWSSHAWHbdNrNzgnFM1xLfCVQVSlJUzoWQSCTmJJJLkMS5OloORHT06UBkgJHIaeUSQSDR6PR6PRxp+aqbFpSpSUTgMyphzLyglKGls3dKtQv0SCHi0iqo0zM2cqDt9ckOkOE9xsuZ3UQVcho6oJz8o83KBonGzD8apkTJinCQqbKbMla3QlM4LykS7KJVL1CXYXEEJmM0rALUrMjKSS5WFBQCwGQwLZgfSDaOdUfswQ0eLFIYEEADXcBib84zijUPXz2lUMyilaTmQM+dRcoWx7qR3XKS/pPsIrKVQEEliE5mBzC7TAkKypZKX7JmvdTtssJlBeVCArMSzC72Oj7kx6ppUiXLmAsFBlORdQBOmrOGvpHLqg4yrwO+CyZaFTVSSnslTFdmQL5A7OdX7yS3MQzysOUqUmYFy0uotnmBLswV6XWEzCklFNLsQSpS2YgkK5DwAbyhpqZeaipyA4zTm/iTfa8A0iqD0Ck8PHMsKn0gLkpaplv4KD8opzcAn+imoo7aH51LBbUb7QSTwomaBmDEadPCL1JwChIuH67xyaDpi1L4IqFkvPpbi4FQgh+dovU3ybzQoETZDWf6VPj53hrpuHko2fygtKoEtpGWglFi3hvC82WvMZkh9P8AWpgwrB1FN1yv5ifztFydQIF4qVMhJBuxEcpJGOLBnE/DYUhE5ZCzLOV0qSruqbVJDG7+SjCrULUt0IRLUgWCcxCj4sGLdNIcK6d2dDVK2T2RtyCrt1hGOOtlKQA6gCClmBI7z7eqAyxfK0RZO6LlXw9RyJy5IrpiFpOVQFKpQBGrF2y7vHArKFRyy8Qm5k2CvmkxTH6xT9ULO6mdmbSJflDpQj59PdAUZnZJZ8zqKSSdrIBH7wihwbwekISuaLkOEn2P1gpSS8FGDF56GDD8NpGzGrmrV9pchb/3jF4YPTK/3pX8lb/1RZpMJlJuEj1QYlyEDYQKyMe4AKXw/Tj/AHlX8gv64snhOkmJYzFFWoV2agQehgjNy8oqz6jK5juf1NUWtplukXLymnM8zJgStQKpZSSEEHUWKhZ9yL7R8lzkuyVIAIsAVMpKS6ipvRy2c9esCpIzzQsekJc5jyPYzA/jeKOB4mqdLQqWppgftMoT3F5U95IULBQvuHB00h0Z2W/Drnab3+e3t+MlxmQZ4MyWR85lXQ184ILov6QIGl/rQDXKllJyOxOYZi2Uj0k67HS5LNBGdVlSMrTEzHKCAr0VsyAhrnKp1dQSNzFKThYq6Ylfccgy22bNnSzX76rEnS20LnHkyn+IfDqXw+/6f09fuvdPtEMqemwWws3f5aW5jlEU/siQQApvR+GsGBTS5QCSO1ys6lZSpJGwCRb1RDOxkBsrLBIYJSXZ3JJa1vdALC/qfMLAwApec5ipZG5LlJvsxsfGLMqSyhNlKDjvOptOelz4xeqcWKCFKQAhQO9yWcAItZ2cm/KIkYyAodopKVM2Vw9wAzOAQzi5v4QXy/c35D+p8puKpsuTMlBMplu5yAqYi4DGwbpFrAeOJshAEmTLUWuWVmIA3y8vCBQoEKTZYSt2SAxJDH0m3J6gD2RVp1CStImukAhRYgKILbpPJ9DtHPkhMlKPZp2G/KBMmS1rNMoBBSD3glyp9M7W8HhgoscKwCuWUvyUFi2t07QgUeKyZ9UhCSpSSQ4nLzd67FIU9wNQCxHK735sgIqECZLzJKlBYkghDsMq0nMwcaoPWGqXuMUjQFVKQnMTlB+1aBKuK5QLEK8WgBX4uougFpb2GumjPdukCptQpWgcco1yfg1yHYcUyuvnHoSEgnQb8o9A8mZzZiwUUqZVgfz64n7VITocz2L6COJs3MC+5189o4RcAAX/ADeDBPqZhMdBd/GO1y8rg2P53j5NmOkAJAI3GpjjCalVl7wUQtKnTdmylwY6XNBEwqdRUXBLWzElRtuTFQqv4j27x3RsVpTdlKSDdtVAOI6gktjXSV5VJlEsSlJR3dwlmI/Wa993h5pQTRUo1705z+8mAnEVFTpTJ+by+yShagsB7qBAzE3uQHeD885aSm/am/1JhDkmrXX/AEvUHB8ZdlynmBMEpVeIWpcwxZlKhdjqDZrY5FbFIaax7JHWcXplYCIpVCARYsY+ZOUfZoZMcEivTyVTKSqlgAqUUAdSSpteoEZvisqbKmGTMSQpCgFAhuVxq4IuDvGoUkppE0gs6pRBPRS4zviWcDNBWSZn0YJd7hnB9cMctxVEmfF6XP3r/VnPFlKqoxiZKclCZqlZXLB1AlhtcAloeQUoAGYDzgFU0rYrXTORYfvKJLeQivXVVJ6K5rKNrOb8rQvJuTKcdKCGmXUvpE6atoVMEBCsqFZkm4L2i3jGcBnhVjBklVyDbMkeYi2aMKFiCIz2kTTBX001lcn+POGChxKWn/VTHHi8GnoygtQUmWaBtkmj/wDNUZvR1SqOuSLZVEpBLsHuC40ZVwevJ41KgqAtT/qL/oVGT45LSuoQJgcJurqkX84bHwdjm8c+SHipxREsqmJAUqcEjKQMwUl7FR0Gg/dBvAvEMTC1GUZoScvoodnJtmUL3Y20a1tx2JYjLWhivKAzHQ+GlrbwKlIlurszmKgw37url938oeKy5HkdsN4hWKCs0pmSkIOZwCVFRcj9VOW/VoozMRyHKFgnNcgMNblkkuSqzH4QMpqScoqHpJYjLf2+BEWpmHrYOfE2T7XclydBGsRRDVVMudNykrUq5IKHSbO3pd0t+MSzVolkJzlJb0ZiQq3IEjN74lkUiacqmgXTmuftWDjrc36xImpC2VMIKAQGIDF2AVf7PujKRtnvnQlhGdbFbBIAPeJOUeAJsHMfaekVUJSHzZc6SSgJykE5UpPpE7H9roYkRWnIpCmUgOEahQuGA/eAI8OsWZOIKKgx7xBzde8HI63Ko2l0BJX2VJfDazMXLzMUMUqY3B0L7dYb6GX2KAjNmA3Jv59fCBlBiSu1XKWGOXuzNl2Dnnq8FkS0iz+ZD/GESjxZLKHFnYQNyDfX74983AHPoBEPZBJ1J8dGjoTdxHbBO+zVtpHo+GcY9HWzaMWVLdyNtRyvHCJLpKhYgsOR3YxcQyVHvKAIIUGY394dogpJRUnLbWxPNvuEOs4uYdMKxcpIDjKpILA3JD6F944mUhf6NNtdQSI+/owrbIyVNqfrdI7ks4SEETB6SS4P7ragwD+qBB1TQqlqTm0Vd/NjFmfTmUpJHeykKBZnZlebGJ8ZmJUkZUKRlsxffrFVdSo5Mw0AKdrc+ukEm2kw4vo1SqUFy5ZSO7MHaafa73kxMFMQR/otP4zPemAvBOMS6ilVLJdcm1+S3IUOj5k9GEH8SkPSSQOcz3phHHjZ6c586f55Aa8WAsUP1cCKM/iMJPoqA6X90Bsd4fnKUMs7KjoCPbAKXw9OQVEzio/V7x9rwCVq7Cv2NBocfCw4LxYqcVyh4VsBpZoUnOxfVoZeJcGJlAIOUncQKTCAVVx2EOCoS/G6vHKNPOLeGcWJm+iszOd/hC/K4KQFArC1kb8/GGnBsAlyznErKTudYNpJaZq90NFOnPSzLsM8o+QKoyrEMT7SeVBeYGYSnk2azOOUaViFWUYdVFNiyE+D5g/qjLqSmTmFxqNB1FoYqpMh+Jyf0/ng0mTh4m1teFO3a/f7Io1XBSSMnYd139IgPo8MOFygirrVnRU8t5a+T28oJVOKgBhAS7bK8a9CsHcNcMIkgBKQlKXsHNzc6xer8HSo9YGSeNpSCpLvlN3+MWZPEMqblVKXmJ2EL5IZwYtYjwQFDIqSSkKKgUqOp1Lm8T4Z8nsqWHCVyz+0T+EOlNXhQiOvxBKRBvo5J3oF4dJEpbAv3JnslqMYvxJipVPITyA9v/j1RqCMYC6ggH/ZT/ZImGM54EwwVVUZix3ZYB8VGw++Dh1f54Aa9Vfnk6o8OK5YBHeLv0+PWJpODqSyU5iOli/N9tY0uThSL2ESDDki7CNTf1CcY/QSKfCVpDqUrzJt5aGJZlHlDh1GxDnzhznUYO0Dv0CACBpBGcUImLKmkM1luR4lgb8mAgZNUooUl2PL89IbcX4TKjbzZRA8W0gXU8JzNUgljcOziN5C3j2LdHiayooVr42dteu0GqbEDlue8DmfwSX9fwgTXSlS1lC0FJ2I0D9RbnaJaOn74KlPZTDcnLv4QxUxEk1oYKLFs2Vzch/Wz+3aG6TU5k218OkZrInfRAhgoN7dR69odOG6vtJIVzZ/IQE9IRk6L02Ys3J9XW0fZU47Cws5Ec1KHe7jo4iKXLZRJP5eBtNEpNMlLJdh6zHomQC2sejLNszedSJUezKe8XIUkuCdheB1MhswvqbtoT3fgY0ZWIo0yux5D2QscNSUKqJ2awYlPL0jfxb4xkZOnaCXRZpZyGQlCDncd/RizEm+0XK/BUz0S8ygFh+8k94asxGz7GPtVT5bBWbobewRXkU61rCZaSpVrJckfwwEYu9AAuVhqpnayZk3LOQHY3ExIDgjrC5Jl5ikc+e28auv5LqmpKFgiQpNsyyXa+iU3fxbWD+D/InRyrz1Lnq3BORH8KLnzUYrgh8UYvg2ITZU5JkuZhOUAByoHVOUXUD8I2qolTUUdN2yQiZ3ypKTZLkW1NxyeHDD8FkU6WkSZcofqJAPmWc+cBOI5f0Ev94nxcEn1wGSqH427FlgqxAjkYLK1YRRnVBTvA6qxBa7JLDnEfJI9BK0HxSAFw1oLzl50pfQXhYw2amWAFOFE68+hg6jEU5GMMT0CkQS8QlGwIJjubUhoWcZKEKMwkJc25udgNzFiiqCtO/ugG2NpVYVxAvh1U2ryj/eX8IzikcLTmYhRANw2o1I3h1w3Ee0lVyfqIXTIfq83MfWW8oWZNEROYpsFBtBv+sNH+yXhy1r2POyxuXIfa7EiaqqTZ0ziLciLe6IEVozfSFhEeMVKZeITk2+kWq/6w0B5ln9UR4jhCKhJCn02JB8bQqf6i2DuKsH1lbRKWSVEF+Wvtg7hU6lCXlLRmPkYXMO4dlSwU53/bS59e8TT+F5Uw2WXO6A0dx/wVPGvf7hb9KELIHsiSQVT5qUF8ous9OXnpFSkwaXTJ7uY21UoqPthmoKAyZLqsZpdXQcvVC0rYHLiiGpwyUoqnBSUGXJnBCEpAcGSsOo+BcQmfI9TSxQzpy0qUe1SlgW1T4Qcrq8icE/bl1I8k0s5XvaAvyRKzYVOA2qE/0kxTDcP3JZP1/n1HdGISdpUz+YP8MdDEpJsZS/5n+WKEtk6xKJiFaaxlsbwRc+eSf7Jf8AM/CPn6Rk/wBkv+P/ACxXQgbmJAlEFbM4I8qtp/7Jf8z/ACx0JtOf9kv+Z/litOkja8U1loxyZ3BP/wBJMZwelqZM5HZrSpMpa0qz6FCSQ9tHjEFzSktukN5bxueHDMJ3WRNH92MXx+lMqYX3Hsgoy6EZI9g+hqPpDqxOg8QRGhcJ5hTvqnOoXPX7ozaUgg2309e0aDwxV/6MAWcksRf3Qc+iHJ+kNTcQIOhMQzKlWujHlFeUhT3L+cemzyHcluX51jkkiSy3KxC2u/KPRQM09E9G/GPR1HWXsB4Sr5gtJITrmmMn+rveyGDAPkgVLWZk6eBm1TLS+7tmX/hjTAY6aGKMSlQSAFPwPSJ1l5zzWSfw9kFaamlymRLQlA1ZKQB7IskxUqZagoKF7MeflGvXQVUfZ8z6t8yhbrHUlDD3+MQ5M6wpiCkWfmdW8otgQt7ZqOJkK/ElclCJaCPTXMAPJmhmqKgIDk2H5tCbiVCaiXJUczGbNNtcpWGbkwHvjJrVLsOLp2K9bTuSIWKzCJqVlclZSrXmD0INobFpUoPlUDfY825RGiQTYpU/gYh8noJ0L0uumTEhK2fcEbu1oJU9OsJLrACer+qJ6nBcxfKp+YBjqRgVw6VnyP3QyK2OUotd1+wPlYV2s0TFOcoYcn5iPuOYmJKRLln6VYOX9UbrPw6+EMkylKEEhJcCwYi/qipgfAaTMVPqM06aQDcEIBNwANSkDnDVDk7QnJlKXCOB5KOqlpdZK6cnK5JLrJdru5vFyt4fmS5fahDEEC7OCTsHeNIo0PJsMrhOgbTW0R1eHCbKUhRYKGwuC4IUOoLQ75NkfPZg3yhhacRqi6iO1JAD2ZmI5Ec4PcEcTqnpKZqWWhgVbKfQ9FdIP8Q/JZMqq2dOUVJlrWTlQod4WY39G2usTy+ApkpGSVIYdCn1klTkwnJfhFEHGuzteDSlFyT5GCFHgICcyO8OpEA14FiKbCnKxscyAfPvwboKOulyEASSFEOoOksSTb0oTT/tf2Gpr+5fcCzqjtqhEhF1FVxySm6ieTD3w24sMqLt6NoiwLhZcufMqZg+lnBIIDd0JHPck3PgIJYvg6pibC42fWNjjlxujJ5YuSSejJjWdpiiUPaXTVXrXTzf+0D1xQ4BqsmE1LKyAVMoEj9hXvtBDD+C6+nxGoqJ0oiQJdSe0zIZjTzAmwVm3A0gX8ndL22E1aedTK/6aooUXHHQtzjKevYp13EExBdE8EcjBXBeJlTLHXpAavwmUE5V2IL8i/juI54awB6mWZRU2a/JvGFaa7H1JPrQ41mLqlpcvC7O48npV3UhodeMMDeSMvpARl1ZgpzspQ6xlU9mvfQ2UHGtQrUIA8YLUvFec5ZqB0UIQpfDxf8A1rDly9sE8NwaaDZWYc9o12unYtJ+UaVggBVNbQyJn9MZjx7Q95J0tGm8MS1ZV5tRJmD+7CZxdhqpqpYSkly1usatUwJK7Fjg3BkrnJXOGaUg+jqVnZPhuYfa7H+2lzpRkIldijNLYAEZSLWAAdL2gPhlPNpZqUJ0sFWHeJDve/Tyg1i+GuVqTYzgkKtsAM3rLe2MU25DHCGPDLmrta/yK9RUjQHx8Y+JmlTkkkn3QQ/9OF9Yll8OK+37Ipc4VpnguIMWoPr7Y9BpPDx+17BHoH5kfqdwZtgj6uYALxAqc28D60LLLlq7ydtQXtoYYropL8yassEhn3O3lESaRZSc6iVa/hygfLxtTkEMSQE5rAcyo782ghXqUJasp72X7nMZpmHVATlD319+n55xbECsGnEoD7Ej/uf1WgoFQEWGijVoBmAKDjKWDOHe5tAzGa1UmSBIcZVBgEg21KS/MPfpBfEZZKe6HUCD7Q/sijiaQpB7LLmdiHYMCxBbkdPCDlqzEJSOMarOpJmmzEOlAsXI+ryjtfF9V/an+FH+GAmOTCmclRGVwsMdmVmA9SoozsQAiKUmnVnpQhFxToZv/W9QPSmnxyp/wxNSceTFvlnFWXVkD/DCDNXMnKCJbuosPE2tDrhfDYlS0Sxc6qLNmUdVH87CG4+UvIM+EfAVkcQ1S79oRyGVPiX7sM2GVUxSHUok+A+AgbR4WydOX590FqJGUdIsjGiWTTLEhZJKVF9x4co6Mj2x9mI0I2iYGCFlRco7Ewt4jKIURmV6zveG/LCxjavpyP1U/H4QnMrQzE/UJleFF2Wux+0fvg9gMx6eWCouEsS5exO8Dq1AlhRVdySIG8KY72syZJ/eQdiLBQ8ixiBKmWtWhhXxAsns3y5Rq+t/fFWmx2ctiSW8TBH9Ay0kqa51gbidUiUgtlAAueg1fwjHy7bOco9JGZfKviq1VQAmLA7JIUApQBdSze7G20HvkelPQVX/ADEr/pqjOMer1VE9c0uyj3f2QGSPVD/8ldXkw+r2/wBIk+1Cx/2xctY6ZNd5LHKpwqWr0kgxxhNCEzk5RodoFVuOtYQw4NUIlsRcliS+paJ07Ly1jyCVNtASbgMqc+ZIhhqsQQoMSBC7jmKJklJll+YjW0ZVkaOB5QLt5RfFIEBgGEUqXiYLS4LRKcWCt4y0d0FsFLGb/wDTM90Awq7na8EsBn5lzR/wJv8ATA6Sg5khIBJIFy28c+kIk1yYUkYWlac7OqxBLgAdebRXqK5Ds4OW3tuYL98hlN4DT17xwMOQ3oj1CAeReCTP8Ry9K6BC6pGrCORVp6ecF5mFS/shvCI/0PLNygX6xnzCXmyiiuXsZP8ADHoJJwSX9n2n749Gc0dyGZQLvZ/XFiXTknl10eI11KUpJ1b38oHya9alZvqgs+l+Q52iuU1CS2xvYXn0AWGUw8Nj0eIBgMtyVFS/2lfdEP6TCRz/ADzjj9Op3P58Ix5Ivs7iFZVKlIZIa+0fQptYHysVSfrRYk1wXYi/3bxqkpM6mjutlBaMpJAJFx+dIAzaObJJystJ9IOxs9xm0MH1mIJ5ceEMcbNSMm4wmKzB0Ze8VC4dmCFAtz7p8jC2uaBdZASLXP5cw68eFiBzZy92Gb35vZCUJeaY7BgN79S0R5FUi7FK4UNnyeYcmaVz0l0oORJ/XIDkeCSP4o0WmohnNtPz7vfA7hrCuxpZaAAFEZjZu8rvGw6MPKGKRLb3mL8ceMSWcuTPplRIhP59sdKTHwQwA7AtHxBa0c5mP55R9LK8WjDCSM+xzFsk6co65iL6AJttfbQavD+DGQ49wvUfOFqEwNNnLKO8WSSotmcMLKts0IzJ8dDcLSlsGY1NmziCoBvs357kggHS0MnDPD6pctM1aQlSvRFnSnmSN1a+DRWwrhqpVPQmaQJZOYspCiQNRa4fq0P1VKdLfm0Jx4u3Idly9RiL9VULPdCTCrxthyzSzC5JAch9gQSPU8aN2IaFrjOnelnAamWr+kwlx3ZqlbPz3VSCCWhm4dqzJwqqXyq6Z/DJOBheqagN+SYMUZfBaz/mqb+idFq2qYiT4u0Hqic5lkHuli/52i3WVy5RCpZC0EXCVaHmIXuEsQE2T2SrlFvFJ/LRbky5VOpSZrplqLpUH7pLd0ttEvGnRdGXJcjyq+fPUyStI35ww0eEZZbKzEtqS8B5S6U5z85AG3eY/fFWtxBL5adU2aok/WUAzavyeBXsjOX0v7EkxZlrIdnMEJFSopd9NYD0uCTB35qytZOj2HQQXDJDc4CSp6Ot+Rs4NnOZv/Lzf6Y4ThIqwuR2ipedLBablJBcEXG4G8VuDpjGf0pp39MFOEiygo7u8NjqhT22cYJjc+ROFFiKfpmeVOHoT0jd/tjceuGYLOluu/hpFjHMIRVyOzVZQOaWsaoWNFD3EbgkQnYXxKUAomnJMT3Vp2cFjlf6u48Yd/LrL+nTIcuLjtDOrX8NWjmXOLtozluf4RWo69MxJyrBIILAudYlqUEDW+rgtd312iDLGcHUlROS/OVDQeuPRCkFVwpPq/GPQNNnUTTq0ZrgkCwA+sevSIaibMW2gtZ9AOQAtBGkoEgPMWkHk7tz03iRcySn6wPk8XceS9TKOgUimUdX+88osyqVIvlv1j0zGED0Q5iorGFEsEtArh1f+jdl4htr9H9rR9RUPZyOuuntED1Vh+08RLri7D83hul2cMUmeVJIty11jlNQADsNhy6euAUrEVILnzAjmfij+st4c/XBKSWkEkB+O5/0a/FJ9RH3wj4GFVFQiWgd0KBmK5IBBV69POGXieiXPzJSpk9komzkkEkAchYPEfDFKJUhJllOZfpkh+8CRltsPvhfHlK2PhOo0jUMOqgpag+wblzPvEGJYjOZOKLRqyiD9Qsd7gE38Hh1wnGO0HeGUuwP1VaXT9xitMS4hVoiWoJBJsBEpWGfaFLibGie6iFzycUbjg5OiVfEqlTMqEu5ZIhhAbUcriAXCuAmWO1mDvqFh9kH4n3Qwl47HdWw8rjdR8HStID4hQpmApJDg9H57wZBigrDHndoS4Ld1txZ35R2SLkqQuHG/UV8Ow0Sktqo6npsNdBHVUS2mpHxi5U1qJYJUWAhencTImT0yUH0sx8QA/3Rzaiqs2KcnYRJtAvGabMgjmCIJIMQVqXSYka0OWj81VlAQsoCC6SRzNidhDPhPD01WE1SMhBVUSFd61gmc5EaHS4GFFTISgF3WwBUSS99viYYaPh0CQtDpTmUguo7AH/FFkYukxc2rMIp+HV0yu0dyLHVm3hlmyAtANrjcOD4iNCrODkH0p0nfVTawGp+EUMU/PKQtsJlxyGkLyQ8obhyqLM+mYRLCn7JD+J90EqKWAGACRySG9e5hom/J+CbVtN/H+ETyOBUp9Krpj+/CGpvoqedV/wV555RXWmG2fwkj/5lIPGa3wimvgfNrXUbchN/CAeNk7yJsi4MVmmT+Qppw8XSIKYBNZxuLxLhWBopUzlmqplvImJCUTASSpNmB/N4GUE4S++ogBIdROjdY2noJVuhhreKUSZSlqPojTmdh64ypGKFa1LVqoknxJcxXx7G+3mnKT2YNuvWKKJrR6nw8HBW+yTNNSdIdaKrBbVxoQWI8CLiGakxZYDLT2gIazBfmPRV5EHpGfYTXB7+34QySK4t1OkVShGaqSslY4SK6WsOlQYWIuCCNiNQehj0AexQtitKVFtVAE+FxHohf8Pw+51DeuWnQDzdorTKcfkiI6zEVZlJDAAZtH8ukURWlRPkfWHiVpDEW1pQLlrcjEE6td0oH4RBJJUCTzaLVHKDP1gVC+mbZFIpyLq/PjEMycEEqOg35AfCJ8QmmwFngPVTAXSRZnNzdrtGZJLGqNSs7FUZgzXCSfAnw3A6mOytbMAcxsAO8fUBsL+Uep0OHN39kHeE/wD3CuiNf3toCMfPljE7dAyl4dmzVS0rlzES83eUQRYd578y2u8MMjgqnkKUUZx2hcpUp0vu1rPHPE2MLkzkJToojfxi1NnKmoTdiFA+1vjBKSTpeB8cLSt9MjrsESEHKgH9kB/Ln4Rb4ZQlVOUt6Kj7WO+2sXky8gDkqPq9kV1Yqp2a0ULI12Lcb6KWKVCpUspzvckeGw6+PWB/DmEqnL7SYO4k+s8vDnFSZUmonhKrAqa3J2hnq63sk5JaQkJDCEJqcuUuh8k4riu2EKyoCElzCpiXEZshBLeJPx9kUK/E1qJBMFOGMLTl7U3LsH26jrBubyOkZGKxre2HeHwoSnWXUS7cuQi9UzsqVK5B4qTwEoFnc829I9Ot2gXikszM8lSjlyefef3MIetKifjzlYG4uxVpkuWqYgqUFFKUqYZg3dLHViW8IWuEqkzMQJIumXMJHJ8qdNdzfSC2K4NLnyUuMpACkkO4VzEF+G8NTLpUr1mTC6lNcgZgB4W9ZhE8Tb5MpuMI0gugxzNQVd1Ov5uY+pgjLlBILbB352eOhDkxEpcQVLwxkEJPo+1wSX8fwjiXOVoRrr0G/n8fCCVQkiVMKSxAzAtyv8PbFfMJktMxmKhcDwP/AIixKtCLvYAx0MCdj8PxjDsS4hXIr5xHeS4QpP7IAcdXeN9xyT9H4Kb3fnyj8xYrMzVE0neYv+owDVvZttdDzI47kHUqHQpPwi2Ma7UPLVmHPbz5RmShEsieUl0kpPMFvdCnhXgYsz8mlIBN1Fz7otSpcZ/J4lqEj03/AGkpPtaJF8VVJHpgeCUj4Ql/DyY5Z4IfaisRKTmWoJHXfoBvCfjnFC6juIdEobbq6q+6AM6oWsutRUeZL++JKe/SKcOFRdvsTkzOWkXJZaLkmW8U5SQ8XUzCkWi+JOEZc1KN7wVoa0J76vIc/wAIUxOu8dS6sqLnaD5GUaNIrUkOdY9CxKm5Uga2j0FQJ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data:image/jpeg;base64,/9j/4AAQSkZJRgABAQAAAQABAAD/2wCEAAkGBhQSERUUExQWFRUWGBoaGBgYFxobHBwcGhgXGBwYGBwXGyYfHBkkGRwYHy8gIycpLCwsGB4xNTAqNSYrLCkBCQoKDgwOGg8PGiwkHyQsLCwsLCwqLCwsLCwsKSwsLCwqLCwsLCwsLCwsLCwsLCwpLCwsLCwsLCwsLCwsLCwsLP/AABEIAK0BJAMBIgACEQEDEQH/xAAcAAACAwEBAQEAAAAAAAAAAAAFBgMEBwIAAQj/xABMEAABAgQEAwQFCAcECQUBAAABAhEAAwQhBRIxQQZRYRMicYEykaGxwQcUI0JS0eHwFWJygpKTslOi0uIkM0NEY3SzwvEWNFRzoyX/xAAaAQADAQEBAQAAAAAAAAAAAAACAwQBAAUG/8QALREAAgICAgECBQIHAQAAAAAAAAECEQMhEjFBImEEE1GR8DKBBRRCUnGh4fH/2gAMAwEAAhEDEQA/AM8IIU8MnDfClRVBSpYJSlnukG7sO8R9kwvrPSGvDqz/APl1KgAMs2nFm+zOufMwl7EIHT8OUCsBTkWZ3Nj46mKc5cyWrQoUfWAY0b5FEImTJ6lJTmQmWEaOyivMeb2SH6w5/KNQyplBNM1IZGVQO6TmSHS13YkdXjFDVs5Q1ZlOF4FVGUaoGYJISVZgpJcJLKUxU4uCNIBYhiWcjvOPABjprzhn4ewgSxXFEzMk0c1N7MSuUz+A1hNCFI7oDkuBZ3dhYHcwKUXtAuKLkoLN1Aq0HpfnQRHW0sxWVgX0udBzPIdYlo61SVGWtZS1ikh7tpsxeClMqUrMlWcqIBCklwkhTl0kgKcMnUMHN4y2mDTTB+ASgETUKkypsw3SZi1JKWDd0DukeMQSq4J7yUplrB0U6gdXSc1iNPVDFLwA1JCUJWFAA575rJuSdAHJbTW0FcO4QlhQlzllQQHKRfUbgfGM5N7HqDkIVNKzd4qa5fxfT1RzOQoK7pJA6aP538Y16l4NokpATKCwwYlRNn1F2Z9xvFPFuGEEvLSoNoxGt7F+8B+zBWN+SZpQUsyZYbxPXZpLAuCBobW1c6wTxalXIWkLSUJIswBHrtd//EV1oE9kkqJGgbXoHbrvC23dvomaaeynUUg7qs6QFjQc/gekczqhTFALgbvcnz2ieswVWRdsmTQH63URzhFJNbOJdmusgWHiW+MbaqzKs+UdQpOcOe+kpvex1ADxFNwsBIUXUQU90EMQ+hD6bR3UYgDMGUMpKu6rmORJiNcmY5KkqN75bkeOWzGCtmKwpMx0ldLMXJl5JMwkyZaCju7kl9b91zbL1iPHuJlT5c9GdCZS6ntMpBM0hmT3my5EpDM/sgdLpFXUVEJ6g+6BdXNJWQ7h7eqGRk3oOOwrIxBSgrOQp7BSlF2AYB9WAA6Rb7E5XSULbqSr2QBRTnKmz5iyeeraQz4dSISkIIUVAAlLFKty+vnCcmto6USsJayMxQQ17fm8epcTmI78lTC6SzXBFxe5tFv5uqUTMQp0j6zu/IGPSlSzmXlB5JHdHgQBa8CpC6KdRiPakdoFKWqwJ72+0SnB1s4vzS+nsf7oIpkAIDpAzHuLNgWAcBnGYHfW946RNKVnK6hs7BV7MSCQbdbxzddGAA0YJBBYHZwT5X1iquqZTIJLEsWIPSDszC0i6ENrmdTt0bf8IFVEtASpaUlR0OUFgSDbo7Et0goys1BnDOI5c3KitM2aEEZO8LMAMpzGybA9WEP+C8TUglmVKTLkgg98BwCA5WSeQ67RkdBPKCUrQc3JvDWGHCOG6qdPACG+sSooFiHsCWJKSbetoZtPQxNroZkcSzJU9U0VBnMA6cpyqQbBdiwbVtesTTaeqrS8kkoWrvTl2TZJsJaVEtsxSA+94Ny+GRTIKpKRL7oT2ix2hJa4ygEpSS1gbEPAGeV0yMkqkmS1KSFKUkzJlwXExJcgNfV42q7N67PvEPDIpgpc6oQEqSAUJdC1h0g8wq/SBmJzKZBQKVJQEDMqaFGZ6X2izFTsxGhiKonpqVFcyaVTkhLFSXBAPRiCNWbnBPEMFqfmoRImhYmIBKZYZy5UZeXX0S+ggU76R3fQt0uIpUSlWUd4XTa7AE2HRzsS5ht4fxRaGlS1SUrUQnNlOcAk6OWLH4QtYBwvOm5VGWQlZLLyqLZVFBcjTvDeNdwDAk06B3ZYWQMxQlnLByefjGRg7syCdhOSkhIBLkAOefWPR3HoeUH5hSUrBSkkBLuAHDdT4wb4exmXTSpsmbIRPlTVBYeYpBCkJLDu7ByXfeA+KYUmQlxOCipZARlIVlZwsn0TezbRQmSVhL7i6QdSWu/Lr5Qmq6ZMtGwYX8m1TKeplVQk1Cg6UIS8sP8AUWS+ZLMHy6h7xZHBuIVctSa6rSGIyIQhKkHVzMYJfpy1glhXynUc1Pc7Y5WB+hXYtppBCm48pFrydoUqylQC0lLgByUvrDfT0N9PRlVTVHDzOpF06O2MtUpc7Os5kLZSSA7aZQLDTxhUWHVu+0HPlBxqXOxBU1CSpCkoYqBGiWNjyMBziqWZSHJ90KlfgTLvR6kkFLrAJU4UL7jne8PWAcMGekKnJTLQCSWSkZipWbMMp1ZkgmwAtCvw5QJrKhnyJR326ApDP5xolXXZSJaPRe7cktYdLRltdlGHHe2XK1QkSsslISn7L3J2c3PneF6XLSzkFQPMjOndypBBLfaF9C8R1WOAzASQqWU3HIHfqOvkWYGOMQrwU5pXpC4c+k31TvmbQ/i4liRcw3E8pyFWZJcBSmdKmLFWliRlJ3cE3SYJ/OHSS9w4I36P1SXT6oRMUxXNlmp3sqzW8NAfuPkSoeIh3STdwlbciGzeweqCTOaGynqBOlgLA7wIUCAQVJJT7W9o5QFxjB0S0ZkJUtKWJSVOU7NfUMd7hou4dUpUsofS/rcP7PZFxS8pvcE+/XyZ4NxUlQicLFNE+UAHBuGY6A32NzpFWpqFpQWSlNmBIIt0B6xxxHOVRz1BksplJUq5Uki1z0DeRgTRV81SsxcJDOrISGJ0PQxN8t+SJpo8cPWfS7PKrmQL+F4sTpRSlJS4KdcgISQeT6mCMrEELICezCgdSlx5bcorT8PmLL9oktZSljKlI5Ka5UdAkXPtjrbZiTk6QNq1lTlZVlfdgb6ecUKfA59Q5kyZkx90oJFrelp7Y0LC8GkymWRmUBZcwDezgKJAtteLk7E/+LOtcZZikgPyDgeTNFENHoY8EY/rf2BWJ8NVOWlEmhSDIyKUpJQMxSkBl94F3ufCB0zhqtzFa6OaJilFS1oCVOTslIUWYeMMKMdqUF0TjMH2ZwJfWwWkAj2wxYXxZLnkoJCJzF5S7KNv9mWIWDzFwweCpNUxv8tCS9LszmbPEnvTZU1Cy1piVI6Zg4YGO1VMkJyhCM2vdUbn9oe6NZRWgpbQEfXuC4sw0J1gHivC9PO7ypSUKb00Mklm+sm5Ts5BhbwLwxb+DfgzqZW50gFDpSWLgKbkwJuHF/KKNXMCSkpXYDLkULq56dOUME7hZCVLYkHM4ukzEAAH0AQOzLvnbUbRJhVEqUpR7k5JstBQAAbEhjdtDbrCqp0S5cMscuM0CqWXMSmyiRYhLgFtfrWta+8SUUunXP8ApxNlP3VBKwVFQLFVyySz+TtE2NcQzUzTMyISUsEJy5kgAkCznr7IrYThUurKjOnzJcy6iAhC8zhw1wdbMATYDWDgtiYr6E1bj6kZ5KVkyHIax0L6l1M7amGbgfGaaQntJs8OzJltoTqXa9gPKEqs4ZMiVmmZ1LdgAlSEh2yk505nZ+71F4hRTIAWmZmzAOAgM7gM1rEalBA8doN6YW07NnRxtKmrEuTdRUzqsL2sAcxglRYUqUhYTNLquAwZPMJBdn6vGO8OThLP0YS7j6Qg5gC7lsp5qBN9o0DhCvmT1fQznlI9LMkfW2sASrW523MFGew1K+wev5Plib2hSJqivMymCE/azAKuDZiORcR8xOjlylyxJWUTSby0lRSksCrsllgwca26iNHIhY4r4ZTMkjsZQziahZCWSSHAWHbdNrNzgnFM1xLfCVQVSlJUzoWQSCTmJJJLkMS5OloORHT06UBkgJHIaeUSQSDR6PR6PRxp+aqbFpSpSUTgMyphzLyglKGls3dKtQv0SCHi0iqo0zM2cqDt9ckOkOE9xsuZ3UQVcho6oJz8o83KBonGzD8apkTJinCQqbKbMla3QlM4LykS7KJVL1CXYXEEJmM0rALUrMjKSS5WFBQCwGQwLZgfSDaOdUfswQ0eLFIYEEADXcBib84zijUPXz2lUMyilaTmQM+dRcoWx7qR3XKS/pPsIrKVQEEliE5mBzC7TAkKypZKX7JmvdTtssJlBeVCArMSzC72Oj7kx6ppUiXLmAsFBlORdQBOmrOGvpHLqg4yrwO+CyZaFTVSSnslTFdmQL5A7OdX7yS3MQzysOUqUmYFy0uotnmBLswV6XWEzCklFNLsQSpS2YgkK5DwAbyhpqZeaipyA4zTm/iTfa8A0iqD0Ck8PHMsKn0gLkpaplv4KD8opzcAn+imoo7aH51LBbUb7QSTwomaBmDEadPCL1JwChIuH67xyaDpi1L4IqFkvPpbi4FQgh+dovU3ybzQoETZDWf6VPj53hrpuHko2fygtKoEtpGWglFi3hvC82WvMZkh9P8AWpgwrB1FN1yv5ifztFydQIF4qVMhJBuxEcpJGOLBnE/DYUhE5ZCzLOV0qSruqbVJDG7+SjCrULUt0IRLUgWCcxCj4sGLdNIcK6d2dDVK2T2RtyCrt1hGOOtlKQA6gCClmBI7z7eqAyxfK0RZO6LlXw9RyJy5IrpiFpOVQFKpQBGrF2y7vHArKFRyy8Qm5k2CvmkxTH6xT9ULO6mdmbSJflDpQj59PdAUZnZJZ8zqKSSdrIBH7wihwbwekISuaLkOEn2P1gpSS8FGDF56GDD8NpGzGrmrV9pchb/3jF4YPTK/3pX8lb/1RZpMJlJuEj1QYlyEDYQKyMe4AKXw/Tj/AHlX8gv64snhOkmJYzFFWoV2agQehgjNy8oqz6jK5juf1NUWtplukXLymnM8zJgStQKpZSSEEHUWKhZ9yL7R8lzkuyVIAIsAVMpKS6ipvRy2c9esCpIzzQsekJc5jyPYzA/jeKOB4mqdLQqWppgftMoT3F5U95IULBQvuHB00h0Z2W/Drnab3+e3t+MlxmQZ4MyWR85lXQ184ILov6QIGl/rQDXKllJyOxOYZi2Uj0k67HS5LNBGdVlSMrTEzHKCAr0VsyAhrnKp1dQSNzFKThYq6Ylfccgy22bNnSzX76rEnS20LnHkyn+IfDqXw+/6f09fuvdPtEMqemwWws3f5aW5jlEU/siQQApvR+GsGBTS5QCSO1ys6lZSpJGwCRb1RDOxkBsrLBIYJSXZ3JJa1vdALC/qfMLAwApec5ipZG5LlJvsxsfGLMqSyhNlKDjvOptOelz4xeqcWKCFKQAhQO9yWcAItZ2cm/KIkYyAodopKVM2Vw9wAzOAQzi5v4QXy/c35D+p8puKpsuTMlBMplu5yAqYi4DGwbpFrAeOJshAEmTLUWuWVmIA3y8vCBQoEKTZYSt2SAxJDH0m3J6gD2RVp1CStImukAhRYgKILbpPJ9DtHPkhMlKPZp2G/KBMmS1rNMoBBSD3glyp9M7W8HhgoscKwCuWUvyUFi2t07QgUeKyZ9UhCSpSSQ4nLzd67FIU9wNQCxHK735sgIqECZLzJKlBYkghDsMq0nMwcaoPWGqXuMUjQFVKQnMTlB+1aBKuK5QLEK8WgBX4uougFpb2GumjPdukCptQpWgcco1yfg1yHYcUyuvnHoSEgnQb8o9A8mZzZiwUUqZVgfz64n7VITocz2L6COJs3MC+5189o4RcAAX/ADeDBPqZhMdBd/GO1y8rg2P53j5NmOkAJAI3GpjjCalVl7wUQtKnTdmylwY6XNBEwqdRUXBLWzElRtuTFQqv4j27x3RsVpTdlKSDdtVAOI6gktjXSV5VJlEsSlJR3dwlmI/Wa993h5pQTRUo1705z+8mAnEVFTpTJ+by+yShagsB7qBAzE3uQHeD885aSm/am/1JhDkmrXX/AEvUHB8ZdlynmBMEpVeIWpcwxZlKhdjqDZrY5FbFIaax7JHWcXplYCIpVCARYsY+ZOUfZoZMcEivTyVTKSqlgAqUUAdSSpteoEZvisqbKmGTMSQpCgFAhuVxq4IuDvGoUkppE0gs6pRBPRS4zviWcDNBWSZn0YJd7hnB9cMctxVEmfF6XP3r/VnPFlKqoxiZKclCZqlZXLB1AlhtcAloeQUoAGYDzgFU0rYrXTORYfvKJLeQivXVVJ6K5rKNrOb8rQvJuTKcdKCGmXUvpE6atoVMEBCsqFZkm4L2i3jGcBnhVjBklVyDbMkeYi2aMKFiCIz2kTTBX001lcn+POGChxKWn/VTHHi8GnoygtQUmWaBtkmj/wDNUZvR1SqOuSLZVEpBLsHuC40ZVwevJ41KgqAtT/qL/oVGT45LSuoQJgcJurqkX84bHwdjm8c+SHipxREsqmJAUqcEjKQMwUl7FR0Gg/dBvAvEMTC1GUZoScvoodnJtmUL3Y20a1tx2JYjLWhivKAzHQ+GlrbwKlIlurszmKgw37url938oeKy5HkdsN4hWKCs0pmSkIOZwCVFRcj9VOW/VoozMRyHKFgnNcgMNblkkuSqzH4QMpqScoqHpJYjLf2+BEWpmHrYOfE2T7XclydBGsRRDVVMudNykrUq5IKHSbO3pd0t+MSzVolkJzlJb0ZiQq3IEjN74lkUiacqmgXTmuftWDjrc36xImpC2VMIKAQGIDF2AVf7PujKRtnvnQlhGdbFbBIAPeJOUeAJsHMfaekVUJSHzZc6SSgJykE5UpPpE7H9roYkRWnIpCmUgOEahQuGA/eAI8OsWZOIKKgx7xBzde8HI63Ko2l0BJX2VJfDazMXLzMUMUqY3B0L7dYb6GX2KAjNmA3Jv59fCBlBiSu1XKWGOXuzNl2Dnnq8FkS0iz+ZD/GESjxZLKHFnYQNyDfX74983AHPoBEPZBJ1J8dGjoTdxHbBO+zVtpHo+GcY9HWzaMWVLdyNtRyvHCJLpKhYgsOR3YxcQyVHvKAIIUGY394dogpJRUnLbWxPNvuEOs4uYdMKxcpIDjKpILA3JD6F944mUhf6NNtdQSI+/owrbIyVNqfrdI7ks4SEETB6SS4P7ragwD+qBB1TQqlqTm0Vd/NjFmfTmUpJHeykKBZnZlebGJ8ZmJUkZUKRlsxffrFVdSo5Mw0AKdrc+ukEm2kw4vo1SqUFy5ZSO7MHaafa73kxMFMQR/otP4zPemAvBOMS6ilVLJdcm1+S3IUOj5k9GEH8SkPSSQOcz3phHHjZ6c586f55Aa8WAsUP1cCKM/iMJPoqA6X90Bsd4fnKUMs7KjoCPbAKXw9OQVEzio/V7x9rwCVq7Cv2NBocfCw4LxYqcVyh4VsBpZoUnOxfVoZeJcGJlAIOUncQKTCAVVx2EOCoS/G6vHKNPOLeGcWJm+iszOd/hC/K4KQFArC1kb8/GGnBsAlyznErKTudYNpJaZq90NFOnPSzLsM8o+QKoyrEMT7SeVBeYGYSnk2azOOUaViFWUYdVFNiyE+D5g/qjLqSmTmFxqNB1FoYqpMh+Jyf0/ng0mTh4m1teFO3a/f7Io1XBSSMnYd139IgPo8MOFygirrVnRU8t5a+T28oJVOKgBhAS7bK8a9CsHcNcMIkgBKQlKXsHNzc6xer8HSo9YGSeNpSCpLvlN3+MWZPEMqblVKXmJ2EL5IZwYtYjwQFDIqSSkKKgUqOp1Lm8T4Z8nsqWHCVyz+0T+EOlNXhQiOvxBKRBvo5J3oF4dJEpbAv3JnslqMYvxJipVPITyA9v/j1RqCMYC6ggH/ZT/ZImGM54EwwVVUZix3ZYB8VGw++Dh1f54Aa9Vfnk6o8OK5YBHeLv0+PWJpODqSyU5iOli/N9tY0uThSL2ESDDki7CNTf1CcY/QSKfCVpDqUrzJt5aGJZlHlDh1GxDnzhznUYO0Dv0CACBpBGcUImLKmkM1luR4lgb8mAgZNUooUl2PL89IbcX4TKjbzZRA8W0gXU8JzNUgljcOziN5C3j2LdHiayooVr42dteu0GqbEDlue8DmfwSX9fwgTXSlS1lC0FJ2I0D9RbnaJaOn74KlPZTDcnLv4QxUxEk1oYKLFs2Vzch/Wz+3aG6TU5k218OkZrInfRAhgoN7dR69odOG6vtJIVzZ/IQE9IRk6L02Ys3J9XW0fZU47Cws5Ec1KHe7jo4iKXLZRJP5eBtNEpNMlLJdh6zHomQC2sejLNszedSJUezKe8XIUkuCdheB1MhswvqbtoT3fgY0ZWIo0yux5D2QscNSUKqJ2awYlPL0jfxb4xkZOnaCXRZpZyGQlCDncd/RizEm+0XK/BUz0S8ygFh+8k94asxGz7GPtVT5bBWbobewRXkU61rCZaSpVrJckfwwEYu9AAuVhqpnayZk3LOQHY3ExIDgjrC5Jl5ikc+e28auv5LqmpKFgiQpNsyyXa+iU3fxbWD+D/InRyrz1Lnq3BORH8KLnzUYrgh8UYvg2ITZU5JkuZhOUAByoHVOUXUD8I2qolTUUdN2yQiZ3ypKTZLkW1NxyeHDD8FkU6WkSZcofqJAPmWc+cBOI5f0Ev94nxcEn1wGSqH427FlgqxAjkYLK1YRRnVBTvA6qxBa7JLDnEfJI9BK0HxSAFw1oLzl50pfQXhYw2amWAFOFE68+hg6jEU5GMMT0CkQS8QlGwIJjubUhoWcZKEKMwkJc25udgNzFiiqCtO/ugG2NpVYVxAvh1U2ryj/eX8IzikcLTmYhRANw2o1I3h1w3Ee0lVyfqIXTIfq83MfWW8oWZNEROYpsFBtBv+sNH+yXhy1r2POyxuXIfa7EiaqqTZ0ziLciLe6IEVozfSFhEeMVKZeITk2+kWq/6w0B5ln9UR4jhCKhJCn02JB8bQqf6i2DuKsH1lbRKWSVEF+Wvtg7hU6lCXlLRmPkYXMO4dlSwU53/bS59e8TT+F5Uw2WXO6A0dx/wVPGvf7hb9KELIHsiSQVT5qUF8ous9OXnpFSkwaXTJ7uY21UoqPthmoKAyZLqsZpdXQcvVC0rYHLiiGpwyUoqnBSUGXJnBCEpAcGSsOo+BcQmfI9TSxQzpy0qUe1SlgW1T4Qcrq8icE/bl1I8k0s5XvaAvyRKzYVOA2qE/0kxTDcP3JZP1/n1HdGISdpUz+YP8MdDEpJsZS/5n+WKEtk6xKJiFaaxlsbwRc+eSf7Jf8AM/CPn6Rk/wBkv+P/ACxXQgbmJAlEFbM4I8qtp/7Jf8z/ACx0JtOf9kv+Z/litOkja8U1loxyZ3BP/wBJMZwelqZM5HZrSpMpa0qz6FCSQ9tHjEFzSktukN5bxueHDMJ3WRNH92MXx+lMqYX3Hsgoy6EZI9g+hqPpDqxOg8QRGhcJ5hTvqnOoXPX7ozaUgg2309e0aDwxV/6MAWcksRf3Qc+iHJ+kNTcQIOhMQzKlWujHlFeUhT3L+cemzyHcluX51jkkiSy3KxC2u/KPRQM09E9G/GPR1HWXsB4Sr5gtJITrmmMn+rveyGDAPkgVLWZk6eBm1TLS+7tmX/hjTAY6aGKMSlQSAFPwPSJ1l5zzWSfw9kFaamlymRLQlA1ZKQB7IskxUqZagoKF7MeflGvXQVUfZ8z6t8yhbrHUlDD3+MQ5M6wpiCkWfmdW8otgQt7ZqOJkK/ElclCJaCPTXMAPJmhmqKgIDk2H5tCbiVCaiXJUczGbNNtcpWGbkwHvjJrVLsOLp2K9bTuSIWKzCJqVlclZSrXmD0INobFpUoPlUDfY825RGiQTYpU/gYh8noJ0L0uumTEhK2fcEbu1oJU9OsJLrACer+qJ6nBcxfKp+YBjqRgVw6VnyP3QyK2OUotd1+wPlYV2s0TFOcoYcn5iPuOYmJKRLln6VYOX9UbrPw6+EMkylKEEhJcCwYi/qipgfAaTMVPqM06aQDcEIBNwANSkDnDVDk7QnJlKXCOB5KOqlpdZK6cnK5JLrJdru5vFyt4fmS5fahDEEC7OCTsHeNIo0PJsMrhOgbTW0R1eHCbKUhRYKGwuC4IUOoLQ75NkfPZg3yhhacRqi6iO1JAD2ZmI5Ec4PcEcTqnpKZqWWhgVbKfQ9FdIP8Q/JZMqq2dOUVJlrWTlQod4WY39G2usTy+ApkpGSVIYdCn1klTkwnJfhFEHGuzteDSlFyT5GCFHgICcyO8OpEA14FiKbCnKxscyAfPvwboKOulyEASSFEOoOksSTb0oTT/tf2Gpr+5fcCzqjtqhEhF1FVxySm6ieTD3w24sMqLt6NoiwLhZcufMqZg+lnBIIDd0JHPck3PgIJYvg6pibC42fWNjjlxujJ5YuSSejJjWdpiiUPaXTVXrXTzf+0D1xQ4BqsmE1LKyAVMoEj9hXvtBDD+C6+nxGoqJ0oiQJdSe0zIZjTzAmwVm3A0gX8ndL22E1aedTK/6aooUXHHQtzjKevYp13EExBdE8EcjBXBeJlTLHXpAavwmUE5V2IL8i/juI54awB6mWZRU2a/JvGFaa7H1JPrQ41mLqlpcvC7O48npV3UhodeMMDeSMvpARl1ZgpzspQ6xlU9mvfQ2UHGtQrUIA8YLUvFec5ZqB0UIQpfDxf8A1rDly9sE8NwaaDZWYc9o12unYtJ+UaVggBVNbQyJn9MZjx7Q95J0tGm8MS1ZV5tRJmD+7CZxdhqpqpYSkly1usatUwJK7Fjg3BkrnJXOGaUg+jqVnZPhuYfa7H+2lzpRkIldijNLYAEZSLWAAdL2gPhlPNpZqUJ0sFWHeJDve/Tyg1i+GuVqTYzgkKtsAM3rLe2MU25DHCGPDLmrta/yK9RUjQHx8Y+JmlTkkkn3QQ/9OF9Yll8OK+37Ipc4VpnguIMWoPr7Y9BpPDx+17BHoH5kfqdwZtgj6uYALxAqc28D60LLLlq7ydtQXtoYYropL8yassEhn3O3lESaRZSc6iVa/hygfLxtTkEMSQE5rAcyo782ghXqUJasp72X7nMZpmHVATlD319+n55xbECsGnEoD7Ej/uf1WgoFQEWGijVoBmAKDjKWDOHe5tAzGa1UmSBIcZVBgEg21KS/MPfpBfEZZKe6HUCD7Q/sijiaQpB7LLmdiHYMCxBbkdPCDlqzEJSOMarOpJmmzEOlAsXI+ryjtfF9V/an+FH+GAmOTCmclRGVwsMdmVmA9SoozsQAiKUmnVnpQhFxToZv/W9QPSmnxyp/wxNSceTFvlnFWXVkD/DCDNXMnKCJbuosPE2tDrhfDYlS0Sxc6qLNmUdVH87CG4+UvIM+EfAVkcQ1S79oRyGVPiX7sM2GVUxSHUok+A+AgbR4WydOX590FqJGUdIsjGiWTTLEhZJKVF9x4co6Mj2x9mI0I2iYGCFlRco7Ewt4jKIURmV6zveG/LCxjavpyP1U/H4QnMrQzE/UJleFF2Wux+0fvg9gMx6eWCouEsS5exO8Dq1AlhRVdySIG8KY72syZJ/eQdiLBQ8ixiBKmWtWhhXxAsns3y5Rq+t/fFWmx2ctiSW8TBH9Ay0kqa51gbidUiUgtlAAueg1fwjHy7bOco9JGZfKviq1VQAmLA7JIUApQBdSze7G20HvkelPQVX/ADEr/pqjOMer1VE9c0uyj3f2QGSPVD/8ldXkw+r2/wBIk+1Cx/2xctY6ZNd5LHKpwqWr0kgxxhNCEzk5RodoFVuOtYQw4NUIlsRcliS+paJ07Ly1jyCVNtASbgMqc+ZIhhqsQQoMSBC7jmKJklJll+YjW0ZVkaOB5QLt5RfFIEBgGEUqXiYLS4LRKcWCt4y0d0FsFLGb/wDTM90Awq7na8EsBn5lzR/wJv8ATA6Sg5khIBJIFy28c+kIk1yYUkYWlac7OqxBLgAdebRXqK5Ds4OW3tuYL98hlN4DT17xwMOQ3oj1CAeReCTP8Ry9K6BC6pGrCORVp6ecF5mFS/shvCI/0PLNygX6xnzCXmyiiuXsZP8ADHoJJwSX9n2n749Gc0dyGZQLvZ/XFiXTknl10eI11KUpJ1b38oHya9alZvqgs+l+Q52iuU1CS2xvYXn0AWGUw8Nj0eIBgMtyVFS/2lfdEP6TCRz/ADzjj9Op3P58Ix5Ivs7iFZVKlIZIa+0fQptYHysVSfrRYk1wXYi/3bxqkpM6mjutlBaMpJAJFx+dIAzaObJJystJ9IOxs9xm0MH1mIJ5ceEMcbNSMm4wmKzB0Ze8VC4dmCFAtz7p8jC2uaBdZASLXP5cw68eFiBzZy92Gb35vZCUJeaY7BgN79S0R5FUi7FK4UNnyeYcmaVz0l0oORJ/XIDkeCSP4o0WmohnNtPz7vfA7hrCuxpZaAAFEZjZu8rvGw6MPKGKRLb3mL8ceMSWcuTPplRIhP59sdKTHwQwA7AtHxBa0c5mP55R9LK8WjDCSM+xzFsk6co65iL6AJttfbQavD+DGQ49wvUfOFqEwNNnLKO8WSSotmcMLKts0IzJ8dDcLSlsGY1NmziCoBvs357kggHS0MnDPD6pctM1aQlSvRFnSnmSN1a+DRWwrhqpVPQmaQJZOYspCiQNRa4fq0P1VKdLfm0Jx4u3Idly9RiL9VULPdCTCrxthyzSzC5JAch9gQSPU8aN2IaFrjOnelnAamWr+kwlx3ZqlbPz3VSCCWhm4dqzJwqqXyq6Z/DJOBheqagN+SYMUZfBaz/mqb+idFq2qYiT4u0Hqic5lkHuli/52i3WVy5RCpZC0EXCVaHmIXuEsQE2T2SrlFvFJ/LRbky5VOpSZrplqLpUH7pLd0ttEvGnRdGXJcjyq+fPUyStI35ww0eEZZbKzEtqS8B5S6U5z85AG3eY/fFWtxBL5adU2aok/WUAzavyeBXsjOX0v7EkxZlrIdnMEJFSopd9NYD0uCTB35qytZOj2HQQXDJDc4CSp6Ot+Rs4NnOZv/Lzf6Y4ThIqwuR2ipedLBablJBcEXG4G8VuDpjGf0pp39MFOEiygo7u8NjqhT22cYJjc+ROFFiKfpmeVOHoT0jd/tjceuGYLOluu/hpFjHMIRVyOzVZQOaWsaoWNFD3EbgkQnYXxKUAomnJMT3Vp2cFjlf6u48Yd/LrL+nTIcuLjtDOrX8NWjmXOLtozluf4RWo69MxJyrBIILAudYlqUEDW+rgtd312iDLGcHUlROS/OVDQeuPRCkFVwpPq/GPQNNnUTTq0ZrgkCwA+sevSIaibMW2gtZ9AOQAtBGkoEgPMWkHk7tz03iRcySn6wPk8XceS9TKOgUimUdX+88osyqVIvlv1j0zGED0Q5iorGFEsEtArh1f+jdl4htr9H9rR9RUPZyOuuntED1Vh+08RLri7D83hul2cMUmeVJIty11jlNQADsNhy6euAUrEVILnzAjmfij+st4c/XBKSWkEkB+O5/0a/FJ9RH3wj4GFVFQiWgd0KBmK5IBBV69POGXieiXPzJSpk9komzkkEkAchYPEfDFKJUhJllOZfpkh+8CRltsPvhfHlK2PhOo0jUMOqgpag+wblzPvEGJYjOZOKLRqyiD9Qsd7gE38Hh1wnGO0HeGUuwP1VaXT9xitMS4hVoiWoJBJsBEpWGfaFLibGie6iFzycUbjg5OiVfEqlTMqEu5ZIhhAbUcriAXCuAmWO1mDvqFh9kH4n3Qwl47HdWw8rjdR8HStID4hQpmApJDg9H57wZBigrDHndoS4Ld1txZ35R2SLkqQuHG/UV8Ow0Sktqo6npsNdBHVUS2mpHxi5U1qJYJUWAhencTImT0yUH0sx8QA/3Rzaiqs2KcnYRJtAvGabMgjmCIJIMQVqXSYka0OWj81VlAQsoCC6SRzNidhDPhPD01WE1SMhBVUSFd61gmc5EaHS4GFFTISgF3WwBUSS99viYYaPh0CQtDpTmUguo7AH/FFkYukxc2rMIp+HV0yu0dyLHVm3hlmyAtANrjcOD4iNCrODkH0p0nfVTawGp+EUMU/PKQtsJlxyGkLyQ8obhyqLM+mYRLCn7JD+J90EqKWAGACRySG9e5hom/J+CbVtN/H+ETyOBUp9Krpj+/CGpvoqedV/wV555RXWmG2fwkj/5lIPGa3wimvgfNrXUbchN/CAeNk7yJsi4MVmmT+Qppw8XSIKYBNZxuLxLhWBopUzlmqplvImJCUTASSpNmB/N4GUE4S++ogBIdROjdY2noJVuhhreKUSZSlqPojTmdh64ypGKFa1LVqoknxJcxXx7G+3mnKT2YNuvWKKJrR6nw8HBW+yTNNSdIdaKrBbVxoQWI8CLiGakxZYDLT2gIazBfmPRV5EHpGfYTXB7+34QySK4t1OkVShGaqSslY4SK6WsOlQYWIuCCNiNQehj0AexQtitKVFtVAE+FxHohf8Pw+51DeuWnQDzdorTKcfkiI6zEVZlJDAAZtH8ukURWlRPkfWHiVpDEW1pQLlrcjEE6td0oH4RBJJUCTzaLVHKDP1gVC+mbZFIpyLq/PjEMycEEqOg35AfCJ8QmmwFngPVTAXSRZnNzdrtGZJLGqNSs7FUZgzXCSfAnw3A6mOytbMAcxsAO8fUBsL+Uep0OHN39kHeE/wD3CuiNf3toCMfPljE7dAyl4dmzVS0rlzES83eUQRYd578y2u8MMjgqnkKUUZx2hcpUp0vu1rPHPE2MLkzkJToojfxi1NnKmoTdiFA+1vjBKSTpeB8cLSt9MjrsESEHKgH9kB/Ln4Rb4ZQlVOUt6Kj7WO+2sXky8gDkqPq9kV1Yqp2a0ULI12Lcb6KWKVCpUspzvckeGw6+PWB/DmEqnL7SYO4k+s8vDnFSZUmonhKrAqa3J2hnq63sk5JaQkJDCEJqcuUuh8k4riu2EKyoCElzCpiXEZshBLeJPx9kUK/E1qJBMFOGMLTl7U3LsH26jrBubyOkZGKxre2HeHwoSnWXUS7cuQi9UzsqVK5B4qTwEoFnc829I9Ot2gXikszM8lSjlyefef3MIetKifjzlYG4uxVpkuWqYgqUFFKUqYZg3dLHViW8IWuEqkzMQJIumXMJHJ8qdNdzfSC2K4NLnyUuMpACkkO4VzEF+G8NTLpUr1mTC6lNcgZgB4W9ZhE8Tb5MpuMI0gugxzNQVd1Ov5uY+pgjLlBILbB352eOhDkxEpcQVLwxkEJPo+1wSX8fwjiXOVoRrr0G/n8fCCVQkiVMKSxAzAtyv8PbFfMJktMxmKhcDwP/AIixKtCLvYAx0MCdj8PxjDsS4hXIr5xHeS4QpP7IAcdXeN9xyT9H4Kb3fnyj8xYrMzVE0neYv+owDVvZttdDzI47kHUqHQpPwi2Ma7UPLVmHPbz5RmShEsieUl0kpPMFvdCnhXgYsz8mlIBN1Fz7otSpcZ/J4lqEj03/AGkpPtaJF8VVJHpgeCUj4Ql/DyY5Z4IfaisRKTmWoJHXfoBvCfjnFC6juIdEobbq6q+6AM6oWsutRUeZL++JKe/SKcOFRdvsTkzOWkXJZaLkmW8U5SQ8XUzCkWi+JOEZc1KN7wVoa0J76vIc/wAIUxOu8dS6sqLnaD5GUaNIrUkOdY9CxKm5Uga2j0FQJ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data:image/jpeg;base64,/9j/4AAQSkZJRgABAQAAAQABAAD/2wCEAAkGBhQSERUUExQWFRUWGBoaGBgYFxobHBwcGhgXGBwYGBwXGyYfHBkkGRwYHy8gIycpLCwsGB4xNTAqNSYrLCkBCQoKDgwOGg8PGiwkHyQsLCwsLCwqLCwsLCwsKSwsLCwqLCwsLCwsLCwsLCwsLCwpLCwsLCwsLCwsLCwsLCwsLP/AABEIAK0BJAMBIgACEQEDEQH/xAAcAAACAwEBAQEAAAAAAAAAAAAFBgMEBwIAAQj/xABMEAABAgQEAwQFCAcECQUBAAABAhEAAwQhBRIxQQZRYRMicYEykaGxwQcUI0JS0eHwFWJygpKTslOi0uIkM0NEY3SzwvEWNFRzoyX/xAAaAQADAQEBAQAAAAAAAAAAAAACAwQBAAUG/8QALREAAgICAgECBQIHAQAAAAAAAAECEQMhEjFBImEEE1GR8DKBBRRCUnGh4fH/2gAMAwEAAhEDEQA/AM8IIU8MnDfClRVBSpYJSlnukG7sO8R9kwvrPSGvDqz/APl1KgAMs2nFm+zOufMwl7EIHT8OUCsBTkWZ3Nj46mKc5cyWrQoUfWAY0b5FEImTJ6lJTmQmWEaOyivMeb2SH6w5/KNQyplBNM1IZGVQO6TmSHS13YkdXjFDVs5Q1ZlOF4FVGUaoGYJISVZgpJcJLKUxU4uCNIBYhiWcjvOPABjprzhn4ewgSxXFEzMk0c1N7MSuUz+A1hNCFI7oDkuBZ3dhYHcwKUXtAuKLkoLN1Aq0HpfnQRHW0sxWVgX0udBzPIdYlo61SVGWtZS1ikh7tpsxeClMqUrMlWcqIBCklwkhTl0kgKcMnUMHN4y2mDTTB+ASgETUKkypsw3SZi1JKWDd0DukeMQSq4J7yUplrB0U6gdXSc1iNPVDFLwA1JCUJWFAA575rJuSdAHJbTW0FcO4QlhQlzllQQHKRfUbgfGM5N7HqDkIVNKzd4qa5fxfT1RzOQoK7pJA6aP538Y16l4NokpATKCwwYlRNn1F2Z9xvFPFuGEEvLSoNoxGt7F+8B+zBWN+SZpQUsyZYbxPXZpLAuCBobW1c6wTxalXIWkLSUJIswBHrtd//EV1oE9kkqJGgbXoHbrvC23dvomaaeynUUg7qs6QFjQc/gekczqhTFALgbvcnz2ieswVWRdsmTQH63URzhFJNbOJdmusgWHiW+MbaqzKs+UdQpOcOe+kpvex1ADxFNwsBIUXUQU90EMQ+hD6bR3UYgDMGUMpKu6rmORJiNcmY5KkqN75bkeOWzGCtmKwpMx0ldLMXJl5JMwkyZaCju7kl9b91zbL1iPHuJlT5c9GdCZS6ntMpBM0hmT3my5EpDM/sgdLpFXUVEJ6g+6BdXNJWQ7h7eqGRk3oOOwrIxBSgrOQp7BSlF2AYB9WAA6Rb7E5XSULbqSr2QBRTnKmz5iyeeraQz4dSISkIIUVAAlLFKty+vnCcmto6USsJayMxQQ17fm8epcTmI78lTC6SzXBFxe5tFv5uqUTMQp0j6zu/IGPSlSzmXlB5JHdHgQBa8CpC6KdRiPakdoFKWqwJ72+0SnB1s4vzS+nsf7oIpkAIDpAzHuLNgWAcBnGYHfW946RNKVnK6hs7BV7MSCQbdbxzddGAA0YJBBYHZwT5X1iquqZTIJLEsWIPSDszC0i6ENrmdTt0bf8IFVEtASpaUlR0OUFgSDbo7Et0goys1BnDOI5c3KitM2aEEZO8LMAMpzGybA9WEP+C8TUglmVKTLkgg98BwCA5WSeQ67RkdBPKCUrQc3JvDWGHCOG6qdPACG+sSooFiHsCWJKSbetoZtPQxNroZkcSzJU9U0VBnMA6cpyqQbBdiwbVtesTTaeqrS8kkoWrvTl2TZJsJaVEtsxSA+94Ny+GRTIKpKRL7oT2ix2hJa4ygEpSS1gbEPAGeV0yMkqkmS1KSFKUkzJlwXExJcgNfV42q7N67PvEPDIpgpc6oQEqSAUJdC1h0g8wq/SBmJzKZBQKVJQEDMqaFGZ6X2izFTsxGhiKonpqVFcyaVTkhLFSXBAPRiCNWbnBPEMFqfmoRImhYmIBKZYZy5UZeXX0S+ggU76R3fQt0uIpUSlWUd4XTa7AE2HRzsS5ht4fxRaGlS1SUrUQnNlOcAk6OWLH4QtYBwvOm5VGWQlZLLyqLZVFBcjTvDeNdwDAk06B3ZYWQMxQlnLByefjGRg7syCdhOSkhIBLkAOefWPR3HoeUH5hSUrBSkkBLuAHDdT4wb4exmXTSpsmbIRPlTVBYeYpBCkJLDu7ByXfeA+KYUmQlxOCipZARlIVlZwsn0TezbRQmSVhL7i6QdSWu/Lr5Qmq6ZMtGwYX8m1TKeplVQk1Cg6UIS8sP8AUWS+ZLMHy6h7xZHBuIVctSa6rSGIyIQhKkHVzMYJfpy1glhXynUc1Pc7Y5WB+hXYtppBCm48pFrydoUqylQC0lLgByUvrDfT0N9PRlVTVHDzOpF06O2MtUpc7Os5kLZSSA7aZQLDTxhUWHVu+0HPlBxqXOxBU1CSpCkoYqBGiWNjyMBziqWZSHJ90KlfgTLvR6kkFLrAJU4UL7jne8PWAcMGekKnJTLQCSWSkZipWbMMp1ZkgmwAtCvw5QJrKhnyJR326ApDP5xolXXZSJaPRe7cktYdLRltdlGHHe2XK1QkSsslISn7L3J2c3PneF6XLSzkFQPMjOndypBBLfaF9C8R1WOAzASQqWU3HIHfqOvkWYGOMQrwU5pXpC4c+k31TvmbQ/i4liRcw3E8pyFWZJcBSmdKmLFWliRlJ3cE3SYJ/OHSS9w4I36P1SXT6oRMUxXNlmp3sqzW8NAfuPkSoeIh3STdwlbciGzeweqCTOaGynqBOlgLA7wIUCAQVJJT7W9o5QFxjB0S0ZkJUtKWJSVOU7NfUMd7hou4dUpUsofS/rcP7PZFxS8pvcE+/XyZ4NxUlQicLFNE+UAHBuGY6A32NzpFWpqFpQWSlNmBIIt0B6xxxHOVRz1BksplJUq5Uki1z0DeRgTRV81SsxcJDOrISGJ0PQxN8t+SJpo8cPWfS7PKrmQL+F4sTpRSlJS4KdcgISQeT6mCMrEELICezCgdSlx5bcorT8PmLL9oktZSljKlI5Ka5UdAkXPtjrbZiTk6QNq1lTlZVlfdgb6ecUKfA59Q5kyZkx90oJFrelp7Y0LC8GkymWRmUBZcwDezgKJAtteLk7E/+LOtcZZikgPyDgeTNFENHoY8EY/rf2BWJ8NVOWlEmhSDIyKUpJQMxSkBl94F3ufCB0zhqtzFa6OaJilFS1oCVOTslIUWYeMMKMdqUF0TjMH2ZwJfWwWkAj2wxYXxZLnkoJCJzF5S7KNv9mWIWDzFwweCpNUxv8tCS9LszmbPEnvTZU1Cy1piVI6Zg4YGO1VMkJyhCM2vdUbn9oe6NZRWgpbQEfXuC4sw0J1gHivC9PO7ypSUKb00Mklm+sm5Ts5BhbwLwxb+DfgzqZW50gFDpSWLgKbkwJuHF/KKNXMCSkpXYDLkULq56dOUME7hZCVLYkHM4ukzEAAH0AQOzLvnbUbRJhVEqUpR7k5JstBQAAbEhjdtDbrCqp0S5cMscuM0CqWXMSmyiRYhLgFtfrWta+8SUUunXP8ApxNlP3VBKwVFQLFVyySz+TtE2NcQzUzTMyISUsEJy5kgAkCznr7IrYThUurKjOnzJcy6iAhC8zhw1wdbMATYDWDgtiYr6E1bj6kZ5KVkyHIax0L6l1M7amGbgfGaaQntJs8OzJltoTqXa9gPKEqs4ZMiVmmZ1LdgAlSEh2yk505nZ+71F4hRTIAWmZmzAOAgM7gM1rEalBA8doN6YW07NnRxtKmrEuTdRUzqsL2sAcxglRYUqUhYTNLquAwZPMJBdn6vGO8OThLP0YS7j6Qg5gC7lsp5qBN9o0DhCvmT1fQznlI9LMkfW2sASrW523MFGew1K+wev5Plib2hSJqivMymCE/azAKuDZiORcR8xOjlylyxJWUTSby0lRSksCrsllgwca26iNHIhY4r4ZTMkjsZQziahZCWSSHAWHbdNrNzgnFM1xLfCVQVSlJUzoWQSCTmJJJLkMS5OloORHT06UBkgJHIaeUSQSDR6PR6PRxp+aqbFpSpSUTgMyphzLyglKGls3dKtQv0SCHi0iqo0zM2cqDt9ckOkOE9xsuZ3UQVcho6oJz8o83KBonGzD8apkTJinCQqbKbMla3QlM4LykS7KJVL1CXYXEEJmM0rALUrMjKSS5WFBQCwGQwLZgfSDaOdUfswQ0eLFIYEEADXcBib84zijUPXz2lUMyilaTmQM+dRcoWx7qR3XKS/pPsIrKVQEEliE5mBzC7TAkKypZKX7JmvdTtssJlBeVCArMSzC72Oj7kx6ppUiXLmAsFBlORdQBOmrOGvpHLqg4yrwO+CyZaFTVSSnslTFdmQL5A7OdX7yS3MQzysOUqUmYFy0uotnmBLswV6XWEzCklFNLsQSpS2YgkK5DwAbyhpqZeaipyA4zTm/iTfa8A0iqD0Ck8PHMsKn0gLkpaplv4KD8opzcAn+imoo7aH51LBbUb7QSTwomaBmDEadPCL1JwChIuH67xyaDpi1L4IqFkvPpbi4FQgh+dovU3ybzQoETZDWf6VPj53hrpuHko2fygtKoEtpGWglFi3hvC82WvMZkh9P8AWpgwrB1FN1yv5ifztFydQIF4qVMhJBuxEcpJGOLBnE/DYUhE5ZCzLOV0qSruqbVJDG7+SjCrULUt0IRLUgWCcxCj4sGLdNIcK6d2dDVK2T2RtyCrt1hGOOtlKQA6gCClmBI7z7eqAyxfK0RZO6LlXw9RyJy5IrpiFpOVQFKpQBGrF2y7vHArKFRyy8Qm5k2CvmkxTH6xT9ULO6mdmbSJflDpQj59PdAUZnZJZ8zqKSSdrIBH7wihwbwekISuaLkOEn2P1gpSS8FGDF56GDD8NpGzGrmrV9pchb/3jF4YPTK/3pX8lb/1RZpMJlJuEj1QYlyEDYQKyMe4AKXw/Tj/AHlX8gv64snhOkmJYzFFWoV2agQehgjNy8oqz6jK5juf1NUWtplukXLymnM8zJgStQKpZSSEEHUWKhZ9yL7R8lzkuyVIAIsAVMpKS6ipvRy2c9esCpIzzQsekJc5jyPYzA/jeKOB4mqdLQqWppgftMoT3F5U95IULBQvuHB00h0Z2W/Drnab3+e3t+MlxmQZ4MyWR85lXQ184ILov6QIGl/rQDXKllJyOxOYZi2Uj0k67HS5LNBGdVlSMrTEzHKCAr0VsyAhrnKp1dQSNzFKThYq6Ylfccgy22bNnSzX76rEnS20LnHkyn+IfDqXw+/6f09fuvdPtEMqemwWws3f5aW5jlEU/siQQApvR+GsGBTS5QCSO1ys6lZSpJGwCRb1RDOxkBsrLBIYJSXZ3JJa1vdALC/qfMLAwApec5ipZG5LlJvsxsfGLMqSyhNlKDjvOptOelz4xeqcWKCFKQAhQO9yWcAItZ2cm/KIkYyAodopKVM2Vw9wAzOAQzi5v4QXy/c35D+p8puKpsuTMlBMplu5yAqYi4DGwbpFrAeOJshAEmTLUWuWVmIA3y8vCBQoEKTZYSt2SAxJDH0m3J6gD2RVp1CStImukAhRYgKILbpPJ9DtHPkhMlKPZp2G/KBMmS1rNMoBBSD3glyp9M7W8HhgoscKwCuWUvyUFi2t07QgUeKyZ9UhCSpSSQ4nLzd67FIU9wNQCxHK735sgIqECZLzJKlBYkghDsMq0nMwcaoPWGqXuMUjQFVKQnMTlB+1aBKuK5QLEK8WgBX4uougFpb2GumjPdukCptQpWgcco1yfg1yHYcUyuvnHoSEgnQb8o9A8mZzZiwUUqZVgfz64n7VITocz2L6COJs3MC+5189o4RcAAX/ADeDBPqZhMdBd/GO1y8rg2P53j5NmOkAJAI3GpjjCalVl7wUQtKnTdmylwY6XNBEwqdRUXBLWzElRtuTFQqv4j27x3RsVpTdlKSDdtVAOI6gktjXSV5VJlEsSlJR3dwlmI/Wa993h5pQTRUo1705z+8mAnEVFTpTJ+by+yShagsB7qBAzE3uQHeD885aSm/am/1JhDkmrXX/AEvUHB8ZdlynmBMEpVeIWpcwxZlKhdjqDZrY5FbFIaax7JHWcXplYCIpVCARYsY+ZOUfZoZMcEivTyVTKSqlgAqUUAdSSpteoEZvisqbKmGTMSQpCgFAhuVxq4IuDvGoUkppE0gs6pRBPRS4zviWcDNBWSZn0YJd7hnB9cMctxVEmfF6XP3r/VnPFlKqoxiZKclCZqlZXLB1AlhtcAloeQUoAGYDzgFU0rYrXTORYfvKJLeQivXVVJ6K5rKNrOb8rQvJuTKcdKCGmXUvpE6atoVMEBCsqFZkm4L2i3jGcBnhVjBklVyDbMkeYi2aMKFiCIz2kTTBX001lcn+POGChxKWn/VTHHi8GnoygtQUmWaBtkmj/wDNUZvR1SqOuSLZVEpBLsHuC40ZVwevJ41KgqAtT/qL/oVGT45LSuoQJgcJurqkX84bHwdjm8c+SHipxREsqmJAUqcEjKQMwUl7FR0Gg/dBvAvEMTC1GUZoScvoodnJtmUL3Y20a1tx2JYjLWhivKAzHQ+GlrbwKlIlurszmKgw37url938oeKy5HkdsN4hWKCs0pmSkIOZwCVFRcj9VOW/VoozMRyHKFgnNcgMNblkkuSqzH4QMpqScoqHpJYjLf2+BEWpmHrYOfE2T7XclydBGsRRDVVMudNykrUq5IKHSbO3pd0t+MSzVolkJzlJb0ZiQq3IEjN74lkUiacqmgXTmuftWDjrc36xImpC2VMIKAQGIDF2AVf7PujKRtnvnQlhGdbFbBIAPeJOUeAJsHMfaekVUJSHzZc6SSgJykE5UpPpE7H9roYkRWnIpCmUgOEahQuGA/eAI8OsWZOIKKgx7xBzde8HI63Ko2l0BJX2VJfDazMXLzMUMUqY3B0L7dYb6GX2KAjNmA3Jv59fCBlBiSu1XKWGOXuzNl2Dnnq8FkS0iz+ZD/GESjxZLKHFnYQNyDfX74983AHPoBEPZBJ1J8dGjoTdxHbBO+zVtpHo+GcY9HWzaMWVLdyNtRyvHCJLpKhYgsOR3YxcQyVHvKAIIUGY394dogpJRUnLbWxPNvuEOs4uYdMKxcpIDjKpILA3JD6F944mUhf6NNtdQSI+/owrbIyVNqfrdI7ks4SEETB6SS4P7ragwD+qBB1TQqlqTm0Vd/NjFmfTmUpJHeykKBZnZlebGJ8ZmJUkZUKRlsxffrFVdSo5Mw0AKdrc+ukEm2kw4vo1SqUFy5ZSO7MHaafa73kxMFMQR/otP4zPemAvBOMS6ilVLJdcm1+S3IUOj5k9GEH8SkPSSQOcz3phHHjZ6c586f55Aa8WAsUP1cCKM/iMJPoqA6X90Bsd4fnKUMs7KjoCPbAKXw9OQVEzio/V7x9rwCVq7Cv2NBocfCw4LxYqcVyh4VsBpZoUnOxfVoZeJcGJlAIOUncQKTCAVVx2EOCoS/G6vHKNPOLeGcWJm+iszOd/hC/K4KQFArC1kb8/GGnBsAlyznErKTudYNpJaZq90NFOnPSzLsM8o+QKoyrEMT7SeVBeYGYSnk2azOOUaViFWUYdVFNiyE+D5g/qjLqSmTmFxqNB1FoYqpMh+Jyf0/ng0mTh4m1teFO3a/f7Io1XBSSMnYd139IgPo8MOFygirrVnRU8t5a+T28oJVOKgBhAS7bK8a9CsHcNcMIkgBKQlKXsHNzc6xer8HSo9YGSeNpSCpLvlN3+MWZPEMqblVKXmJ2EL5IZwYtYjwQFDIqSSkKKgUqOp1Lm8T4Z8nsqWHCVyz+0T+EOlNXhQiOvxBKRBvo5J3oF4dJEpbAv3JnslqMYvxJipVPITyA9v/j1RqCMYC6ggH/ZT/ZImGM54EwwVVUZix3ZYB8VGw++Dh1f54Aa9Vfnk6o8OK5YBHeLv0+PWJpODqSyU5iOli/N9tY0uThSL2ESDDki7CNTf1CcY/QSKfCVpDqUrzJt5aGJZlHlDh1GxDnzhznUYO0Dv0CACBpBGcUImLKmkM1luR4lgb8mAgZNUooUl2PL89IbcX4TKjbzZRA8W0gXU8JzNUgljcOziN5C3j2LdHiayooVr42dteu0GqbEDlue8DmfwSX9fwgTXSlS1lC0FJ2I0D9RbnaJaOn74KlPZTDcnLv4QxUxEk1oYKLFs2Vzch/Wz+3aG6TU5k218OkZrInfRAhgoN7dR69odOG6vtJIVzZ/IQE9IRk6L02Ys3J9XW0fZU47Cws5Ec1KHe7jo4iKXLZRJP5eBtNEpNMlLJdh6zHomQC2sejLNszedSJUezKe8XIUkuCdheB1MhswvqbtoT3fgY0ZWIo0yux5D2QscNSUKqJ2awYlPL0jfxb4xkZOnaCXRZpZyGQlCDncd/RizEm+0XK/BUz0S8ygFh+8k94asxGz7GPtVT5bBWbobewRXkU61rCZaSpVrJckfwwEYu9AAuVhqpnayZk3LOQHY3ExIDgjrC5Jl5ikc+e28auv5LqmpKFgiQpNsyyXa+iU3fxbWD+D/InRyrz1Lnq3BORH8KLnzUYrgh8UYvg2ITZU5JkuZhOUAByoHVOUXUD8I2qolTUUdN2yQiZ3ypKTZLkW1NxyeHDD8FkU6WkSZcofqJAPmWc+cBOI5f0Ev94nxcEn1wGSqH427FlgqxAjkYLK1YRRnVBTvA6qxBa7JLDnEfJI9BK0HxSAFw1oLzl50pfQXhYw2amWAFOFE68+hg6jEU5GMMT0CkQS8QlGwIJjubUhoWcZKEKMwkJc25udgNzFiiqCtO/ugG2NpVYVxAvh1U2ryj/eX8IzikcLTmYhRANw2o1I3h1w3Ee0lVyfqIXTIfq83MfWW8oWZNEROYpsFBtBv+sNH+yXhy1r2POyxuXIfa7EiaqqTZ0ziLciLe6IEVozfSFhEeMVKZeITk2+kWq/6w0B5ln9UR4jhCKhJCn02JB8bQqf6i2DuKsH1lbRKWSVEF+Wvtg7hU6lCXlLRmPkYXMO4dlSwU53/bS59e8TT+F5Uw2WXO6A0dx/wVPGvf7hb9KELIHsiSQVT5qUF8ous9OXnpFSkwaXTJ7uY21UoqPthmoKAyZLqsZpdXQcvVC0rYHLiiGpwyUoqnBSUGXJnBCEpAcGSsOo+BcQmfI9TSxQzpy0qUe1SlgW1T4Qcrq8icE/bl1I8k0s5XvaAvyRKzYVOA2qE/0kxTDcP3JZP1/n1HdGISdpUz+YP8MdDEpJsZS/5n+WKEtk6xKJiFaaxlsbwRc+eSf7Jf8AM/CPn6Rk/wBkv+P/ACxXQgbmJAlEFbM4I8qtp/7Jf8z/ACx0JtOf9kv+Z/litOkja8U1loxyZ3BP/wBJMZwelqZM5HZrSpMpa0qz6FCSQ9tHjEFzSktukN5bxueHDMJ3WRNH92MXx+lMqYX3Hsgoy6EZI9g+hqPpDqxOg8QRGhcJ5hTvqnOoXPX7ozaUgg2309e0aDwxV/6MAWcksRf3Qc+iHJ+kNTcQIOhMQzKlWujHlFeUhT3L+cemzyHcluX51jkkiSy3KxC2u/KPRQM09E9G/GPR1HWXsB4Sr5gtJITrmmMn+rveyGDAPkgVLWZk6eBm1TLS+7tmX/hjTAY6aGKMSlQSAFPwPSJ1l5zzWSfw9kFaamlymRLQlA1ZKQB7IskxUqZagoKF7MeflGvXQVUfZ8z6t8yhbrHUlDD3+MQ5M6wpiCkWfmdW8otgQt7ZqOJkK/ElclCJaCPTXMAPJmhmqKgIDk2H5tCbiVCaiXJUczGbNNtcpWGbkwHvjJrVLsOLp2K9bTuSIWKzCJqVlclZSrXmD0INobFpUoPlUDfY825RGiQTYpU/gYh8noJ0L0uumTEhK2fcEbu1oJU9OsJLrACer+qJ6nBcxfKp+YBjqRgVw6VnyP3QyK2OUotd1+wPlYV2s0TFOcoYcn5iPuOYmJKRLln6VYOX9UbrPw6+EMkylKEEhJcCwYi/qipgfAaTMVPqM06aQDcEIBNwANSkDnDVDk7QnJlKXCOB5KOqlpdZK6cnK5JLrJdru5vFyt4fmS5fahDEEC7OCTsHeNIo0PJsMrhOgbTW0R1eHCbKUhRYKGwuC4IUOoLQ75NkfPZg3yhhacRqi6iO1JAD2ZmI5Ec4PcEcTqnpKZqWWhgVbKfQ9FdIP8Q/JZMqq2dOUVJlrWTlQod4WY39G2usTy+ApkpGSVIYdCn1klTkwnJfhFEHGuzteDSlFyT5GCFHgICcyO8OpEA14FiKbCnKxscyAfPvwboKOulyEASSFEOoOksSTb0oTT/tf2Gpr+5fcCzqjtqhEhF1FVxySm6ieTD3w24sMqLt6NoiwLhZcufMqZg+lnBIIDd0JHPck3PgIJYvg6pibC42fWNjjlxujJ5YuSSejJjWdpiiUPaXTVXrXTzf+0D1xQ4BqsmE1LKyAVMoEj9hXvtBDD+C6+nxGoqJ0oiQJdSe0zIZjTzAmwVm3A0gX8ndL22E1aedTK/6aooUXHHQtzjKevYp13EExBdE8EcjBXBeJlTLHXpAavwmUE5V2IL8i/juI54awB6mWZRU2a/JvGFaa7H1JPrQ41mLqlpcvC7O48npV3UhodeMMDeSMvpARl1ZgpzspQ6xlU9mvfQ2UHGtQrUIA8YLUvFec5ZqB0UIQpfDxf8A1rDly9sE8NwaaDZWYc9o12unYtJ+UaVggBVNbQyJn9MZjx7Q95J0tGm8MS1ZV5tRJmD+7CZxdhqpqpYSkly1usatUwJK7Fjg3BkrnJXOGaUg+jqVnZPhuYfa7H+2lzpRkIldijNLYAEZSLWAAdL2gPhlPNpZqUJ0sFWHeJDve/Tyg1i+GuVqTYzgkKtsAM3rLe2MU25DHCGPDLmrta/yK9RUjQHx8Y+JmlTkkkn3QQ/9OF9Yll8OK+37Ipc4VpnguIMWoPr7Y9BpPDx+17BHoH5kfqdwZtgj6uYALxAqc28D60LLLlq7ydtQXtoYYropL8yassEhn3O3lESaRZSc6iVa/hygfLxtTkEMSQE5rAcyo782ghXqUJasp72X7nMZpmHVATlD319+n55xbECsGnEoD7Ej/uf1WgoFQEWGijVoBmAKDjKWDOHe5tAzGa1UmSBIcZVBgEg21KS/MPfpBfEZZKe6HUCD7Q/sijiaQpB7LLmdiHYMCxBbkdPCDlqzEJSOMarOpJmmzEOlAsXI+ryjtfF9V/an+FH+GAmOTCmclRGVwsMdmVmA9SoozsQAiKUmnVnpQhFxToZv/W9QPSmnxyp/wxNSceTFvlnFWXVkD/DCDNXMnKCJbuosPE2tDrhfDYlS0Sxc6qLNmUdVH87CG4+UvIM+EfAVkcQ1S79oRyGVPiX7sM2GVUxSHUok+A+AgbR4WydOX590FqJGUdIsjGiWTTLEhZJKVF9x4co6Mj2x9mI0I2iYGCFlRco7Ewt4jKIURmV6zveG/LCxjavpyP1U/H4QnMrQzE/UJleFF2Wux+0fvg9gMx6eWCouEsS5exO8Dq1AlhRVdySIG8KY72syZJ/eQdiLBQ8ixiBKmWtWhhXxAsns3y5Rq+t/fFWmx2ctiSW8TBH9Ay0kqa51gbidUiUgtlAAueg1fwjHy7bOco9JGZfKviq1VQAmLA7JIUApQBdSze7G20HvkelPQVX/ADEr/pqjOMer1VE9c0uyj3f2QGSPVD/8ldXkw+r2/wBIk+1Cx/2xctY6ZNd5LHKpwqWr0kgxxhNCEzk5RodoFVuOtYQw4NUIlsRcliS+paJ07Ly1jyCVNtASbgMqc+ZIhhqsQQoMSBC7jmKJklJll+YjW0ZVkaOB5QLt5RfFIEBgGEUqXiYLS4LRKcWCt4y0d0FsFLGb/wDTM90Awq7na8EsBn5lzR/wJv8ATA6Sg5khIBJIFy28c+kIk1yYUkYWlac7OqxBLgAdebRXqK5Ds4OW3tuYL98hlN4DT17xwMOQ3oj1CAeReCTP8Ry9K6BC6pGrCORVp6ecF5mFS/shvCI/0PLNygX6xnzCXmyiiuXsZP8ADHoJJwSX9n2n749Gc0dyGZQLvZ/XFiXTknl10eI11KUpJ1b38oHya9alZvqgs+l+Q52iuU1CS2xvYXn0AWGUw8Nj0eIBgMtyVFS/2lfdEP6TCRz/ADzjj9Op3P58Ix5Ivs7iFZVKlIZIa+0fQptYHysVSfrRYk1wXYi/3bxqkpM6mjutlBaMpJAJFx+dIAzaObJJystJ9IOxs9xm0MH1mIJ5ceEMcbNSMm4wmKzB0Ze8VC4dmCFAtz7p8jC2uaBdZASLXP5cw68eFiBzZy92Gb35vZCUJeaY7BgN79S0R5FUi7FK4UNnyeYcmaVz0l0oORJ/XIDkeCSP4o0WmohnNtPz7vfA7hrCuxpZaAAFEZjZu8rvGw6MPKGKRLb3mL8ceMSWcuTPplRIhP59sdKTHwQwA7AtHxBa0c5mP55R9LK8WjDCSM+xzFsk6co65iL6AJttfbQavD+DGQ49wvUfOFqEwNNnLKO8WSSotmcMLKts0IzJ8dDcLSlsGY1NmziCoBvs357kggHS0MnDPD6pctM1aQlSvRFnSnmSN1a+DRWwrhqpVPQmaQJZOYspCiQNRa4fq0P1VKdLfm0Jx4u3Idly9RiL9VULPdCTCrxthyzSzC5JAch9gQSPU8aN2IaFrjOnelnAamWr+kwlx3ZqlbPz3VSCCWhm4dqzJwqqXyq6Z/DJOBheqagN+SYMUZfBaz/mqb+idFq2qYiT4u0Hqic5lkHuli/52i3WVy5RCpZC0EXCVaHmIXuEsQE2T2SrlFvFJ/LRbky5VOpSZrplqLpUH7pLd0ttEvGnRdGXJcjyq+fPUyStI35ww0eEZZbKzEtqS8B5S6U5z85AG3eY/fFWtxBL5adU2aok/WUAzavyeBXsjOX0v7EkxZlrIdnMEJFSopd9NYD0uCTB35qytZOj2HQQXDJDc4CSp6Ot+Rs4NnOZv/Lzf6Y4ThIqwuR2ipedLBablJBcEXG4G8VuDpjGf0pp39MFOEiygo7u8NjqhT22cYJjc+ROFFiKfpmeVOHoT0jd/tjceuGYLOluu/hpFjHMIRVyOzVZQOaWsaoWNFD3EbgkQnYXxKUAomnJMT3Vp2cFjlf6u48Yd/LrL+nTIcuLjtDOrX8NWjmXOLtozluf4RWo69MxJyrBIILAudYlqUEDW+rgtd312iDLGcHUlROS/OVDQeuPRCkFVwpPq/GPQNNnUTTq0ZrgkCwA+sevSIaibMW2gtZ9AOQAtBGkoEgPMWkHk7tz03iRcySn6wPk8XceS9TKOgUimUdX+88osyqVIvlv1j0zGED0Q5iorGFEsEtArh1f+jdl4htr9H9rR9RUPZyOuuntED1Vh+08RLri7D83hul2cMUmeVJIty11jlNQADsNhy6euAUrEVILnzAjmfij+st4c/XBKSWkEkB+O5/0a/FJ9RH3wj4GFVFQiWgd0KBmK5IBBV69POGXieiXPzJSpk9komzkkEkAchYPEfDFKJUhJllOZfpkh+8CRltsPvhfHlK2PhOo0jUMOqgpag+wblzPvEGJYjOZOKLRqyiD9Qsd7gE38Hh1wnGO0HeGUuwP1VaXT9xitMS4hVoiWoJBJsBEpWGfaFLibGie6iFzycUbjg5OiVfEqlTMqEu5ZIhhAbUcriAXCuAmWO1mDvqFh9kH4n3Qwl47HdWw8rjdR8HStID4hQpmApJDg9H57wZBigrDHndoS4Ld1txZ35R2SLkqQuHG/UV8Ow0Sktqo6npsNdBHVUS2mpHxi5U1qJYJUWAhencTImT0yUH0sx8QA/3Rzaiqs2KcnYRJtAvGabMgjmCIJIMQVqXSYka0OWj81VlAQsoCC6SRzNidhDPhPD01WE1SMhBVUSFd61gmc5EaHS4GFFTISgF3WwBUSS99viYYaPh0CQtDpTmUguo7AH/FFkYukxc2rMIp+HV0yu0dyLHVm3hlmyAtANrjcOD4iNCrODkH0p0nfVTawGp+EUMU/PKQtsJlxyGkLyQ8obhyqLM+mYRLCn7JD+J90EqKWAGACRySG9e5hom/J+CbVtN/H+ETyOBUp9Krpj+/CGpvoqedV/wV555RXWmG2fwkj/5lIPGa3wimvgfNrXUbchN/CAeNk7yJsi4MVmmT+Qppw8XSIKYBNZxuLxLhWBopUzlmqplvImJCUTASSpNmB/N4GUE4S++ogBIdROjdY2noJVuhhreKUSZSlqPojTmdh64ypGKFa1LVqoknxJcxXx7G+3mnKT2YNuvWKKJrR6nw8HBW+yTNNSdIdaKrBbVxoQWI8CLiGakxZYDLT2gIazBfmPRV5EHpGfYTXB7+34QySK4t1OkVShGaqSslY4SK6WsOlQYWIuCCNiNQehj0AexQtitKVFtVAE+FxHohf8Pw+51DeuWnQDzdorTKcfkiI6zEVZlJDAAZtH8ukURWlRPkfWHiVpDEW1pQLlrcjEE6td0oH4RBJJUCTzaLVHKDP1gVC+mbZFIpyLq/PjEMycEEqOg35AfCJ8QmmwFngPVTAXSRZnNzdrtGZJLGqNSs7FUZgzXCSfAnw3A6mOytbMAcxsAO8fUBsL+Uep0OHN39kHeE/wD3CuiNf3toCMfPljE7dAyl4dmzVS0rlzES83eUQRYd578y2u8MMjgqnkKUUZx2hcpUp0vu1rPHPE2MLkzkJToojfxi1NnKmoTdiFA+1vjBKSTpeB8cLSt9MjrsESEHKgH9kB/Ln4Rb4ZQlVOUt6Kj7WO+2sXky8gDkqPq9kV1Yqp2a0ULI12Lcb6KWKVCpUspzvckeGw6+PWB/DmEqnL7SYO4k+s8vDnFSZUmonhKrAqa3J2hnq63sk5JaQkJDCEJqcuUuh8k4riu2EKyoCElzCpiXEZshBLeJPx9kUK/E1qJBMFOGMLTl7U3LsH26jrBubyOkZGKxre2HeHwoSnWXUS7cuQi9UzsqVK5B4qTwEoFnc829I9Ot2gXikszM8lSjlyefef3MIetKifjzlYG4uxVpkuWqYgqUFFKUqYZg3dLHViW8IWuEqkzMQJIumXMJHJ8qdNdzfSC2K4NLnyUuMpACkkO4VzEF+G8NTLpUr1mTC6lNcgZgB4W9ZhE8Tb5MpuMI0gugxzNQVd1Ov5uY+pgjLlBILbB352eOhDkxEpcQVLwxkEJPo+1wSX8fwjiXOVoRrr0G/n8fCCVQkiVMKSxAzAtyv8PbFfMJktMxmKhcDwP/AIixKtCLvYAx0MCdj8PxjDsS4hXIr5xHeS4QpP7IAcdXeN9xyT9H4Kb3fnyj8xYrMzVE0neYv+owDVvZttdDzI47kHUqHQpPwi2Ma7UPLVmHPbz5RmShEsieUl0kpPMFvdCnhXgYsz8mlIBN1Fz7otSpcZ/J4lqEj03/AGkpPtaJF8VVJHpgeCUj4Ql/DyY5Z4IfaisRKTmWoJHXfoBvCfjnFC6juIdEobbq6q+6AM6oWsutRUeZL++JKe/SKcOFRdvsTkzOWkXJZaLkmW8U5SQ8XUzCkWi+JOEZc1KN7wVoa0J76vIc/wAIUxOu8dS6sqLnaD5GUaNIrUkOdY9CxKm5Uga2j0FQJ//Z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data:image/jpeg;base64,/9j/4AAQSkZJRgABAQAAAQABAAD/2wCEAAkGBhQSERUUExQWFRUWGBoaGBgYFxobHBwcGhgXGBwYGBwXGyYfHBkkGRwYHy8gIycpLCwsGB4xNTAqNSYrLCkBCQoKDgwOGg8PGiwkHyQsLCwsLCwqLCwsLCwsKSwsLCwqLCwsLCwsLCwsLCwsLCwpLCwsLCwsLCwsLCwsLCwsLP/AABEIAK0BJAMBIgACEQEDEQH/xAAcAAACAwEBAQEAAAAAAAAAAAAFBgMEBwIAAQj/xABMEAABAgQEAwQFCAcECQUBAAABAhEAAwQhBRIxQQZRYRMicYEykaGxwQcUI0JS0eHwFWJygpKTslOi0uIkM0NEY3SzwvEWNFRzoyX/xAAaAQADAQEBAQAAAAAAAAAAAAACAwQBAAUG/8QALREAAgICAgECBQIHAQAAAAAAAAECEQMhEjFBImEEE1GR8DKBBRRCUnGh4fH/2gAMAwEAAhEDEQA/AM8IIU8MnDfClRVBSpYJSlnukG7sO8R9kwvrPSGvDqz/APl1KgAMs2nFm+zOufMwl7EIHT8OUCsBTkWZ3Nj46mKc5cyWrQoUfWAY0b5FEImTJ6lJTmQmWEaOyivMeb2SH6w5/KNQyplBNM1IZGVQO6TmSHS13YkdXjFDVs5Q1ZlOF4FVGUaoGYJISVZgpJcJLKUxU4uCNIBYhiWcjvOPABjprzhn4ewgSxXFEzMk0c1N7MSuUz+A1hNCFI7oDkuBZ3dhYHcwKUXtAuKLkoLN1Aq0HpfnQRHW0sxWVgX0udBzPIdYlo61SVGWtZS1ikh7tpsxeClMqUrMlWcqIBCklwkhTl0kgKcMnUMHN4y2mDTTB+ASgETUKkypsw3SZi1JKWDd0DukeMQSq4J7yUplrB0U6gdXSc1iNPVDFLwA1JCUJWFAA575rJuSdAHJbTW0FcO4QlhQlzllQQHKRfUbgfGM5N7HqDkIVNKzd4qa5fxfT1RzOQoK7pJA6aP538Y16l4NokpATKCwwYlRNn1F2Z9xvFPFuGEEvLSoNoxGt7F+8B+zBWN+SZpQUsyZYbxPXZpLAuCBobW1c6wTxalXIWkLSUJIswBHrtd//EV1oE9kkqJGgbXoHbrvC23dvomaaeynUUg7qs6QFjQc/gekczqhTFALgbvcnz2ieswVWRdsmTQH63URzhFJNbOJdmusgWHiW+MbaqzKs+UdQpOcOe+kpvex1ADxFNwsBIUXUQU90EMQ+hD6bR3UYgDMGUMpKu6rmORJiNcmY5KkqN75bkeOWzGCtmKwpMx0ldLMXJl5JMwkyZaCju7kl9b91zbL1iPHuJlT5c9GdCZS6ntMpBM0hmT3my5EpDM/sgdLpFXUVEJ6g+6BdXNJWQ7h7eqGRk3oOOwrIxBSgrOQp7BSlF2AYB9WAA6Rb7E5XSULbqSr2QBRTnKmz5iyeeraQz4dSISkIIUVAAlLFKty+vnCcmto6USsJayMxQQ17fm8epcTmI78lTC6SzXBFxe5tFv5uqUTMQp0j6zu/IGPSlSzmXlB5JHdHgQBa8CpC6KdRiPakdoFKWqwJ72+0SnB1s4vzS+nsf7oIpkAIDpAzHuLNgWAcBnGYHfW946RNKVnK6hs7BV7MSCQbdbxzddGAA0YJBBYHZwT5X1iquqZTIJLEsWIPSDszC0i6ENrmdTt0bf8IFVEtASpaUlR0OUFgSDbo7Et0goys1BnDOI5c3KitM2aEEZO8LMAMpzGybA9WEP+C8TUglmVKTLkgg98BwCA5WSeQ67RkdBPKCUrQc3JvDWGHCOG6qdPACG+sSooFiHsCWJKSbetoZtPQxNroZkcSzJU9U0VBnMA6cpyqQbBdiwbVtesTTaeqrS8kkoWrvTl2TZJsJaVEtsxSA+94Ny+GRTIKpKRL7oT2ix2hJa4ygEpSS1gbEPAGeV0yMkqkmS1KSFKUkzJlwXExJcgNfV42q7N67PvEPDIpgpc6oQEqSAUJdC1h0g8wq/SBmJzKZBQKVJQEDMqaFGZ6X2izFTsxGhiKonpqVFcyaVTkhLFSXBAPRiCNWbnBPEMFqfmoRImhYmIBKZYZy5UZeXX0S+ggU76R3fQt0uIpUSlWUd4XTa7AE2HRzsS5ht4fxRaGlS1SUrUQnNlOcAk6OWLH4QtYBwvOm5VGWQlZLLyqLZVFBcjTvDeNdwDAk06B3ZYWQMxQlnLByefjGRg7syCdhOSkhIBLkAOefWPR3HoeUH5hSUrBSkkBLuAHDdT4wb4exmXTSpsmbIRPlTVBYeYpBCkJLDu7ByXfeA+KYUmQlxOCipZARlIVlZwsn0TezbRQmSVhL7i6QdSWu/Lr5Qmq6ZMtGwYX8m1TKeplVQk1Cg6UIS8sP8AUWS+ZLMHy6h7xZHBuIVctSa6rSGIyIQhKkHVzMYJfpy1glhXynUc1Pc7Y5WB+hXYtppBCm48pFrydoUqylQC0lLgByUvrDfT0N9PRlVTVHDzOpF06O2MtUpc7Os5kLZSSA7aZQLDTxhUWHVu+0HPlBxqXOxBU1CSpCkoYqBGiWNjyMBziqWZSHJ90KlfgTLvR6kkFLrAJU4UL7jne8PWAcMGekKnJTLQCSWSkZipWbMMp1ZkgmwAtCvw5QJrKhnyJR326ApDP5xolXXZSJaPRe7cktYdLRltdlGHHe2XK1QkSsslISn7L3J2c3PneF6XLSzkFQPMjOndypBBLfaF9C8R1WOAzASQqWU3HIHfqOvkWYGOMQrwU5pXpC4c+k31TvmbQ/i4liRcw3E8pyFWZJcBSmdKmLFWliRlJ3cE3SYJ/OHSS9w4I36P1SXT6oRMUxXNlmp3sqzW8NAfuPkSoeIh3STdwlbciGzeweqCTOaGynqBOlgLA7wIUCAQVJJT7W9o5QFxjB0S0ZkJUtKWJSVOU7NfUMd7hou4dUpUsofS/rcP7PZFxS8pvcE+/XyZ4NxUlQicLFNE+UAHBuGY6A32NzpFWpqFpQWSlNmBIIt0B6xxxHOVRz1BksplJUq5Uki1z0DeRgTRV81SsxcJDOrISGJ0PQxN8t+SJpo8cPWfS7PKrmQL+F4sTpRSlJS4KdcgISQeT6mCMrEELICezCgdSlx5bcorT8PmLL9oktZSljKlI5Ka5UdAkXPtjrbZiTk6QNq1lTlZVlfdgb6ecUKfA59Q5kyZkx90oJFrelp7Y0LC8GkymWRmUBZcwDezgKJAtteLk7E/+LOtcZZikgPyDgeTNFENHoY8EY/rf2BWJ8NVOWlEmhSDIyKUpJQMxSkBl94F3ufCB0zhqtzFa6OaJilFS1oCVOTslIUWYeMMKMdqUF0TjMH2ZwJfWwWkAj2wxYXxZLnkoJCJzF5S7KNv9mWIWDzFwweCpNUxv8tCS9LszmbPEnvTZU1Cy1piVI6Zg4YGO1VMkJyhCM2vdUbn9oe6NZRWgpbQEfXuC4sw0J1gHivC9PO7ypSUKb00Mklm+sm5Ts5BhbwLwxb+DfgzqZW50gFDpSWLgKbkwJuHF/KKNXMCSkpXYDLkULq56dOUME7hZCVLYkHM4ukzEAAH0AQOzLvnbUbRJhVEqUpR7k5JstBQAAbEhjdtDbrCqp0S5cMscuM0CqWXMSmyiRYhLgFtfrWta+8SUUunXP8ApxNlP3VBKwVFQLFVyySz+TtE2NcQzUzTMyISUsEJy5kgAkCznr7IrYThUurKjOnzJcy6iAhC8zhw1wdbMATYDWDgtiYr6E1bj6kZ5KVkyHIax0L6l1M7amGbgfGaaQntJs8OzJltoTqXa9gPKEqs4ZMiVmmZ1LdgAlSEh2yk505nZ+71F4hRTIAWmZmzAOAgM7gM1rEalBA8doN6YW07NnRxtKmrEuTdRUzqsL2sAcxglRYUqUhYTNLquAwZPMJBdn6vGO8OThLP0YS7j6Qg5gC7lsp5qBN9o0DhCvmT1fQznlI9LMkfW2sASrW523MFGew1K+wev5Plib2hSJqivMymCE/azAKuDZiORcR8xOjlylyxJWUTSby0lRSksCrsllgwca26iNHIhY4r4ZTMkjsZQziahZCWSSHAWHbdNrNzgnFM1xLfCVQVSlJUzoWQSCTmJJJLkMS5OloORHT06UBkgJHIaeUSQSDR6PR6PRxp+aqbFpSpSUTgMyphzLyglKGls3dKtQv0SCHi0iqo0zM2cqDt9ckOkOE9xsuZ3UQVcho6oJz8o83KBonGzD8apkTJinCQqbKbMla3QlM4LykS7KJVL1CXYXEEJmM0rALUrMjKSS5WFBQCwGQwLZgfSDaOdUfswQ0eLFIYEEADXcBib84zijUPXz2lUMyilaTmQM+dRcoWx7qR3XKS/pPsIrKVQEEliE5mBzC7TAkKypZKX7JmvdTtssJlBeVCArMSzC72Oj7kx6ppUiXLmAsFBlORdQBOmrOGvpHLqg4yrwO+CyZaFTVSSnslTFdmQL5A7OdX7yS3MQzysOUqUmYFy0uotnmBLswV6XWEzCklFNLsQSpS2YgkK5DwAbyhpqZeaipyA4zTm/iTfa8A0iqD0Ck8PHMsKn0gLkpaplv4KD8opzcAn+imoo7aH51LBbUb7QSTwomaBmDEadPCL1JwChIuH67xyaDpi1L4IqFkvPpbi4FQgh+dovU3ybzQoETZDWf6VPj53hrpuHko2fygtKoEtpGWglFi3hvC82WvMZkh9P8AWpgwrB1FN1yv5ifztFydQIF4qVMhJBuxEcpJGOLBnE/DYUhE5ZCzLOV0qSruqbVJDG7+SjCrULUt0IRLUgWCcxCj4sGLdNIcK6d2dDVK2T2RtyCrt1hGOOtlKQA6gCClmBI7z7eqAyxfK0RZO6LlXw9RyJy5IrpiFpOVQFKpQBGrF2y7vHArKFRyy8Qm5k2CvmkxTH6xT9ULO6mdmbSJflDpQj59PdAUZnZJZ8zqKSSdrIBH7wihwbwekISuaLkOEn2P1gpSS8FGDF56GDD8NpGzGrmrV9pchb/3jF4YPTK/3pX8lb/1RZpMJlJuEj1QYlyEDYQKyMe4AKXw/Tj/AHlX8gv64snhOkmJYzFFWoV2agQehgjNy8oqz6jK5juf1NUWtplukXLymnM8zJgStQKpZSSEEHUWKhZ9yL7R8lzkuyVIAIsAVMpKS6ipvRy2c9esCpIzzQsekJc5jyPYzA/jeKOB4mqdLQqWppgftMoT3F5U95IULBQvuHB00h0Z2W/Drnab3+e3t+MlxmQZ4MyWR85lXQ184ILov6QIGl/rQDXKllJyOxOYZi2Uj0k67HS5LNBGdVlSMrTEzHKCAr0VsyAhrnKp1dQSNzFKThYq6Ylfccgy22bNnSzX76rEnS20LnHkyn+IfDqXw+/6f09fuvdPtEMqemwWws3f5aW5jlEU/siQQApvR+GsGBTS5QCSO1ys6lZSpJGwCRb1RDOxkBsrLBIYJSXZ3JJa1vdALC/qfMLAwApec5ipZG5LlJvsxsfGLMqSyhNlKDjvOptOelz4xeqcWKCFKQAhQO9yWcAItZ2cm/KIkYyAodopKVM2Vw9wAzOAQzi5v4QXy/c35D+p8puKpsuTMlBMplu5yAqYi4DGwbpFrAeOJshAEmTLUWuWVmIA3y8vCBQoEKTZYSt2SAxJDH0m3J6gD2RVp1CStImukAhRYgKILbpPJ9DtHPkhMlKPZp2G/KBMmS1rNMoBBSD3glyp9M7W8HhgoscKwCuWUvyUFi2t07QgUeKyZ9UhCSpSSQ4nLzd67FIU9wNQCxHK735sgIqECZLzJKlBYkghDsMq0nMwcaoPWGqXuMUjQFVKQnMTlB+1aBKuK5QLEK8WgBX4uougFpb2GumjPdukCptQpWgcco1yfg1yHYcUyuvnHoSEgnQb8o9A8mZzZiwUUqZVgfz64n7VITocz2L6COJs3MC+5189o4RcAAX/ADeDBPqZhMdBd/GO1y8rg2P53j5NmOkAJAI3GpjjCalVl7wUQtKnTdmylwY6XNBEwqdRUXBLWzElRtuTFQqv4j27x3RsVpTdlKSDdtVAOI6gktjXSV5VJlEsSlJR3dwlmI/Wa993h5pQTRUo1705z+8mAnEVFTpTJ+by+yShagsB7qBAzE3uQHeD885aSm/am/1JhDkmrXX/AEvUHB8ZdlynmBMEpVeIWpcwxZlKhdjqDZrY5FbFIaax7JHWcXplYCIpVCARYsY+ZOUfZoZMcEivTyVTKSqlgAqUUAdSSpteoEZvisqbKmGTMSQpCgFAhuVxq4IuDvGoUkppE0gs6pRBPRS4zviWcDNBWSZn0YJd7hnB9cMctxVEmfF6XP3r/VnPFlKqoxiZKclCZqlZXLB1AlhtcAloeQUoAGYDzgFU0rYrXTORYfvKJLeQivXVVJ6K5rKNrOb8rQvJuTKcdKCGmXUvpE6atoVMEBCsqFZkm4L2i3jGcBnhVjBklVyDbMkeYi2aMKFiCIz2kTTBX001lcn+POGChxKWn/VTHHi8GnoygtQUmWaBtkmj/wDNUZvR1SqOuSLZVEpBLsHuC40ZVwevJ41KgqAtT/qL/oVGT45LSuoQJgcJurqkX84bHwdjm8c+SHipxREsqmJAUqcEjKQMwUl7FR0Gg/dBvAvEMTC1GUZoScvoodnJtmUL3Y20a1tx2JYjLWhivKAzHQ+GlrbwKlIlurszmKgw37url938oeKy5HkdsN4hWKCs0pmSkIOZwCVFRcj9VOW/VoozMRyHKFgnNcgMNblkkuSqzH4QMpqScoqHpJYjLf2+BEWpmHrYOfE2T7XclydBGsRRDVVMudNykrUq5IKHSbO3pd0t+MSzVolkJzlJb0ZiQq3IEjN74lkUiacqmgXTmuftWDjrc36xImpC2VMIKAQGIDF2AVf7PujKRtnvnQlhGdbFbBIAPeJOUeAJsHMfaekVUJSHzZc6SSgJykE5UpPpE7H9roYkRWnIpCmUgOEahQuGA/eAI8OsWZOIKKgx7xBzde8HI63Ko2l0BJX2VJfDazMXLzMUMUqY3B0L7dYb6GX2KAjNmA3Jv59fCBlBiSu1XKWGOXuzNl2Dnnq8FkS0iz+ZD/GESjxZLKHFnYQNyDfX74983AHPoBEPZBJ1J8dGjoTdxHbBO+zVtpHo+GcY9HWzaMWVLdyNtRyvHCJLpKhYgsOR3YxcQyVHvKAIIUGY394dogpJRUnLbWxPNvuEOs4uYdMKxcpIDjKpILA3JD6F944mUhf6NNtdQSI+/owrbIyVNqfrdI7ks4SEETB6SS4P7ragwD+qBB1TQqlqTm0Vd/NjFmfTmUpJHeykKBZnZlebGJ8ZmJUkZUKRlsxffrFVdSo5Mw0AKdrc+ukEm2kw4vo1SqUFy5ZSO7MHaafa73kxMFMQR/otP4zPemAvBOMS6ilVLJdcm1+S3IUOj5k9GEH8SkPSSQOcz3phHHjZ6c586f55Aa8WAsUP1cCKM/iMJPoqA6X90Bsd4fnKUMs7KjoCPbAKXw9OQVEzio/V7x9rwCVq7Cv2NBocfCw4LxYqcVyh4VsBpZoUnOxfVoZeJcGJlAIOUncQKTCAVVx2EOCoS/G6vHKNPOLeGcWJm+iszOd/hC/K4KQFArC1kb8/GGnBsAlyznErKTudYNpJaZq90NFOnPSzLsM8o+QKoyrEMT7SeVBeYGYSnk2azOOUaViFWUYdVFNiyE+D5g/qjLqSmTmFxqNB1FoYqpMh+Jyf0/ng0mTh4m1teFO3a/f7Io1XBSSMnYd139IgPo8MOFygirrVnRU8t5a+T28oJVOKgBhAS7bK8a9CsHcNcMIkgBKQlKXsHNzc6xer8HSo9YGSeNpSCpLvlN3+MWZPEMqblVKXmJ2EL5IZwYtYjwQFDIqSSkKKgUqOp1Lm8T4Z8nsqWHCVyz+0T+EOlNXhQiOvxBKRBvo5J3oF4dJEpbAv3JnslqMYvxJipVPITyA9v/j1RqCMYC6ggH/ZT/ZImGM54EwwVVUZix3ZYB8VGw++Dh1f54Aa9Vfnk6o8OK5YBHeLv0+PWJpODqSyU5iOli/N9tY0uThSL2ESDDki7CNTf1CcY/QSKfCVpDqUrzJt5aGJZlHlDh1GxDnzhznUYO0Dv0CACBpBGcUImLKmkM1luR4lgb8mAgZNUooUl2PL89IbcX4TKjbzZRA8W0gXU8JzNUgljcOziN5C3j2LdHiayooVr42dteu0GqbEDlue8DmfwSX9fwgTXSlS1lC0FJ2I0D9RbnaJaOn74KlPZTDcnLv4QxUxEk1oYKLFs2Vzch/Wz+3aG6TU5k218OkZrInfRAhgoN7dR69odOG6vtJIVzZ/IQE9IRk6L02Ys3J9XW0fZU47Cws5Ec1KHe7jo4iKXLZRJP5eBtNEpNMlLJdh6zHomQC2sejLNszedSJUezKe8XIUkuCdheB1MhswvqbtoT3fgY0ZWIo0yux5D2QscNSUKqJ2awYlPL0jfxb4xkZOnaCXRZpZyGQlCDncd/RizEm+0XK/BUz0S8ygFh+8k94asxGz7GPtVT5bBWbobewRXkU61rCZaSpVrJckfwwEYu9AAuVhqpnayZk3LOQHY3ExIDgjrC5Jl5ikc+e28auv5LqmpKFgiQpNsyyXa+iU3fxbWD+D/InRyrz1Lnq3BORH8KLnzUYrgh8UYvg2ITZU5JkuZhOUAByoHVOUXUD8I2qolTUUdN2yQiZ3ypKTZLkW1NxyeHDD8FkU6WkSZcofqJAPmWc+cBOI5f0Ev94nxcEn1wGSqH427FlgqxAjkYLK1YRRnVBTvA6qxBa7JLDnEfJI9BK0HxSAFw1oLzl50pfQXhYw2amWAFOFE68+hg6jEU5GMMT0CkQS8QlGwIJjubUhoWcZKEKMwkJc25udgNzFiiqCtO/ugG2NpVYVxAvh1U2ryj/eX8IzikcLTmYhRANw2o1I3h1w3Ee0lVyfqIXTIfq83MfWW8oWZNEROYpsFBtBv+sNH+yXhy1r2POyxuXIfa7EiaqqTZ0ziLciLe6IEVozfSFhEeMVKZeITk2+kWq/6w0B5ln9UR4jhCKhJCn02JB8bQqf6i2DuKsH1lbRKWSVEF+Wvtg7hU6lCXlLRmPkYXMO4dlSwU53/bS59e8TT+F5Uw2WXO6A0dx/wVPGvf7hb9KELIHsiSQVT5qUF8ous9OXnpFSkwaXTJ7uY21UoqPthmoKAyZLqsZpdXQcvVC0rYHLiiGpwyUoqnBSUGXJnBCEpAcGSsOo+BcQmfI9TSxQzpy0qUe1SlgW1T4Qcrq8icE/bl1I8k0s5XvaAvyRKzYVOA2qE/0kxTDcP3JZP1/n1HdGISdpUz+YP8MdDEpJsZS/5n+WKEtk6xKJiFaaxlsbwRc+eSf7Jf8AM/CPn6Rk/wBkv+P/ACxXQgbmJAlEFbM4I8qtp/7Jf8z/ACx0JtOf9kv+Z/litOkja8U1loxyZ3BP/wBJMZwelqZM5HZrSpMpa0qz6FCSQ9tHjEFzSktukN5bxueHDMJ3WRNH92MXx+lMqYX3Hsgoy6EZI9g+hqPpDqxOg8QRGhcJ5hTvqnOoXPX7ozaUgg2309e0aDwxV/6MAWcksRf3Qc+iHJ+kNTcQIOhMQzKlWujHlFeUhT3L+cemzyHcluX51jkkiSy3KxC2u/KPRQM09E9G/GPR1HWXsB4Sr5gtJITrmmMn+rveyGDAPkgVLWZk6eBm1TLS+7tmX/hjTAY6aGKMSlQSAFPwPSJ1l5zzWSfw9kFaamlymRLQlA1ZKQB7IskxUqZagoKF7MeflGvXQVUfZ8z6t8yhbrHUlDD3+MQ5M6wpiCkWfmdW8otgQt7ZqOJkK/ElclCJaCPTXMAPJmhmqKgIDk2H5tCbiVCaiXJUczGbNNtcpWGbkwHvjJrVLsOLp2K9bTuSIWKzCJqVlclZSrXmD0INobFpUoPlUDfY825RGiQTYpU/gYh8noJ0L0uumTEhK2fcEbu1oJU9OsJLrACer+qJ6nBcxfKp+YBjqRgVw6VnyP3QyK2OUotd1+wPlYV2s0TFOcoYcn5iPuOYmJKRLln6VYOX9UbrPw6+EMkylKEEhJcCwYi/qipgfAaTMVPqM06aQDcEIBNwANSkDnDVDk7QnJlKXCOB5KOqlpdZK6cnK5JLrJdru5vFyt4fmS5fahDEEC7OCTsHeNIo0PJsMrhOgbTW0R1eHCbKUhRYKGwuC4IUOoLQ75NkfPZg3yhhacRqi6iO1JAD2ZmI5Ec4PcEcTqnpKZqWWhgVbKfQ9FdIP8Q/JZMqq2dOUVJlrWTlQod4WY39G2usTy+ApkpGSVIYdCn1klTkwnJfhFEHGuzteDSlFyT5GCFHgICcyO8OpEA14FiKbCnKxscyAfPvwboKOulyEASSFEOoOksSTb0oTT/tf2Gpr+5fcCzqjtqhEhF1FVxySm6ieTD3w24sMqLt6NoiwLhZcufMqZg+lnBIIDd0JHPck3PgIJYvg6pibC42fWNjjlxujJ5YuSSejJjWdpiiUPaXTVXrXTzf+0D1xQ4BqsmE1LKyAVMoEj9hXvtBDD+C6+nxGoqJ0oiQJdSe0zIZjTzAmwVm3A0gX8ndL22E1aedTK/6aooUXHHQtzjKevYp13EExBdE8EcjBXBeJlTLHXpAavwmUE5V2IL8i/juI54awB6mWZRU2a/JvGFaa7H1JPrQ41mLqlpcvC7O48npV3UhodeMMDeSMvpARl1ZgpzspQ6xlU9mvfQ2UHGtQrUIA8YLUvFec5ZqB0UIQpfDxf8A1rDly9sE8NwaaDZWYc9o12unYtJ+UaVggBVNbQyJn9MZjx7Q95J0tGm8MS1ZV5tRJmD+7CZxdhqpqpYSkly1usatUwJK7Fjg3BkrnJXOGaUg+jqVnZPhuYfa7H+2lzpRkIldijNLYAEZSLWAAdL2gPhlPNpZqUJ0sFWHeJDve/Tyg1i+GuVqTYzgkKtsAM3rLe2MU25DHCGPDLmrta/yK9RUjQHx8Y+JmlTkkkn3QQ/9OF9Yll8OK+37Ipc4VpnguIMWoPr7Y9BpPDx+17BHoH5kfqdwZtgj6uYALxAqc28D60LLLlq7ydtQXtoYYropL8yassEhn3O3lESaRZSc6iVa/hygfLxtTkEMSQE5rAcyo782ghXqUJasp72X7nMZpmHVATlD319+n55xbECsGnEoD7Ej/uf1WgoFQEWGijVoBmAKDjKWDOHe5tAzGa1UmSBIcZVBgEg21KS/MPfpBfEZZKe6HUCD7Q/sijiaQpB7LLmdiHYMCxBbkdPCDlqzEJSOMarOpJmmzEOlAsXI+ryjtfF9V/an+FH+GAmOTCmclRGVwsMdmVmA9SoozsQAiKUmnVnpQhFxToZv/W9QPSmnxyp/wxNSceTFvlnFWXVkD/DCDNXMnKCJbuosPE2tDrhfDYlS0Sxc6qLNmUdVH87CG4+UvIM+EfAVkcQ1S79oRyGVPiX7sM2GVUxSHUok+A+AgbR4WydOX590FqJGUdIsjGiWTTLEhZJKVF9x4co6Mj2x9mI0I2iYGCFlRco7Ewt4jKIURmV6zveG/LCxjavpyP1U/H4QnMrQzE/UJleFF2Wux+0fvg9gMx6eWCouEsS5exO8Dq1AlhRVdySIG8KY72syZJ/eQdiLBQ8ixiBKmWtWhhXxAsns3y5Rq+t/fFWmx2ctiSW8TBH9Ay0kqa51gbidUiUgtlAAueg1fwjHy7bOco9JGZfKviq1VQAmLA7JIUApQBdSze7G20HvkelPQVX/ADEr/pqjOMer1VE9c0uyj3f2QGSPVD/8ldXkw+r2/wBIk+1Cx/2xctY6ZNd5LHKpwqWr0kgxxhNCEzk5RodoFVuOtYQw4NUIlsRcliS+paJ07Ly1jyCVNtASbgMqc+ZIhhqsQQoMSBC7jmKJklJll+YjW0ZVkaOB5QLt5RfFIEBgGEUqXiYLS4LRKcWCt4y0d0FsFLGb/wDTM90Awq7na8EsBn5lzR/wJv8ATA6Sg5khIBJIFy28c+kIk1yYUkYWlac7OqxBLgAdebRXqK5Ds4OW3tuYL98hlN4DT17xwMOQ3oj1CAeReCTP8Ry9K6BC6pGrCORVp6ecF5mFS/shvCI/0PLNygX6xnzCXmyiiuXsZP8ADHoJJwSX9n2n749Gc0dyGZQLvZ/XFiXTknl10eI11KUpJ1b38oHya9alZvqgs+l+Q52iuU1CS2xvYXn0AWGUw8Nj0eIBgMtyVFS/2lfdEP6TCRz/ADzjj9Op3P58Ix5Ivs7iFZVKlIZIa+0fQptYHysVSfrRYk1wXYi/3bxqkpM6mjutlBaMpJAJFx+dIAzaObJJystJ9IOxs9xm0MH1mIJ5ceEMcbNSMm4wmKzB0Ze8VC4dmCFAtz7p8jC2uaBdZASLXP5cw68eFiBzZy92Gb35vZCUJeaY7BgN79S0R5FUi7FK4UNnyeYcmaVz0l0oORJ/XIDkeCSP4o0WmohnNtPz7vfA7hrCuxpZaAAFEZjZu8rvGw6MPKGKRLb3mL8ceMSWcuTPplRIhP59sdKTHwQwA7AtHxBa0c5mP55R9LK8WjDCSM+xzFsk6co65iL6AJttfbQavD+DGQ49wvUfOFqEwNNnLKO8WSSotmcMLKts0IzJ8dDcLSlsGY1NmziCoBvs357kggHS0MnDPD6pctM1aQlSvRFnSnmSN1a+DRWwrhqpVPQmaQJZOYspCiQNRa4fq0P1VKdLfm0Jx4u3Idly9RiL9VULPdCTCrxthyzSzC5JAch9gQSPU8aN2IaFrjOnelnAamWr+kwlx3ZqlbPz3VSCCWhm4dqzJwqqXyq6Z/DJOBheqagN+SYMUZfBaz/mqb+idFq2qYiT4u0Hqic5lkHuli/52i3WVy5RCpZC0EXCVaHmIXuEsQE2T2SrlFvFJ/LRbky5VOpSZrplqLpUH7pLd0ttEvGnRdGXJcjyq+fPUyStI35ww0eEZZbKzEtqS8B5S6U5z85AG3eY/fFWtxBL5adU2aok/WUAzavyeBXsjOX0v7EkxZlrIdnMEJFSopd9NYD0uCTB35qytZOj2HQQXDJDc4CSp6Ot+Rs4NnOZv/Lzf6Y4ThIqwuR2ipedLBablJBcEXG4G8VuDpjGf0pp39MFOEiygo7u8NjqhT22cYJjc+ROFFiKfpmeVOHoT0jd/tjceuGYLOluu/hpFjHMIRVyOzVZQOaWsaoWNFD3EbgkQnYXxKUAomnJMT3Vp2cFjlf6u48Yd/LrL+nTIcuLjtDOrX8NWjmXOLtozluf4RWo69MxJyrBIILAudYlqUEDW+rgtd312iDLGcHUlROS/OVDQeuPRCkFVwpPq/GPQNNnUTTq0ZrgkCwA+sevSIaibMW2gtZ9AOQAtBGkoEgPMWkHk7tz03iRcySn6wPk8XceS9TKOgUimUdX+88osyqVIvlv1j0zGED0Q5iorGFEsEtArh1f+jdl4htr9H9rR9RUPZyOuuntED1Vh+08RLri7D83hul2cMUmeVJIty11jlNQADsNhy6euAUrEVILnzAjmfij+st4c/XBKSWkEkB+O5/0a/FJ9RH3wj4GFVFQiWgd0KBmK5IBBV69POGXieiXPzJSpk9komzkkEkAchYPEfDFKJUhJllOZfpkh+8CRltsPvhfHlK2PhOo0jUMOqgpag+wblzPvEGJYjOZOKLRqyiD9Qsd7gE38Hh1wnGO0HeGUuwP1VaXT9xitMS4hVoiWoJBJsBEpWGfaFLibGie6iFzycUbjg5OiVfEqlTMqEu5ZIhhAbUcriAXCuAmWO1mDvqFh9kH4n3Qwl47HdWw8rjdR8HStID4hQpmApJDg9H57wZBigrDHndoS4Ld1txZ35R2SLkqQuHG/UV8Ow0Sktqo6npsNdBHVUS2mpHxi5U1qJYJUWAhencTImT0yUH0sx8QA/3Rzaiqs2KcnYRJtAvGabMgjmCIJIMQVqXSYka0OWj81VlAQsoCC6SRzNidhDPhPD01WE1SMhBVUSFd61gmc5EaHS4GFFTISgF3WwBUSS99viYYaPh0CQtDpTmUguo7AH/FFkYukxc2rMIp+HV0yu0dyLHVm3hlmyAtANrjcOD4iNCrODkH0p0nfVTawGp+EUMU/PKQtsJlxyGkLyQ8obhyqLM+mYRLCn7JD+J90EqKWAGACRySG9e5hom/J+CbVtN/H+ETyOBUp9Krpj+/CGpvoqedV/wV555RXWmG2fwkj/5lIPGa3wimvgfNrXUbchN/CAeNk7yJsi4MVmmT+Qppw8XSIKYBNZxuLxLhWBopUzlmqplvImJCUTASSpNmB/N4GUE4S++ogBIdROjdY2noJVuhhreKUSZSlqPojTmdh64ypGKFa1LVqoknxJcxXx7G+3mnKT2YNuvWKKJrR6nw8HBW+yTNNSdIdaKrBbVxoQWI8CLiGakxZYDLT2gIazBfmPRV5EHpGfYTXB7+34QySK4t1OkVShGaqSslY4SK6WsOlQYWIuCCNiNQehj0AexQtitKVFtVAE+FxHohf8Pw+51DeuWnQDzdorTKcfkiI6zEVZlJDAAZtH8ukURWlRPkfWHiVpDEW1pQLlrcjEE6td0oH4RBJJUCTzaLVHKDP1gVC+mbZFIpyLq/PjEMycEEqOg35AfCJ8QmmwFngPVTAXSRZnNzdrtGZJLGqNSs7FUZgzXCSfAnw3A6mOytbMAcxsAO8fUBsL+Uep0OHN39kHeE/wD3CuiNf3toCMfPljE7dAyl4dmzVS0rlzES83eUQRYd578y2u8MMjgqnkKUUZx2hcpUp0vu1rPHPE2MLkzkJToojfxi1NnKmoTdiFA+1vjBKSTpeB8cLSt9MjrsESEHKgH9kB/Ln4Rb4ZQlVOUt6Kj7WO+2sXky8gDkqPq9kV1Yqp2a0ULI12Lcb6KWKVCpUspzvckeGw6+PWB/DmEqnL7SYO4k+s8vDnFSZUmonhKrAqa3J2hnq63sk5JaQkJDCEJqcuUuh8k4riu2EKyoCElzCpiXEZshBLeJPx9kUK/E1qJBMFOGMLTl7U3LsH26jrBubyOkZGKxre2HeHwoSnWXUS7cuQi9UzsqVK5B4qTwEoFnc829I9Ot2gXikszM8lSjlyefef3MIetKifjzlYG4uxVpkuWqYgqUFFKUqYZg3dLHViW8IWuEqkzMQJIumXMJHJ8qdNdzfSC2K4NLnyUuMpACkkO4VzEF+G8NTLpUr1mTC6lNcgZgB4W9ZhE8Tb5MpuMI0gugxzNQVd1Ov5uY+pgjLlBILbB352eOhDkxEpcQVLwxkEJPo+1wSX8fwjiXOVoRrr0G/n8fCCVQkiVMKSxAzAtyv8PbFfMJktMxmKhcDwP/AIixKtCLvYAx0MCdj8PxjDsS4hXIr5xHeS4QpP7IAcdXeN9xyT9H4Kb3fnyj8xYrMzVE0neYv+owDVvZttdDzI47kHUqHQpPwi2Ma7UPLVmHPbz5RmShEsieUl0kpPMFvdCnhXgYsz8mlIBN1Fz7otSpcZ/J4lqEj03/AGkpPtaJF8VVJHpgeCUj4Ql/DyY5Z4IfaisRKTmWoJHXfoBvCfjnFC6juIdEobbq6q+6AM6oWsutRUeZL++JKe/SKcOFRdvsTkzOWkXJZaLkmW8U5SQ8XUzCkWi+JOEZc1KN7wVoa0J76vIc/wAIUxOu8dS6sqLnaD5GUaNIrUkOdY9CxKm5Uga2j0FQJ//Z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Picture 2" descr="http://fastml.com/images/deep-learning-made-easy/deep_learning_laptop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1" t="6380" r="6483" b="3383"/>
          <a:stretch/>
        </p:blipFill>
        <p:spPr bwMode="auto">
          <a:xfrm>
            <a:off x="5105400" y="1140122"/>
            <a:ext cx="2916844" cy="2139019"/>
          </a:xfrm>
          <a:prstGeom prst="rect">
            <a:avLst/>
          </a:prstGeom>
          <a:noFill/>
          <a:ln w="0"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5867400" y="3278975"/>
            <a:ext cx="1620958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Deep learning</a:t>
            </a:r>
          </a:p>
        </p:txBody>
      </p:sp>
      <p:sp>
        <p:nvSpPr>
          <p:cNvPr id="23" name="Text Box 38">
            <a:extLst>
              <a:ext uri="{FF2B5EF4-FFF2-40B4-BE49-F238E27FC236}">
                <a16:creationId xmlns:a16="http://schemas.microsoft.com/office/drawing/2014/main" id="{E4409D9C-2FB2-1949-9497-BD7AC7E4A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0294" y="6488668"/>
            <a:ext cx="1608134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Segmentation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AD8D0CF-4DEF-104F-9677-6443AD144C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5"/>
          <a:stretch/>
        </p:blipFill>
        <p:spPr>
          <a:xfrm>
            <a:off x="1034036" y="4061494"/>
            <a:ext cx="3233164" cy="17413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584A167-12F9-594C-A332-3C6F04EE90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08"/>
          <a:stretch/>
        </p:blipFill>
        <p:spPr>
          <a:xfrm>
            <a:off x="5486400" y="3853778"/>
            <a:ext cx="2362200" cy="126581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C865E52-5DF1-6749-BC9E-EE4C1699AA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8"/>
          <a:stretch/>
        </p:blipFill>
        <p:spPr>
          <a:xfrm>
            <a:off x="5480538" y="5228244"/>
            <a:ext cx="2362200" cy="126581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B37721C-688B-8E43-A581-7EA3AF6F1B0E}"/>
              </a:ext>
            </a:extLst>
          </p:cNvPr>
          <p:cNvSpPr txBox="1"/>
          <p:nvPr/>
        </p:nvSpPr>
        <p:spPr>
          <a:xfrm>
            <a:off x="57709" y="6430053"/>
            <a:ext cx="222368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kern="0" dirty="0">
                <a:solidFill>
                  <a:schemeClr val="tx1"/>
                </a:solidFill>
                <a:cs typeface="+mn-cs"/>
              </a:rPr>
              <a:t>Source: </a:t>
            </a:r>
            <a:r>
              <a:rPr lang="en-US" sz="1800" b="0" kern="0" dirty="0">
                <a:solidFill>
                  <a:schemeClr val="tx1"/>
                </a:solidFill>
              </a:rPr>
              <a:t>L. </a:t>
            </a:r>
            <a:r>
              <a:rPr lang="en-US" sz="1800" b="0" kern="0" dirty="0" err="1">
                <a:solidFill>
                  <a:schemeClr val="tx1"/>
                </a:solidFill>
              </a:rPr>
              <a:t>Lazebnik</a:t>
            </a:r>
            <a:endParaRPr lang="en-US" sz="1800" b="0" kern="0" dirty="0">
              <a:solidFill>
                <a:schemeClr val="tx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64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29540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kind of information can be extracted from an image?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990510"/>
            <a:ext cx="4200729" cy="3059305"/>
          </a:xfrm>
          <a:prstGeom prst="rect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5" name="Rectangle 54"/>
          <p:cNvSpPr/>
          <p:nvPr/>
        </p:nvSpPr>
        <p:spPr>
          <a:xfrm>
            <a:off x="5537284" y="4739713"/>
            <a:ext cx="330540" cy="305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>
              <a:lnSpc>
                <a:spcPct val="86000"/>
              </a:lnSpc>
              <a:spcBef>
                <a:spcPts val="500"/>
              </a:spcBef>
              <a:buClr>
                <a:srgbClr val="FF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i="1" dirty="0">
                <a:solidFill>
                  <a:prstClr val="white"/>
                </a:solidFill>
                <a:latin typeface="Calibri"/>
                <a:cs typeface="Arial" pitchFamily="34" charset="0"/>
              </a:rPr>
              <a:t>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D20743-341F-6B4F-BE6C-D1DCBC682A7C}"/>
              </a:ext>
            </a:extLst>
          </p:cNvPr>
          <p:cNvSpPr txBox="1"/>
          <p:nvPr/>
        </p:nvSpPr>
        <p:spPr>
          <a:xfrm>
            <a:off x="0" y="6412468"/>
            <a:ext cx="222368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kern="0" dirty="0">
                <a:solidFill>
                  <a:schemeClr val="tx1"/>
                </a:solidFill>
                <a:cs typeface="+mn-cs"/>
              </a:rPr>
              <a:t>Source: </a:t>
            </a:r>
            <a:r>
              <a:rPr lang="en-US" sz="1800" b="0" kern="0" dirty="0">
                <a:solidFill>
                  <a:schemeClr val="tx1"/>
                </a:solidFill>
              </a:rPr>
              <a:t>L. </a:t>
            </a:r>
            <a:r>
              <a:rPr lang="en-US" sz="1800" b="0" kern="0" dirty="0" err="1">
                <a:solidFill>
                  <a:schemeClr val="tx1"/>
                </a:solidFill>
              </a:rPr>
              <a:t>Lazebnik</a:t>
            </a:r>
            <a:endParaRPr lang="en-US" sz="1800" b="0" kern="0" dirty="0">
              <a:solidFill>
                <a:schemeClr val="tx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99923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V. Additional Topics (time permitting)</a:t>
            </a:r>
          </a:p>
        </p:txBody>
      </p:sp>
      <p:sp>
        <p:nvSpPr>
          <p:cNvPr id="61448" name="Text Box 25"/>
          <p:cNvSpPr txBox="1">
            <a:spLocks noChangeArrowheads="1"/>
          </p:cNvSpPr>
          <p:nvPr/>
        </p:nvSpPr>
        <p:spPr bwMode="auto">
          <a:xfrm>
            <a:off x="1208348" y="3790120"/>
            <a:ext cx="784259" cy="36989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Video</a:t>
            </a:r>
          </a:p>
        </p:txBody>
      </p:sp>
      <p:pic>
        <p:nvPicPr>
          <p:cNvPr id="61449" name="Picture 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827" y="1001892"/>
            <a:ext cx="3017300" cy="273871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4023415" y="3821668"/>
            <a:ext cx="1326004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Generation</a:t>
            </a: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6274107" y="3821668"/>
            <a:ext cx="2219518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Vision and Robotics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B98D5B-D38B-5041-9D57-E03785CFD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520" y="931133"/>
            <a:ext cx="2156680" cy="2793552"/>
          </a:xfrm>
          <a:prstGeom prst="rect">
            <a:avLst/>
          </a:prstGeom>
        </p:spPr>
      </p:pic>
      <p:pic>
        <p:nvPicPr>
          <p:cNvPr id="2" name="Screen Shot 2022-08-23 at 6.18.09 AM.png" descr="Screen Shot 2022-08-23 at 6.18.09 AM.png">
            <a:extLst>
              <a:ext uri="{FF2B5EF4-FFF2-40B4-BE49-F238E27FC236}">
                <a16:creationId xmlns:a16="http://schemas.microsoft.com/office/drawing/2014/main" id="{32C7D6C8-97BF-8FC5-B037-3FDC21A5C2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043" t="13348" r="16712" b="43676"/>
          <a:stretch/>
        </p:blipFill>
        <p:spPr>
          <a:xfrm>
            <a:off x="3392604" y="1048903"/>
            <a:ext cx="2587620" cy="2586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ACD7BE11-2A3F-8516-E566-703CFFD3FF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4376130"/>
            <a:ext cx="2372360" cy="2020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CFCADD-3B95-65FE-26AC-B3CA27DA58C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212" b="16683"/>
          <a:stretch/>
        </p:blipFill>
        <p:spPr>
          <a:xfrm>
            <a:off x="2493287" y="4503472"/>
            <a:ext cx="3720786" cy="1762838"/>
          </a:xfrm>
          <a:prstGeom prst="rect">
            <a:avLst/>
          </a:prstGeom>
        </p:spPr>
      </p:pic>
      <p:sp>
        <p:nvSpPr>
          <p:cNvPr id="9" name="Text Box 20">
            <a:extLst>
              <a:ext uri="{FF2B5EF4-FFF2-40B4-BE49-F238E27FC236}">
                <a16:creationId xmlns:a16="http://schemas.microsoft.com/office/drawing/2014/main" id="{245C2B39-1A8B-427E-65C8-9CE69650D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1016" y="6275179"/>
            <a:ext cx="3441968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Bias and Ethical Considerations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7FA30B-ED3B-9BE7-22B6-BE8D2E707D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4073" y="4371805"/>
            <a:ext cx="2142589" cy="19971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A7EB87-48E0-2950-E9C4-0455F0D38980}"/>
              </a:ext>
            </a:extLst>
          </p:cNvPr>
          <p:cNvSpPr txBox="1"/>
          <p:nvPr/>
        </p:nvSpPr>
        <p:spPr>
          <a:xfrm>
            <a:off x="57709" y="6430053"/>
            <a:ext cx="222368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kern="0" dirty="0">
                <a:solidFill>
                  <a:schemeClr val="tx1"/>
                </a:solidFill>
                <a:cs typeface="+mn-cs"/>
              </a:rPr>
              <a:t>Source: </a:t>
            </a:r>
            <a:r>
              <a:rPr lang="en-US" sz="1800" b="0" kern="0" dirty="0">
                <a:solidFill>
                  <a:schemeClr val="tx1"/>
                </a:solidFill>
              </a:rPr>
              <a:t>L. </a:t>
            </a:r>
            <a:r>
              <a:rPr lang="en-US" sz="1800" b="0" kern="0" dirty="0" err="1">
                <a:solidFill>
                  <a:schemeClr val="tx1"/>
                </a:solidFill>
              </a:rPr>
              <a:t>Lazebnik</a:t>
            </a:r>
            <a:endParaRPr lang="en-US" sz="1800" b="0" kern="0" dirty="0">
              <a:solidFill>
                <a:schemeClr val="tx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19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8" grpId="0"/>
      <p:bldP spid="12" grpId="0"/>
      <p:bldP spid="13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9">
            <a:extLst>
              <a:ext uri="{FF2B5EF4-FFF2-40B4-BE49-F238E27FC236}">
                <a16:creationId xmlns:a16="http://schemas.microsoft.com/office/drawing/2014/main" id="{955ADFA5-4D48-8E41-B62E-987374DC9ED2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914400"/>
            <a:ext cx="7772400" cy="5257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b="0" kern="0" dirty="0"/>
              <a:t>Course TAs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en-US" b="0" kern="0" dirty="0"/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en-US" b="0" kern="0" dirty="0"/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en-US" b="0" kern="0" dirty="0"/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en-US" b="0" kern="0" dirty="0"/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en-US" b="0" kern="0" dirty="0"/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en-US" b="0" kern="0" dirty="0"/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en-US" b="0" kern="0" dirty="0"/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b="0" kern="0" dirty="0"/>
              <a:t>Class website: </a:t>
            </a:r>
            <a:r>
              <a:rPr lang="en-US" sz="2000" b="0" kern="0" dirty="0">
                <a:hlinkClick r:id="rId3"/>
              </a:rPr>
              <a:t>http://saurabhg.web.illinois.edu/teaching/ece549/sp2023/</a:t>
            </a:r>
            <a:r>
              <a:rPr lang="en-US" sz="2000" b="0" kern="0" dirty="0"/>
              <a:t> </a:t>
            </a:r>
          </a:p>
        </p:txBody>
      </p:sp>
      <p:sp>
        <p:nvSpPr>
          <p:cNvPr id="76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Logistics</a:t>
            </a:r>
          </a:p>
        </p:txBody>
      </p:sp>
      <p:sp>
        <p:nvSpPr>
          <p:cNvPr id="17" name="Text Box 38">
            <a:extLst>
              <a:ext uri="{FF2B5EF4-FFF2-40B4-BE49-F238E27FC236}">
                <a16:creationId xmlns:a16="http://schemas.microsoft.com/office/drawing/2014/main" id="{F26B749F-D40B-4F4F-847E-3AEA336E4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0293" y="4298204"/>
            <a:ext cx="1223412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 err="1">
                <a:solidFill>
                  <a:schemeClr val="tx1"/>
                </a:solidFill>
              </a:rPr>
              <a:t>Jiachen</a:t>
            </a:r>
            <a:r>
              <a:rPr lang="en-US" sz="1800" b="0" dirty="0">
                <a:solidFill>
                  <a:schemeClr val="tx1"/>
                </a:solidFill>
              </a:rPr>
              <a:t> Li</a:t>
            </a:r>
          </a:p>
        </p:txBody>
      </p:sp>
      <p:sp>
        <p:nvSpPr>
          <p:cNvPr id="18" name="Text Box 38">
            <a:extLst>
              <a:ext uri="{FF2B5EF4-FFF2-40B4-BE49-F238E27FC236}">
                <a16:creationId xmlns:a16="http://schemas.microsoft.com/office/drawing/2014/main" id="{7FA075BE-CEEF-4949-84D2-10D0EF8B1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026" y="4298204"/>
            <a:ext cx="1441420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Shaowei Liu</a:t>
            </a:r>
          </a:p>
        </p:txBody>
      </p:sp>
      <p:sp>
        <p:nvSpPr>
          <p:cNvPr id="19" name="Text Box 38">
            <a:extLst>
              <a:ext uri="{FF2B5EF4-FFF2-40B4-BE49-F238E27FC236}">
                <a16:creationId xmlns:a16="http://schemas.microsoft.com/office/drawing/2014/main" id="{7A71BD83-24EC-7A45-A26D-F3B3113F2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3675" y="4298204"/>
            <a:ext cx="1244893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Viraj Shah</a:t>
            </a:r>
          </a:p>
        </p:txBody>
      </p:sp>
      <p:pic>
        <p:nvPicPr>
          <p:cNvPr id="3" name="Picture 2" descr="A person in a striped shirt&#10;&#10;Description automatically generated with medium confidence">
            <a:extLst>
              <a:ext uri="{FF2B5EF4-FFF2-40B4-BE49-F238E27FC236}">
                <a16:creationId xmlns:a16="http://schemas.microsoft.com/office/drawing/2014/main" id="{32D5E04F-8053-5DCD-1868-C5F8ADF1C2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36" y="1524000"/>
            <a:ext cx="2743200" cy="2743200"/>
          </a:xfrm>
          <a:prstGeom prst="rect">
            <a:avLst/>
          </a:prstGeom>
        </p:spPr>
      </p:pic>
      <p:pic>
        <p:nvPicPr>
          <p:cNvPr id="5" name="Picture 4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C7ABEB06-AAA6-7353-F6B8-04D9B4A6A5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399" y="1524000"/>
            <a:ext cx="2743200" cy="2743200"/>
          </a:xfrm>
          <a:prstGeom prst="rect">
            <a:avLst/>
          </a:prstGeom>
        </p:spPr>
      </p:pic>
      <p:pic>
        <p:nvPicPr>
          <p:cNvPr id="2050" name="Picture 2" descr="Viraj Shah">
            <a:extLst>
              <a:ext uri="{FF2B5EF4-FFF2-40B4-BE49-F238E27FC236}">
                <a16:creationId xmlns:a16="http://schemas.microsoft.com/office/drawing/2014/main" id="{5FABF4D9-3E05-2A7D-80B2-3D653FFA88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1" t="16104" r="22793" b="30429"/>
          <a:stretch/>
        </p:blipFill>
        <p:spPr bwMode="auto">
          <a:xfrm>
            <a:off x="6074662" y="1524000"/>
            <a:ext cx="288036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50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29540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kind of information can be extracted from an image?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2438400" y="1981200"/>
            <a:ext cx="4200729" cy="3742978"/>
            <a:chOff x="4711808" y="1905000"/>
            <a:chExt cx="4200729" cy="3742978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11808" y="1914310"/>
              <a:ext cx="4200729" cy="3059305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4" name="Group 4"/>
            <p:cNvGrpSpPr>
              <a:grpSpLocks/>
            </p:cNvGrpSpPr>
            <p:nvPr/>
          </p:nvGrpSpPr>
          <p:grpSpPr bwMode="auto">
            <a:xfrm>
              <a:off x="4711808" y="1905000"/>
              <a:ext cx="4200729" cy="2472768"/>
              <a:chOff x="336" y="585"/>
              <a:chExt cx="2256" cy="1328"/>
            </a:xfrm>
          </p:grpSpPr>
          <p:sp>
            <p:nvSpPr>
              <p:cNvPr id="17" name="Line 5"/>
              <p:cNvSpPr>
                <a:spLocks noChangeShapeType="1"/>
              </p:cNvSpPr>
              <p:nvPr/>
            </p:nvSpPr>
            <p:spPr bwMode="auto">
              <a:xfrm>
                <a:off x="336" y="1607"/>
                <a:ext cx="2256" cy="1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prstDash val="sysDash"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l" defTabSz="457200">
                  <a:lnSpc>
                    <a:spcPct val="86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en-US" sz="2400" b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" name="Freeform 6"/>
              <p:cNvSpPr>
                <a:spLocks noChangeArrowheads="1"/>
              </p:cNvSpPr>
              <p:nvPr/>
            </p:nvSpPr>
            <p:spPr bwMode="auto">
              <a:xfrm>
                <a:off x="336" y="1628"/>
                <a:ext cx="2256" cy="168"/>
              </a:xfrm>
              <a:custGeom>
                <a:avLst/>
                <a:gdLst/>
                <a:ahLst/>
                <a:cxnLst>
                  <a:cxn ang="0">
                    <a:pos x="0" y="177"/>
                  </a:cxn>
                  <a:cxn ang="0">
                    <a:pos x="670" y="6"/>
                  </a:cxn>
                  <a:cxn ang="0">
                    <a:pos x="810" y="0"/>
                  </a:cxn>
                  <a:cxn ang="0">
                    <a:pos x="1219" y="9"/>
                  </a:cxn>
                  <a:cxn ang="0">
                    <a:pos x="1296" y="47"/>
                  </a:cxn>
                  <a:cxn ang="0">
                    <a:pos x="1438" y="40"/>
                  </a:cxn>
                  <a:cxn ang="0">
                    <a:pos x="1567" y="107"/>
                  </a:cxn>
                  <a:cxn ang="0">
                    <a:pos x="2304" y="155"/>
                  </a:cxn>
                </a:cxnLst>
                <a:rect l="0" t="0" r="r" b="b"/>
                <a:pathLst>
                  <a:path w="2304" h="177">
                    <a:moveTo>
                      <a:pt x="0" y="177"/>
                    </a:moveTo>
                    <a:lnTo>
                      <a:pt x="670" y="6"/>
                    </a:lnTo>
                    <a:lnTo>
                      <a:pt x="810" y="0"/>
                    </a:lnTo>
                    <a:lnTo>
                      <a:pt x="1219" y="9"/>
                    </a:lnTo>
                    <a:lnTo>
                      <a:pt x="1296" y="47"/>
                    </a:lnTo>
                    <a:lnTo>
                      <a:pt x="1438" y="40"/>
                    </a:lnTo>
                    <a:lnTo>
                      <a:pt x="1567" y="107"/>
                    </a:lnTo>
                    <a:lnTo>
                      <a:pt x="2304" y="155"/>
                    </a:lnTo>
                  </a:path>
                </a:pathLst>
              </a:cu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defTabSz="457200">
                  <a:lnSpc>
                    <a:spcPct val="86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en-US" sz="2400" b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" name="Freeform 7"/>
              <p:cNvSpPr>
                <a:spLocks noChangeArrowheads="1"/>
              </p:cNvSpPr>
              <p:nvPr/>
            </p:nvSpPr>
            <p:spPr bwMode="auto">
              <a:xfrm>
                <a:off x="544" y="585"/>
                <a:ext cx="2046" cy="63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0" y="245"/>
                  </a:cxn>
                  <a:cxn ang="0">
                    <a:pos x="304" y="291"/>
                  </a:cxn>
                  <a:cxn ang="0">
                    <a:pos x="354" y="391"/>
                  </a:cxn>
                  <a:cxn ang="0">
                    <a:pos x="390" y="403"/>
                  </a:cxn>
                  <a:cxn ang="0">
                    <a:pos x="458" y="564"/>
                  </a:cxn>
                  <a:cxn ang="0">
                    <a:pos x="378" y="564"/>
                  </a:cxn>
                  <a:cxn ang="0">
                    <a:pos x="410" y="617"/>
                  </a:cxn>
                  <a:cxn ang="0">
                    <a:pos x="467" y="615"/>
                  </a:cxn>
                  <a:cxn ang="0">
                    <a:pos x="510" y="665"/>
                  </a:cxn>
                  <a:cxn ang="0">
                    <a:pos x="599" y="631"/>
                  </a:cxn>
                  <a:cxn ang="0">
                    <a:pos x="652" y="643"/>
                  </a:cxn>
                  <a:cxn ang="0">
                    <a:pos x="832" y="603"/>
                  </a:cxn>
                  <a:cxn ang="0">
                    <a:pos x="988" y="629"/>
                  </a:cxn>
                  <a:cxn ang="0">
                    <a:pos x="1062" y="528"/>
                  </a:cxn>
                  <a:cxn ang="0">
                    <a:pos x="1180" y="533"/>
                  </a:cxn>
                  <a:cxn ang="0">
                    <a:pos x="1166" y="514"/>
                  </a:cxn>
                  <a:cxn ang="0">
                    <a:pos x="1314" y="322"/>
                  </a:cxn>
                  <a:cxn ang="0">
                    <a:pos x="1372" y="310"/>
                  </a:cxn>
                  <a:cxn ang="0">
                    <a:pos x="1372" y="197"/>
                  </a:cxn>
                  <a:cxn ang="0">
                    <a:pos x="1420" y="197"/>
                  </a:cxn>
                  <a:cxn ang="0">
                    <a:pos x="1446" y="228"/>
                  </a:cxn>
                  <a:cxn ang="0">
                    <a:pos x="1449" y="288"/>
                  </a:cxn>
                  <a:cxn ang="0">
                    <a:pos x="1823" y="221"/>
                  </a:cxn>
                  <a:cxn ang="0">
                    <a:pos x="1826" y="82"/>
                  </a:cxn>
                  <a:cxn ang="0">
                    <a:pos x="1900" y="53"/>
                  </a:cxn>
                  <a:cxn ang="0">
                    <a:pos x="1922" y="96"/>
                  </a:cxn>
                  <a:cxn ang="0">
                    <a:pos x="1922" y="199"/>
                  </a:cxn>
                  <a:cxn ang="0">
                    <a:pos x="2090" y="161"/>
                  </a:cxn>
                </a:cxnLst>
                <a:rect l="0" t="0" r="r" b="b"/>
                <a:pathLst>
                  <a:path w="2090" h="665">
                    <a:moveTo>
                      <a:pt x="0" y="0"/>
                    </a:moveTo>
                    <a:cubicBezTo>
                      <a:pt x="37" y="41"/>
                      <a:pt x="167" y="196"/>
                      <a:pt x="220" y="245"/>
                    </a:cubicBezTo>
                    <a:lnTo>
                      <a:pt x="304" y="291"/>
                    </a:lnTo>
                    <a:lnTo>
                      <a:pt x="354" y="391"/>
                    </a:lnTo>
                    <a:lnTo>
                      <a:pt x="390" y="403"/>
                    </a:lnTo>
                    <a:lnTo>
                      <a:pt x="458" y="564"/>
                    </a:lnTo>
                    <a:lnTo>
                      <a:pt x="378" y="564"/>
                    </a:lnTo>
                    <a:lnTo>
                      <a:pt x="410" y="617"/>
                    </a:lnTo>
                    <a:lnTo>
                      <a:pt x="467" y="615"/>
                    </a:lnTo>
                    <a:lnTo>
                      <a:pt x="510" y="665"/>
                    </a:lnTo>
                    <a:lnTo>
                      <a:pt x="599" y="631"/>
                    </a:lnTo>
                    <a:lnTo>
                      <a:pt x="652" y="643"/>
                    </a:lnTo>
                    <a:lnTo>
                      <a:pt x="832" y="603"/>
                    </a:lnTo>
                    <a:lnTo>
                      <a:pt x="988" y="629"/>
                    </a:lnTo>
                    <a:lnTo>
                      <a:pt x="1062" y="528"/>
                    </a:lnTo>
                    <a:lnTo>
                      <a:pt x="1180" y="533"/>
                    </a:lnTo>
                    <a:lnTo>
                      <a:pt x="1166" y="514"/>
                    </a:lnTo>
                    <a:lnTo>
                      <a:pt x="1314" y="322"/>
                    </a:lnTo>
                    <a:lnTo>
                      <a:pt x="1372" y="310"/>
                    </a:lnTo>
                    <a:lnTo>
                      <a:pt x="1372" y="197"/>
                    </a:lnTo>
                    <a:lnTo>
                      <a:pt x="1420" y="197"/>
                    </a:lnTo>
                    <a:lnTo>
                      <a:pt x="1446" y="228"/>
                    </a:lnTo>
                    <a:lnTo>
                      <a:pt x="1449" y="288"/>
                    </a:lnTo>
                    <a:lnTo>
                      <a:pt x="1823" y="221"/>
                    </a:lnTo>
                    <a:lnTo>
                      <a:pt x="1826" y="82"/>
                    </a:lnTo>
                    <a:lnTo>
                      <a:pt x="1900" y="53"/>
                    </a:lnTo>
                    <a:lnTo>
                      <a:pt x="1922" y="96"/>
                    </a:lnTo>
                    <a:lnTo>
                      <a:pt x="1922" y="199"/>
                    </a:lnTo>
                    <a:lnTo>
                      <a:pt x="2090" y="161"/>
                    </a:lnTo>
                  </a:path>
                </a:pathLst>
              </a:cu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defTabSz="457200">
                  <a:lnSpc>
                    <a:spcPct val="86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en-US" sz="2400" b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" name="Freeform 8"/>
              <p:cNvSpPr>
                <a:spLocks noChangeArrowheads="1"/>
              </p:cNvSpPr>
              <p:nvPr/>
            </p:nvSpPr>
            <p:spPr bwMode="auto">
              <a:xfrm>
                <a:off x="726" y="953"/>
                <a:ext cx="156" cy="743"/>
              </a:xfrm>
              <a:custGeom>
                <a:avLst/>
                <a:gdLst/>
                <a:ahLst/>
                <a:cxnLst>
                  <a:cxn ang="0">
                    <a:pos x="159" y="2"/>
                  </a:cxn>
                  <a:cxn ang="0">
                    <a:pos x="32" y="0"/>
                  </a:cxn>
                  <a:cxn ang="0">
                    <a:pos x="0" y="782"/>
                  </a:cxn>
                </a:cxnLst>
                <a:rect l="0" t="0" r="r" b="b"/>
                <a:pathLst>
                  <a:path w="159" h="782">
                    <a:moveTo>
                      <a:pt x="159" y="2"/>
                    </a:moveTo>
                    <a:lnTo>
                      <a:pt x="32" y="0"/>
                    </a:lnTo>
                    <a:lnTo>
                      <a:pt x="0" y="782"/>
                    </a:lnTo>
                  </a:path>
                </a:pathLst>
              </a:cu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defTabSz="457200">
                  <a:lnSpc>
                    <a:spcPct val="86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en-US" sz="2400" b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Line 9"/>
              <p:cNvSpPr>
                <a:spLocks noChangeShapeType="1"/>
              </p:cNvSpPr>
              <p:nvPr/>
            </p:nvSpPr>
            <p:spPr bwMode="auto">
              <a:xfrm>
                <a:off x="1366" y="1158"/>
                <a:ext cx="5" cy="481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l" defTabSz="457200">
                  <a:lnSpc>
                    <a:spcPct val="86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en-US" sz="2400" b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" name="Freeform 10"/>
              <p:cNvSpPr>
                <a:spLocks noChangeArrowheads="1"/>
              </p:cNvSpPr>
              <p:nvPr/>
            </p:nvSpPr>
            <p:spPr bwMode="auto">
              <a:xfrm>
                <a:off x="1511" y="1183"/>
                <a:ext cx="12" cy="45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480"/>
                  </a:cxn>
                </a:cxnLst>
                <a:rect l="0" t="0" r="r" b="b"/>
                <a:pathLst>
                  <a:path w="12" h="480">
                    <a:moveTo>
                      <a:pt x="0" y="0"/>
                    </a:moveTo>
                    <a:lnTo>
                      <a:pt x="12" y="480"/>
                    </a:lnTo>
                  </a:path>
                </a:pathLst>
              </a:cu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defTabSz="457200">
                  <a:lnSpc>
                    <a:spcPct val="86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en-US" sz="2400" b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" name="Freeform 11"/>
              <p:cNvSpPr>
                <a:spLocks noChangeArrowheads="1"/>
              </p:cNvSpPr>
              <p:nvPr/>
            </p:nvSpPr>
            <p:spPr bwMode="auto">
              <a:xfrm>
                <a:off x="1830" y="893"/>
                <a:ext cx="43" cy="8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58"/>
                  </a:cxn>
                  <a:cxn ang="0">
                    <a:pos x="24" y="89"/>
                  </a:cxn>
                  <a:cxn ang="0">
                    <a:pos x="44" y="883"/>
                  </a:cxn>
                </a:cxnLst>
                <a:rect l="0" t="0" r="r" b="b"/>
                <a:pathLst>
                  <a:path w="44" h="883">
                    <a:moveTo>
                      <a:pt x="0" y="0"/>
                    </a:moveTo>
                    <a:lnTo>
                      <a:pt x="8" y="58"/>
                    </a:lnTo>
                    <a:lnTo>
                      <a:pt x="24" y="89"/>
                    </a:lnTo>
                    <a:lnTo>
                      <a:pt x="44" y="883"/>
                    </a:lnTo>
                  </a:path>
                </a:pathLst>
              </a:cu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defTabSz="457200">
                  <a:lnSpc>
                    <a:spcPct val="86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en-US" sz="2400" b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5" name="Freeform 12"/>
              <p:cNvSpPr>
                <a:spLocks noChangeArrowheads="1"/>
              </p:cNvSpPr>
              <p:nvPr/>
            </p:nvSpPr>
            <p:spPr bwMode="auto">
              <a:xfrm>
                <a:off x="1699" y="1091"/>
                <a:ext cx="42" cy="57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6" y="5"/>
                  </a:cxn>
                  <a:cxn ang="0">
                    <a:pos x="43" y="607"/>
                  </a:cxn>
                </a:cxnLst>
                <a:rect l="0" t="0" r="r" b="b"/>
                <a:pathLst>
                  <a:path w="43" h="607">
                    <a:moveTo>
                      <a:pt x="0" y="0"/>
                    </a:moveTo>
                    <a:lnTo>
                      <a:pt x="36" y="5"/>
                    </a:lnTo>
                    <a:lnTo>
                      <a:pt x="43" y="607"/>
                    </a:lnTo>
                  </a:path>
                </a:pathLst>
              </a:cu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defTabSz="457200">
                  <a:lnSpc>
                    <a:spcPct val="86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en-US" sz="2400" b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" name="Line 13"/>
              <p:cNvSpPr>
                <a:spLocks noChangeShapeType="1"/>
              </p:cNvSpPr>
              <p:nvPr/>
            </p:nvSpPr>
            <p:spPr bwMode="auto">
              <a:xfrm>
                <a:off x="1135" y="1183"/>
                <a:ext cx="1" cy="456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l" defTabSz="457200">
                  <a:lnSpc>
                    <a:spcPct val="86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en-US" sz="2400" b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" name="Freeform 14"/>
              <p:cNvSpPr>
                <a:spLocks noChangeArrowheads="1"/>
              </p:cNvSpPr>
              <p:nvPr/>
            </p:nvSpPr>
            <p:spPr bwMode="auto">
              <a:xfrm>
                <a:off x="336" y="590"/>
                <a:ext cx="576" cy="5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22" y="377"/>
                  </a:cxn>
                  <a:cxn ang="0">
                    <a:pos x="588" y="562"/>
                  </a:cxn>
                </a:cxnLst>
                <a:rect l="0" t="0" r="r" b="b"/>
                <a:pathLst>
                  <a:path w="588" h="562">
                    <a:moveTo>
                      <a:pt x="0" y="0"/>
                    </a:moveTo>
                    <a:lnTo>
                      <a:pt x="422" y="377"/>
                    </a:lnTo>
                    <a:lnTo>
                      <a:pt x="588" y="562"/>
                    </a:lnTo>
                  </a:path>
                </a:pathLst>
              </a:cu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defTabSz="457200">
                  <a:lnSpc>
                    <a:spcPct val="86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en-US" sz="2400" b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" name="Freeform 15"/>
              <p:cNvSpPr>
                <a:spLocks noChangeArrowheads="1"/>
              </p:cNvSpPr>
              <p:nvPr/>
            </p:nvSpPr>
            <p:spPr bwMode="auto">
              <a:xfrm>
                <a:off x="1583" y="1087"/>
                <a:ext cx="22" cy="5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598"/>
                  </a:cxn>
                  <a:cxn ang="0">
                    <a:pos x="23" y="629"/>
                  </a:cxn>
                </a:cxnLst>
                <a:rect l="0" t="0" r="r" b="b"/>
                <a:pathLst>
                  <a:path w="23" h="629">
                    <a:moveTo>
                      <a:pt x="0" y="0"/>
                    </a:moveTo>
                    <a:lnTo>
                      <a:pt x="8" y="598"/>
                    </a:lnTo>
                    <a:lnTo>
                      <a:pt x="23" y="629"/>
                    </a:lnTo>
                  </a:path>
                </a:pathLst>
              </a:cu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defTabSz="457200">
                  <a:lnSpc>
                    <a:spcPct val="86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en-US" sz="2400" b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" name="Freeform 16"/>
              <p:cNvSpPr>
                <a:spLocks noChangeArrowheads="1"/>
              </p:cNvSpPr>
              <p:nvPr/>
            </p:nvSpPr>
            <p:spPr bwMode="auto">
              <a:xfrm>
                <a:off x="977" y="1215"/>
                <a:ext cx="69" cy="424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10" y="31"/>
                  </a:cxn>
                  <a:cxn ang="0">
                    <a:pos x="0" y="436"/>
                  </a:cxn>
                  <a:cxn ang="0">
                    <a:pos x="18" y="446"/>
                  </a:cxn>
                </a:cxnLst>
                <a:rect l="0" t="0" r="r" b="b"/>
                <a:pathLst>
                  <a:path w="70" h="446">
                    <a:moveTo>
                      <a:pt x="70" y="0"/>
                    </a:moveTo>
                    <a:lnTo>
                      <a:pt x="10" y="31"/>
                    </a:lnTo>
                    <a:lnTo>
                      <a:pt x="0" y="436"/>
                    </a:lnTo>
                    <a:lnTo>
                      <a:pt x="18" y="446"/>
                    </a:lnTo>
                  </a:path>
                </a:pathLst>
              </a:cu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defTabSz="457200">
                  <a:lnSpc>
                    <a:spcPct val="86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en-US" sz="2400" b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" name="Freeform 17"/>
              <p:cNvSpPr>
                <a:spLocks noChangeArrowheads="1"/>
              </p:cNvSpPr>
              <p:nvPr/>
            </p:nvSpPr>
            <p:spPr bwMode="auto">
              <a:xfrm>
                <a:off x="1746" y="863"/>
                <a:ext cx="846" cy="228"/>
              </a:xfrm>
              <a:custGeom>
                <a:avLst/>
                <a:gdLst/>
                <a:ahLst/>
                <a:cxnLst>
                  <a:cxn ang="0">
                    <a:pos x="0" y="240"/>
                  </a:cxn>
                  <a:cxn ang="0">
                    <a:pos x="96" y="144"/>
                  </a:cxn>
                  <a:cxn ang="0">
                    <a:pos x="864" y="0"/>
                  </a:cxn>
                </a:cxnLst>
                <a:rect l="0" t="0" r="r" b="b"/>
                <a:pathLst>
                  <a:path w="864" h="240">
                    <a:moveTo>
                      <a:pt x="0" y="240"/>
                    </a:moveTo>
                    <a:lnTo>
                      <a:pt x="96" y="144"/>
                    </a:lnTo>
                    <a:lnTo>
                      <a:pt x="864" y="0"/>
                    </a:lnTo>
                  </a:path>
                </a:pathLst>
              </a:cu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defTabSz="457200">
                  <a:lnSpc>
                    <a:spcPct val="86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en-US" sz="2400" b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" name="Freeform 18"/>
              <p:cNvSpPr>
                <a:spLocks noChangeArrowheads="1"/>
              </p:cNvSpPr>
              <p:nvPr/>
            </p:nvSpPr>
            <p:spPr bwMode="auto">
              <a:xfrm>
                <a:off x="336" y="1639"/>
                <a:ext cx="752" cy="274"/>
              </a:xfrm>
              <a:custGeom>
                <a:avLst/>
                <a:gdLst/>
                <a:ahLst/>
                <a:cxnLst>
                  <a:cxn ang="0">
                    <a:pos x="0" y="288"/>
                  </a:cxn>
                  <a:cxn ang="0">
                    <a:pos x="720" y="96"/>
                  </a:cxn>
                  <a:cxn ang="0">
                    <a:pos x="768" y="0"/>
                  </a:cxn>
                </a:cxnLst>
                <a:rect l="0" t="0" r="r" b="b"/>
                <a:pathLst>
                  <a:path w="768" h="288">
                    <a:moveTo>
                      <a:pt x="0" y="288"/>
                    </a:moveTo>
                    <a:lnTo>
                      <a:pt x="720" y="96"/>
                    </a:lnTo>
                    <a:lnTo>
                      <a:pt x="768" y="0"/>
                    </a:lnTo>
                  </a:path>
                </a:pathLst>
              </a:cu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defTabSz="457200">
                  <a:lnSpc>
                    <a:spcPct val="86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en-US" sz="2400" b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" name="Freeform 19"/>
              <p:cNvSpPr>
                <a:spLocks noChangeArrowheads="1"/>
              </p:cNvSpPr>
              <p:nvPr/>
            </p:nvSpPr>
            <p:spPr bwMode="auto">
              <a:xfrm>
                <a:off x="940" y="1169"/>
                <a:ext cx="44" cy="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" y="79"/>
                  </a:cxn>
                </a:cxnLst>
                <a:rect l="0" t="0" r="r" b="b"/>
                <a:pathLst>
                  <a:path w="45" h="79">
                    <a:moveTo>
                      <a:pt x="0" y="0"/>
                    </a:moveTo>
                    <a:lnTo>
                      <a:pt x="45" y="79"/>
                    </a:lnTo>
                  </a:path>
                </a:pathLst>
              </a:cu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defTabSz="457200">
                  <a:lnSpc>
                    <a:spcPct val="86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en-US" sz="2400" b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5" name="Text Box 20"/>
            <p:cNvSpPr txBox="1">
              <a:spLocks noChangeArrowheads="1"/>
            </p:cNvSpPr>
            <p:nvPr/>
          </p:nvSpPr>
          <p:spPr bwMode="auto">
            <a:xfrm>
              <a:off x="4801185" y="5122577"/>
              <a:ext cx="4038733" cy="52540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square" lIns="90000" tIns="46800" rIns="90000" bIns="46800">
              <a:spAutoFit/>
            </a:bodyPr>
            <a:lstStyle/>
            <a:p>
              <a:pPr defTabSz="457200">
                <a:spcBef>
                  <a:spcPts val="750"/>
                </a:spcBef>
                <a:buClr>
                  <a:srgbClr val="FFFFFF"/>
                </a:buClr>
                <a:buSzPct val="100000"/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2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Geometric</a:t>
              </a:r>
              <a:r>
                <a:rPr lang="en-GB" sz="2800" b="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 information</a:t>
              </a:r>
            </a:p>
          </p:txBody>
        </p:sp>
      </p:grpSp>
      <p:sp>
        <p:nvSpPr>
          <p:cNvPr id="55" name="Rectangle 54"/>
          <p:cNvSpPr/>
          <p:nvPr/>
        </p:nvSpPr>
        <p:spPr>
          <a:xfrm>
            <a:off x="5537284" y="4739713"/>
            <a:ext cx="330540" cy="305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>
              <a:lnSpc>
                <a:spcPct val="86000"/>
              </a:lnSpc>
              <a:spcBef>
                <a:spcPts val="500"/>
              </a:spcBef>
              <a:buClr>
                <a:srgbClr val="FF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i="1" dirty="0">
                <a:solidFill>
                  <a:prstClr val="white"/>
                </a:solidFill>
                <a:latin typeface="Calibri"/>
                <a:cs typeface="Arial" pitchFamily="34" charset="0"/>
              </a:rPr>
              <a:t>…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17A1A0B-F01C-4D42-B006-4BBC98BF8224}"/>
              </a:ext>
            </a:extLst>
          </p:cNvPr>
          <p:cNvSpPr txBox="1"/>
          <p:nvPr/>
        </p:nvSpPr>
        <p:spPr>
          <a:xfrm>
            <a:off x="57709" y="6430053"/>
            <a:ext cx="222368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kern="0" dirty="0">
                <a:solidFill>
                  <a:schemeClr val="tx1"/>
                </a:solidFill>
                <a:cs typeface="+mn-cs"/>
              </a:rPr>
              <a:t>Source: </a:t>
            </a:r>
            <a:r>
              <a:rPr lang="en-US" sz="1800" b="0" kern="0" dirty="0">
                <a:solidFill>
                  <a:schemeClr val="tx1"/>
                </a:solidFill>
              </a:rPr>
              <a:t>L. </a:t>
            </a:r>
            <a:r>
              <a:rPr lang="en-US" sz="1800" b="0" kern="0" dirty="0" err="1">
                <a:solidFill>
                  <a:schemeClr val="tx1"/>
                </a:solidFill>
              </a:rPr>
              <a:t>Lazebnik</a:t>
            </a:r>
            <a:endParaRPr lang="en-US" sz="1800" b="0" kern="0" dirty="0">
              <a:solidFill>
                <a:schemeClr val="tx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22292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29540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kind of information can be extracted from an image?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2438400" y="1981200"/>
            <a:ext cx="4200729" cy="3742978"/>
            <a:chOff x="4711808" y="1905000"/>
            <a:chExt cx="4200729" cy="3742978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11808" y="1914310"/>
              <a:ext cx="4200729" cy="3059305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4" name="Group 4"/>
            <p:cNvGrpSpPr>
              <a:grpSpLocks/>
            </p:cNvGrpSpPr>
            <p:nvPr/>
          </p:nvGrpSpPr>
          <p:grpSpPr bwMode="auto">
            <a:xfrm>
              <a:off x="4711808" y="1905000"/>
              <a:ext cx="4200729" cy="2472768"/>
              <a:chOff x="336" y="585"/>
              <a:chExt cx="2256" cy="1328"/>
            </a:xfrm>
          </p:grpSpPr>
          <p:sp>
            <p:nvSpPr>
              <p:cNvPr id="17" name="Line 5"/>
              <p:cNvSpPr>
                <a:spLocks noChangeShapeType="1"/>
              </p:cNvSpPr>
              <p:nvPr/>
            </p:nvSpPr>
            <p:spPr bwMode="auto">
              <a:xfrm>
                <a:off x="336" y="1607"/>
                <a:ext cx="2256" cy="1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prstDash val="sysDash"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l" defTabSz="457200">
                  <a:lnSpc>
                    <a:spcPct val="86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en-US" sz="2400" b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" name="Freeform 6"/>
              <p:cNvSpPr>
                <a:spLocks noChangeArrowheads="1"/>
              </p:cNvSpPr>
              <p:nvPr/>
            </p:nvSpPr>
            <p:spPr bwMode="auto">
              <a:xfrm>
                <a:off x="336" y="1628"/>
                <a:ext cx="2256" cy="168"/>
              </a:xfrm>
              <a:custGeom>
                <a:avLst/>
                <a:gdLst/>
                <a:ahLst/>
                <a:cxnLst>
                  <a:cxn ang="0">
                    <a:pos x="0" y="177"/>
                  </a:cxn>
                  <a:cxn ang="0">
                    <a:pos x="670" y="6"/>
                  </a:cxn>
                  <a:cxn ang="0">
                    <a:pos x="810" y="0"/>
                  </a:cxn>
                  <a:cxn ang="0">
                    <a:pos x="1219" y="9"/>
                  </a:cxn>
                  <a:cxn ang="0">
                    <a:pos x="1296" y="47"/>
                  </a:cxn>
                  <a:cxn ang="0">
                    <a:pos x="1438" y="40"/>
                  </a:cxn>
                  <a:cxn ang="0">
                    <a:pos x="1567" y="107"/>
                  </a:cxn>
                  <a:cxn ang="0">
                    <a:pos x="2304" y="155"/>
                  </a:cxn>
                </a:cxnLst>
                <a:rect l="0" t="0" r="r" b="b"/>
                <a:pathLst>
                  <a:path w="2304" h="177">
                    <a:moveTo>
                      <a:pt x="0" y="177"/>
                    </a:moveTo>
                    <a:lnTo>
                      <a:pt x="670" y="6"/>
                    </a:lnTo>
                    <a:lnTo>
                      <a:pt x="810" y="0"/>
                    </a:lnTo>
                    <a:lnTo>
                      <a:pt x="1219" y="9"/>
                    </a:lnTo>
                    <a:lnTo>
                      <a:pt x="1296" y="47"/>
                    </a:lnTo>
                    <a:lnTo>
                      <a:pt x="1438" y="40"/>
                    </a:lnTo>
                    <a:lnTo>
                      <a:pt x="1567" y="107"/>
                    </a:lnTo>
                    <a:lnTo>
                      <a:pt x="2304" y="155"/>
                    </a:lnTo>
                  </a:path>
                </a:pathLst>
              </a:cu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defTabSz="457200">
                  <a:lnSpc>
                    <a:spcPct val="86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en-US" sz="2400" b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" name="Freeform 7"/>
              <p:cNvSpPr>
                <a:spLocks noChangeArrowheads="1"/>
              </p:cNvSpPr>
              <p:nvPr/>
            </p:nvSpPr>
            <p:spPr bwMode="auto">
              <a:xfrm>
                <a:off x="544" y="585"/>
                <a:ext cx="2046" cy="63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0" y="245"/>
                  </a:cxn>
                  <a:cxn ang="0">
                    <a:pos x="304" y="291"/>
                  </a:cxn>
                  <a:cxn ang="0">
                    <a:pos x="354" y="391"/>
                  </a:cxn>
                  <a:cxn ang="0">
                    <a:pos x="390" y="403"/>
                  </a:cxn>
                  <a:cxn ang="0">
                    <a:pos x="458" y="564"/>
                  </a:cxn>
                  <a:cxn ang="0">
                    <a:pos x="378" y="564"/>
                  </a:cxn>
                  <a:cxn ang="0">
                    <a:pos x="410" y="617"/>
                  </a:cxn>
                  <a:cxn ang="0">
                    <a:pos x="467" y="615"/>
                  </a:cxn>
                  <a:cxn ang="0">
                    <a:pos x="510" y="665"/>
                  </a:cxn>
                  <a:cxn ang="0">
                    <a:pos x="599" y="631"/>
                  </a:cxn>
                  <a:cxn ang="0">
                    <a:pos x="652" y="643"/>
                  </a:cxn>
                  <a:cxn ang="0">
                    <a:pos x="832" y="603"/>
                  </a:cxn>
                  <a:cxn ang="0">
                    <a:pos x="988" y="629"/>
                  </a:cxn>
                  <a:cxn ang="0">
                    <a:pos x="1062" y="528"/>
                  </a:cxn>
                  <a:cxn ang="0">
                    <a:pos x="1180" y="533"/>
                  </a:cxn>
                  <a:cxn ang="0">
                    <a:pos x="1166" y="514"/>
                  </a:cxn>
                  <a:cxn ang="0">
                    <a:pos x="1314" y="322"/>
                  </a:cxn>
                  <a:cxn ang="0">
                    <a:pos x="1372" y="310"/>
                  </a:cxn>
                  <a:cxn ang="0">
                    <a:pos x="1372" y="197"/>
                  </a:cxn>
                  <a:cxn ang="0">
                    <a:pos x="1420" y="197"/>
                  </a:cxn>
                  <a:cxn ang="0">
                    <a:pos x="1446" y="228"/>
                  </a:cxn>
                  <a:cxn ang="0">
                    <a:pos x="1449" y="288"/>
                  </a:cxn>
                  <a:cxn ang="0">
                    <a:pos x="1823" y="221"/>
                  </a:cxn>
                  <a:cxn ang="0">
                    <a:pos x="1826" y="82"/>
                  </a:cxn>
                  <a:cxn ang="0">
                    <a:pos x="1900" y="53"/>
                  </a:cxn>
                  <a:cxn ang="0">
                    <a:pos x="1922" y="96"/>
                  </a:cxn>
                  <a:cxn ang="0">
                    <a:pos x="1922" y="199"/>
                  </a:cxn>
                  <a:cxn ang="0">
                    <a:pos x="2090" y="161"/>
                  </a:cxn>
                </a:cxnLst>
                <a:rect l="0" t="0" r="r" b="b"/>
                <a:pathLst>
                  <a:path w="2090" h="665">
                    <a:moveTo>
                      <a:pt x="0" y="0"/>
                    </a:moveTo>
                    <a:cubicBezTo>
                      <a:pt x="37" y="41"/>
                      <a:pt x="167" y="196"/>
                      <a:pt x="220" y="245"/>
                    </a:cubicBezTo>
                    <a:lnTo>
                      <a:pt x="304" y="291"/>
                    </a:lnTo>
                    <a:lnTo>
                      <a:pt x="354" y="391"/>
                    </a:lnTo>
                    <a:lnTo>
                      <a:pt x="390" y="403"/>
                    </a:lnTo>
                    <a:lnTo>
                      <a:pt x="458" y="564"/>
                    </a:lnTo>
                    <a:lnTo>
                      <a:pt x="378" y="564"/>
                    </a:lnTo>
                    <a:lnTo>
                      <a:pt x="410" y="617"/>
                    </a:lnTo>
                    <a:lnTo>
                      <a:pt x="467" y="615"/>
                    </a:lnTo>
                    <a:lnTo>
                      <a:pt x="510" y="665"/>
                    </a:lnTo>
                    <a:lnTo>
                      <a:pt x="599" y="631"/>
                    </a:lnTo>
                    <a:lnTo>
                      <a:pt x="652" y="643"/>
                    </a:lnTo>
                    <a:lnTo>
                      <a:pt x="832" y="603"/>
                    </a:lnTo>
                    <a:lnTo>
                      <a:pt x="988" y="629"/>
                    </a:lnTo>
                    <a:lnTo>
                      <a:pt x="1062" y="528"/>
                    </a:lnTo>
                    <a:lnTo>
                      <a:pt x="1180" y="533"/>
                    </a:lnTo>
                    <a:lnTo>
                      <a:pt x="1166" y="514"/>
                    </a:lnTo>
                    <a:lnTo>
                      <a:pt x="1314" y="322"/>
                    </a:lnTo>
                    <a:lnTo>
                      <a:pt x="1372" y="310"/>
                    </a:lnTo>
                    <a:lnTo>
                      <a:pt x="1372" y="197"/>
                    </a:lnTo>
                    <a:lnTo>
                      <a:pt x="1420" y="197"/>
                    </a:lnTo>
                    <a:lnTo>
                      <a:pt x="1446" y="228"/>
                    </a:lnTo>
                    <a:lnTo>
                      <a:pt x="1449" y="288"/>
                    </a:lnTo>
                    <a:lnTo>
                      <a:pt x="1823" y="221"/>
                    </a:lnTo>
                    <a:lnTo>
                      <a:pt x="1826" y="82"/>
                    </a:lnTo>
                    <a:lnTo>
                      <a:pt x="1900" y="53"/>
                    </a:lnTo>
                    <a:lnTo>
                      <a:pt x="1922" y="96"/>
                    </a:lnTo>
                    <a:lnTo>
                      <a:pt x="1922" y="199"/>
                    </a:lnTo>
                    <a:lnTo>
                      <a:pt x="2090" y="161"/>
                    </a:lnTo>
                  </a:path>
                </a:pathLst>
              </a:cu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defTabSz="457200">
                  <a:lnSpc>
                    <a:spcPct val="86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en-US" sz="2400" b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" name="Freeform 8"/>
              <p:cNvSpPr>
                <a:spLocks noChangeArrowheads="1"/>
              </p:cNvSpPr>
              <p:nvPr/>
            </p:nvSpPr>
            <p:spPr bwMode="auto">
              <a:xfrm>
                <a:off x="726" y="953"/>
                <a:ext cx="156" cy="743"/>
              </a:xfrm>
              <a:custGeom>
                <a:avLst/>
                <a:gdLst/>
                <a:ahLst/>
                <a:cxnLst>
                  <a:cxn ang="0">
                    <a:pos x="159" y="2"/>
                  </a:cxn>
                  <a:cxn ang="0">
                    <a:pos x="32" y="0"/>
                  </a:cxn>
                  <a:cxn ang="0">
                    <a:pos x="0" y="782"/>
                  </a:cxn>
                </a:cxnLst>
                <a:rect l="0" t="0" r="r" b="b"/>
                <a:pathLst>
                  <a:path w="159" h="782">
                    <a:moveTo>
                      <a:pt x="159" y="2"/>
                    </a:moveTo>
                    <a:lnTo>
                      <a:pt x="32" y="0"/>
                    </a:lnTo>
                    <a:lnTo>
                      <a:pt x="0" y="782"/>
                    </a:lnTo>
                  </a:path>
                </a:pathLst>
              </a:cu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defTabSz="457200">
                  <a:lnSpc>
                    <a:spcPct val="86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en-US" sz="2400" b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Line 9"/>
              <p:cNvSpPr>
                <a:spLocks noChangeShapeType="1"/>
              </p:cNvSpPr>
              <p:nvPr/>
            </p:nvSpPr>
            <p:spPr bwMode="auto">
              <a:xfrm>
                <a:off x="1366" y="1158"/>
                <a:ext cx="5" cy="481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l" defTabSz="457200">
                  <a:lnSpc>
                    <a:spcPct val="86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en-US" sz="2400" b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" name="Freeform 10"/>
              <p:cNvSpPr>
                <a:spLocks noChangeArrowheads="1"/>
              </p:cNvSpPr>
              <p:nvPr/>
            </p:nvSpPr>
            <p:spPr bwMode="auto">
              <a:xfrm>
                <a:off x="1511" y="1183"/>
                <a:ext cx="12" cy="45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480"/>
                  </a:cxn>
                </a:cxnLst>
                <a:rect l="0" t="0" r="r" b="b"/>
                <a:pathLst>
                  <a:path w="12" h="480">
                    <a:moveTo>
                      <a:pt x="0" y="0"/>
                    </a:moveTo>
                    <a:lnTo>
                      <a:pt x="12" y="480"/>
                    </a:lnTo>
                  </a:path>
                </a:pathLst>
              </a:cu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defTabSz="457200">
                  <a:lnSpc>
                    <a:spcPct val="86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en-US" sz="2400" b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" name="Freeform 11"/>
              <p:cNvSpPr>
                <a:spLocks noChangeArrowheads="1"/>
              </p:cNvSpPr>
              <p:nvPr/>
            </p:nvSpPr>
            <p:spPr bwMode="auto">
              <a:xfrm>
                <a:off x="1830" y="893"/>
                <a:ext cx="43" cy="8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58"/>
                  </a:cxn>
                  <a:cxn ang="0">
                    <a:pos x="24" y="89"/>
                  </a:cxn>
                  <a:cxn ang="0">
                    <a:pos x="44" y="883"/>
                  </a:cxn>
                </a:cxnLst>
                <a:rect l="0" t="0" r="r" b="b"/>
                <a:pathLst>
                  <a:path w="44" h="883">
                    <a:moveTo>
                      <a:pt x="0" y="0"/>
                    </a:moveTo>
                    <a:lnTo>
                      <a:pt x="8" y="58"/>
                    </a:lnTo>
                    <a:lnTo>
                      <a:pt x="24" y="89"/>
                    </a:lnTo>
                    <a:lnTo>
                      <a:pt x="44" y="883"/>
                    </a:lnTo>
                  </a:path>
                </a:pathLst>
              </a:cu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defTabSz="457200">
                  <a:lnSpc>
                    <a:spcPct val="86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en-US" sz="2400" b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5" name="Freeform 12"/>
              <p:cNvSpPr>
                <a:spLocks noChangeArrowheads="1"/>
              </p:cNvSpPr>
              <p:nvPr/>
            </p:nvSpPr>
            <p:spPr bwMode="auto">
              <a:xfrm>
                <a:off x="1699" y="1091"/>
                <a:ext cx="42" cy="57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6" y="5"/>
                  </a:cxn>
                  <a:cxn ang="0">
                    <a:pos x="43" y="607"/>
                  </a:cxn>
                </a:cxnLst>
                <a:rect l="0" t="0" r="r" b="b"/>
                <a:pathLst>
                  <a:path w="43" h="607">
                    <a:moveTo>
                      <a:pt x="0" y="0"/>
                    </a:moveTo>
                    <a:lnTo>
                      <a:pt x="36" y="5"/>
                    </a:lnTo>
                    <a:lnTo>
                      <a:pt x="43" y="607"/>
                    </a:lnTo>
                  </a:path>
                </a:pathLst>
              </a:cu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defTabSz="457200">
                  <a:lnSpc>
                    <a:spcPct val="86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en-US" sz="2400" b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" name="Line 13"/>
              <p:cNvSpPr>
                <a:spLocks noChangeShapeType="1"/>
              </p:cNvSpPr>
              <p:nvPr/>
            </p:nvSpPr>
            <p:spPr bwMode="auto">
              <a:xfrm>
                <a:off x="1135" y="1183"/>
                <a:ext cx="1" cy="456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l" defTabSz="457200">
                  <a:lnSpc>
                    <a:spcPct val="86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en-US" sz="2400" b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" name="Freeform 14"/>
              <p:cNvSpPr>
                <a:spLocks noChangeArrowheads="1"/>
              </p:cNvSpPr>
              <p:nvPr/>
            </p:nvSpPr>
            <p:spPr bwMode="auto">
              <a:xfrm>
                <a:off x="336" y="590"/>
                <a:ext cx="576" cy="5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22" y="377"/>
                  </a:cxn>
                  <a:cxn ang="0">
                    <a:pos x="588" y="562"/>
                  </a:cxn>
                </a:cxnLst>
                <a:rect l="0" t="0" r="r" b="b"/>
                <a:pathLst>
                  <a:path w="588" h="562">
                    <a:moveTo>
                      <a:pt x="0" y="0"/>
                    </a:moveTo>
                    <a:lnTo>
                      <a:pt x="422" y="377"/>
                    </a:lnTo>
                    <a:lnTo>
                      <a:pt x="588" y="562"/>
                    </a:lnTo>
                  </a:path>
                </a:pathLst>
              </a:cu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defTabSz="457200">
                  <a:lnSpc>
                    <a:spcPct val="86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en-US" sz="2400" b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" name="Freeform 15"/>
              <p:cNvSpPr>
                <a:spLocks noChangeArrowheads="1"/>
              </p:cNvSpPr>
              <p:nvPr/>
            </p:nvSpPr>
            <p:spPr bwMode="auto">
              <a:xfrm>
                <a:off x="1583" y="1087"/>
                <a:ext cx="22" cy="5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598"/>
                  </a:cxn>
                  <a:cxn ang="0">
                    <a:pos x="23" y="629"/>
                  </a:cxn>
                </a:cxnLst>
                <a:rect l="0" t="0" r="r" b="b"/>
                <a:pathLst>
                  <a:path w="23" h="629">
                    <a:moveTo>
                      <a:pt x="0" y="0"/>
                    </a:moveTo>
                    <a:lnTo>
                      <a:pt x="8" y="598"/>
                    </a:lnTo>
                    <a:lnTo>
                      <a:pt x="23" y="629"/>
                    </a:lnTo>
                  </a:path>
                </a:pathLst>
              </a:cu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defTabSz="457200">
                  <a:lnSpc>
                    <a:spcPct val="86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en-US" sz="2400" b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" name="Freeform 16"/>
              <p:cNvSpPr>
                <a:spLocks noChangeArrowheads="1"/>
              </p:cNvSpPr>
              <p:nvPr/>
            </p:nvSpPr>
            <p:spPr bwMode="auto">
              <a:xfrm>
                <a:off x="977" y="1215"/>
                <a:ext cx="69" cy="424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10" y="31"/>
                  </a:cxn>
                  <a:cxn ang="0">
                    <a:pos x="0" y="436"/>
                  </a:cxn>
                  <a:cxn ang="0">
                    <a:pos x="18" y="446"/>
                  </a:cxn>
                </a:cxnLst>
                <a:rect l="0" t="0" r="r" b="b"/>
                <a:pathLst>
                  <a:path w="70" h="446">
                    <a:moveTo>
                      <a:pt x="70" y="0"/>
                    </a:moveTo>
                    <a:lnTo>
                      <a:pt x="10" y="31"/>
                    </a:lnTo>
                    <a:lnTo>
                      <a:pt x="0" y="436"/>
                    </a:lnTo>
                    <a:lnTo>
                      <a:pt x="18" y="446"/>
                    </a:lnTo>
                  </a:path>
                </a:pathLst>
              </a:cu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defTabSz="457200">
                  <a:lnSpc>
                    <a:spcPct val="86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en-US" sz="2400" b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" name="Freeform 17"/>
              <p:cNvSpPr>
                <a:spLocks noChangeArrowheads="1"/>
              </p:cNvSpPr>
              <p:nvPr/>
            </p:nvSpPr>
            <p:spPr bwMode="auto">
              <a:xfrm>
                <a:off x="1746" y="863"/>
                <a:ext cx="846" cy="228"/>
              </a:xfrm>
              <a:custGeom>
                <a:avLst/>
                <a:gdLst/>
                <a:ahLst/>
                <a:cxnLst>
                  <a:cxn ang="0">
                    <a:pos x="0" y="240"/>
                  </a:cxn>
                  <a:cxn ang="0">
                    <a:pos x="96" y="144"/>
                  </a:cxn>
                  <a:cxn ang="0">
                    <a:pos x="864" y="0"/>
                  </a:cxn>
                </a:cxnLst>
                <a:rect l="0" t="0" r="r" b="b"/>
                <a:pathLst>
                  <a:path w="864" h="240">
                    <a:moveTo>
                      <a:pt x="0" y="240"/>
                    </a:moveTo>
                    <a:lnTo>
                      <a:pt x="96" y="144"/>
                    </a:lnTo>
                    <a:lnTo>
                      <a:pt x="864" y="0"/>
                    </a:lnTo>
                  </a:path>
                </a:pathLst>
              </a:cu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defTabSz="457200">
                  <a:lnSpc>
                    <a:spcPct val="86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en-US" sz="2400" b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" name="Freeform 18"/>
              <p:cNvSpPr>
                <a:spLocks noChangeArrowheads="1"/>
              </p:cNvSpPr>
              <p:nvPr/>
            </p:nvSpPr>
            <p:spPr bwMode="auto">
              <a:xfrm>
                <a:off x="336" y="1639"/>
                <a:ext cx="752" cy="274"/>
              </a:xfrm>
              <a:custGeom>
                <a:avLst/>
                <a:gdLst/>
                <a:ahLst/>
                <a:cxnLst>
                  <a:cxn ang="0">
                    <a:pos x="0" y="288"/>
                  </a:cxn>
                  <a:cxn ang="0">
                    <a:pos x="720" y="96"/>
                  </a:cxn>
                  <a:cxn ang="0">
                    <a:pos x="768" y="0"/>
                  </a:cxn>
                </a:cxnLst>
                <a:rect l="0" t="0" r="r" b="b"/>
                <a:pathLst>
                  <a:path w="768" h="288">
                    <a:moveTo>
                      <a:pt x="0" y="288"/>
                    </a:moveTo>
                    <a:lnTo>
                      <a:pt x="720" y="96"/>
                    </a:lnTo>
                    <a:lnTo>
                      <a:pt x="768" y="0"/>
                    </a:lnTo>
                  </a:path>
                </a:pathLst>
              </a:cu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defTabSz="457200">
                  <a:lnSpc>
                    <a:spcPct val="86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en-US" sz="2400" b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" name="Freeform 19"/>
              <p:cNvSpPr>
                <a:spLocks noChangeArrowheads="1"/>
              </p:cNvSpPr>
              <p:nvPr/>
            </p:nvSpPr>
            <p:spPr bwMode="auto">
              <a:xfrm>
                <a:off x="940" y="1169"/>
                <a:ext cx="44" cy="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" y="79"/>
                  </a:cxn>
                </a:cxnLst>
                <a:rect l="0" t="0" r="r" b="b"/>
                <a:pathLst>
                  <a:path w="45" h="79">
                    <a:moveTo>
                      <a:pt x="0" y="0"/>
                    </a:moveTo>
                    <a:lnTo>
                      <a:pt x="45" y="79"/>
                    </a:lnTo>
                  </a:path>
                </a:pathLst>
              </a:cu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defTabSz="457200">
                  <a:lnSpc>
                    <a:spcPct val="86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en-US" sz="2400" b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5" name="Text Box 20"/>
            <p:cNvSpPr txBox="1">
              <a:spLocks noChangeArrowheads="1"/>
            </p:cNvSpPr>
            <p:nvPr/>
          </p:nvSpPr>
          <p:spPr bwMode="auto">
            <a:xfrm>
              <a:off x="4801185" y="5122577"/>
              <a:ext cx="4038733" cy="52540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square" lIns="90000" tIns="46800" rIns="90000" bIns="46800">
              <a:spAutoFit/>
            </a:bodyPr>
            <a:lstStyle/>
            <a:p>
              <a:pPr defTabSz="457200">
                <a:spcBef>
                  <a:spcPts val="750"/>
                </a:spcBef>
                <a:buClr>
                  <a:srgbClr val="FFFFFF"/>
                </a:buClr>
                <a:buSzPct val="100000"/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2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Geometric</a:t>
              </a:r>
              <a:r>
                <a:rPr lang="en-GB" sz="2800" b="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 information</a:t>
              </a:r>
            </a:p>
          </p:txBody>
        </p:sp>
      </p:grpSp>
      <p:sp>
        <p:nvSpPr>
          <p:cNvPr id="34" name="Text Box 68"/>
          <p:cNvSpPr txBox="1">
            <a:spLocks noChangeArrowheads="1"/>
          </p:cNvSpPr>
          <p:nvPr/>
        </p:nvSpPr>
        <p:spPr bwMode="auto">
          <a:xfrm>
            <a:off x="2328964" y="5658464"/>
            <a:ext cx="4419600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defTabSz="457200">
              <a:spcBef>
                <a:spcPts val="750"/>
              </a:spcBef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800" dirty="0">
                <a:solidFill>
                  <a:prstClr val="black"/>
                </a:solidFill>
                <a:latin typeface="Calibri"/>
                <a:cs typeface="Arial" pitchFamily="34" charset="0"/>
              </a:rPr>
              <a:t>Semantic</a:t>
            </a:r>
            <a:r>
              <a:rPr lang="en-GB" sz="2800" b="0" dirty="0">
                <a:solidFill>
                  <a:prstClr val="black"/>
                </a:solidFill>
                <a:latin typeface="Calibri"/>
                <a:cs typeface="Arial" pitchFamily="34" charset="0"/>
              </a:rPr>
              <a:t> information</a:t>
            </a:r>
          </a:p>
        </p:txBody>
      </p:sp>
      <p:sp>
        <p:nvSpPr>
          <p:cNvPr id="35" name="Rectangle 69"/>
          <p:cNvSpPr>
            <a:spLocks noChangeArrowheads="1"/>
          </p:cNvSpPr>
          <p:nvPr/>
        </p:nvSpPr>
        <p:spPr bwMode="auto">
          <a:xfrm>
            <a:off x="2401488" y="2819400"/>
            <a:ext cx="798912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57200">
              <a:spcBef>
                <a:spcPts val="500"/>
              </a:spcBef>
              <a:buClr>
                <a:srgbClr val="FF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400" b="0" dirty="0">
                <a:solidFill>
                  <a:srgbClr val="FF0000"/>
                </a:solidFill>
                <a:latin typeface="Calibri"/>
                <a:cs typeface="Arial" pitchFamily="34" charset="0"/>
              </a:rPr>
              <a:t>building</a:t>
            </a:r>
          </a:p>
        </p:txBody>
      </p:sp>
      <p:sp>
        <p:nvSpPr>
          <p:cNvPr id="36" name="Text Box 76"/>
          <p:cNvSpPr txBox="1">
            <a:spLocks noChangeArrowheads="1"/>
          </p:cNvSpPr>
          <p:nvPr/>
        </p:nvSpPr>
        <p:spPr bwMode="auto">
          <a:xfrm>
            <a:off x="2676030" y="4143426"/>
            <a:ext cx="685229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57200">
              <a:spcBef>
                <a:spcPts val="500"/>
              </a:spcBef>
              <a:buClr>
                <a:srgbClr val="00FFFF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400" b="0" dirty="0">
                <a:solidFill>
                  <a:srgbClr val="FF9900"/>
                </a:solidFill>
                <a:latin typeface="Calibri"/>
                <a:cs typeface="Arial" pitchFamily="34" charset="0"/>
              </a:rPr>
              <a:t>person</a:t>
            </a:r>
          </a:p>
        </p:txBody>
      </p:sp>
      <p:sp>
        <p:nvSpPr>
          <p:cNvPr id="37" name="Text Box 77"/>
          <p:cNvSpPr txBox="1">
            <a:spLocks noChangeArrowheads="1"/>
          </p:cNvSpPr>
          <p:nvPr/>
        </p:nvSpPr>
        <p:spPr bwMode="auto">
          <a:xfrm>
            <a:off x="3201677" y="3890191"/>
            <a:ext cx="808211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57200">
              <a:spcBef>
                <a:spcPts val="500"/>
              </a:spcBef>
              <a:buClr>
                <a:srgbClr val="66FF33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400" b="0" dirty="0">
                <a:solidFill>
                  <a:srgbClr val="66FF33"/>
                </a:solidFill>
                <a:latin typeface="Calibri"/>
                <a:cs typeface="Arial" pitchFamily="34" charset="0"/>
              </a:rPr>
              <a:t>trashcan</a:t>
            </a:r>
          </a:p>
        </p:txBody>
      </p:sp>
      <p:sp>
        <p:nvSpPr>
          <p:cNvPr id="38" name="Text Box 78"/>
          <p:cNvSpPr txBox="1">
            <a:spLocks noChangeArrowheads="1"/>
          </p:cNvSpPr>
          <p:nvPr/>
        </p:nvSpPr>
        <p:spPr bwMode="auto">
          <a:xfrm>
            <a:off x="4744941" y="3957242"/>
            <a:ext cx="404704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57200">
              <a:spcBef>
                <a:spcPts val="500"/>
              </a:spcBef>
              <a:buClr>
                <a:srgbClr val="FF00FF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400" b="0" dirty="0">
                <a:solidFill>
                  <a:srgbClr val="FF00FF"/>
                </a:solidFill>
                <a:latin typeface="Calibri"/>
                <a:cs typeface="Arial" pitchFamily="34" charset="0"/>
              </a:rPr>
              <a:t>car</a:t>
            </a:r>
          </a:p>
        </p:txBody>
      </p:sp>
      <p:sp>
        <p:nvSpPr>
          <p:cNvPr id="39" name="Text Box 79"/>
          <p:cNvSpPr txBox="1">
            <a:spLocks noChangeArrowheads="1"/>
          </p:cNvSpPr>
          <p:nvPr/>
        </p:nvSpPr>
        <p:spPr bwMode="auto">
          <a:xfrm>
            <a:off x="5350099" y="3864121"/>
            <a:ext cx="404704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57200">
              <a:spcBef>
                <a:spcPts val="500"/>
              </a:spcBef>
              <a:buClr>
                <a:srgbClr val="FF00FF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400" b="0" dirty="0">
                <a:solidFill>
                  <a:srgbClr val="FF00FF"/>
                </a:solidFill>
                <a:latin typeface="Calibri"/>
                <a:cs typeface="Arial" pitchFamily="34" charset="0"/>
              </a:rPr>
              <a:t>car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602916" y="4511112"/>
            <a:ext cx="707566" cy="277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>
              <a:lnSpc>
                <a:spcPct val="86000"/>
              </a:lnSpc>
              <a:spcBef>
                <a:spcPts val="500"/>
              </a:spcBef>
              <a:buClr>
                <a:srgbClr val="FF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400" b="0" dirty="0">
                <a:solidFill>
                  <a:prstClr val="white"/>
                </a:solidFill>
                <a:latin typeface="Calibri"/>
                <a:cs typeface="Arial" pitchFamily="34" charset="0"/>
              </a:rPr>
              <a:t>ground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962400" y="1996512"/>
            <a:ext cx="492444" cy="277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>
              <a:lnSpc>
                <a:spcPct val="86000"/>
              </a:lnSpc>
              <a:spcBef>
                <a:spcPts val="500"/>
              </a:spcBef>
              <a:buClr>
                <a:srgbClr val="FF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400" b="0" dirty="0">
                <a:solidFill>
                  <a:prstClr val="black"/>
                </a:solidFill>
                <a:latin typeface="Calibri"/>
                <a:cs typeface="Arial" pitchFamily="34" charset="0"/>
              </a:rPr>
              <a:t>tree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5603980" y="2099873"/>
            <a:ext cx="492444" cy="277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>
              <a:lnSpc>
                <a:spcPct val="86000"/>
              </a:lnSpc>
              <a:spcBef>
                <a:spcPts val="500"/>
              </a:spcBef>
              <a:buClr>
                <a:srgbClr val="FF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400" b="0" dirty="0">
                <a:solidFill>
                  <a:prstClr val="black"/>
                </a:solidFill>
                <a:latin typeface="Calibri"/>
                <a:cs typeface="Arial" pitchFamily="34" charset="0"/>
              </a:rPr>
              <a:t>tree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575654" y="2557073"/>
            <a:ext cx="418704" cy="277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>
              <a:lnSpc>
                <a:spcPct val="86000"/>
              </a:lnSpc>
              <a:spcBef>
                <a:spcPts val="500"/>
              </a:spcBef>
              <a:buClr>
                <a:srgbClr val="FF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400" b="0" dirty="0">
                <a:solidFill>
                  <a:srgbClr val="0000FF"/>
                </a:solidFill>
                <a:latin typeface="Calibri"/>
                <a:cs typeface="Arial" pitchFamily="34" charset="0"/>
              </a:rPr>
              <a:t>sky</a:t>
            </a:r>
          </a:p>
        </p:txBody>
      </p:sp>
      <p:sp>
        <p:nvSpPr>
          <p:cNvPr id="45" name="Text Box 77"/>
          <p:cNvSpPr txBox="1">
            <a:spLocks noChangeArrowheads="1"/>
          </p:cNvSpPr>
          <p:nvPr/>
        </p:nvSpPr>
        <p:spPr bwMode="auto">
          <a:xfrm>
            <a:off x="2601969" y="3444313"/>
            <a:ext cx="539228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57200">
              <a:spcBef>
                <a:spcPts val="500"/>
              </a:spcBef>
              <a:buClr>
                <a:srgbClr val="66FF33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400" b="0" dirty="0">
                <a:latin typeface="Calibri"/>
                <a:cs typeface="Arial" pitchFamily="34" charset="0"/>
              </a:rPr>
              <a:t>door</a:t>
            </a:r>
          </a:p>
        </p:txBody>
      </p:sp>
      <p:sp>
        <p:nvSpPr>
          <p:cNvPr id="46" name="Text Box 77"/>
          <p:cNvSpPr txBox="1">
            <a:spLocks noChangeArrowheads="1"/>
          </p:cNvSpPr>
          <p:nvPr/>
        </p:nvSpPr>
        <p:spPr bwMode="auto">
          <a:xfrm>
            <a:off x="5208371" y="3215713"/>
            <a:ext cx="779678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57200">
              <a:spcBef>
                <a:spcPts val="500"/>
              </a:spcBef>
              <a:buClr>
                <a:srgbClr val="66FF33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400" b="0" dirty="0">
                <a:latin typeface="Calibri"/>
                <a:cs typeface="Arial" pitchFamily="34" charset="0"/>
              </a:rPr>
              <a:t>window</a:t>
            </a:r>
          </a:p>
        </p:txBody>
      </p:sp>
      <p:sp>
        <p:nvSpPr>
          <p:cNvPr id="47" name="Rectangle 69"/>
          <p:cNvSpPr>
            <a:spLocks noChangeArrowheads="1"/>
          </p:cNvSpPr>
          <p:nvPr/>
        </p:nvSpPr>
        <p:spPr bwMode="auto">
          <a:xfrm>
            <a:off x="5113128" y="2834713"/>
            <a:ext cx="77006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57200">
              <a:spcBef>
                <a:spcPts val="500"/>
              </a:spcBef>
              <a:buClr>
                <a:srgbClr val="FF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400" b="0" dirty="0">
                <a:solidFill>
                  <a:srgbClr val="FF0000"/>
                </a:solidFill>
                <a:latin typeface="Calibri"/>
                <a:cs typeface="Arial" pitchFamily="34" charset="0"/>
              </a:rPr>
              <a:t>building</a:t>
            </a:r>
          </a:p>
        </p:txBody>
      </p:sp>
      <p:sp>
        <p:nvSpPr>
          <p:cNvPr id="48" name="Rectangle 69"/>
          <p:cNvSpPr>
            <a:spLocks noChangeArrowheads="1"/>
          </p:cNvSpPr>
          <p:nvPr/>
        </p:nvSpPr>
        <p:spPr bwMode="auto">
          <a:xfrm>
            <a:off x="2438824" y="2072713"/>
            <a:ext cx="489534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57200">
              <a:spcBef>
                <a:spcPts val="500"/>
              </a:spcBef>
              <a:buClr>
                <a:srgbClr val="FF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400" b="0" dirty="0">
                <a:solidFill>
                  <a:prstClr val="white"/>
                </a:solidFill>
                <a:latin typeface="Calibri"/>
                <a:cs typeface="Arial" pitchFamily="34" charset="0"/>
              </a:rPr>
              <a:t>roof</a:t>
            </a:r>
          </a:p>
        </p:txBody>
      </p:sp>
      <p:sp>
        <p:nvSpPr>
          <p:cNvPr id="49" name="Rectangle 48"/>
          <p:cNvSpPr/>
          <p:nvPr/>
        </p:nvSpPr>
        <p:spPr>
          <a:xfrm>
            <a:off x="5105824" y="2480873"/>
            <a:ext cx="803874" cy="277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>
              <a:lnSpc>
                <a:spcPct val="86000"/>
              </a:lnSpc>
              <a:spcBef>
                <a:spcPts val="500"/>
              </a:spcBef>
              <a:buClr>
                <a:srgbClr val="FF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400" b="0" dirty="0">
                <a:solidFill>
                  <a:srgbClr val="00FFFF"/>
                </a:solidFill>
                <a:latin typeface="Calibri"/>
                <a:cs typeface="Arial" pitchFamily="34" charset="0"/>
              </a:rPr>
              <a:t>chimney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953424" y="4282513"/>
            <a:ext cx="1419876" cy="304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>
              <a:lnSpc>
                <a:spcPct val="86000"/>
              </a:lnSpc>
              <a:spcBef>
                <a:spcPts val="500"/>
              </a:spcBef>
              <a:buClr>
                <a:srgbClr val="FF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i="1" dirty="0">
                <a:solidFill>
                  <a:prstClr val="white"/>
                </a:solidFill>
                <a:latin typeface="Calibri"/>
                <a:cs typeface="Arial" pitchFamily="34" charset="0"/>
              </a:rPr>
              <a:t>Outdoor scene</a:t>
            </a:r>
          </a:p>
        </p:txBody>
      </p:sp>
      <p:sp>
        <p:nvSpPr>
          <p:cNvPr id="53" name="Rectangle 52"/>
          <p:cNvSpPr/>
          <p:nvPr/>
        </p:nvSpPr>
        <p:spPr>
          <a:xfrm>
            <a:off x="5029624" y="4511855"/>
            <a:ext cx="506870" cy="305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>
              <a:lnSpc>
                <a:spcPct val="86000"/>
              </a:lnSpc>
              <a:spcBef>
                <a:spcPts val="500"/>
              </a:spcBef>
              <a:buClr>
                <a:srgbClr val="FF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i="1" dirty="0">
                <a:solidFill>
                  <a:prstClr val="white"/>
                </a:solidFill>
                <a:latin typeface="Calibri"/>
                <a:cs typeface="Arial" pitchFamily="34" charset="0"/>
              </a:rPr>
              <a:t>City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541861" y="4511113"/>
            <a:ext cx="1001172" cy="305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>
              <a:lnSpc>
                <a:spcPct val="86000"/>
              </a:lnSpc>
              <a:spcBef>
                <a:spcPts val="500"/>
              </a:spcBef>
              <a:buClr>
                <a:srgbClr val="FF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i="1" dirty="0">
                <a:solidFill>
                  <a:prstClr val="white"/>
                </a:solidFill>
                <a:latin typeface="Calibri"/>
                <a:cs typeface="Arial" pitchFamily="34" charset="0"/>
              </a:rPr>
              <a:t>European</a:t>
            </a:r>
          </a:p>
        </p:txBody>
      </p:sp>
      <p:sp>
        <p:nvSpPr>
          <p:cNvPr id="55" name="Rectangle 54"/>
          <p:cNvSpPr/>
          <p:nvPr/>
        </p:nvSpPr>
        <p:spPr>
          <a:xfrm>
            <a:off x="5537284" y="4739713"/>
            <a:ext cx="330540" cy="305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>
              <a:lnSpc>
                <a:spcPct val="86000"/>
              </a:lnSpc>
              <a:spcBef>
                <a:spcPts val="500"/>
              </a:spcBef>
              <a:buClr>
                <a:srgbClr val="FF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i="1" dirty="0">
                <a:solidFill>
                  <a:prstClr val="white"/>
                </a:solidFill>
                <a:latin typeface="Calibri"/>
                <a:cs typeface="Arial" pitchFamily="34" charset="0"/>
              </a:rPr>
              <a:t>…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B74C01C-D65C-FB4B-BE58-303C271EE919}"/>
              </a:ext>
            </a:extLst>
          </p:cNvPr>
          <p:cNvSpPr txBox="1"/>
          <p:nvPr/>
        </p:nvSpPr>
        <p:spPr>
          <a:xfrm>
            <a:off x="57709" y="6430053"/>
            <a:ext cx="222368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kern="0" dirty="0">
                <a:solidFill>
                  <a:schemeClr val="tx1"/>
                </a:solidFill>
                <a:cs typeface="+mn-cs"/>
              </a:rPr>
              <a:t>Source: </a:t>
            </a:r>
            <a:r>
              <a:rPr lang="en-US" sz="1800" b="0" kern="0" dirty="0">
                <a:solidFill>
                  <a:schemeClr val="tx1"/>
                </a:solidFill>
              </a:rPr>
              <a:t>L. </a:t>
            </a:r>
            <a:r>
              <a:rPr lang="en-US" sz="1800" b="0" kern="0" dirty="0" err="1">
                <a:solidFill>
                  <a:schemeClr val="tx1"/>
                </a:solidFill>
              </a:rPr>
              <a:t>Lazebnik</a:t>
            </a:r>
            <a:endParaRPr lang="en-US" sz="1800" b="0" kern="0" dirty="0">
              <a:solidFill>
                <a:schemeClr val="tx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36016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Vision is easy for humans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7950" y="1623218"/>
            <a:ext cx="3848100" cy="3840163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562600" y="6504801"/>
            <a:ext cx="352051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kern="0" dirty="0">
                <a:solidFill>
                  <a:schemeClr val="tx1"/>
                </a:solidFill>
                <a:cs typeface="+mn-cs"/>
              </a:rPr>
              <a:t>Source: “80 million tiny images” by </a:t>
            </a:r>
            <a:r>
              <a:rPr lang="en-US" b="0" kern="0" dirty="0" err="1">
                <a:solidFill>
                  <a:schemeClr val="tx1"/>
                </a:solidFill>
                <a:cs typeface="+mn-cs"/>
              </a:rPr>
              <a:t>Torralba</a:t>
            </a:r>
            <a:r>
              <a:rPr lang="en-US" b="0" kern="0" dirty="0">
                <a:solidFill>
                  <a:schemeClr val="tx1"/>
                </a:solidFill>
                <a:cs typeface="+mn-cs"/>
              </a:rPr>
              <a:t> et al.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60AD62-9773-7445-9C28-917300726688}"/>
              </a:ext>
            </a:extLst>
          </p:cNvPr>
          <p:cNvSpPr txBox="1"/>
          <p:nvPr/>
        </p:nvSpPr>
        <p:spPr>
          <a:xfrm>
            <a:off x="57709" y="6430053"/>
            <a:ext cx="222368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kern="0" dirty="0">
                <a:solidFill>
                  <a:schemeClr val="tx1"/>
                </a:solidFill>
                <a:cs typeface="+mn-cs"/>
              </a:rPr>
              <a:t>Source: </a:t>
            </a:r>
            <a:r>
              <a:rPr lang="en-US" sz="1800" b="0" kern="0" dirty="0">
                <a:solidFill>
                  <a:schemeClr val="tx1"/>
                </a:solidFill>
              </a:rPr>
              <a:t>L. </a:t>
            </a:r>
            <a:r>
              <a:rPr lang="en-US" sz="1800" b="0" kern="0" dirty="0" err="1">
                <a:solidFill>
                  <a:schemeClr val="tx1"/>
                </a:solidFill>
              </a:rPr>
              <a:t>Lazebnik</a:t>
            </a:r>
            <a:endParaRPr lang="en-US" sz="1800" b="0" kern="0" dirty="0">
              <a:solidFill>
                <a:schemeClr val="tx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963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B1D13-4734-7942-BF23-13C9DF964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Attneave’s</a:t>
            </a:r>
            <a:r>
              <a:rPr lang="en-US" dirty="0"/>
              <a:t> Cat</a:t>
            </a:r>
          </a:p>
        </p:txBody>
      </p:sp>
      <p:sp>
        <p:nvSpPr>
          <p:cNvPr id="929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Vision is easy for humans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430053"/>
            <a:ext cx="233910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kern="0" dirty="0">
                <a:solidFill>
                  <a:schemeClr val="tx1"/>
                </a:solidFill>
                <a:cs typeface="+mn-cs"/>
              </a:rPr>
              <a:t>Source: </a:t>
            </a:r>
            <a:r>
              <a:rPr lang="en-US" sz="1800" b="0" kern="0" dirty="0">
                <a:solidFill>
                  <a:schemeClr val="tx1"/>
                </a:solidFill>
              </a:rPr>
              <a:t>B. Hariharan</a:t>
            </a:r>
            <a:endParaRPr lang="en-US" sz="1800" b="0" kern="0" dirty="0">
              <a:solidFill>
                <a:schemeClr val="tx1"/>
              </a:solidFill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4AE8F4-0CD8-C04E-9B9E-5177B550A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375" y="1872906"/>
            <a:ext cx="4921250" cy="367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37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B1D13-4734-7942-BF23-13C9DF964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Mooney Faces</a:t>
            </a:r>
          </a:p>
        </p:txBody>
      </p:sp>
      <p:sp>
        <p:nvSpPr>
          <p:cNvPr id="929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Vision is easy for humans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5D58E0-FAE1-E243-BA9E-8F7D61CF4B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0" r="48333"/>
          <a:stretch/>
        </p:blipFill>
        <p:spPr>
          <a:xfrm>
            <a:off x="3292040" y="1962152"/>
            <a:ext cx="2559920" cy="29336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CAEA59-3AB4-CD42-9E41-73173D52C287}"/>
              </a:ext>
            </a:extLst>
          </p:cNvPr>
          <p:cNvSpPr txBox="1"/>
          <p:nvPr/>
        </p:nvSpPr>
        <p:spPr>
          <a:xfrm>
            <a:off x="0" y="6430053"/>
            <a:ext cx="233910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kern="0" dirty="0">
                <a:solidFill>
                  <a:schemeClr val="tx1"/>
                </a:solidFill>
                <a:cs typeface="+mn-cs"/>
              </a:rPr>
              <a:t>Source: </a:t>
            </a:r>
            <a:r>
              <a:rPr lang="en-US" sz="1800" b="0" kern="0" dirty="0">
                <a:solidFill>
                  <a:schemeClr val="tx1"/>
                </a:solidFill>
              </a:rPr>
              <a:t>B. Hariharan</a:t>
            </a:r>
            <a:endParaRPr lang="en-US" sz="1800" b="0" kern="0" dirty="0">
              <a:solidFill>
                <a:schemeClr val="tx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838389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9900"/>
        </a:solidFill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9900"/>
        </a:solidFill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88079</TotalTime>
  <Words>1500</Words>
  <Application>Microsoft Macintosh PowerPoint</Application>
  <PresentationFormat>On-screen Show (4:3)</PresentationFormat>
  <Paragraphs>226</Paragraphs>
  <Slides>41</Slides>
  <Notes>33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Calibri</vt:lpstr>
      <vt:lpstr>Gill Sans Light</vt:lpstr>
      <vt:lpstr>Times New Roman</vt:lpstr>
      <vt:lpstr>Times Roman</vt:lpstr>
      <vt:lpstr>Blank Presentation</vt:lpstr>
      <vt:lpstr>Office Theme</vt:lpstr>
      <vt:lpstr>CS543 / ECE549 Computer Vision Spring 2023</vt:lpstr>
      <vt:lpstr>Plan for today</vt:lpstr>
      <vt:lpstr>The goal of computer vision</vt:lpstr>
      <vt:lpstr>What kind of information can be extracted from an image?</vt:lpstr>
      <vt:lpstr>What kind of information can be extracted from an image?</vt:lpstr>
      <vt:lpstr>What kind of information can be extracted from an image?</vt:lpstr>
      <vt:lpstr>Vision is easy for humans</vt:lpstr>
      <vt:lpstr>Vision is easy for humans</vt:lpstr>
      <vt:lpstr>Vision is easy for humans</vt:lpstr>
      <vt:lpstr>Vision is easy for humans</vt:lpstr>
      <vt:lpstr>PowerPoint Presentation</vt:lpstr>
      <vt:lpstr>PowerPoint Presentation</vt:lpstr>
      <vt:lpstr>PowerPoint Presentation</vt:lpstr>
      <vt:lpstr>Vision is hard: Intra-class Variation</vt:lpstr>
      <vt:lpstr>Vision is hard: Intra-class Variation</vt:lpstr>
      <vt:lpstr>Vision is hard: Intra-class Variation</vt:lpstr>
      <vt:lpstr>Vision is hard: Concepts are subtle</vt:lpstr>
      <vt:lpstr>PowerPoint Presentation</vt:lpstr>
      <vt:lpstr>What can computer vision do today?</vt:lpstr>
      <vt:lpstr>Reconstruction: 3D from photo collections</vt:lpstr>
      <vt:lpstr>Reconstruction: 4D from depth cameras</vt:lpstr>
      <vt:lpstr>Reconstruction in construction industry</vt:lpstr>
      <vt:lpstr>Applications</vt:lpstr>
      <vt:lpstr>Novel View Synthesis</vt:lpstr>
      <vt:lpstr>Image Labeling Tasks</vt:lpstr>
      <vt:lpstr>Full 3D from a single image</vt:lpstr>
      <vt:lpstr>Image Generation</vt:lpstr>
      <vt:lpstr>3D Scene Generation</vt:lpstr>
      <vt:lpstr>Video Generation</vt:lpstr>
      <vt:lpstr>Origins of computer vision</vt:lpstr>
      <vt:lpstr>Origins of computer vision</vt:lpstr>
      <vt:lpstr>Six decades  of computer vision </vt:lpstr>
      <vt:lpstr>Growth of the field: CVPR papers</vt:lpstr>
      <vt:lpstr>Growth of the field: CVPR attendance</vt:lpstr>
      <vt:lpstr>Course overview</vt:lpstr>
      <vt:lpstr>I. Early vision</vt:lpstr>
      <vt:lpstr>II. “Mid-level vision”</vt:lpstr>
      <vt:lpstr>III. Multi-view geometry</vt:lpstr>
      <vt:lpstr>IV. Recognition</vt:lpstr>
      <vt:lpstr>V. Additional Topics (time permitting)</vt:lpstr>
      <vt:lpstr>Logistics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Sparse Texture Representation Using Affine-Invariant Regions</dc:title>
  <dc:creator>Lana</dc:creator>
  <cp:lastModifiedBy>Gupta, Saurabh</cp:lastModifiedBy>
  <cp:revision>2828</cp:revision>
  <cp:lastPrinted>2019-01-15T01:17:08Z</cp:lastPrinted>
  <dcterms:created xsi:type="dcterms:W3CDTF">2003-06-12T19:48:44Z</dcterms:created>
  <dcterms:modified xsi:type="dcterms:W3CDTF">2023-01-18T17:00:28Z</dcterms:modified>
</cp:coreProperties>
</file>