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480" r:id="rId3"/>
    <p:sldId id="472" r:id="rId4"/>
    <p:sldId id="339" r:id="rId5"/>
    <p:sldId id="384" r:id="rId6"/>
    <p:sldId id="385" r:id="rId7"/>
    <p:sldId id="396" r:id="rId8"/>
    <p:sldId id="467" r:id="rId9"/>
    <p:sldId id="469" r:id="rId10"/>
    <p:sldId id="853" r:id="rId11"/>
    <p:sldId id="359" r:id="rId12"/>
    <p:sldId id="470" r:id="rId13"/>
    <p:sldId id="405" r:id="rId14"/>
    <p:sldId id="389" r:id="rId15"/>
    <p:sldId id="471" r:id="rId16"/>
    <p:sldId id="387" r:id="rId17"/>
    <p:sldId id="356" r:id="rId18"/>
    <p:sldId id="357" r:id="rId19"/>
    <p:sldId id="367" r:id="rId20"/>
    <p:sldId id="368" r:id="rId21"/>
    <p:sldId id="473" r:id="rId22"/>
    <p:sldId id="475" r:id="rId23"/>
    <p:sldId id="476" r:id="rId24"/>
    <p:sldId id="479" r:id="rId25"/>
    <p:sldId id="478" r:id="rId26"/>
    <p:sldId id="839" r:id="rId27"/>
    <p:sldId id="393" r:id="rId28"/>
    <p:sldId id="406" r:id="rId29"/>
    <p:sldId id="407" r:id="rId30"/>
    <p:sldId id="408" r:id="rId31"/>
    <p:sldId id="409" r:id="rId32"/>
    <p:sldId id="410" r:id="rId33"/>
    <p:sldId id="411" r:id="rId34"/>
    <p:sldId id="412" r:id="rId35"/>
    <p:sldId id="846" r:id="rId36"/>
    <p:sldId id="413" r:id="rId37"/>
    <p:sldId id="414" r:id="rId38"/>
    <p:sldId id="415" r:id="rId39"/>
    <p:sldId id="416" r:id="rId40"/>
    <p:sldId id="417" r:id="rId41"/>
    <p:sldId id="418" r:id="rId42"/>
    <p:sldId id="834" r:id="rId43"/>
    <p:sldId id="836" r:id="rId44"/>
    <p:sldId id="840" r:id="rId45"/>
    <p:sldId id="841" r:id="rId46"/>
    <p:sldId id="842" r:id="rId47"/>
    <p:sldId id="843" r:id="rId48"/>
    <p:sldId id="835" r:id="rId49"/>
    <p:sldId id="849" r:id="rId50"/>
    <p:sldId id="850" r:id="rId51"/>
    <p:sldId id="851" r:id="rId52"/>
    <p:sldId id="845" r:id="rId53"/>
    <p:sldId id="838" r:id="rId54"/>
    <p:sldId id="670" r:id="rId55"/>
    <p:sldId id="671" r:id="rId56"/>
    <p:sldId id="672" r:id="rId57"/>
    <p:sldId id="673" r:id="rId58"/>
    <p:sldId id="674" r:id="rId59"/>
    <p:sldId id="753" r:id="rId60"/>
    <p:sldId id="676" r:id="rId61"/>
    <p:sldId id="854" r:id="rId62"/>
    <p:sldId id="678" r:id="rId63"/>
    <p:sldId id="679" r:id="rId64"/>
    <p:sldId id="680" r:id="rId65"/>
    <p:sldId id="682" r:id="rId66"/>
    <p:sldId id="681" r:id="rId67"/>
    <p:sldId id="848" r:id="rId68"/>
    <p:sldId id="377"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2000C"/>
    <a:srgbClr val="FF4A7E"/>
    <a:srgbClr val="CB6B3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103" autoAdjust="0"/>
    <p:restoredTop sz="98218" autoAdjust="0"/>
  </p:normalViewPr>
  <p:slideViewPr>
    <p:cSldViewPr>
      <p:cViewPr varScale="1">
        <p:scale>
          <a:sx n="128" d="100"/>
          <a:sy n="128" d="100"/>
        </p:scale>
        <p:origin x="1224" y="176"/>
      </p:cViewPr>
      <p:guideLst>
        <p:guide orient="horz" pos="2160"/>
        <p:guide pos="2880"/>
      </p:guideLst>
    </p:cSldViewPr>
  </p:slideViewPr>
  <p:outlineViewPr>
    <p:cViewPr>
      <p:scale>
        <a:sx n="33" d="100"/>
        <a:sy n="33" d="100"/>
      </p:scale>
      <p:origin x="0" y="22105"/>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slide" Target="slides/slide54.xml"/><Relationship Id="rId1" Type="http://schemas.openxmlformats.org/officeDocument/2006/relationships/slide" Target="slides/slide48.xml"/><Relationship Id="rId4"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C38383D-5DE9-4808-B518-8A3CB3379A6A}" type="datetimeFigureOut">
              <a:rPr lang="en-US"/>
              <a:pPr>
                <a:defRPr/>
              </a:pPr>
              <a:t>2/2/23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D4F1342-0843-48EE-9C6F-36B89D435F83}" type="slidenum">
              <a:rPr lang="en-US"/>
              <a:pPr>
                <a:defRPr/>
              </a:pPr>
              <a:t>‹#›</a:t>
            </a:fld>
            <a:endParaRPr lang="en-US"/>
          </a:p>
        </p:txBody>
      </p:sp>
    </p:spTree>
    <p:extLst>
      <p:ext uri="{BB962C8B-B14F-4D97-AF65-F5344CB8AC3E}">
        <p14:creationId xmlns:p14="http://schemas.microsoft.com/office/powerpoint/2010/main" val="958267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4B15BA1D-1A99-4BE2-BF35-3D84C933D4D0}" type="slidenum">
              <a:rPr lang="en-US" smtClean="0"/>
              <a:pPr>
                <a:defRPr/>
              </a:pPr>
              <a:t>3</a:t>
            </a:fld>
            <a:endParaRPr lang="en-US"/>
          </a:p>
        </p:txBody>
      </p:sp>
    </p:spTree>
    <p:extLst>
      <p:ext uri="{BB962C8B-B14F-4D97-AF65-F5344CB8AC3E}">
        <p14:creationId xmlns:p14="http://schemas.microsoft.com/office/powerpoint/2010/main" val="23637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6AF93C4-4623-4DE5-8690-898B3B36F8FB}" type="slidenum">
              <a:rPr lang="en-US" smtClean="0"/>
              <a:pPr>
                <a:defRPr/>
              </a:pPr>
              <a:t>48</a:t>
            </a:fld>
            <a:endParaRPr lang="en-US"/>
          </a:p>
        </p:txBody>
      </p:sp>
      <p:sp>
        <p:nvSpPr>
          <p:cNvPr id="57347" name="Rectangle 2"/>
          <p:cNvSpPr>
            <a:spLocks noGrp="1" noRot="1" noChangeAspect="1" noChangeArrowheads="1" noTextEdit="1"/>
          </p:cNvSpPr>
          <p:nvPr>
            <p:ph type="sldImg"/>
          </p:nvPr>
        </p:nvSpPr>
        <p:spPr bwMode="auto">
          <a:xfrm>
            <a:off x="1192213" y="688975"/>
            <a:ext cx="4600575" cy="3449638"/>
          </a:xfrm>
          <a:noFill/>
          <a:ln>
            <a:solidFill>
              <a:srgbClr val="000000"/>
            </a:solidFill>
            <a:miter lim="800000"/>
            <a:headEnd/>
            <a:tailEnd/>
          </a:ln>
        </p:spPr>
      </p:sp>
      <p:sp>
        <p:nvSpPr>
          <p:cNvPr id="57348" name="Rectangle 3"/>
          <p:cNvSpPr>
            <a:spLocks noGrp="1" noChangeArrowheads="1"/>
          </p:cNvSpPr>
          <p:nvPr>
            <p:ph type="body" idx="1"/>
          </p:nvPr>
        </p:nvSpPr>
        <p:spPr bwMode="auto">
          <a:xfrm>
            <a:off x="910379" y="4367894"/>
            <a:ext cx="5160433" cy="4212356"/>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76266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Fourier also discovered the “greenhouse effect”</a:t>
            </a:r>
          </a:p>
        </p:txBody>
      </p:sp>
      <p:sp>
        <p:nvSpPr>
          <p:cNvPr id="4" name="Slide Number Placeholder 3"/>
          <p:cNvSpPr>
            <a:spLocks noGrp="1"/>
          </p:cNvSpPr>
          <p:nvPr>
            <p:ph type="sldNum" sz="quarter" idx="10"/>
          </p:nvPr>
        </p:nvSpPr>
        <p:spPr/>
        <p:txBody>
          <a:bodyPr/>
          <a:lstStyle/>
          <a:p>
            <a:pPr>
              <a:defRPr/>
            </a:pPr>
            <a:fld id="{CD4F1342-0843-48EE-9C6F-36B89D435F83}" type="slidenum">
              <a:rPr lang="en-US" smtClean="0"/>
              <a:pPr>
                <a:defRPr/>
              </a:pPr>
              <a:t>5</a:t>
            </a:fld>
            <a:endParaRPr lang="en-US"/>
          </a:p>
        </p:txBody>
      </p:sp>
    </p:spTree>
    <p:extLst>
      <p:ext uri="{BB962C8B-B14F-4D97-AF65-F5344CB8AC3E}">
        <p14:creationId xmlns:p14="http://schemas.microsoft.com/office/powerpoint/2010/main" val="619008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4B15BA1D-1A99-4BE2-BF35-3D84C933D4D0}" type="slidenum">
              <a:rPr lang="en-US" smtClean="0"/>
              <a:pPr>
                <a:defRPr/>
              </a:pPr>
              <a:t>21</a:t>
            </a:fld>
            <a:endParaRPr lang="en-US"/>
          </a:p>
        </p:txBody>
      </p:sp>
    </p:spTree>
    <p:extLst>
      <p:ext uri="{BB962C8B-B14F-4D97-AF65-F5344CB8AC3E}">
        <p14:creationId xmlns:p14="http://schemas.microsoft.com/office/powerpoint/2010/main" val="3016199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D4F1342-0843-48EE-9C6F-36B89D435F83}" type="slidenum">
              <a:rPr lang="en-US" smtClean="0"/>
              <a:pPr>
                <a:defRPr/>
              </a:pPr>
              <a:t>24</a:t>
            </a:fld>
            <a:endParaRPr lang="en-US"/>
          </a:p>
        </p:txBody>
      </p:sp>
    </p:spTree>
    <p:extLst>
      <p:ext uri="{BB962C8B-B14F-4D97-AF65-F5344CB8AC3E}">
        <p14:creationId xmlns:p14="http://schemas.microsoft.com/office/powerpoint/2010/main" val="22957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94E5B5C1-E33C-499C-920B-EB6892E1857F}" type="slidenum">
              <a:rPr lang="en-US" smtClean="0"/>
              <a:pPr>
                <a:defRPr/>
              </a:pPr>
              <a:t>29</a:t>
            </a:fld>
            <a:endParaRPr lang="en-US"/>
          </a:p>
        </p:txBody>
      </p:sp>
      <p:sp>
        <p:nvSpPr>
          <p:cNvPr id="6758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75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250151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F6C52AD-36E9-43EC-B218-E3032C603274}" type="slidenum">
              <a:rPr lang="en-US" smtClean="0"/>
              <a:pPr>
                <a:defRPr/>
              </a:pPr>
              <a:t>30</a:t>
            </a:fld>
            <a:endParaRPr lang="en-US"/>
          </a:p>
        </p:txBody>
      </p:sp>
      <p:sp>
        <p:nvSpPr>
          <p:cNvPr id="6861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372062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C70A6488-FFC5-4D72-AE6D-FE4C979D7C1F}" type="slidenum">
              <a:rPr lang="en-US" smtClean="0"/>
              <a:pPr>
                <a:defRPr/>
              </a:pPr>
              <a:t>31</a:t>
            </a:fld>
            <a:endParaRPr lang="en-US"/>
          </a:p>
        </p:txBody>
      </p:sp>
      <p:sp>
        <p:nvSpPr>
          <p:cNvPr id="6963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96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25648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F7547542-B54F-46BA-AF44-7FDE3ED957D5}" type="slidenum">
              <a:rPr lang="en-US" smtClean="0"/>
              <a:pPr>
                <a:defRPr/>
              </a:pPr>
              <a:t>33</a:t>
            </a:fld>
            <a:endParaRPr lang="en-US"/>
          </a:p>
        </p:txBody>
      </p:sp>
      <p:sp>
        <p:nvSpPr>
          <p:cNvPr id="7065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35623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A8C41216-992E-4EB4-8254-51FCFC96F0BC}" type="slidenum">
              <a:rPr lang="en-US" smtClean="0"/>
              <a:pPr>
                <a:defRPr/>
              </a:pPr>
              <a:t>36</a:t>
            </a:fld>
            <a:endParaRPr lang="en-US"/>
          </a:p>
        </p:txBody>
      </p:sp>
      <p:sp>
        <p:nvSpPr>
          <p:cNvPr id="7168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91864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886A54B-543E-4D81-BD2B-CDCA248F792B}" type="datetimeFigureOut">
              <a:rPr lang="en-US"/>
              <a:pPr>
                <a:defRPr/>
              </a:pPr>
              <a:t>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364965-013F-4E3F-B722-F4CA4A73B4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38B353-A784-4D60-87BF-B0E09EC19FC9}" type="datetimeFigureOut">
              <a:rPr lang="en-US"/>
              <a:pPr>
                <a:defRPr/>
              </a:pPr>
              <a:t>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A373EC-D395-4E90-9EDC-70DF8FED0E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BC4242-D0E6-410E-BD9A-CF11213ACAE4}" type="datetimeFigureOut">
              <a:rPr lang="en-US"/>
              <a:pPr>
                <a:defRPr/>
              </a:pPr>
              <a:t>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74E4A8-F58A-4156-A8F2-43D0B90E1D1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B336F85-8F2C-4EE7-AA92-22271B39003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A86F947-639B-4DFF-85EC-DC2A7A4409BA}" type="datetimeFigureOut">
              <a:rPr lang="en-US"/>
              <a:pPr>
                <a:defRPr/>
              </a:pPr>
              <a:t>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257D92-C189-4426-AB65-5F310C637A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B0370E7-6237-49A7-A2AC-BFACE3C68A8A}" type="datetimeFigureOut">
              <a:rPr lang="en-US"/>
              <a:pPr>
                <a:defRPr/>
              </a:pPr>
              <a:t>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B2C182-E6B1-4243-B024-21EDB7CA328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1AE0D2-9DD7-40D8-AE37-43F67227E83B}" type="datetimeFigureOut">
              <a:rPr lang="en-US"/>
              <a:pPr>
                <a:defRPr/>
              </a:pPr>
              <a:t>2/2/23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F4D175-CDCC-4ECC-A3B5-C26E0205E6F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49FD16A-B785-4236-BD5B-1A32DD5C4DBB}" type="datetimeFigureOut">
              <a:rPr lang="en-US"/>
              <a:pPr>
                <a:defRPr/>
              </a:pPr>
              <a:t>2/2/23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416B3D-4719-4C71-94F2-43FB96A120C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BA289D5-1060-4229-8F08-6509D0C3C9B7}" type="datetimeFigureOut">
              <a:rPr lang="en-US"/>
              <a:pPr>
                <a:defRPr/>
              </a:pPr>
              <a:t>2/2/23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1F72D1-9682-4560-9A86-E8A17D611F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141477-0EA8-4563-97D5-906748AF6385}" type="datetimeFigureOut">
              <a:rPr lang="en-US"/>
              <a:pPr>
                <a:defRPr/>
              </a:pPr>
              <a:t>2/2/23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E82245F-A29F-4B87-BAC7-E75E4D8DC7E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6B0972-4537-4A82-86EB-589BBB6B3530}" type="datetimeFigureOut">
              <a:rPr lang="en-US"/>
              <a:pPr>
                <a:defRPr/>
              </a:pPr>
              <a:t>2/2/23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8584D9-DAB3-4C7D-8DC5-E27837E0DFA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F71926C-940F-4941-AB23-E20FAAB6CFA4}" type="datetimeFigureOut">
              <a:rPr lang="en-US"/>
              <a:pPr>
                <a:defRPr/>
              </a:pPr>
              <a:t>2/2/23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F6D9DB-4ADE-4ADA-8FD5-37CD30D4A4D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8DE2AD0-AB5C-4ED1-9A51-BF0780815DA3}" type="datetimeFigureOut">
              <a:rPr lang="en-US"/>
              <a:pPr>
                <a:defRPr/>
              </a:pPr>
              <a:t>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9F47FA4-1EC1-4626-A642-D86A3741B7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7.tiff"/><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41.tiff"/><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45.tiff"/><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 Id="rId5" Type="http://schemas.openxmlformats.org/officeDocument/2006/relationships/image" Target="../media/image50.tiff"/><Relationship Id="rId4" Type="http://schemas.openxmlformats.org/officeDocument/2006/relationships/image" Target="../media/image49.tiff"/></Relationships>
</file>

<file path=ppt/slides/_rels/slide2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5" Type="http://schemas.openxmlformats.org/officeDocument/2006/relationships/image" Target="../media/image54.tiff"/><Relationship Id="rId4" Type="http://schemas.openxmlformats.org/officeDocument/2006/relationships/image" Target="../media/image53.tiff"/></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Wagon-wheel_effec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77.tiff"/><Relationship Id="rId5" Type="http://schemas.openxmlformats.org/officeDocument/2006/relationships/image" Target="../media/image76.tiff"/><Relationship Id="rId4" Type="http://schemas.openxmlformats.org/officeDocument/2006/relationships/image" Target="../media/image75.tiff"/></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1.tiff"/><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4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3.png"/><Relationship Id="rId5" Type="http://schemas.openxmlformats.org/officeDocument/2006/relationships/oleObject" Target="../embeddings/oleObject2.bin"/><Relationship Id="rId4" Type="http://schemas.openxmlformats.org/officeDocument/2006/relationships/notesSlide" Target="../notesSlides/notesSlide10.xml"/><Relationship Id="rId9"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87.tiff"/><Relationship Id="rId1" Type="http://schemas.openxmlformats.org/officeDocument/2006/relationships/slideLayout" Target="../slideLayouts/slideLayout2.xml"/><Relationship Id="rId6" Type="http://schemas.openxmlformats.org/officeDocument/2006/relationships/image" Target="../media/image79.tiff"/><Relationship Id="rId5" Type="http://schemas.openxmlformats.org/officeDocument/2006/relationships/image" Target="../media/image78.tiff"/><Relationship Id="rId4" Type="http://schemas.openxmlformats.org/officeDocument/2006/relationships/image" Target="../media/image81.tif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wmf"/></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oleObject" Target="../embeddings/oleObject3.bin"/><Relationship Id="rId1" Type="http://schemas.openxmlformats.org/officeDocument/2006/relationships/slideLayout" Target="../slideLayouts/slideLayout4.xml"/><Relationship Id="rId4"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587B462-4F8B-6D46-B27B-B909F2AF1466}"/>
              </a:ext>
            </a:extLst>
          </p:cNvPr>
          <p:cNvSpPr txBox="1">
            <a:spLocks/>
          </p:cNvSpPr>
          <p:nvPr/>
        </p:nvSpPr>
        <p:spPr bwMode="auto">
          <a:xfrm>
            <a:off x="5943600" y="2133600"/>
            <a:ext cx="3013494" cy="26018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a:solidFill>
                  <a:schemeClr val="tx1"/>
                </a:solidFill>
              </a:rPr>
              <a:t>While we wait,</a:t>
            </a:r>
          </a:p>
          <a:p>
            <a:pPr algn="l"/>
            <a:endParaRPr lang="en-US" dirty="0">
              <a:solidFill>
                <a:schemeClr val="tx1"/>
              </a:solidFill>
            </a:endParaRPr>
          </a:p>
          <a:p>
            <a:pPr algn="l"/>
            <a:r>
              <a:rPr lang="en-US" dirty="0">
                <a:solidFill>
                  <a:schemeClr val="tx1"/>
                </a:solidFill>
              </a:rPr>
              <a:t>Who do you see in this picture?</a:t>
            </a:r>
          </a:p>
        </p:txBody>
      </p:sp>
      <p:sp>
        <p:nvSpPr>
          <p:cNvPr id="2" name="Title 1">
            <a:extLst>
              <a:ext uri="{FF2B5EF4-FFF2-40B4-BE49-F238E27FC236}">
                <a16:creationId xmlns:a16="http://schemas.microsoft.com/office/drawing/2014/main" id="{83547B2D-A454-4C1D-93DB-B240A412958A}"/>
              </a:ext>
            </a:extLst>
          </p:cNvPr>
          <p:cNvSpPr>
            <a:spLocks noGrp="1"/>
          </p:cNvSpPr>
          <p:nvPr>
            <p:ph type="ctrTitle"/>
          </p:nvPr>
        </p:nvSpPr>
        <p:spPr>
          <a:xfrm>
            <a:off x="97766" y="781807"/>
            <a:ext cx="4474234" cy="2688567"/>
          </a:xfrm>
        </p:spPr>
        <p:txBody>
          <a:bodyPr>
            <a:noAutofit/>
          </a:bodyPr>
          <a:lstStyle/>
          <a:p>
            <a:r>
              <a:rPr lang="en-US" sz="6000" dirty="0"/>
              <a:t>Filtering </a:t>
            </a:r>
            <a:br>
              <a:rPr lang="en-US" sz="6000" dirty="0"/>
            </a:br>
            <a:r>
              <a:rPr lang="en-US" sz="6000" dirty="0"/>
              <a:t>(in Frequency Domain)</a:t>
            </a:r>
          </a:p>
        </p:txBody>
      </p:sp>
      <p:sp>
        <p:nvSpPr>
          <p:cNvPr id="7" name="TextBox 6">
            <a:extLst>
              <a:ext uri="{FF2B5EF4-FFF2-40B4-BE49-F238E27FC236}">
                <a16:creationId xmlns:a16="http://schemas.microsoft.com/office/drawing/2014/main" id="{870511E3-C5D6-0440-8C35-130C6894CBEB}"/>
              </a:ext>
            </a:extLst>
          </p:cNvPr>
          <p:cNvSpPr txBox="1"/>
          <p:nvPr/>
        </p:nvSpPr>
        <p:spPr>
          <a:xfrm>
            <a:off x="0" y="6488668"/>
            <a:ext cx="5516271" cy="369332"/>
          </a:xfrm>
          <a:prstGeom prst="rect">
            <a:avLst/>
          </a:prstGeom>
          <a:noFill/>
        </p:spPr>
        <p:txBody>
          <a:bodyPr wrap="square" rtlCol="0">
            <a:spAutoFit/>
          </a:bodyPr>
          <a:lstStyle/>
          <a:p>
            <a:r>
              <a:rPr lang="en-US" dirty="0"/>
              <a:t>Many slides from Derek </a:t>
            </a:r>
            <a:r>
              <a:rPr lang="en-US" dirty="0" err="1"/>
              <a:t>Hoiem</a:t>
            </a:r>
            <a:r>
              <a:rPr lang="en-US" dirty="0"/>
              <a:t>.</a:t>
            </a:r>
          </a:p>
        </p:txBody>
      </p:sp>
      <p:sp>
        <p:nvSpPr>
          <p:cNvPr id="8" name="Subtitle 3">
            <a:extLst>
              <a:ext uri="{FF2B5EF4-FFF2-40B4-BE49-F238E27FC236}">
                <a16:creationId xmlns:a16="http://schemas.microsoft.com/office/drawing/2014/main" id="{E479B532-3376-E245-92BD-B179DAF9B273}"/>
              </a:ext>
            </a:extLst>
          </p:cNvPr>
          <p:cNvSpPr>
            <a:spLocks noGrp="1"/>
          </p:cNvSpPr>
          <p:nvPr>
            <p:ph type="subTitle" idx="1"/>
          </p:nvPr>
        </p:nvSpPr>
        <p:spPr>
          <a:xfrm>
            <a:off x="5751" y="5018643"/>
            <a:ext cx="6400800" cy="1470025"/>
          </a:xfrm>
        </p:spPr>
        <p:txBody>
          <a:bodyPr/>
          <a:lstStyle/>
          <a:p>
            <a:pPr algn="l"/>
            <a:r>
              <a:rPr lang="en-US" dirty="0"/>
              <a:t>CS 543 / ECE 549 – Saurabh Gupta</a:t>
            </a:r>
          </a:p>
        </p:txBody>
      </p:sp>
      <p:pic>
        <p:nvPicPr>
          <p:cNvPr id="9" name="Picture 8">
            <a:extLst>
              <a:ext uri="{FF2B5EF4-FFF2-40B4-BE49-F238E27FC236}">
                <a16:creationId xmlns:a16="http://schemas.microsoft.com/office/drawing/2014/main" id="{60E2B6C5-4C57-5144-95E7-2387B8EDC5DF}"/>
              </a:ext>
            </a:extLst>
          </p:cNvPr>
          <p:cNvPicPr>
            <a:picLocks noChangeAspect="1"/>
          </p:cNvPicPr>
          <p:nvPr/>
        </p:nvPicPr>
        <p:blipFill rotWithShape="1">
          <a:blip r:embed="rId2"/>
          <a:srcRect b="33792"/>
          <a:stretch/>
        </p:blipFill>
        <p:spPr>
          <a:xfrm>
            <a:off x="7961848" y="3716812"/>
            <a:ext cx="681564" cy="676864"/>
          </a:xfrm>
          <a:prstGeom prst="rect">
            <a:avLst/>
          </a:prstGeom>
        </p:spPr>
      </p:pic>
      <p:sp>
        <p:nvSpPr>
          <p:cNvPr id="10" name="Content Placeholder 2">
            <a:extLst>
              <a:ext uri="{FF2B5EF4-FFF2-40B4-BE49-F238E27FC236}">
                <a16:creationId xmlns:a16="http://schemas.microsoft.com/office/drawing/2014/main" id="{DFCCED30-D1D8-894F-A963-53F3A35C320E}"/>
              </a:ext>
            </a:extLst>
          </p:cNvPr>
          <p:cNvSpPr txBox="1">
            <a:spLocks/>
          </p:cNvSpPr>
          <p:nvPr/>
        </p:nvSpPr>
        <p:spPr bwMode="auto">
          <a:xfrm>
            <a:off x="5638800" y="4888468"/>
            <a:ext cx="3013494"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a:solidFill>
                  <a:schemeClr val="tx1"/>
                </a:solidFill>
              </a:rPr>
              <a:t>A. Albert Einstein</a:t>
            </a:r>
          </a:p>
          <a:p>
            <a:pPr algn="l"/>
            <a:r>
              <a:rPr lang="en-US" dirty="0">
                <a:solidFill>
                  <a:schemeClr val="tx1"/>
                </a:solidFill>
              </a:rPr>
              <a:t>B. Marilyn Monroe </a:t>
            </a:r>
          </a:p>
          <a:p>
            <a:pPr algn="l"/>
            <a:r>
              <a:rPr lang="en-US" dirty="0">
                <a:solidFill>
                  <a:schemeClr val="tx1"/>
                </a:solidFill>
              </a:rPr>
              <a:t>C. None of these</a:t>
            </a:r>
          </a:p>
        </p:txBody>
      </p:sp>
      <p:pic>
        <p:nvPicPr>
          <p:cNvPr id="3" name="Picture 2">
            <a:extLst>
              <a:ext uri="{FF2B5EF4-FFF2-40B4-BE49-F238E27FC236}">
                <a16:creationId xmlns:a16="http://schemas.microsoft.com/office/drawing/2014/main" id="{D02FE6DB-6ADF-1943-9688-57F01FAB917C}"/>
              </a:ext>
            </a:extLst>
          </p:cNvPr>
          <p:cNvPicPr>
            <a:picLocks noChangeAspect="1"/>
          </p:cNvPicPr>
          <p:nvPr/>
        </p:nvPicPr>
        <p:blipFill rotWithShape="1">
          <a:blip r:embed="rId3"/>
          <a:srcRect l="17273" t="1026" r="17272" b="52474"/>
          <a:stretch/>
        </p:blipFill>
        <p:spPr>
          <a:xfrm>
            <a:off x="8499494" y="5401104"/>
            <a:ext cx="550653" cy="574927"/>
          </a:xfrm>
          <a:prstGeom prst="rect">
            <a:avLst/>
          </a:prstGeom>
        </p:spPr>
      </p:pic>
      <p:pic>
        <p:nvPicPr>
          <p:cNvPr id="4" name="Picture 3">
            <a:extLst>
              <a:ext uri="{FF2B5EF4-FFF2-40B4-BE49-F238E27FC236}">
                <a16:creationId xmlns:a16="http://schemas.microsoft.com/office/drawing/2014/main" id="{220FEAD3-5A58-8445-98EC-9B7C5468DFAB}"/>
              </a:ext>
            </a:extLst>
          </p:cNvPr>
          <p:cNvPicPr>
            <a:picLocks noChangeAspect="1"/>
          </p:cNvPicPr>
          <p:nvPr/>
        </p:nvPicPr>
        <p:blipFill>
          <a:blip r:embed="rId4"/>
          <a:stretch>
            <a:fillRect/>
          </a:stretch>
        </p:blipFill>
        <p:spPr>
          <a:xfrm>
            <a:off x="8505506" y="4838090"/>
            <a:ext cx="538631" cy="538631"/>
          </a:xfrm>
          <a:prstGeom prst="rect">
            <a:avLst/>
          </a:prstGeom>
        </p:spPr>
      </p:pic>
    </p:spTree>
    <p:extLst>
      <p:ext uri="{BB962C8B-B14F-4D97-AF65-F5344CB8AC3E}">
        <p14:creationId xmlns:p14="http://schemas.microsoft.com/office/powerpoint/2010/main" val="3318426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4A1E2EB6-C7A8-5347-B066-0B682BC96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210571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a:t>Fourier Transform</a:t>
            </a:r>
          </a:p>
        </p:txBody>
      </p:sp>
      <mc:AlternateContent xmlns:mc="http://schemas.openxmlformats.org/markup-compatibility/2006" xmlns:a14="http://schemas.microsoft.com/office/drawing/2010/main">
        <mc:Choice Requires="a14">
          <p:sp>
            <p:nvSpPr>
              <p:cNvPr id="56323" name="Content Placeholder 2"/>
              <p:cNvSpPr>
                <a:spLocks noGrp="1"/>
              </p:cNvSpPr>
              <p:nvPr>
                <p:ph idx="1"/>
              </p:nvPr>
            </p:nvSpPr>
            <p:spPr/>
            <p:txBody>
              <a:bodyPr/>
              <a:lstStyle/>
              <a:p>
                <a:r>
                  <a:rPr lang="en-US" sz="2800" dirty="0"/>
                  <a:t>Fourier transform stores the magnitude and phase at each frequency</a:t>
                </a:r>
              </a:p>
              <a:p>
                <a:pPr lvl="1"/>
                <a:r>
                  <a:rPr lang="en-US" sz="2400" dirty="0"/>
                  <a:t>Magnitude encodes how much signal there is at a particular frequency</a:t>
                </a:r>
              </a:p>
              <a:p>
                <a:pPr lvl="1"/>
                <a:r>
                  <a:rPr lang="en-US" sz="2400" dirty="0"/>
                  <a:t>Phase encodes spatial information (indirectly)</a:t>
                </a:r>
              </a:p>
              <a:p>
                <a:pPr lvl="1"/>
                <a:r>
                  <a:rPr lang="en-US" sz="2400" dirty="0"/>
                  <a:t>For mathematical convenience, this is often notated in terms of complex numbers</a:t>
                </a:r>
              </a:p>
              <a:p>
                <a:r>
                  <a:rPr lang="en-US" sz="2800" dirty="0"/>
                  <a:t>Amplitude: </a:t>
                </a:r>
                <a14:m>
                  <m:oMath xmlns:m="http://schemas.openxmlformats.org/officeDocument/2006/math">
                    <m:r>
                      <a:rPr lang="en-US" sz="2800" b="0" i="1" smtClean="0">
                        <a:latin typeface="Cambria Math" panose="02040503050406030204" pitchFamily="18" charset="0"/>
                      </a:rPr>
                      <m:t>𝐴</m:t>
                    </m:r>
                    <m:r>
                      <a:rPr lang="en-US" sz="2800" b="0" i="1" smtClean="0">
                        <a:latin typeface="Cambria Math" panose="02040503050406030204" pitchFamily="18" charset="0"/>
                      </a:rPr>
                      <m:t>= </m:t>
                    </m:r>
                    <m:rad>
                      <m:radPr>
                        <m:degHide m:val="on"/>
                        <m:ctrlPr>
                          <a:rPr lang="en-US" sz="2800" b="0" i="1" smtClean="0">
                            <a:latin typeface="Cambria Math" panose="02040503050406030204" pitchFamily="18" charset="0"/>
                          </a:rPr>
                        </m:ctrlPr>
                      </m:radPr>
                      <m:deg/>
                      <m:e>
                        <m:r>
                          <a:rPr lang="en-US" sz="2800" b="0" i="1" smtClean="0">
                            <a:latin typeface="Cambria Math" panose="02040503050406030204" pitchFamily="18" charset="0"/>
                          </a:rPr>
                          <m:t>𝑅</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𝜔</m:t>
                                </m:r>
                              </m:e>
                            </m:d>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r>
                          <a:rPr lang="en-US" sz="2800" b="0" i="1" smtClean="0">
                            <a:latin typeface="Cambria Math" panose="02040503050406030204" pitchFamily="18" charset="0"/>
                          </a:rPr>
                          <m:t>𝐼</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𝜔</m:t>
                                </m:r>
                              </m:e>
                            </m:d>
                          </m:e>
                          <m:sup>
                            <m:r>
                              <a:rPr lang="en-US" sz="2800" b="0" i="1" smtClean="0">
                                <a:latin typeface="Cambria Math" panose="02040503050406030204" pitchFamily="18" charset="0"/>
                              </a:rPr>
                              <m:t>2</m:t>
                            </m:r>
                          </m:sup>
                        </m:sSup>
                      </m:e>
                    </m:rad>
                  </m:oMath>
                </a14:m>
                <a:endParaRPr lang="en-US" sz="2800" dirty="0"/>
              </a:p>
              <a:p>
                <a:r>
                  <a:rPr lang="en-US" sz="2800" dirty="0"/>
                  <a:t>Phase: </a:t>
                </a:r>
                <a14:m>
                  <m:oMath xmlns:m="http://schemas.openxmlformats.org/officeDocument/2006/math">
                    <m:r>
                      <a:rPr lang="en-US" sz="2800" b="0" i="1" smtClean="0">
                        <a:latin typeface="Cambria Math" panose="02040503050406030204" pitchFamily="18" charset="0"/>
                      </a:rPr>
                      <m:t>𝜙</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𝑡𝑎𝑛</m:t>
                        </m:r>
                      </m:e>
                      <m:sup>
                        <m:r>
                          <a:rPr lang="en-US" sz="2800" b="0" i="1" smtClean="0">
                            <a:latin typeface="Cambria Math" panose="02040503050406030204" pitchFamily="18" charset="0"/>
                          </a:rPr>
                          <m:t>−1</m:t>
                        </m:r>
                      </m:sup>
                    </m:sSup>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𝐼</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𝜔</m:t>
                            </m:r>
                          </m:e>
                        </m:d>
                      </m:num>
                      <m:den>
                        <m:r>
                          <a:rPr lang="en-US" sz="2800" b="0" i="1" smtClean="0">
                            <a:latin typeface="Cambria Math" panose="02040503050406030204" pitchFamily="18" charset="0"/>
                          </a:rPr>
                          <m:t>𝑅</m:t>
                        </m:r>
                        <m:r>
                          <a:rPr lang="en-US" sz="2800" b="0" i="1" smtClean="0">
                            <a:latin typeface="Cambria Math" panose="02040503050406030204" pitchFamily="18" charset="0"/>
                          </a:rPr>
                          <m:t>(</m:t>
                        </m:r>
                        <m:r>
                          <a:rPr lang="en-US" sz="2800" b="0" i="1" smtClean="0">
                            <a:latin typeface="Cambria Math" panose="02040503050406030204" pitchFamily="18" charset="0"/>
                          </a:rPr>
                          <m:t>𝜔</m:t>
                        </m:r>
                        <m:r>
                          <a:rPr lang="en-US" sz="2800" b="0" i="1" smtClean="0">
                            <a:latin typeface="Cambria Math" panose="02040503050406030204" pitchFamily="18" charset="0"/>
                          </a:rPr>
                          <m:t>)</m:t>
                        </m:r>
                      </m:den>
                    </m:f>
                  </m:oMath>
                </a14:m>
                <a:r>
                  <a:rPr lang="en-US" sz="2800" dirty="0"/>
                  <a:t> </a:t>
                </a:r>
              </a:p>
              <a:p>
                <a:endParaRPr lang="en-US" sz="2400" dirty="0"/>
              </a:p>
              <a:p>
                <a:endParaRPr lang="en-US" sz="2400" dirty="0"/>
              </a:p>
              <a:p>
                <a:endParaRPr lang="en-US" sz="2400" dirty="0"/>
              </a:p>
            </p:txBody>
          </p:sp>
        </mc:Choice>
        <mc:Fallback xmlns="">
          <p:sp>
            <p:nvSpPr>
              <p:cNvPr id="56323" name="Content Placeholder 2"/>
              <p:cNvSpPr>
                <a:spLocks noGrp="1" noRot="1" noChangeAspect="1" noMove="1" noResize="1" noEditPoints="1" noAdjustHandles="1" noChangeArrowheads="1" noChangeShapeType="1" noTextEdit="1"/>
              </p:cNvSpPr>
              <p:nvPr>
                <p:ph idx="1"/>
              </p:nvPr>
            </p:nvSpPr>
            <p:spPr>
              <a:blipFill>
                <a:blip r:embed="rId2"/>
                <a:stretch>
                  <a:fillRect l="-1389" t="-1481" r="-1852"/>
                </a:stretch>
              </a:blipFill>
            </p:spPr>
            <p:txBody>
              <a:bodyPr/>
              <a:lstStyle/>
              <a:p>
                <a:r>
                  <a:rPr lang="en-US">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3EE509-554D-2745-B3BB-58F01C98314D}"/>
              </a:ext>
            </a:extLst>
          </p:cNvPr>
          <p:cNvSpPr>
            <a:spLocks noGrp="1"/>
          </p:cNvSpPr>
          <p:nvPr>
            <p:ph type="title"/>
          </p:nvPr>
        </p:nvSpPr>
        <p:spPr>
          <a:xfrm>
            <a:off x="457200" y="0"/>
            <a:ext cx="8229600" cy="914400"/>
          </a:xfrm>
        </p:spPr>
        <p:txBody>
          <a:bodyPr/>
          <a:lstStyle/>
          <a:p>
            <a:r>
              <a:rPr lang="en-US" dirty="0"/>
              <a:t>Computing the Fourier Transform</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F10DF8-B942-2E47-8C4E-771E251D7C23}"/>
                  </a:ext>
                </a:extLst>
              </p:cNvPr>
              <p:cNvSpPr txBox="1"/>
              <p:nvPr/>
            </p:nvSpPr>
            <p:spPr>
              <a:xfrm>
                <a:off x="623207" y="998254"/>
                <a:ext cx="7897586" cy="5859746"/>
              </a:xfrm>
              <a:prstGeom prst="rect">
                <a:avLst/>
              </a:prstGeom>
              <a:noFill/>
            </p:spPr>
            <p:txBody>
              <a:bodyPr wrap="square" rtlCol="0">
                <a:spAutoFit/>
              </a:bodyPr>
              <a:lstStyle/>
              <a:p>
                <a:pPr marL="457200" indent="-457200">
                  <a:buFont typeface="Arial" panose="020B0604020202020204" pitchFamily="34" charset="0"/>
                  <a:buChar char="•"/>
                </a:pPr>
                <a14:m>
                  <m:oMath xmlns:m="http://schemas.openxmlformats.org/officeDocument/2006/math">
                    <m:r>
                      <a:rPr lang="en-US" sz="3200" i="1" smtClean="0">
                        <a:latin typeface="Cambria Math" panose="02040503050406030204" pitchFamily="18" charset="0"/>
                      </a:rPr>
                      <m:t>𝐻</m:t>
                    </m:r>
                    <m:d>
                      <m:dPr>
                        <m:ctrlPr>
                          <a:rPr lang="en-US" sz="3200" i="1">
                            <a:latin typeface="Cambria Math" panose="02040503050406030204" pitchFamily="18" charset="0"/>
                          </a:rPr>
                        </m:ctrlPr>
                      </m:dPr>
                      <m:e>
                        <m:r>
                          <a:rPr lang="en-US" sz="3200" i="1">
                            <a:latin typeface="Cambria Math" panose="02040503050406030204" pitchFamily="18" charset="0"/>
                          </a:rPr>
                          <m:t>𝜔</m:t>
                        </m:r>
                      </m:e>
                    </m:d>
                    <m:r>
                      <a:rPr lang="en-US" sz="3200" i="1">
                        <a:latin typeface="Cambria Math" panose="02040503050406030204" pitchFamily="18" charset="0"/>
                      </a:rPr>
                      <m:t>= </m:t>
                    </m:r>
                    <m:r>
                      <a:rPr lang="en-US" sz="3200" i="1">
                        <a:latin typeface="Cambria Math" panose="02040503050406030204" pitchFamily="18" charset="0"/>
                        <a:ea typeface="Cambria Math" panose="02040503050406030204" pitchFamily="18" charset="0"/>
                      </a:rPr>
                      <m:t>ℱ</m:t>
                    </m:r>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h</m:t>
                        </m:r>
                        <m:d>
                          <m:dPr>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𝑥</m:t>
                            </m:r>
                          </m:e>
                        </m:d>
                      </m:e>
                    </m:d>
                  </m:oMath>
                </a14:m>
                <a:endParaRPr lang="en-US" sz="3200" b="0" dirty="0"/>
              </a:p>
              <a:p>
                <a:pPr marL="457200" indent="-457200">
                  <a:buFont typeface="Arial" panose="020B0604020202020204" pitchFamily="34" charset="0"/>
                  <a:buChar char="•"/>
                </a:pPr>
                <a:endParaRPr lang="en-US" sz="3200" b="0" dirty="0"/>
              </a:p>
              <a:p>
                <a:pPr marL="457200" indent="-457200">
                  <a:buFont typeface="Arial" panose="020B0604020202020204" pitchFamily="34" charset="0"/>
                  <a:buChar char="•"/>
                </a:pPr>
                <a:r>
                  <a:rPr lang="en-US" sz="3200" b="0" dirty="0"/>
                  <a:t>Continuous: </a:t>
                </a:r>
                <a:endParaRPr lang="en-US" sz="3200" b="0" i="1" dirty="0">
                  <a:latin typeface="Cambria Math" panose="02040503050406030204" pitchFamily="18" charset="0"/>
                </a:endParaRPr>
              </a:p>
              <a:p>
                <a:pPr marL="914400" lvl="1" indent="-457200">
                  <a:buFont typeface="Arial" panose="020B0604020202020204" pitchFamily="34" charset="0"/>
                  <a:buChar char="•"/>
                </a:pPr>
                <a14:m>
                  <m:oMath xmlns:m="http://schemas.openxmlformats.org/officeDocument/2006/math">
                    <m:r>
                      <a:rPr lang="en-US" sz="3200" b="0" i="1" smtClean="0">
                        <a:latin typeface="Cambria Math" panose="02040503050406030204" pitchFamily="18" charset="0"/>
                      </a:rPr>
                      <m:t>𝐻</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𝜔</m:t>
                        </m:r>
                      </m:e>
                    </m:d>
                    <m:r>
                      <a:rPr lang="en-US" sz="3200" b="0" i="1" smtClean="0">
                        <a:latin typeface="Cambria Math" panose="02040503050406030204" pitchFamily="18" charset="0"/>
                      </a:rPr>
                      <m:t>= </m:t>
                    </m:r>
                    <m:nary>
                      <m:naryPr>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m:t>
                        </m:r>
                        <m:r>
                          <a:rPr lang="en-US" sz="3200" b="0" i="1" smtClean="0">
                            <a:latin typeface="Cambria Math" panose="02040503050406030204" pitchFamily="18" charset="0"/>
                          </a:rPr>
                          <m:t>∞</m:t>
                        </m:r>
                      </m:sub>
                      <m:sup>
                        <m:r>
                          <a:rPr lang="en-US" sz="3200" b="0" i="1" smtClean="0">
                            <a:latin typeface="Cambria Math" panose="02040503050406030204" pitchFamily="18" charset="0"/>
                          </a:rPr>
                          <m:t>∞</m:t>
                        </m:r>
                      </m:sup>
                      <m:e>
                        <m:r>
                          <a:rPr lang="en-US" sz="3200" b="0" i="1" smtClean="0">
                            <a:latin typeface="Cambria Math" panose="02040503050406030204" pitchFamily="18" charset="0"/>
                          </a:rPr>
                          <m:t>h</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𝑒</m:t>
                            </m:r>
                          </m:e>
                          <m:sup>
                            <m:r>
                              <a:rPr lang="en-US" sz="3200" b="0" i="1" smtClean="0">
                                <a:latin typeface="Cambria Math" panose="02040503050406030204" pitchFamily="18" charset="0"/>
                              </a:rPr>
                              <m:t>−</m:t>
                            </m:r>
                            <m:r>
                              <a:rPr lang="en-US" sz="3200" i="1">
                                <a:latin typeface="Cambria Math" panose="02040503050406030204" pitchFamily="18" charset="0"/>
                              </a:rPr>
                              <m:t>𝑗</m:t>
                            </m:r>
                            <m:r>
                              <a:rPr lang="en-US" sz="3200" i="1">
                                <a:latin typeface="Cambria Math" panose="02040503050406030204" pitchFamily="18" charset="0"/>
                              </a:rPr>
                              <m:t>𝜔</m:t>
                            </m:r>
                            <m:r>
                              <a:rPr lang="en-US" sz="3200" i="1">
                                <a:latin typeface="Cambria Math" panose="02040503050406030204" pitchFamily="18" charset="0"/>
                              </a:rPr>
                              <m:t>𝑥</m:t>
                            </m:r>
                          </m:sup>
                        </m:sSup>
                        <m:r>
                          <a:rPr lang="en-US" sz="3200" b="0" i="1" smtClean="0">
                            <a:latin typeface="Cambria Math" panose="02040503050406030204" pitchFamily="18" charset="0"/>
                          </a:rPr>
                          <m:t>𝑑𝑥</m:t>
                        </m:r>
                      </m:e>
                    </m:nary>
                  </m:oMath>
                </a14:m>
                <a:endParaRPr lang="en-US" sz="3200" b="0" dirty="0"/>
              </a:p>
              <a:p>
                <a:pPr lvl="1"/>
                <a:endParaRPr lang="en-US" sz="3200" b="0" dirty="0"/>
              </a:p>
              <a:p>
                <a:pPr marL="457200" indent="-457200">
                  <a:buFont typeface="Arial" panose="020B0604020202020204" pitchFamily="34" charset="0"/>
                  <a:buChar char="•"/>
                </a:pPr>
                <a:r>
                  <a:rPr lang="en-US" sz="3200" dirty="0"/>
                  <a:t>Discrete:</a:t>
                </a:r>
              </a:p>
              <a:p>
                <a:pPr marL="914400" lvl="1" indent="-457200">
                  <a:buFont typeface="Arial" panose="020B0604020202020204" pitchFamily="34" charset="0"/>
                  <a:buChar char="•"/>
                </a:pPr>
                <a14:m>
                  <m:oMath xmlns:m="http://schemas.openxmlformats.org/officeDocument/2006/math">
                    <m:r>
                      <a:rPr lang="en-US" sz="3200" i="1">
                        <a:latin typeface="Cambria Math" panose="02040503050406030204" pitchFamily="18" charset="0"/>
                      </a:rPr>
                      <m:t>𝐻</m:t>
                    </m:r>
                    <m:d>
                      <m:dPr>
                        <m:ctrlPr>
                          <a:rPr lang="en-US" sz="3200" i="1">
                            <a:latin typeface="Cambria Math" panose="02040503050406030204" pitchFamily="18" charset="0"/>
                          </a:rPr>
                        </m:ctrlPr>
                      </m:dPr>
                      <m:e>
                        <m:r>
                          <a:rPr lang="en-US" sz="3200" i="1">
                            <a:latin typeface="Cambria Math" panose="02040503050406030204" pitchFamily="18" charset="0"/>
                          </a:rPr>
                          <m:t>𝑘</m:t>
                        </m:r>
                      </m:e>
                    </m:d>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𝑁</m:t>
                        </m:r>
                      </m:den>
                    </m:f>
                    <m:r>
                      <a:rPr lang="en-US" sz="3200" i="1">
                        <a:latin typeface="Cambria Math" panose="02040503050406030204" pitchFamily="18" charset="0"/>
                      </a:rPr>
                      <m:t> </m:t>
                    </m:r>
                    <m:nary>
                      <m:naryPr>
                        <m:chr m:val="∑"/>
                        <m:ctrlPr>
                          <a:rPr lang="en-US" sz="3200" i="1">
                            <a:latin typeface="Cambria Math" panose="02040503050406030204" pitchFamily="18" charset="0"/>
                          </a:rPr>
                        </m:ctrlPr>
                      </m:naryPr>
                      <m:sub>
                        <m:r>
                          <m:rPr>
                            <m:brk m:alnAt="23"/>
                          </m:rPr>
                          <a:rPr lang="en-US" sz="3200" i="1">
                            <a:latin typeface="Cambria Math" panose="02040503050406030204" pitchFamily="18" charset="0"/>
                          </a:rPr>
                          <m:t>𝑥</m:t>
                        </m:r>
                        <m:r>
                          <a:rPr lang="en-US" sz="3200" i="1">
                            <a:latin typeface="Cambria Math" panose="02040503050406030204" pitchFamily="18" charset="0"/>
                          </a:rPr>
                          <m:t>=0</m:t>
                        </m:r>
                      </m:sub>
                      <m:sup>
                        <m:r>
                          <a:rPr lang="en-US" sz="3200" i="1">
                            <a:latin typeface="Cambria Math" panose="02040503050406030204" pitchFamily="18" charset="0"/>
                          </a:rPr>
                          <m:t>𝑁</m:t>
                        </m:r>
                        <m:r>
                          <a:rPr lang="en-US" sz="3200" i="1">
                            <a:latin typeface="Cambria Math" panose="02040503050406030204" pitchFamily="18" charset="0"/>
                          </a:rPr>
                          <m:t>−1</m:t>
                        </m:r>
                      </m:sup>
                      <m:e>
                        <m:r>
                          <a:rPr lang="en-US" sz="3200" i="1">
                            <a:latin typeface="Cambria Math" panose="02040503050406030204" pitchFamily="18" charset="0"/>
                          </a:rPr>
                          <m:t>h</m:t>
                        </m:r>
                        <m:r>
                          <a:rPr lang="en-US" sz="3200" i="1">
                            <a:latin typeface="Cambria Math" panose="02040503050406030204" pitchFamily="18" charset="0"/>
                          </a:rPr>
                          <m:t>(</m:t>
                        </m:r>
                        <m:r>
                          <a:rPr lang="en-US" sz="3200" i="1">
                            <a:latin typeface="Cambria Math" panose="02040503050406030204" pitchFamily="18" charset="0"/>
                          </a:rPr>
                          <m:t>𝑥</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𝑗</m:t>
                            </m:r>
                            <m:r>
                              <a:rPr lang="en-US" sz="3200" i="1">
                                <a:latin typeface="Cambria Math" panose="02040503050406030204" pitchFamily="18" charset="0"/>
                              </a:rPr>
                              <m:t>2</m:t>
                            </m:r>
                            <m:r>
                              <a:rPr lang="en-US" sz="3200" i="1">
                                <a:latin typeface="Cambria Math" panose="02040503050406030204" pitchFamily="18" charset="0"/>
                              </a:rPr>
                              <m:t>𝜋</m:t>
                            </m:r>
                            <m:r>
                              <a:rPr lang="en-US" sz="3200" i="1">
                                <a:latin typeface="Cambria Math" panose="02040503050406030204" pitchFamily="18" charset="0"/>
                              </a:rPr>
                              <m:t>𝑘𝑥</m:t>
                            </m:r>
                            <m:r>
                              <a:rPr lang="en-US" sz="3200" i="1">
                                <a:latin typeface="Cambria Math" panose="02040503050406030204" pitchFamily="18" charset="0"/>
                              </a:rPr>
                              <m:t>/</m:t>
                            </m:r>
                            <m:r>
                              <a:rPr lang="en-US" sz="3200" i="1">
                                <a:latin typeface="Cambria Math" panose="02040503050406030204" pitchFamily="18" charset="0"/>
                              </a:rPr>
                              <m:t>𝑁</m:t>
                            </m:r>
                          </m:sup>
                        </m:sSup>
                      </m:e>
                    </m:nary>
                  </m:oMath>
                </a14:m>
                <a:endParaRPr lang="en-US" sz="3200" dirty="0"/>
              </a:p>
              <a:p>
                <a:pPr marL="914400" lvl="1"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Euler’s Formula:</a:t>
                </a:r>
              </a:p>
              <a:p>
                <a:pPr marL="914400" lvl="1" indent="-457200">
                  <a:buFont typeface="Arial" panose="020B0604020202020204" pitchFamily="34" charset="0"/>
                  <a:buChar char="•"/>
                </a:pPr>
                <a14:m>
                  <m:oMath xmlns:m="http://schemas.openxmlformats.org/officeDocument/2006/math">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𝑒</m:t>
                        </m:r>
                      </m:e>
                      <m:sup>
                        <m:r>
                          <a:rPr lang="en-US" sz="3200" b="0" i="1" smtClean="0">
                            <a:latin typeface="Cambria Math" panose="02040503050406030204" pitchFamily="18" charset="0"/>
                          </a:rPr>
                          <m:t>𝑗𝑛𝑥</m:t>
                        </m:r>
                      </m:sup>
                    </m:sSup>
                    <m:r>
                      <a:rPr lang="en-US" sz="3200" b="0" i="1" smtClean="0">
                        <a:latin typeface="Cambria Math" panose="02040503050406030204" pitchFamily="18" charset="0"/>
                      </a:rPr>
                      <m:t>=</m:t>
                    </m:r>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cos</m:t>
                        </m:r>
                      </m:fName>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𝑛𝑥</m:t>
                            </m:r>
                          </m:e>
                        </m:d>
                      </m:e>
                    </m:func>
                    <m:r>
                      <a:rPr lang="en-US" sz="3200" b="0" i="1" smtClean="0">
                        <a:latin typeface="Cambria Math" panose="02040503050406030204" pitchFamily="18" charset="0"/>
                      </a:rPr>
                      <m:t>+</m:t>
                    </m:r>
                    <m:r>
                      <a:rPr lang="en-US" sz="3200" b="0" i="1" smtClean="0">
                        <a:latin typeface="Cambria Math" panose="02040503050406030204" pitchFamily="18" charset="0"/>
                      </a:rPr>
                      <m:t>𝑗</m:t>
                    </m:r>
                    <m:r>
                      <a:rPr lang="en-US" sz="3200" b="0" i="1" smtClean="0">
                        <a:latin typeface="Cambria Math" panose="02040503050406030204" pitchFamily="18" charset="0"/>
                      </a:rPr>
                      <m:t> </m:t>
                    </m:r>
                    <m:r>
                      <m:rPr>
                        <m:sty m:val="p"/>
                      </m:rPr>
                      <a:rPr lang="en-US" sz="3200" b="0" i="0" smtClean="0">
                        <a:latin typeface="Cambria Math" panose="02040503050406030204" pitchFamily="18" charset="0"/>
                      </a:rPr>
                      <m:t>sin</m:t>
                    </m:r>
                    <m:r>
                      <a:rPr lang="en-US" sz="3200" b="0" i="1" smtClean="0">
                        <a:latin typeface="Cambria Math" panose="02040503050406030204" pitchFamily="18" charset="0"/>
                      </a:rPr>
                      <m:t>⁡(</m:t>
                    </m:r>
                    <m:r>
                      <a:rPr lang="en-US" sz="3200" b="0" i="1" smtClean="0">
                        <a:latin typeface="Cambria Math" panose="02040503050406030204" pitchFamily="18" charset="0"/>
                      </a:rPr>
                      <m:t>𝑛𝑥</m:t>
                    </m:r>
                    <m:r>
                      <a:rPr lang="en-US" sz="3200" b="0" i="1" smtClean="0">
                        <a:latin typeface="Cambria Math" panose="02040503050406030204" pitchFamily="18" charset="0"/>
                      </a:rPr>
                      <m:t>)</m:t>
                    </m:r>
                  </m:oMath>
                </a14:m>
                <a:endParaRPr lang="en-US" sz="3200" dirty="0"/>
              </a:p>
              <a:p>
                <a:endParaRPr lang="en-US" sz="3200" dirty="0"/>
              </a:p>
            </p:txBody>
          </p:sp>
        </mc:Choice>
        <mc:Fallback xmlns="">
          <p:sp>
            <p:nvSpPr>
              <p:cNvPr id="9" name="TextBox 8">
                <a:extLst>
                  <a:ext uri="{FF2B5EF4-FFF2-40B4-BE49-F238E27FC236}">
                    <a16:creationId xmlns:a16="http://schemas.microsoft.com/office/drawing/2014/main" id="{4FF10DF8-B942-2E47-8C4E-771E251D7C23}"/>
                  </a:ext>
                </a:extLst>
              </p:cNvPr>
              <p:cNvSpPr txBox="1">
                <a:spLocks noRot="1" noChangeAspect="1" noMove="1" noResize="1" noEditPoints="1" noAdjustHandles="1" noChangeArrowheads="1" noChangeShapeType="1" noTextEdit="1"/>
              </p:cNvSpPr>
              <p:nvPr/>
            </p:nvSpPr>
            <p:spPr>
              <a:xfrm>
                <a:off x="623207" y="998254"/>
                <a:ext cx="7897586" cy="5859746"/>
              </a:xfrm>
              <a:prstGeom prst="rect">
                <a:avLst/>
              </a:prstGeom>
              <a:blipFill>
                <a:blip r:embed="rId2"/>
                <a:stretch>
                  <a:fillRect l="-1766" t="-866"/>
                </a:stretch>
              </a:blipFill>
            </p:spPr>
            <p:txBody>
              <a:bodyPr/>
              <a:lstStyle/>
              <a:p>
                <a:r>
                  <a:rPr lang="en-US">
                    <a:noFill/>
                  </a:rPr>
                  <a:t> </a:t>
                </a:r>
              </a:p>
            </p:txBody>
          </p:sp>
        </mc:Fallback>
      </mc:AlternateContent>
    </p:spTree>
    <p:extLst>
      <p:ext uri="{BB962C8B-B14F-4D97-AF65-F5344CB8AC3E}">
        <p14:creationId xmlns:p14="http://schemas.microsoft.com/office/powerpoint/2010/main" val="236407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a:t>Properties of Fourier Transforms</a:t>
            </a:r>
          </a:p>
        </p:txBody>
      </p:sp>
      <mc:AlternateContent xmlns:mc="http://schemas.openxmlformats.org/markup-compatibility/2006" xmlns:a14="http://schemas.microsoft.com/office/drawing/2010/main">
        <mc:Choice Requires="a14">
          <p:sp>
            <p:nvSpPr>
              <p:cNvPr id="30723" name="Content Placeholder 5"/>
              <p:cNvSpPr>
                <a:spLocks noGrp="1"/>
              </p:cNvSpPr>
              <p:nvPr>
                <p:ph idx="1"/>
              </p:nvPr>
            </p:nvSpPr>
            <p:spPr>
              <a:xfrm>
                <a:off x="533400" y="1066800"/>
                <a:ext cx="8229600" cy="5135563"/>
              </a:xfrm>
            </p:spPr>
            <p:txBody>
              <a:bodyPr/>
              <a:lstStyle/>
              <a:p>
                <a:r>
                  <a:rPr lang="en-US" dirty="0"/>
                  <a:t>Linearity: </a:t>
                </a:r>
              </a:p>
              <a:p>
                <a:pPr lvl="1"/>
                <a14:m>
                  <m:oMath xmlns:m="http://schemas.openxmlformats.org/officeDocument/2006/math">
                    <m:r>
                      <a:rPr lang="en-US" i="1" smtClean="0">
                        <a:latin typeface="Cambria Math" panose="02040503050406030204" pitchFamily="18" charset="0"/>
                        <a:ea typeface="Cambria Math" panose="02040503050406030204" pitchFamily="18" charset="0"/>
                      </a:rPr>
                      <m:t>ℱ</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𝑎𝑥</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𝑏𝑦</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ℱ</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ℱ</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oMath>
                </a14:m>
                <a:endParaRPr lang="en-US" dirty="0"/>
              </a:p>
              <a:p>
                <a:endParaRPr lang="en-US" dirty="0"/>
              </a:p>
              <a:p>
                <a:r>
                  <a:rPr lang="en-US" dirty="0"/>
                  <a:t>Fourier transform of a real signal is symmetric about the origin</a:t>
                </a:r>
              </a:p>
              <a:p>
                <a:endParaRPr lang="en-US" dirty="0"/>
              </a:p>
              <a:p>
                <a:r>
                  <a:rPr lang="en-US" dirty="0"/>
                  <a:t>The energy of the signal is the same as the energy of its Fourier transform</a:t>
                </a:r>
              </a:p>
              <a:p>
                <a:endParaRPr lang="en-US" dirty="0"/>
              </a:p>
              <a:p>
                <a:endParaRPr lang="en-US" dirty="0"/>
              </a:p>
            </p:txBody>
          </p:sp>
        </mc:Choice>
        <mc:Fallback xmlns="">
          <p:sp>
            <p:nvSpPr>
              <p:cNvPr id="30723" name="Content Placeholder 5"/>
              <p:cNvSpPr>
                <a:spLocks noGrp="1" noRot="1" noChangeAspect="1" noMove="1" noResize="1" noEditPoints="1" noAdjustHandles="1" noChangeArrowheads="1" noChangeShapeType="1" noTextEdit="1"/>
              </p:cNvSpPr>
              <p:nvPr>
                <p:ph idx="1"/>
              </p:nvPr>
            </p:nvSpPr>
            <p:spPr>
              <a:xfrm>
                <a:off x="533400" y="1066800"/>
                <a:ext cx="8229600" cy="5135563"/>
              </a:xfrm>
              <a:blipFill>
                <a:blip r:embed="rId2"/>
                <a:stretch>
                  <a:fillRect l="-1541" t="-1733" r="-1079"/>
                </a:stretch>
              </a:blipFill>
            </p:spPr>
            <p:txBody>
              <a:bodyPr/>
              <a:lstStyle/>
              <a:p>
                <a:r>
                  <a:rPr lang="en-US">
                    <a:noFill/>
                  </a:rPr>
                  <a:t> </a:t>
                </a:r>
              </a:p>
            </p:txBody>
          </p:sp>
        </mc:Fallback>
      </mc:AlternateContent>
      <p:sp>
        <p:nvSpPr>
          <p:cNvPr id="30725" name="TextBox 9"/>
          <p:cNvSpPr txBox="1">
            <a:spLocks noChangeArrowheads="1"/>
          </p:cNvSpPr>
          <p:nvPr/>
        </p:nvSpPr>
        <p:spPr bwMode="auto">
          <a:xfrm>
            <a:off x="6573838" y="6488113"/>
            <a:ext cx="2570162" cy="369887"/>
          </a:xfrm>
          <a:prstGeom prst="rect">
            <a:avLst/>
          </a:prstGeom>
          <a:noFill/>
          <a:ln w="9525">
            <a:noFill/>
            <a:miter lim="800000"/>
            <a:headEnd/>
            <a:tailEnd/>
          </a:ln>
        </p:spPr>
        <p:txBody>
          <a:bodyPr wrap="none">
            <a:spAutoFit/>
          </a:bodyPr>
          <a:lstStyle/>
          <a:p>
            <a:r>
              <a:rPr lang="en-US"/>
              <a:t>See Szeliski Book (3.4)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The Convolution Theorem</a:t>
            </a:r>
          </a:p>
        </p:txBody>
      </p:sp>
      <mc:AlternateContent xmlns:mc="http://schemas.openxmlformats.org/markup-compatibility/2006" xmlns:a14="http://schemas.microsoft.com/office/drawing/2010/main">
        <mc:Choice Requires="a14">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defRPr/>
                </a:pPr>
                <a:endParaRPr lang="en-US" dirty="0"/>
              </a:p>
              <a:p>
                <a:pPr>
                  <a:lnSpc>
                    <a:spcPct val="90000"/>
                  </a:lnSpc>
                  <a:defRPr/>
                </a:pPr>
                <a:r>
                  <a:rPr lang="en-US" dirty="0"/>
                  <a:t>The Fourier transform of the convolution of two functions is the product of their Fourier transforms</a:t>
                </a:r>
              </a:p>
              <a:p>
                <a:pPr lvl="1">
                  <a:lnSpc>
                    <a:spcPct val="90000"/>
                  </a:lnSpc>
                  <a:defRPr/>
                </a:pPr>
                <a14:m>
                  <m:oMath xmlns:m="http://schemas.openxmlformats.org/officeDocument/2006/math">
                    <m:r>
                      <a:rPr lang="en-US" sz="3200" b="0" i="1" smtClean="0">
                        <a:latin typeface="Cambria Math" panose="02040503050406030204" pitchFamily="18" charset="0"/>
                        <a:ea typeface="Cambria Math" panose="02040503050406030204" pitchFamily="18" charset="0"/>
                      </a:rPr>
                      <m:t>ℱ</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𝑔</m:t>
                        </m:r>
                        <m:r>
                          <a:rPr lang="en-US" sz="3200" b="0" i="1" smtClean="0">
                            <a:latin typeface="Cambria Math" panose="02040503050406030204" pitchFamily="18" charset="0"/>
                          </a:rPr>
                          <m:t>∗</m:t>
                        </m:r>
                        <m:r>
                          <a:rPr lang="en-US" sz="3200" b="0" i="1" smtClean="0">
                            <a:latin typeface="Cambria Math" panose="02040503050406030204" pitchFamily="18" charset="0"/>
                          </a:rPr>
                          <m:t>h</m:t>
                        </m:r>
                      </m:e>
                    </m:d>
                    <m:r>
                      <a:rPr lang="en-US" sz="3200" b="0" i="1" smtClean="0">
                        <a:latin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ℱ</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𝑔</m:t>
                        </m:r>
                      </m:e>
                    </m:d>
                    <m:r>
                      <a:rPr lang="en-US" sz="3200" b="0" i="1" smtClean="0">
                        <a:latin typeface="Cambria Math" panose="02040503050406030204" pitchFamily="18" charset="0"/>
                        <a:ea typeface="Cambria Math" panose="02040503050406030204" pitchFamily="18" charset="0"/>
                      </a:rPr>
                      <m:t>ℱ</m:t>
                    </m:r>
                    <m:r>
                      <a:rPr lang="en-US" sz="3200" b="0" i="1" smtClean="0">
                        <a:latin typeface="Cambria Math" panose="02040503050406030204" pitchFamily="18" charset="0"/>
                      </a:rPr>
                      <m:t>[</m:t>
                    </m:r>
                    <m:r>
                      <a:rPr lang="en-US" sz="3200" b="0" i="1" smtClean="0">
                        <a:latin typeface="Cambria Math" panose="02040503050406030204" pitchFamily="18" charset="0"/>
                      </a:rPr>
                      <m:t>h</m:t>
                    </m:r>
                    <m:r>
                      <a:rPr lang="en-US" sz="3200" b="0" i="1" smtClean="0">
                        <a:latin typeface="Cambria Math" panose="02040503050406030204" pitchFamily="18" charset="0"/>
                      </a:rPr>
                      <m:t>]</m:t>
                    </m:r>
                  </m:oMath>
                </a14:m>
                <a:endParaRPr lang="en-US" sz="3200" dirty="0"/>
              </a:p>
              <a:p>
                <a:pPr marL="0" indent="0">
                  <a:lnSpc>
                    <a:spcPct val="90000"/>
                  </a:lnSpc>
                  <a:buNone/>
                  <a:defRPr/>
                </a:pPr>
                <a:endParaRPr lang="en-US" dirty="0"/>
              </a:p>
              <a:p>
                <a:pPr>
                  <a:lnSpc>
                    <a:spcPct val="90000"/>
                  </a:lnSpc>
                  <a:defRPr/>
                </a:pPr>
                <a:r>
                  <a:rPr lang="en-US" dirty="0"/>
                  <a:t>The inverse Fourier transform of the product of two Fourier transforms is the convolution of the two inverse Fourier transforms</a:t>
                </a:r>
              </a:p>
              <a:p>
                <a:pPr lvl="1">
                  <a:lnSpc>
                    <a:spcPct val="90000"/>
                  </a:lnSpc>
                  <a:defRPr/>
                </a:pPr>
                <a14:m>
                  <m:oMath xmlns:m="http://schemas.openxmlformats.org/officeDocument/2006/math">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ℱ</m:t>
                        </m:r>
                      </m:e>
                      <m:sup>
                        <m:r>
                          <a:rPr lang="en-US" sz="3200" b="0" i="1" smtClean="0">
                            <a:latin typeface="Cambria Math" panose="02040503050406030204" pitchFamily="18" charset="0"/>
                            <a:ea typeface="Cambria Math" panose="02040503050406030204" pitchFamily="18" charset="0"/>
                          </a:rPr>
                          <m:t>−1</m:t>
                        </m:r>
                      </m:sup>
                    </m:sSup>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𝑔h</m:t>
                        </m:r>
                      </m:e>
                    </m:d>
                    <m:r>
                      <a:rPr lang="en-US" sz="3200" b="0" i="1" smtClean="0">
                        <a:latin typeface="Cambria Math" panose="02040503050406030204" pitchFamily="18" charset="0"/>
                        <a:ea typeface="Cambria Math" panose="02040503050406030204" pitchFamily="18" charset="0"/>
                      </a:rPr>
                      <m:t>= </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ℱ</m:t>
                        </m:r>
                      </m:e>
                      <m:sup>
                        <m:r>
                          <a:rPr lang="en-US" sz="3200" i="1">
                            <a:latin typeface="Cambria Math" panose="02040503050406030204" pitchFamily="18" charset="0"/>
                            <a:ea typeface="Cambria Math" panose="02040503050406030204" pitchFamily="18" charset="0"/>
                          </a:rPr>
                          <m:t>−1</m:t>
                        </m:r>
                      </m:sup>
                    </m:sSup>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𝑔</m:t>
                        </m:r>
                      </m:e>
                    </m:d>
                    <m:r>
                      <a:rPr lang="en-US" sz="3200" b="0" i="1" smtClean="0">
                        <a:latin typeface="Cambria Math" panose="02040503050406030204" pitchFamily="18" charset="0"/>
                        <a:ea typeface="Cambria Math" panose="02040503050406030204" pitchFamily="18" charset="0"/>
                      </a:rPr>
                      <m:t>∗</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ℱ</m:t>
                        </m:r>
                      </m:e>
                      <m:sup>
                        <m:r>
                          <a:rPr lang="en-US" sz="3200" i="1">
                            <a:latin typeface="Cambria Math" panose="02040503050406030204" pitchFamily="18" charset="0"/>
                            <a:ea typeface="Cambria Math" panose="02040503050406030204" pitchFamily="18" charset="0"/>
                          </a:rPr>
                          <m:t>−1</m:t>
                        </m:r>
                      </m:sup>
                    </m:sSup>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h</m:t>
                        </m:r>
                      </m:e>
                    </m:d>
                  </m:oMath>
                </a14:m>
                <a:endParaRPr lang="en-US" sz="3200" b="0" dirty="0">
                  <a:ea typeface="Cambria Math" panose="02040503050406030204" pitchFamily="18" charset="0"/>
                </a:endParaRPr>
              </a:p>
              <a:p>
                <a:pPr lvl="1">
                  <a:lnSpc>
                    <a:spcPct val="90000"/>
                  </a:lnSpc>
                  <a:defRPr/>
                </a:pPr>
                <a:endParaRPr lang="en-US" dirty="0"/>
              </a:p>
              <a:p>
                <a:pPr>
                  <a:lnSpc>
                    <a:spcPct val="90000"/>
                  </a:lnSpc>
                  <a:defRPr/>
                </a:pPr>
                <a:r>
                  <a:rPr lang="en-US" b="1" dirty="0"/>
                  <a:t>Convolution</a:t>
                </a:r>
                <a:r>
                  <a:rPr lang="en-US" dirty="0"/>
                  <a:t> in spatial domain is equivalent to </a:t>
                </a:r>
                <a:r>
                  <a:rPr lang="en-US" b="1" dirty="0"/>
                  <a:t>multiplication</a:t>
                </a:r>
                <a:r>
                  <a:rPr lang="en-US" dirty="0"/>
                  <a:t> in frequency domain!</a:t>
                </a:r>
              </a:p>
            </p:txBody>
          </p:sp>
        </mc:Choice>
        <mc:Fallback xmlns="">
          <p:sp>
            <p:nvSpPr>
              <p:cNvPr id="488451" name="Rectangle 3"/>
              <p:cNvSpPr>
                <a:spLocks noGrp="1" noRot="1" noChangeAspect="1" noMove="1" noResize="1" noEditPoints="1" noAdjustHandles="1" noChangeArrowheads="1" noChangeShapeType="1" noTextEdit="1"/>
              </p:cNvSpPr>
              <p:nvPr>
                <p:ph type="body" sz="half" idx="2"/>
              </p:nvPr>
            </p:nvSpPr>
            <p:spPr>
              <a:xfrm>
                <a:off x="533400" y="914400"/>
                <a:ext cx="7924800" cy="5257800"/>
              </a:xfrm>
              <a:blipFill>
                <a:blip r:embed="rId2"/>
                <a:stretch>
                  <a:fillRect l="-1280" r="-800" b="-507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845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84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t>Other signals</a:t>
            </a:r>
          </a:p>
        </p:txBody>
      </p:sp>
      <p:sp>
        <p:nvSpPr>
          <p:cNvPr id="26627" name="Content Placeholder 2"/>
          <p:cNvSpPr>
            <a:spLocks noGrp="1"/>
          </p:cNvSpPr>
          <p:nvPr>
            <p:ph idx="1"/>
          </p:nvPr>
        </p:nvSpPr>
        <p:spPr/>
        <p:txBody>
          <a:bodyPr/>
          <a:lstStyle/>
          <a:p>
            <a:r>
              <a:rPr lang="en-US" dirty="0"/>
              <a:t>We can also think of all kinds of other signals the same way</a:t>
            </a:r>
          </a:p>
        </p:txBody>
      </p:sp>
      <p:pic>
        <p:nvPicPr>
          <p:cNvPr id="26628" name="Picture 2" descr="http://www.noiseaddicts.com/wp-content/uploads/2008/11/cartoon_fourier_cat-744180.jpg"/>
          <p:cNvPicPr>
            <a:picLocks noChangeAspect="1" noChangeArrowheads="1"/>
          </p:cNvPicPr>
          <p:nvPr/>
        </p:nvPicPr>
        <p:blipFill>
          <a:blip r:embed="rId2" cstate="print"/>
          <a:srcRect/>
          <a:stretch>
            <a:fillRect/>
          </a:stretch>
        </p:blipFill>
        <p:spPr bwMode="auto">
          <a:xfrm>
            <a:off x="1477462" y="2084914"/>
            <a:ext cx="6189075" cy="4468512"/>
          </a:xfrm>
          <a:prstGeom prst="rect">
            <a:avLst/>
          </a:prstGeom>
          <a:noFill/>
          <a:ln w="9525">
            <a:noFill/>
            <a:miter lim="800000"/>
            <a:headEnd/>
            <a:tailEnd/>
          </a:ln>
        </p:spPr>
      </p:pic>
      <p:sp>
        <p:nvSpPr>
          <p:cNvPr id="26629" name="TextBox 5"/>
          <p:cNvSpPr txBox="1">
            <a:spLocks noChangeArrowheads="1"/>
          </p:cNvSpPr>
          <p:nvPr/>
        </p:nvSpPr>
        <p:spPr bwMode="auto">
          <a:xfrm>
            <a:off x="0" y="6488112"/>
            <a:ext cx="1158875" cy="369888"/>
          </a:xfrm>
          <a:prstGeom prst="rect">
            <a:avLst/>
          </a:prstGeom>
          <a:noFill/>
          <a:ln w="9525">
            <a:noFill/>
            <a:miter lim="800000"/>
            <a:headEnd/>
            <a:tailEnd/>
          </a:ln>
        </p:spPr>
        <p:txBody>
          <a:bodyPr wrap="none">
            <a:spAutoFit/>
          </a:bodyPr>
          <a:lstStyle/>
          <a:p>
            <a:r>
              <a:rPr lang="en-US" dirty="0" err="1"/>
              <a:t>xkcd.com</a:t>
            </a:r>
            <a:endParaRPr lang="en-US" dirty="0"/>
          </a:p>
        </p:txBody>
      </p:sp>
    </p:spTree>
    <p:extLst>
      <p:ext uri="{BB962C8B-B14F-4D97-AF65-F5344CB8AC3E}">
        <p14:creationId xmlns:p14="http://schemas.microsoft.com/office/powerpoint/2010/main" val="22008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Images</a:t>
            </a:r>
          </a:p>
        </p:txBody>
      </p:sp>
      <p:pic>
        <p:nvPicPr>
          <p:cNvPr id="6" name="Picture 5">
            <a:extLst>
              <a:ext uri="{FF2B5EF4-FFF2-40B4-BE49-F238E27FC236}">
                <a16:creationId xmlns:a16="http://schemas.microsoft.com/office/drawing/2014/main" id="{5D9864E3-7A93-C341-9088-EDE3FBC63EB5}"/>
              </a:ext>
            </a:extLst>
          </p:cNvPr>
          <p:cNvPicPr>
            <a:picLocks noChangeAspect="1"/>
          </p:cNvPicPr>
          <p:nvPr/>
        </p:nvPicPr>
        <p:blipFill>
          <a:blip r:embed="rId2"/>
          <a:stretch>
            <a:fillRect/>
          </a:stretch>
        </p:blipFill>
        <p:spPr>
          <a:xfrm>
            <a:off x="0" y="3438431"/>
            <a:ext cx="4318787" cy="2852593"/>
          </a:xfrm>
          <a:prstGeom prst="rect">
            <a:avLst/>
          </a:prstGeom>
        </p:spPr>
      </p:pic>
      <p:pic>
        <p:nvPicPr>
          <p:cNvPr id="7" name="Picture 6">
            <a:extLst>
              <a:ext uri="{FF2B5EF4-FFF2-40B4-BE49-F238E27FC236}">
                <a16:creationId xmlns:a16="http://schemas.microsoft.com/office/drawing/2014/main" id="{3C0E5CF5-2360-B94A-A44D-960D5A590979}"/>
              </a:ext>
            </a:extLst>
          </p:cNvPr>
          <p:cNvPicPr>
            <a:picLocks noChangeAspect="1"/>
          </p:cNvPicPr>
          <p:nvPr/>
        </p:nvPicPr>
        <p:blipFill>
          <a:blip r:embed="rId3"/>
          <a:stretch>
            <a:fillRect/>
          </a:stretch>
        </p:blipFill>
        <p:spPr>
          <a:xfrm>
            <a:off x="4280927" y="3438430"/>
            <a:ext cx="4318787" cy="2852593"/>
          </a:xfrm>
          <a:prstGeom prst="rect">
            <a:avLst/>
          </a:prstGeom>
        </p:spPr>
      </p:pic>
      <p:pic>
        <p:nvPicPr>
          <p:cNvPr id="8" name="Picture 7">
            <a:extLst>
              <a:ext uri="{FF2B5EF4-FFF2-40B4-BE49-F238E27FC236}">
                <a16:creationId xmlns:a16="http://schemas.microsoft.com/office/drawing/2014/main" id="{5B8CE237-BD5F-8B40-A1AA-F73AADFEBCBC}"/>
              </a:ext>
            </a:extLst>
          </p:cNvPr>
          <p:cNvPicPr>
            <a:picLocks noChangeAspect="1"/>
          </p:cNvPicPr>
          <p:nvPr/>
        </p:nvPicPr>
        <p:blipFill rotWithShape="1">
          <a:blip r:embed="rId4"/>
          <a:srcRect l="86405"/>
          <a:stretch/>
        </p:blipFill>
        <p:spPr>
          <a:xfrm>
            <a:off x="8608606" y="3451311"/>
            <a:ext cx="600708" cy="2839712"/>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73E37BC-6FDC-F54D-964C-5A5816FAE3F6}"/>
                  </a:ext>
                </a:extLst>
              </p:cNvPr>
              <p:cNvSpPr/>
              <p:nvPr/>
            </p:nvSpPr>
            <p:spPr>
              <a:xfrm>
                <a:off x="134135" y="1067119"/>
                <a:ext cx="8875730" cy="1477520"/>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𝐻</m:t>
                      </m:r>
                      <m:d>
                        <m:dPr>
                          <m:ctrlPr>
                            <a:rPr lang="en-US" sz="3200" i="1">
                              <a:latin typeface="Cambria Math" panose="02040503050406030204" pitchFamily="18" charset="0"/>
                            </a:rPr>
                          </m:ctrlPr>
                        </m:dPr>
                        <m:e>
                          <m:r>
                            <a:rPr lang="en-US" sz="3200" i="1">
                              <a:latin typeface="Cambria Math" panose="02040503050406030204" pitchFamily="18" charset="0"/>
                            </a:rPr>
                            <m:t>𝑘</m:t>
                          </m:r>
                          <m:r>
                            <a:rPr lang="en-US" sz="3200" b="0" i="1" smtClean="0">
                              <a:latin typeface="Cambria Math" panose="02040503050406030204" pitchFamily="18" charset="0"/>
                            </a:rPr>
                            <m:t>,</m:t>
                          </m:r>
                          <m:r>
                            <a:rPr lang="en-US" sz="3200" b="0" i="1" smtClean="0">
                              <a:latin typeface="Cambria Math" panose="02040503050406030204" pitchFamily="18" charset="0"/>
                            </a:rPr>
                            <m:t>𝑙</m:t>
                          </m:r>
                        </m:e>
                      </m:d>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b="0" i="1" smtClean="0">
                              <a:latin typeface="Cambria Math" panose="02040503050406030204" pitchFamily="18" charset="0"/>
                            </a:rPr>
                            <m:t>𝑀</m:t>
                          </m:r>
                          <m:r>
                            <a:rPr lang="en-US" sz="3200" i="1">
                              <a:latin typeface="Cambria Math" panose="02040503050406030204" pitchFamily="18" charset="0"/>
                            </a:rPr>
                            <m:t>𝑁</m:t>
                          </m:r>
                        </m:den>
                      </m:f>
                      <m:nary>
                        <m:naryPr>
                          <m:chr m:val="∑"/>
                          <m:ctrlPr>
                            <a:rPr lang="en-US" sz="3200" i="1">
                              <a:latin typeface="Cambria Math" panose="02040503050406030204" pitchFamily="18" charset="0"/>
                            </a:rPr>
                          </m:ctrlPr>
                        </m:naryPr>
                        <m:sub>
                          <m:r>
                            <a:rPr lang="en-US" sz="3200" b="0" i="1" smtClean="0">
                              <a:latin typeface="Cambria Math" panose="02040503050406030204" pitchFamily="18" charset="0"/>
                            </a:rPr>
                            <m:t>𝑚</m:t>
                          </m:r>
                          <m:r>
                            <a:rPr lang="en-US" sz="3200" i="1">
                              <a:latin typeface="Cambria Math" panose="02040503050406030204" pitchFamily="18" charset="0"/>
                            </a:rPr>
                            <m:t>=0</m:t>
                          </m:r>
                        </m:sub>
                        <m:sup>
                          <m:r>
                            <a:rPr lang="en-US" sz="3200" i="1">
                              <a:latin typeface="Cambria Math" panose="02040503050406030204" pitchFamily="18" charset="0"/>
                            </a:rPr>
                            <m:t>𝑀</m:t>
                          </m:r>
                          <m:r>
                            <a:rPr lang="en-US" sz="3200" b="0" i="1" smtClean="0">
                              <a:latin typeface="Cambria Math" panose="02040503050406030204" pitchFamily="18" charset="0"/>
                            </a:rPr>
                            <m:t>−1</m:t>
                          </m:r>
                        </m:sup>
                        <m:e>
                          <m:nary>
                            <m:naryPr>
                              <m:chr m:val="∑"/>
                              <m:ctrlPr>
                                <a:rPr lang="en-US" sz="3200" i="1">
                                  <a:latin typeface="Cambria Math" panose="02040503050406030204" pitchFamily="18" charset="0"/>
                                </a:rPr>
                              </m:ctrlPr>
                            </m:naryPr>
                            <m:sub>
                              <m:r>
                                <a:rPr lang="en-US" sz="3200" b="0" i="1" smtClean="0">
                                  <a:latin typeface="Cambria Math" panose="02040503050406030204" pitchFamily="18" charset="0"/>
                                </a:rPr>
                                <m:t>𝑛</m:t>
                              </m:r>
                              <m:r>
                                <a:rPr lang="en-US" sz="3200" i="1">
                                  <a:latin typeface="Cambria Math" panose="02040503050406030204" pitchFamily="18" charset="0"/>
                                </a:rPr>
                                <m:t>=0</m:t>
                              </m:r>
                            </m:sub>
                            <m:sup>
                              <m:r>
                                <a:rPr lang="en-US" sz="3200" i="1">
                                  <a:latin typeface="Cambria Math" panose="02040503050406030204" pitchFamily="18" charset="0"/>
                                </a:rPr>
                                <m:t>𝑁</m:t>
                              </m:r>
                              <m:r>
                                <a:rPr lang="en-US" sz="3200" i="1">
                                  <a:latin typeface="Cambria Math" panose="02040503050406030204" pitchFamily="18" charset="0"/>
                                </a:rPr>
                                <m:t>−1</m:t>
                              </m:r>
                            </m:sup>
                            <m:e>
                              <m:r>
                                <a:rPr lang="en-US" sz="3200" i="1">
                                  <a:latin typeface="Cambria Math" panose="02040503050406030204" pitchFamily="18" charset="0"/>
                                </a:rPr>
                                <m:t>h</m:t>
                              </m:r>
                              <m:r>
                                <a:rPr lang="en-US" sz="3200" i="1">
                                  <a:latin typeface="Cambria Math" panose="02040503050406030204" pitchFamily="18" charset="0"/>
                                </a:rPr>
                                <m:t>(</m:t>
                              </m:r>
                              <m:r>
                                <a:rPr lang="en-US" sz="3200" b="0" i="1" smtClean="0">
                                  <a:latin typeface="Cambria Math" panose="02040503050406030204" pitchFamily="18" charset="0"/>
                                </a:rPr>
                                <m:t>𝑚</m:t>
                              </m:r>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b="0" i="1" smtClean="0">
                                      <a:latin typeface="Cambria Math" panose="02040503050406030204" pitchFamily="18" charset="0"/>
                                    </a:rPr>
                                    <m:t>𝑗</m:t>
                                  </m:r>
                                  <m:r>
                                    <a:rPr lang="en-US" sz="3200" b="0" i="1" smtClean="0">
                                      <a:latin typeface="Cambria Math" panose="02040503050406030204" pitchFamily="18" charset="0"/>
                                    </a:rPr>
                                    <m:t>2</m:t>
                                  </m:r>
                                  <m:r>
                                    <a:rPr lang="en-US" sz="3200" b="0" i="1" smtClean="0">
                                      <a:latin typeface="Cambria Math" panose="02040503050406030204" pitchFamily="18" charset="0"/>
                                    </a:rPr>
                                    <m:t>𝜋</m:t>
                                  </m:r>
                                  <m:d>
                                    <m:dPr>
                                      <m:ctrlPr>
                                        <a:rPr lang="en-US" sz="3200" b="0" i="1" smtClean="0">
                                          <a:latin typeface="Cambria Math" panose="02040503050406030204" pitchFamily="18" charset="0"/>
                                        </a:rPr>
                                      </m:ctrlPr>
                                    </m:dPr>
                                    <m:e>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𝑘</m:t>
                                          </m:r>
                                        </m:num>
                                        <m:den>
                                          <m:r>
                                            <a:rPr lang="en-US" sz="3200" b="0" i="1" smtClean="0">
                                              <a:latin typeface="Cambria Math" panose="02040503050406030204" pitchFamily="18" charset="0"/>
                                            </a:rPr>
                                            <m:t>𝑀</m:t>
                                          </m:r>
                                        </m:den>
                                      </m:f>
                                      <m:r>
                                        <a:rPr lang="en-US" sz="3200" b="0" i="1" smtClean="0">
                                          <a:latin typeface="Cambria Math" panose="02040503050406030204" pitchFamily="18" charset="0"/>
                                        </a:rPr>
                                        <m:t>𝑚</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𝑙</m:t>
                                          </m:r>
                                        </m:num>
                                        <m:den>
                                          <m:r>
                                            <a:rPr lang="en-US" sz="3200" b="0" i="1" smtClean="0">
                                              <a:latin typeface="Cambria Math" panose="02040503050406030204" pitchFamily="18" charset="0"/>
                                            </a:rPr>
                                            <m:t>𝑁</m:t>
                                          </m:r>
                                        </m:den>
                                      </m:f>
                                      <m:r>
                                        <a:rPr lang="en-US" sz="3200" b="0" i="1" smtClean="0">
                                          <a:latin typeface="Cambria Math" panose="02040503050406030204" pitchFamily="18" charset="0"/>
                                        </a:rPr>
                                        <m:t>𝑛</m:t>
                                      </m:r>
                                    </m:e>
                                  </m:d>
                                </m:sup>
                              </m:sSup>
                            </m:e>
                          </m:nary>
                        </m:e>
                      </m:nary>
                    </m:oMath>
                  </m:oMathPara>
                </a14:m>
                <a:endParaRPr lang="en-US" sz="3200" dirty="0"/>
              </a:p>
            </p:txBody>
          </p:sp>
        </mc:Choice>
        <mc:Fallback xmlns="">
          <p:sp>
            <p:nvSpPr>
              <p:cNvPr id="9" name="Rectangle 8">
                <a:extLst>
                  <a:ext uri="{FF2B5EF4-FFF2-40B4-BE49-F238E27FC236}">
                    <a16:creationId xmlns:a16="http://schemas.microsoft.com/office/drawing/2014/main" id="{573E37BC-6FDC-F54D-964C-5A5816FAE3F6}"/>
                  </a:ext>
                </a:extLst>
              </p:cNvPr>
              <p:cNvSpPr>
                <a:spLocks noRot="1" noChangeAspect="1" noMove="1" noResize="1" noEditPoints="1" noAdjustHandles="1" noChangeArrowheads="1" noChangeShapeType="1" noTextEdit="1"/>
              </p:cNvSpPr>
              <p:nvPr/>
            </p:nvSpPr>
            <p:spPr>
              <a:xfrm>
                <a:off x="134135" y="1067119"/>
                <a:ext cx="8875730" cy="1477520"/>
              </a:xfrm>
              <a:prstGeom prst="rect">
                <a:avLst/>
              </a:prstGeom>
              <a:blipFill>
                <a:blip r:embed="rId5"/>
                <a:stretch>
                  <a:fillRect t="-104310" b="-162931"/>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EDA675C2-F65F-4F41-B6F5-CE9BB0F0499A}"/>
              </a:ext>
            </a:extLst>
          </p:cNvPr>
          <p:cNvCxnSpPr>
            <a:cxnSpLocks/>
          </p:cNvCxnSpPr>
          <p:nvPr/>
        </p:nvCxnSpPr>
        <p:spPr>
          <a:xfrm flipV="1">
            <a:off x="6542314" y="3159332"/>
            <a:ext cx="609600" cy="83820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3BE773D-6674-DA4E-A699-67AB4C410B04}"/>
              </a:ext>
            </a:extLst>
          </p:cNvPr>
          <p:cNvSpPr txBox="1"/>
          <p:nvPr/>
        </p:nvSpPr>
        <p:spPr>
          <a:xfrm>
            <a:off x="5688546" y="2831216"/>
            <a:ext cx="2941831" cy="369332"/>
          </a:xfrm>
          <a:prstGeom prst="rect">
            <a:avLst/>
          </a:prstGeom>
          <a:noFill/>
        </p:spPr>
        <p:txBody>
          <a:bodyPr wrap="none" rtlCol="0">
            <a:spAutoFit/>
          </a:bodyPr>
          <a:lstStyle/>
          <a:p>
            <a:r>
              <a:rPr lang="en-US" dirty="0"/>
              <a:t>Strong horizontal gradients</a:t>
            </a:r>
          </a:p>
        </p:txBody>
      </p:sp>
      <p:sp>
        <p:nvSpPr>
          <p:cNvPr id="20" name="TextBox 19">
            <a:extLst>
              <a:ext uri="{FF2B5EF4-FFF2-40B4-BE49-F238E27FC236}">
                <a16:creationId xmlns:a16="http://schemas.microsoft.com/office/drawing/2014/main" id="{FC3B201C-1439-5F45-8276-9169D0C9044C}"/>
              </a:ext>
            </a:extLst>
          </p:cNvPr>
          <p:cNvSpPr txBox="1"/>
          <p:nvPr/>
        </p:nvSpPr>
        <p:spPr>
          <a:xfrm>
            <a:off x="6440320" y="6385455"/>
            <a:ext cx="2672526" cy="369332"/>
          </a:xfrm>
          <a:prstGeom prst="rect">
            <a:avLst/>
          </a:prstGeom>
          <a:noFill/>
        </p:spPr>
        <p:txBody>
          <a:bodyPr wrap="none" rtlCol="0">
            <a:spAutoFit/>
          </a:bodyPr>
          <a:lstStyle/>
          <a:p>
            <a:r>
              <a:rPr lang="en-US" dirty="0"/>
              <a:t>Strong vertical gradients</a:t>
            </a:r>
          </a:p>
        </p:txBody>
      </p:sp>
      <p:cxnSp>
        <p:nvCxnSpPr>
          <p:cNvPr id="21" name="Straight Arrow Connector 20">
            <a:extLst>
              <a:ext uri="{FF2B5EF4-FFF2-40B4-BE49-F238E27FC236}">
                <a16:creationId xmlns:a16="http://schemas.microsoft.com/office/drawing/2014/main" id="{8D0F1D9F-6619-504F-851A-BFFD49CE59EA}"/>
              </a:ext>
            </a:extLst>
          </p:cNvPr>
          <p:cNvCxnSpPr>
            <a:cxnSpLocks/>
            <a:endCxn id="20" idx="0"/>
          </p:cNvCxnSpPr>
          <p:nvPr/>
        </p:nvCxnSpPr>
        <p:spPr>
          <a:xfrm>
            <a:off x="7685314" y="4962409"/>
            <a:ext cx="91269" cy="1423046"/>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7583C3-3EA4-CD43-9C75-9E5EDF09994A}"/>
              </a:ext>
            </a:extLst>
          </p:cNvPr>
          <p:cNvCxnSpPr>
            <a:cxnSpLocks/>
            <a:endCxn id="26" idx="0"/>
          </p:cNvCxnSpPr>
          <p:nvPr/>
        </p:nvCxnSpPr>
        <p:spPr>
          <a:xfrm flipH="1">
            <a:off x="4631475" y="4882166"/>
            <a:ext cx="1672734" cy="1576022"/>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3CC16B-ACC2-284A-9916-AE6BF7769F1E}"/>
              </a:ext>
            </a:extLst>
          </p:cNvPr>
          <p:cNvSpPr txBox="1"/>
          <p:nvPr/>
        </p:nvSpPr>
        <p:spPr>
          <a:xfrm>
            <a:off x="3699168" y="6458188"/>
            <a:ext cx="1864613" cy="369332"/>
          </a:xfrm>
          <a:prstGeom prst="rect">
            <a:avLst/>
          </a:prstGeom>
          <a:noFill/>
        </p:spPr>
        <p:txBody>
          <a:bodyPr wrap="none" rtlCol="0">
            <a:spAutoFit/>
          </a:bodyPr>
          <a:lstStyle/>
          <a:p>
            <a:r>
              <a:rPr lang="en-US" dirty="0"/>
              <a:t>Low frequencies</a:t>
            </a:r>
          </a:p>
        </p:txBody>
      </p:sp>
      <p:sp>
        <p:nvSpPr>
          <p:cNvPr id="27" name="TextBox 26">
            <a:extLst>
              <a:ext uri="{FF2B5EF4-FFF2-40B4-BE49-F238E27FC236}">
                <a16:creationId xmlns:a16="http://schemas.microsoft.com/office/drawing/2014/main" id="{4C2E4AAF-D94C-5B4E-B0C9-ADEA3CEF75BB}"/>
              </a:ext>
            </a:extLst>
          </p:cNvPr>
          <p:cNvSpPr txBox="1"/>
          <p:nvPr/>
        </p:nvSpPr>
        <p:spPr>
          <a:xfrm>
            <a:off x="3348620" y="2995274"/>
            <a:ext cx="2428870" cy="369332"/>
          </a:xfrm>
          <a:prstGeom prst="rect">
            <a:avLst/>
          </a:prstGeom>
          <a:noFill/>
        </p:spPr>
        <p:txBody>
          <a:bodyPr wrap="none" rtlCol="0">
            <a:spAutoFit/>
          </a:bodyPr>
          <a:lstStyle/>
          <a:p>
            <a:r>
              <a:rPr lang="en-US" dirty="0"/>
              <a:t>Diagonal Frequencies</a:t>
            </a:r>
          </a:p>
        </p:txBody>
      </p:sp>
      <p:cxnSp>
        <p:nvCxnSpPr>
          <p:cNvPr id="28" name="Straight Arrow Connector 27">
            <a:extLst>
              <a:ext uri="{FF2B5EF4-FFF2-40B4-BE49-F238E27FC236}">
                <a16:creationId xmlns:a16="http://schemas.microsoft.com/office/drawing/2014/main" id="{4925F3C4-709D-1E46-98CB-6C7A3D7AF832}"/>
              </a:ext>
            </a:extLst>
          </p:cNvPr>
          <p:cNvCxnSpPr>
            <a:cxnSpLocks/>
            <a:endCxn id="27" idx="2"/>
          </p:cNvCxnSpPr>
          <p:nvPr/>
        </p:nvCxnSpPr>
        <p:spPr>
          <a:xfrm flipH="1" flipV="1">
            <a:off x="4563055" y="3364606"/>
            <a:ext cx="1214436" cy="96808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Fourier analysis in images</a:t>
            </a:r>
          </a:p>
        </p:txBody>
      </p:sp>
      <p:pic>
        <p:nvPicPr>
          <p:cNvPr id="27651" name="Picture 2"/>
          <p:cNvPicPr>
            <a:picLocks noChangeAspect="1" noChangeArrowheads="1"/>
          </p:cNvPicPr>
          <p:nvPr/>
        </p:nvPicPr>
        <p:blipFill>
          <a:blip r:embed="rId2" cstate="print"/>
          <a:srcRect/>
          <a:stretch>
            <a:fillRect/>
          </a:stretch>
        </p:blipFill>
        <p:spPr bwMode="auto">
          <a:xfrm>
            <a:off x="2743200" y="1981200"/>
            <a:ext cx="1219200" cy="1219200"/>
          </a:xfrm>
          <a:prstGeom prst="rect">
            <a:avLst/>
          </a:prstGeom>
          <a:noFill/>
          <a:ln w="9525">
            <a:solidFill>
              <a:schemeClr val="tx1"/>
            </a:solid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2743200" y="3276600"/>
            <a:ext cx="1219200" cy="1219200"/>
          </a:xfrm>
          <a:prstGeom prst="rect">
            <a:avLst/>
          </a:prstGeom>
          <a:noFill/>
          <a:ln w="9525">
            <a:solidFill>
              <a:schemeClr val="tx1"/>
            </a:solid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5943600" y="1981200"/>
            <a:ext cx="1219200" cy="1219200"/>
          </a:xfrm>
          <a:prstGeom prst="rect">
            <a:avLst/>
          </a:prstGeom>
          <a:noFill/>
          <a:ln w="9525">
            <a:solidFill>
              <a:schemeClr val="tx1"/>
            </a:solidFill>
            <a:miter lim="800000"/>
            <a:headEnd/>
            <a:tailEnd/>
          </a:ln>
        </p:spPr>
      </p:pic>
      <p:pic>
        <p:nvPicPr>
          <p:cNvPr id="27654" name="Picture 5"/>
          <p:cNvPicPr>
            <a:picLocks noChangeAspect="1" noChangeArrowheads="1"/>
          </p:cNvPicPr>
          <p:nvPr/>
        </p:nvPicPr>
        <p:blipFill>
          <a:blip r:embed="rId5" cstate="print"/>
          <a:srcRect/>
          <a:stretch>
            <a:fillRect/>
          </a:stretch>
        </p:blipFill>
        <p:spPr bwMode="auto">
          <a:xfrm>
            <a:off x="4343400" y="1981200"/>
            <a:ext cx="1219200" cy="1219200"/>
          </a:xfrm>
          <a:prstGeom prst="rect">
            <a:avLst/>
          </a:prstGeom>
          <a:noFill/>
          <a:ln w="9525">
            <a:solidFill>
              <a:schemeClr val="tx1"/>
            </a:solidFill>
            <a:miter lim="800000"/>
            <a:headEnd/>
            <a:tailEnd/>
          </a:ln>
        </p:spPr>
      </p:pic>
      <p:pic>
        <p:nvPicPr>
          <p:cNvPr id="27655" name="Picture 6"/>
          <p:cNvPicPr>
            <a:picLocks noChangeAspect="1" noChangeArrowheads="1"/>
          </p:cNvPicPr>
          <p:nvPr/>
        </p:nvPicPr>
        <p:blipFill>
          <a:blip r:embed="rId6" cstate="print"/>
          <a:srcRect/>
          <a:stretch>
            <a:fillRect/>
          </a:stretch>
        </p:blipFill>
        <p:spPr bwMode="auto">
          <a:xfrm>
            <a:off x="4343400" y="3276600"/>
            <a:ext cx="1219200" cy="1219200"/>
          </a:xfrm>
          <a:prstGeom prst="rect">
            <a:avLst/>
          </a:prstGeom>
          <a:noFill/>
          <a:ln w="9525">
            <a:solidFill>
              <a:schemeClr val="tx1"/>
            </a:solidFill>
            <a:miter lim="800000"/>
            <a:headEnd/>
            <a:tailEnd/>
          </a:ln>
        </p:spPr>
      </p:pic>
      <p:pic>
        <p:nvPicPr>
          <p:cNvPr id="27656" name="Picture 7"/>
          <p:cNvPicPr>
            <a:picLocks noChangeAspect="1" noChangeArrowheads="1"/>
          </p:cNvPicPr>
          <p:nvPr/>
        </p:nvPicPr>
        <p:blipFill>
          <a:blip r:embed="rId7" cstate="print"/>
          <a:srcRect/>
          <a:stretch>
            <a:fillRect/>
          </a:stretch>
        </p:blipFill>
        <p:spPr bwMode="auto">
          <a:xfrm>
            <a:off x="5943600" y="3276600"/>
            <a:ext cx="1219200" cy="1219200"/>
          </a:xfrm>
          <a:prstGeom prst="rect">
            <a:avLst/>
          </a:prstGeom>
          <a:noFill/>
          <a:ln w="9525">
            <a:solidFill>
              <a:schemeClr val="tx1"/>
            </a:solidFill>
            <a:miter lim="800000"/>
            <a:headEnd/>
            <a:tailEnd/>
          </a:ln>
        </p:spPr>
      </p:pic>
      <p:sp>
        <p:nvSpPr>
          <p:cNvPr id="27657" name="TextBox 11"/>
          <p:cNvSpPr txBox="1">
            <a:spLocks noChangeArrowheads="1"/>
          </p:cNvSpPr>
          <p:nvPr/>
        </p:nvSpPr>
        <p:spPr bwMode="auto">
          <a:xfrm>
            <a:off x="762000" y="2362200"/>
            <a:ext cx="1749425" cy="369888"/>
          </a:xfrm>
          <a:prstGeom prst="rect">
            <a:avLst/>
          </a:prstGeom>
          <a:noFill/>
          <a:ln w="9525">
            <a:noFill/>
            <a:miter lim="800000"/>
            <a:headEnd/>
            <a:tailEnd/>
          </a:ln>
        </p:spPr>
        <p:txBody>
          <a:bodyPr wrap="none">
            <a:spAutoFit/>
          </a:bodyPr>
          <a:lstStyle/>
          <a:p>
            <a:r>
              <a:rPr lang="en-US"/>
              <a:t>Intensity Image</a:t>
            </a:r>
          </a:p>
        </p:txBody>
      </p:sp>
      <p:sp>
        <p:nvSpPr>
          <p:cNvPr id="27658" name="TextBox 12"/>
          <p:cNvSpPr txBox="1">
            <a:spLocks noChangeArrowheads="1"/>
          </p:cNvSpPr>
          <p:nvPr/>
        </p:nvSpPr>
        <p:spPr bwMode="auto">
          <a:xfrm>
            <a:off x="838200" y="3733800"/>
            <a:ext cx="1620838" cy="369888"/>
          </a:xfrm>
          <a:prstGeom prst="rect">
            <a:avLst/>
          </a:prstGeom>
          <a:noFill/>
          <a:ln w="9525">
            <a:noFill/>
            <a:miter lim="800000"/>
            <a:headEnd/>
            <a:tailEnd/>
          </a:ln>
        </p:spPr>
        <p:txBody>
          <a:bodyPr wrap="none">
            <a:spAutoFit/>
          </a:bodyPr>
          <a:lstStyle/>
          <a:p>
            <a:r>
              <a:rPr lang="en-US"/>
              <a:t>Fourier Image</a:t>
            </a:r>
          </a:p>
        </p:txBody>
      </p:sp>
      <p:sp>
        <p:nvSpPr>
          <p:cNvPr id="27659" name="TextBox 13"/>
          <p:cNvSpPr txBox="1">
            <a:spLocks noChangeArrowheads="1"/>
          </p:cNvSpPr>
          <p:nvPr/>
        </p:nvSpPr>
        <p:spPr bwMode="auto">
          <a:xfrm>
            <a:off x="3413125" y="6488113"/>
            <a:ext cx="5730875" cy="369887"/>
          </a:xfrm>
          <a:prstGeom prst="rect">
            <a:avLst/>
          </a:prstGeom>
          <a:noFill/>
          <a:ln w="9525">
            <a:noFill/>
            <a:miter lim="800000"/>
            <a:headEnd/>
            <a:tailEnd/>
          </a:ln>
        </p:spPr>
        <p:txBody>
          <a:bodyPr wrap="none">
            <a:spAutoFit/>
          </a:bodyPr>
          <a:lstStyle/>
          <a:p>
            <a:r>
              <a:rPr lang="en-US" dirty="0"/>
              <a:t>http://</a:t>
            </a:r>
            <a:r>
              <a:rPr lang="en-US" dirty="0" err="1"/>
              <a:t>sharp.bu.edu</a:t>
            </a:r>
            <a:r>
              <a:rPr lang="en-US" dirty="0"/>
              <a:t>/~</a:t>
            </a:r>
            <a:r>
              <a:rPr lang="en-US" dirty="0" err="1"/>
              <a:t>slehar</a:t>
            </a:r>
            <a:r>
              <a:rPr lang="en-US" dirty="0"/>
              <a:t>/</a:t>
            </a:r>
            <a:r>
              <a:rPr lang="en-US" dirty="0" err="1"/>
              <a:t>fourier</a:t>
            </a:r>
            <a:r>
              <a:rPr lang="en-US" dirty="0"/>
              <a:t>/</a:t>
            </a:r>
            <a:r>
              <a:rPr lang="en-US" dirty="0" err="1"/>
              <a:t>fourier.html#filtering</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t>Signals can be composed</a:t>
            </a:r>
          </a:p>
        </p:txBody>
      </p:sp>
      <p:pic>
        <p:nvPicPr>
          <p:cNvPr id="28675" name="Picture 2"/>
          <p:cNvPicPr>
            <a:picLocks noChangeAspect="1" noChangeArrowheads="1"/>
          </p:cNvPicPr>
          <p:nvPr/>
        </p:nvPicPr>
        <p:blipFill>
          <a:blip r:embed="rId2" cstate="print"/>
          <a:srcRect/>
          <a:stretch>
            <a:fillRect/>
          </a:stretch>
        </p:blipFill>
        <p:spPr bwMode="auto">
          <a:xfrm>
            <a:off x="2057400" y="2133600"/>
            <a:ext cx="1219200" cy="1219200"/>
          </a:xfrm>
          <a:prstGeom prst="rect">
            <a:avLst/>
          </a:prstGeom>
          <a:noFill/>
          <a:ln w="9525">
            <a:solidFill>
              <a:schemeClr val="tx1"/>
            </a:solidFill>
            <a:miter lim="800000"/>
            <a:headEnd/>
            <a:tailEnd/>
          </a:ln>
        </p:spPr>
      </p:pic>
      <p:pic>
        <p:nvPicPr>
          <p:cNvPr id="28676" name="Picture 3"/>
          <p:cNvPicPr>
            <a:picLocks noChangeAspect="1" noChangeArrowheads="1"/>
          </p:cNvPicPr>
          <p:nvPr/>
        </p:nvPicPr>
        <p:blipFill>
          <a:blip r:embed="rId3" cstate="print"/>
          <a:srcRect/>
          <a:stretch>
            <a:fillRect/>
          </a:stretch>
        </p:blipFill>
        <p:spPr bwMode="auto">
          <a:xfrm>
            <a:off x="2057400" y="3429000"/>
            <a:ext cx="1219200" cy="1219200"/>
          </a:xfrm>
          <a:prstGeom prst="rect">
            <a:avLst/>
          </a:prstGeom>
          <a:noFill/>
          <a:ln w="9525">
            <a:solidFill>
              <a:schemeClr val="tx1"/>
            </a:solidFill>
            <a:miter lim="800000"/>
            <a:headEnd/>
            <a:tailEnd/>
          </a:ln>
        </p:spPr>
      </p:pic>
      <p:pic>
        <p:nvPicPr>
          <p:cNvPr id="28677" name="Picture 4"/>
          <p:cNvPicPr>
            <a:picLocks noChangeAspect="1" noChangeArrowheads="1"/>
          </p:cNvPicPr>
          <p:nvPr/>
        </p:nvPicPr>
        <p:blipFill>
          <a:blip r:embed="rId4" cstate="print"/>
          <a:srcRect/>
          <a:stretch>
            <a:fillRect/>
          </a:stretch>
        </p:blipFill>
        <p:spPr bwMode="auto">
          <a:xfrm>
            <a:off x="4191000" y="2133600"/>
            <a:ext cx="1219200" cy="1219200"/>
          </a:xfrm>
          <a:prstGeom prst="rect">
            <a:avLst/>
          </a:prstGeom>
          <a:noFill/>
          <a:ln w="9525">
            <a:solidFill>
              <a:schemeClr val="tx1"/>
            </a:solidFill>
            <a:miter lim="800000"/>
            <a:headEnd/>
            <a:tailEnd/>
          </a:ln>
        </p:spPr>
      </p:pic>
      <p:pic>
        <p:nvPicPr>
          <p:cNvPr id="28678" name="Picture 7"/>
          <p:cNvPicPr>
            <a:picLocks noChangeAspect="1" noChangeArrowheads="1"/>
          </p:cNvPicPr>
          <p:nvPr/>
        </p:nvPicPr>
        <p:blipFill>
          <a:blip r:embed="rId5" cstate="print"/>
          <a:srcRect/>
          <a:stretch>
            <a:fillRect/>
          </a:stretch>
        </p:blipFill>
        <p:spPr bwMode="auto">
          <a:xfrm>
            <a:off x="4191000" y="3429000"/>
            <a:ext cx="1219200" cy="1219200"/>
          </a:xfrm>
          <a:prstGeom prst="rect">
            <a:avLst/>
          </a:prstGeom>
          <a:noFill/>
          <a:ln w="9525">
            <a:solidFill>
              <a:schemeClr val="tx1"/>
            </a:solidFill>
            <a:miter lim="800000"/>
            <a:headEnd/>
            <a:tailEnd/>
          </a:ln>
        </p:spPr>
      </p:pic>
      <p:pic>
        <p:nvPicPr>
          <p:cNvPr id="28679" name="Picture 8"/>
          <p:cNvPicPr>
            <a:picLocks noChangeAspect="1" noChangeArrowheads="1"/>
          </p:cNvPicPr>
          <p:nvPr/>
        </p:nvPicPr>
        <p:blipFill>
          <a:blip r:embed="rId6" cstate="print"/>
          <a:srcRect/>
          <a:stretch>
            <a:fillRect/>
          </a:stretch>
        </p:blipFill>
        <p:spPr bwMode="auto">
          <a:xfrm>
            <a:off x="6400800" y="2133600"/>
            <a:ext cx="1219200" cy="1219200"/>
          </a:xfrm>
          <a:prstGeom prst="rect">
            <a:avLst/>
          </a:prstGeom>
          <a:noFill/>
          <a:ln w="9525">
            <a:solidFill>
              <a:schemeClr val="tx1"/>
            </a:solidFill>
            <a:miter lim="800000"/>
            <a:headEnd/>
            <a:tailEnd/>
          </a:ln>
        </p:spPr>
      </p:pic>
      <p:pic>
        <p:nvPicPr>
          <p:cNvPr id="28680" name="Picture 9"/>
          <p:cNvPicPr>
            <a:picLocks noChangeAspect="1" noChangeArrowheads="1"/>
          </p:cNvPicPr>
          <p:nvPr/>
        </p:nvPicPr>
        <p:blipFill>
          <a:blip r:embed="rId7" cstate="print"/>
          <a:srcRect/>
          <a:stretch>
            <a:fillRect/>
          </a:stretch>
        </p:blipFill>
        <p:spPr bwMode="auto">
          <a:xfrm>
            <a:off x="6400800" y="3429000"/>
            <a:ext cx="1219200" cy="1219200"/>
          </a:xfrm>
          <a:prstGeom prst="rect">
            <a:avLst/>
          </a:prstGeom>
          <a:noFill/>
          <a:ln w="9525">
            <a:solidFill>
              <a:schemeClr val="tx1"/>
            </a:solidFill>
            <a:miter lim="800000"/>
            <a:headEnd/>
            <a:tailEnd/>
          </a:ln>
        </p:spPr>
      </p:pic>
      <p:sp>
        <p:nvSpPr>
          <p:cNvPr id="28681" name="TextBox 10"/>
          <p:cNvSpPr txBox="1">
            <a:spLocks noChangeArrowheads="1"/>
          </p:cNvSpPr>
          <p:nvPr/>
        </p:nvSpPr>
        <p:spPr bwMode="auto">
          <a:xfrm>
            <a:off x="3505200" y="3124200"/>
            <a:ext cx="425450" cy="584200"/>
          </a:xfrm>
          <a:prstGeom prst="rect">
            <a:avLst/>
          </a:prstGeom>
          <a:noFill/>
          <a:ln w="9525">
            <a:noFill/>
            <a:miter lim="800000"/>
            <a:headEnd/>
            <a:tailEnd/>
          </a:ln>
        </p:spPr>
        <p:txBody>
          <a:bodyPr wrap="none">
            <a:spAutoFit/>
          </a:bodyPr>
          <a:lstStyle/>
          <a:p>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w="9525">
            <a:noFill/>
            <a:miter lim="800000"/>
            <a:headEnd/>
            <a:tailEnd/>
          </a:ln>
        </p:spPr>
        <p:txBody>
          <a:bodyPr wrap="none">
            <a:spAutoFit/>
          </a:bodyPr>
          <a:lstStyle/>
          <a:p>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w="9525">
            <a:noFill/>
            <a:miter lim="800000"/>
            <a:headEnd/>
            <a:tailEnd/>
          </a:ln>
        </p:spPr>
        <p:txBody>
          <a:bodyPr wrap="none">
            <a:spAutoFit/>
          </a:bodyPr>
          <a:lstStyle/>
          <a:p>
            <a:r>
              <a:rPr lang="en-US" dirty="0"/>
              <a:t>http://</a:t>
            </a:r>
            <a:r>
              <a:rPr lang="en-US" dirty="0" err="1"/>
              <a:t>sharp.bu.edu</a:t>
            </a:r>
            <a:r>
              <a:rPr lang="en-US" dirty="0"/>
              <a:t>/~</a:t>
            </a:r>
            <a:r>
              <a:rPr lang="en-US" dirty="0" err="1"/>
              <a:t>slehar</a:t>
            </a:r>
            <a:r>
              <a:rPr lang="en-US" dirty="0"/>
              <a:t>/</a:t>
            </a:r>
            <a:r>
              <a:rPr lang="en-US" dirty="0" err="1"/>
              <a:t>fourier</a:t>
            </a:r>
            <a:r>
              <a:rPr lang="en-US" dirty="0"/>
              <a:t>/</a:t>
            </a:r>
            <a:r>
              <a:rPr lang="en-US" dirty="0" err="1"/>
              <a:t>fourier.html#filtering</a:t>
            </a:r>
            <a:endParaRPr lang="en-US" dirty="0"/>
          </a:p>
          <a:p>
            <a:r>
              <a:rPr lang="en-US" dirty="0"/>
              <a:t>More: http://</a:t>
            </a:r>
            <a:r>
              <a:rPr lang="en-US" dirty="0" err="1"/>
              <a:t>www.cs.unm.edu</a:t>
            </a:r>
            <a:r>
              <a:rPr lang="en-US" dirty="0"/>
              <a:t>/~brayer/vision/</a:t>
            </a:r>
            <a:r>
              <a:rPr lang="en-US" dirty="0" err="1"/>
              <a:t>fourier.html</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Filtering in spatial domain</a:t>
            </a:r>
          </a:p>
        </p:txBody>
      </p:sp>
      <p:grpSp>
        <p:nvGrpSpPr>
          <p:cNvPr id="31748" name="Group 5"/>
          <p:cNvGrpSpPr>
            <a:grpSpLocks noChangeAspect="1"/>
          </p:cNvGrpSpPr>
          <p:nvPr/>
        </p:nvGrpSpPr>
        <p:grpSpPr bwMode="auto">
          <a:xfrm>
            <a:off x="7467600" y="22860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3175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3175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2</a:t>
              </a:r>
            </a:p>
          </p:txBody>
        </p:sp>
        <p:sp>
          <p:nvSpPr>
            <p:cNvPr id="3175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-2</a:t>
              </a:r>
            </a:p>
          </p:txBody>
        </p:sp>
        <p:sp>
          <p:nvSpPr>
            <p:cNvPr id="3175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3176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30" name="TextBox 29"/>
          <p:cNvSpPr txBox="1"/>
          <p:nvPr/>
        </p:nvSpPr>
        <p:spPr>
          <a:xfrm>
            <a:off x="1683544" y="3632200"/>
            <a:ext cx="623888" cy="1446213"/>
          </a:xfrm>
          <a:prstGeom prst="rect">
            <a:avLst/>
          </a:prstGeom>
          <a:noFill/>
        </p:spPr>
        <p:txBody>
          <a:bodyPr wrap="none">
            <a:spAutoFit/>
          </a:bodyPr>
          <a:lstStyle/>
          <a:p>
            <a:pPr>
              <a:defRPr/>
            </a:pPr>
            <a:r>
              <a:rPr lang="en-US" sz="8800" dirty="0">
                <a:solidFill>
                  <a:schemeClr val="accent1">
                    <a:lumMod val="75000"/>
                  </a:schemeClr>
                </a:solidFill>
                <a:cs typeface="+mn-cs"/>
              </a:rPr>
              <a:t>*</a:t>
            </a:r>
          </a:p>
        </p:txBody>
      </p:sp>
      <p:sp>
        <p:nvSpPr>
          <p:cNvPr id="31" name="TextBox 30"/>
          <p:cNvSpPr txBox="1"/>
          <p:nvPr/>
        </p:nvSpPr>
        <p:spPr>
          <a:xfrm>
            <a:off x="4255293" y="3339306"/>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pic>
        <p:nvPicPr>
          <p:cNvPr id="2" name="Picture 1">
            <a:extLst>
              <a:ext uri="{FF2B5EF4-FFF2-40B4-BE49-F238E27FC236}">
                <a16:creationId xmlns:a16="http://schemas.microsoft.com/office/drawing/2014/main" id="{FFCDD2E4-BA8B-E24B-BDAC-C64CA98DB708}"/>
              </a:ext>
            </a:extLst>
          </p:cNvPr>
          <p:cNvPicPr>
            <a:picLocks noChangeAspect="1"/>
          </p:cNvPicPr>
          <p:nvPr/>
        </p:nvPicPr>
        <p:blipFill>
          <a:blip r:embed="rId2"/>
          <a:stretch>
            <a:fillRect/>
          </a:stretch>
        </p:blipFill>
        <p:spPr>
          <a:xfrm>
            <a:off x="160338" y="1142799"/>
            <a:ext cx="3670300" cy="2636174"/>
          </a:xfrm>
          <a:prstGeom prst="rect">
            <a:avLst/>
          </a:prstGeom>
        </p:spPr>
      </p:pic>
      <p:pic>
        <p:nvPicPr>
          <p:cNvPr id="4" name="Picture 3">
            <a:extLst>
              <a:ext uri="{FF2B5EF4-FFF2-40B4-BE49-F238E27FC236}">
                <a16:creationId xmlns:a16="http://schemas.microsoft.com/office/drawing/2014/main" id="{650C72BC-E789-EA4C-B76F-1952278C215E}"/>
              </a:ext>
            </a:extLst>
          </p:cNvPr>
          <p:cNvPicPr>
            <a:picLocks noChangeAspect="1"/>
          </p:cNvPicPr>
          <p:nvPr/>
        </p:nvPicPr>
        <p:blipFill>
          <a:blip r:embed="rId3"/>
          <a:stretch>
            <a:fillRect/>
          </a:stretch>
        </p:blipFill>
        <p:spPr>
          <a:xfrm>
            <a:off x="1001316" y="4552269"/>
            <a:ext cx="1988344" cy="1988344"/>
          </a:xfrm>
          <a:prstGeom prst="rect">
            <a:avLst/>
          </a:prstGeom>
        </p:spPr>
      </p:pic>
      <p:pic>
        <p:nvPicPr>
          <p:cNvPr id="5" name="Picture 4">
            <a:extLst>
              <a:ext uri="{FF2B5EF4-FFF2-40B4-BE49-F238E27FC236}">
                <a16:creationId xmlns:a16="http://schemas.microsoft.com/office/drawing/2014/main" id="{6E57C81F-D041-1C4E-872D-2B62B49EF945}"/>
              </a:ext>
            </a:extLst>
          </p:cNvPr>
          <p:cNvPicPr>
            <a:picLocks noChangeAspect="1"/>
          </p:cNvPicPr>
          <p:nvPr/>
        </p:nvPicPr>
        <p:blipFill>
          <a:blip r:embed="rId4"/>
          <a:stretch>
            <a:fillRect/>
          </a:stretch>
        </p:blipFill>
        <p:spPr>
          <a:xfrm>
            <a:off x="5003657" y="2349664"/>
            <a:ext cx="3980005" cy="28586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Today’s Class</a:t>
            </a:r>
          </a:p>
        </p:txBody>
      </p:sp>
      <p:sp>
        <p:nvSpPr>
          <p:cNvPr id="11267" name="Content Placeholder 2"/>
          <p:cNvSpPr>
            <a:spLocks noGrp="1"/>
          </p:cNvSpPr>
          <p:nvPr>
            <p:ph idx="1"/>
          </p:nvPr>
        </p:nvSpPr>
        <p:spPr/>
        <p:txBody>
          <a:bodyPr/>
          <a:lstStyle/>
          <a:p>
            <a:endParaRPr lang="en-US" dirty="0"/>
          </a:p>
          <a:p>
            <a:r>
              <a:rPr lang="en-US" dirty="0"/>
              <a:t>Fourier transforms</a:t>
            </a:r>
          </a:p>
          <a:p>
            <a:r>
              <a:rPr lang="en-US" dirty="0"/>
              <a:t>Filtering in frequency domain</a:t>
            </a:r>
          </a:p>
          <a:p>
            <a:r>
              <a:rPr lang="en-US" dirty="0"/>
              <a:t>Sampling</a:t>
            </a:r>
          </a:p>
          <a:p>
            <a:r>
              <a:rPr lang="en-US" dirty="0"/>
              <a:t>Image Pyramids</a:t>
            </a:r>
          </a:p>
        </p:txBody>
      </p:sp>
    </p:spTree>
    <p:extLst>
      <p:ext uri="{BB962C8B-B14F-4D97-AF65-F5344CB8AC3E}">
        <p14:creationId xmlns:p14="http://schemas.microsoft.com/office/powerpoint/2010/main" val="1841781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62434"/>
            <a:ext cx="8229600" cy="914400"/>
          </a:xfrm>
        </p:spPr>
        <p:txBody>
          <a:bodyPr/>
          <a:lstStyle/>
          <a:p>
            <a:r>
              <a:rPr lang="en-US" dirty="0"/>
              <a:t>Filtering in frequency domain</a:t>
            </a:r>
          </a:p>
        </p:txBody>
      </p:sp>
      <p:sp>
        <p:nvSpPr>
          <p:cNvPr id="29" name="Right Arrow 28"/>
          <p:cNvSpPr/>
          <p:nvPr/>
        </p:nvSpPr>
        <p:spPr>
          <a:xfrm rot="5400000">
            <a:off x="7473894" y="1614600"/>
            <a:ext cx="862126" cy="192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746803" y="3113087"/>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5889899" y="2884487"/>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327418" y="5466484"/>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697309" y="2740639"/>
            <a:ext cx="608013" cy="369888"/>
          </a:xfrm>
          <a:prstGeom prst="rect">
            <a:avLst/>
          </a:prstGeom>
          <a:noFill/>
          <a:ln w="9525">
            <a:noFill/>
            <a:miter lim="800000"/>
            <a:headEnd/>
            <a:tailEnd/>
          </a:ln>
        </p:spPr>
        <p:txBody>
          <a:bodyPr wrap="none">
            <a:spAutoFit/>
          </a:bodyPr>
          <a:lstStyle/>
          <a:p>
            <a:r>
              <a:rPr lang="en-US" dirty="0"/>
              <a:t>FFT</a:t>
            </a:r>
          </a:p>
        </p:txBody>
      </p:sp>
      <p:sp>
        <p:nvSpPr>
          <p:cNvPr id="32782" name="TextBox 35"/>
          <p:cNvSpPr txBox="1">
            <a:spLocks noChangeArrowheads="1"/>
          </p:cNvSpPr>
          <p:nvPr/>
        </p:nvSpPr>
        <p:spPr bwMode="auto">
          <a:xfrm>
            <a:off x="6984119" y="1619102"/>
            <a:ext cx="608013" cy="369888"/>
          </a:xfrm>
          <a:prstGeom prst="rect">
            <a:avLst/>
          </a:prstGeom>
          <a:noFill/>
          <a:ln w="9525">
            <a:noFill/>
            <a:miter lim="800000"/>
            <a:headEnd/>
            <a:tailEnd/>
          </a:ln>
        </p:spPr>
        <p:txBody>
          <a:bodyPr wrap="none">
            <a:spAutoFit/>
          </a:bodyPr>
          <a:lstStyle/>
          <a:p>
            <a:r>
              <a:rPr lang="en-US" dirty="0"/>
              <a:t>FFT</a:t>
            </a:r>
          </a:p>
        </p:txBody>
      </p:sp>
      <p:sp>
        <p:nvSpPr>
          <p:cNvPr id="32783" name="TextBox 37"/>
          <p:cNvSpPr txBox="1">
            <a:spLocks noChangeArrowheads="1"/>
          </p:cNvSpPr>
          <p:nvPr/>
        </p:nvSpPr>
        <p:spPr bwMode="auto">
          <a:xfrm>
            <a:off x="3076593" y="5094036"/>
            <a:ext cx="1416050" cy="369888"/>
          </a:xfrm>
          <a:prstGeom prst="rect">
            <a:avLst/>
          </a:prstGeom>
          <a:noFill/>
          <a:ln w="9525">
            <a:noFill/>
            <a:miter lim="800000"/>
            <a:headEnd/>
            <a:tailEnd/>
          </a:ln>
        </p:spPr>
        <p:txBody>
          <a:bodyPr wrap="none">
            <a:spAutoFit/>
          </a:bodyPr>
          <a:lstStyle/>
          <a:p>
            <a:r>
              <a:rPr lang="en-US" dirty="0"/>
              <a:t>Inverse FFT</a:t>
            </a:r>
          </a:p>
        </p:txBody>
      </p:sp>
      <p:sp>
        <p:nvSpPr>
          <p:cNvPr id="39" name="TextBox 38"/>
          <p:cNvSpPr txBox="1"/>
          <p:nvPr/>
        </p:nvSpPr>
        <p:spPr>
          <a:xfrm rot="5400000">
            <a:off x="5779958" y="378654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pic>
        <p:nvPicPr>
          <p:cNvPr id="17" name="Picture 16">
            <a:extLst>
              <a:ext uri="{FF2B5EF4-FFF2-40B4-BE49-F238E27FC236}">
                <a16:creationId xmlns:a16="http://schemas.microsoft.com/office/drawing/2014/main" id="{040F107C-3702-1C48-AD6C-33E14D1D91F9}"/>
              </a:ext>
            </a:extLst>
          </p:cNvPr>
          <p:cNvPicPr>
            <a:picLocks noChangeAspect="1"/>
          </p:cNvPicPr>
          <p:nvPr/>
        </p:nvPicPr>
        <p:blipFill>
          <a:blip r:embed="rId2"/>
          <a:stretch>
            <a:fillRect/>
          </a:stretch>
        </p:blipFill>
        <p:spPr>
          <a:xfrm>
            <a:off x="301918" y="2253116"/>
            <a:ext cx="2394647" cy="1719943"/>
          </a:xfrm>
          <a:prstGeom prst="rect">
            <a:avLst/>
          </a:prstGeom>
        </p:spPr>
      </p:pic>
      <p:pic>
        <p:nvPicPr>
          <p:cNvPr id="2" name="Picture 1">
            <a:extLst>
              <a:ext uri="{FF2B5EF4-FFF2-40B4-BE49-F238E27FC236}">
                <a16:creationId xmlns:a16="http://schemas.microsoft.com/office/drawing/2014/main" id="{13D5FEF2-0E02-8C43-ABAE-08D0F9CB3F8B}"/>
              </a:ext>
            </a:extLst>
          </p:cNvPr>
          <p:cNvPicPr>
            <a:picLocks noChangeAspect="1"/>
          </p:cNvPicPr>
          <p:nvPr/>
        </p:nvPicPr>
        <p:blipFill>
          <a:blip r:embed="rId3"/>
          <a:stretch>
            <a:fillRect/>
          </a:stretch>
        </p:blipFill>
        <p:spPr>
          <a:xfrm>
            <a:off x="3330441" y="2302215"/>
            <a:ext cx="2415454" cy="1734887"/>
          </a:xfrm>
          <a:prstGeom prst="rect">
            <a:avLst/>
          </a:prstGeom>
        </p:spPr>
      </p:pic>
      <p:pic>
        <p:nvPicPr>
          <p:cNvPr id="19" name="Picture 18">
            <a:extLst>
              <a:ext uri="{FF2B5EF4-FFF2-40B4-BE49-F238E27FC236}">
                <a16:creationId xmlns:a16="http://schemas.microsoft.com/office/drawing/2014/main" id="{66046C20-524B-144B-AF9B-D2E19E6D93CE}"/>
              </a:ext>
            </a:extLst>
          </p:cNvPr>
          <p:cNvPicPr>
            <a:picLocks noChangeAspect="1"/>
          </p:cNvPicPr>
          <p:nvPr/>
        </p:nvPicPr>
        <p:blipFill>
          <a:blip r:embed="rId4"/>
          <a:stretch>
            <a:fillRect/>
          </a:stretch>
        </p:blipFill>
        <p:spPr>
          <a:xfrm>
            <a:off x="7467600" y="318267"/>
            <a:ext cx="862126" cy="862126"/>
          </a:xfrm>
          <a:prstGeom prst="rect">
            <a:avLst/>
          </a:prstGeom>
        </p:spPr>
      </p:pic>
      <p:pic>
        <p:nvPicPr>
          <p:cNvPr id="4" name="Picture 3">
            <a:extLst>
              <a:ext uri="{FF2B5EF4-FFF2-40B4-BE49-F238E27FC236}">
                <a16:creationId xmlns:a16="http://schemas.microsoft.com/office/drawing/2014/main" id="{0067A3E6-65F1-CA45-AA56-007FAAB965A0}"/>
              </a:ext>
            </a:extLst>
          </p:cNvPr>
          <p:cNvPicPr>
            <a:picLocks noChangeAspect="1"/>
          </p:cNvPicPr>
          <p:nvPr/>
        </p:nvPicPr>
        <p:blipFill>
          <a:blip r:embed="rId5"/>
          <a:stretch>
            <a:fillRect/>
          </a:stretch>
        </p:blipFill>
        <p:spPr>
          <a:xfrm>
            <a:off x="6447436" y="2211440"/>
            <a:ext cx="2510699" cy="1803296"/>
          </a:xfrm>
          <a:prstGeom prst="rect">
            <a:avLst/>
          </a:prstGeom>
        </p:spPr>
      </p:pic>
      <p:pic>
        <p:nvPicPr>
          <p:cNvPr id="5" name="Picture 4">
            <a:extLst>
              <a:ext uri="{FF2B5EF4-FFF2-40B4-BE49-F238E27FC236}">
                <a16:creationId xmlns:a16="http://schemas.microsoft.com/office/drawing/2014/main" id="{C05F7C4F-65E1-2847-95F4-EEB5BA195A3A}"/>
              </a:ext>
            </a:extLst>
          </p:cNvPr>
          <p:cNvPicPr>
            <a:picLocks noChangeAspect="1"/>
          </p:cNvPicPr>
          <p:nvPr/>
        </p:nvPicPr>
        <p:blipFill>
          <a:blip r:embed="rId6"/>
          <a:stretch>
            <a:fillRect/>
          </a:stretch>
        </p:blipFill>
        <p:spPr>
          <a:xfrm>
            <a:off x="4872672" y="4596482"/>
            <a:ext cx="2415454" cy="1734887"/>
          </a:xfrm>
          <a:prstGeom prst="rect">
            <a:avLst/>
          </a:prstGeom>
        </p:spPr>
      </p:pic>
      <p:pic>
        <p:nvPicPr>
          <p:cNvPr id="7" name="Picture 6">
            <a:extLst>
              <a:ext uri="{FF2B5EF4-FFF2-40B4-BE49-F238E27FC236}">
                <a16:creationId xmlns:a16="http://schemas.microsoft.com/office/drawing/2014/main" id="{54DC446D-5EA7-E946-953D-FBF62BBE1108}"/>
              </a:ext>
            </a:extLst>
          </p:cNvPr>
          <p:cNvPicPr>
            <a:picLocks noChangeAspect="1"/>
          </p:cNvPicPr>
          <p:nvPr/>
        </p:nvPicPr>
        <p:blipFill>
          <a:blip r:embed="rId7"/>
          <a:stretch>
            <a:fillRect/>
          </a:stretch>
        </p:blipFill>
        <p:spPr>
          <a:xfrm>
            <a:off x="281111" y="4596481"/>
            <a:ext cx="2415454" cy="17348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7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3" grpId="0" animBg="1"/>
      <p:bldP spid="34" grpId="0" animBg="1"/>
      <p:bldP spid="32781" grpId="0"/>
      <p:bldP spid="32782" grpId="0"/>
      <p:bldP spid="32783"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5"/>
          <p:cNvPicPr>
            <a:picLocks noChangeAspect="1" noChangeArrowheads="1"/>
          </p:cNvPicPr>
          <p:nvPr/>
        </p:nvPicPr>
        <p:blipFill>
          <a:blip r:embed="rId3" cstate="print"/>
          <a:srcRect/>
          <a:stretch>
            <a:fillRect/>
          </a:stretch>
        </p:blipFill>
        <p:spPr bwMode="auto">
          <a:xfrm>
            <a:off x="6672036" y="2921084"/>
            <a:ext cx="317500" cy="317500"/>
          </a:xfrm>
          <a:prstGeom prst="rect">
            <a:avLst/>
          </a:prstGeom>
          <a:noFill/>
          <a:ln w="9525">
            <a:noFill/>
            <a:miter lim="800000"/>
            <a:headEnd/>
            <a:tailEnd/>
          </a:ln>
        </p:spPr>
      </p:pic>
      <p:pic>
        <p:nvPicPr>
          <p:cNvPr id="12294" name="Picture 5"/>
          <p:cNvPicPr>
            <a:picLocks noChangeAspect="1" noChangeArrowheads="1"/>
          </p:cNvPicPr>
          <p:nvPr/>
        </p:nvPicPr>
        <p:blipFill>
          <a:blip r:embed="rId4" cstate="print"/>
          <a:srcRect/>
          <a:stretch>
            <a:fillRect/>
          </a:stretch>
        </p:blipFill>
        <p:spPr bwMode="auto">
          <a:xfrm>
            <a:off x="2100036" y="2921084"/>
            <a:ext cx="317500" cy="317500"/>
          </a:xfrm>
          <a:prstGeom prst="rect">
            <a:avLst/>
          </a:prstGeom>
          <a:noFill/>
          <a:ln w="9525">
            <a:noFill/>
            <a:miter lim="800000"/>
            <a:headEnd/>
            <a:tailEnd/>
          </a:ln>
        </p:spPr>
      </p:pic>
      <p:sp>
        <p:nvSpPr>
          <p:cNvPr id="12295" name="TextBox 7"/>
          <p:cNvSpPr txBox="1">
            <a:spLocks noChangeArrowheads="1"/>
          </p:cNvSpPr>
          <p:nvPr/>
        </p:nvSpPr>
        <p:spPr bwMode="auto">
          <a:xfrm>
            <a:off x="1679348" y="2540310"/>
            <a:ext cx="1158875" cy="369888"/>
          </a:xfrm>
          <a:prstGeom prst="rect">
            <a:avLst/>
          </a:prstGeom>
          <a:noFill/>
          <a:ln w="9525">
            <a:noFill/>
            <a:miter lim="800000"/>
            <a:headEnd/>
            <a:tailEnd/>
          </a:ln>
        </p:spPr>
        <p:txBody>
          <a:bodyPr wrap="none">
            <a:spAutoFit/>
          </a:bodyPr>
          <a:lstStyle/>
          <a:p>
            <a:r>
              <a:rPr lang="en-US" dirty="0"/>
              <a:t>Gaussian</a:t>
            </a:r>
          </a:p>
        </p:txBody>
      </p:sp>
      <p:sp>
        <p:nvSpPr>
          <p:cNvPr id="12296" name="TextBox 8"/>
          <p:cNvSpPr txBox="1">
            <a:spLocks noChangeArrowheads="1"/>
          </p:cNvSpPr>
          <p:nvPr/>
        </p:nvSpPr>
        <p:spPr bwMode="auto">
          <a:xfrm>
            <a:off x="6289448" y="2540310"/>
            <a:ext cx="1082675" cy="369888"/>
          </a:xfrm>
          <a:prstGeom prst="rect">
            <a:avLst/>
          </a:prstGeom>
          <a:noFill/>
          <a:ln w="9525">
            <a:noFill/>
            <a:miter lim="800000"/>
            <a:headEnd/>
            <a:tailEnd/>
          </a:ln>
        </p:spPr>
        <p:txBody>
          <a:bodyPr wrap="none">
            <a:spAutoFit/>
          </a:bodyPr>
          <a:lstStyle/>
          <a:p>
            <a:r>
              <a:rPr lang="en-US" dirty="0"/>
              <a:t>Box filter</a:t>
            </a:r>
          </a:p>
        </p:txBody>
      </p:sp>
      <p:pic>
        <p:nvPicPr>
          <p:cNvPr id="10" name="Picture 9">
            <a:extLst>
              <a:ext uri="{FF2B5EF4-FFF2-40B4-BE49-F238E27FC236}">
                <a16:creationId xmlns:a16="http://schemas.microsoft.com/office/drawing/2014/main" id="{A94FD868-32A0-C947-A0A3-DBA6148F8C2D}"/>
              </a:ext>
            </a:extLst>
          </p:cNvPr>
          <p:cNvPicPr>
            <a:picLocks noChangeAspect="1"/>
          </p:cNvPicPr>
          <p:nvPr/>
        </p:nvPicPr>
        <p:blipFill rotWithShape="1">
          <a:blip r:embed="rId5"/>
          <a:srcRect l="54350" t="10153" r="1332" b="3549"/>
          <a:stretch/>
        </p:blipFill>
        <p:spPr>
          <a:xfrm>
            <a:off x="10886" y="3429000"/>
            <a:ext cx="4495800" cy="2874253"/>
          </a:xfrm>
          <a:prstGeom prst="rect">
            <a:avLst/>
          </a:prstGeom>
        </p:spPr>
      </p:pic>
      <p:pic>
        <p:nvPicPr>
          <p:cNvPr id="11" name="Picture 10">
            <a:extLst>
              <a:ext uri="{FF2B5EF4-FFF2-40B4-BE49-F238E27FC236}">
                <a16:creationId xmlns:a16="http://schemas.microsoft.com/office/drawing/2014/main" id="{189CE789-9D0B-0049-8C02-5B620A2681F0}"/>
              </a:ext>
            </a:extLst>
          </p:cNvPr>
          <p:cNvPicPr>
            <a:picLocks noChangeAspect="1"/>
          </p:cNvPicPr>
          <p:nvPr/>
        </p:nvPicPr>
        <p:blipFill rotWithShape="1">
          <a:blip r:embed="rId5"/>
          <a:srcRect l="752" t="11537" r="54930" b="2165"/>
          <a:stretch/>
        </p:blipFill>
        <p:spPr>
          <a:xfrm>
            <a:off x="4582886" y="3429000"/>
            <a:ext cx="4495801" cy="2874253"/>
          </a:xfrm>
          <a:prstGeom prst="rect">
            <a:avLst/>
          </a:prstGeom>
        </p:spPr>
      </p:pic>
      <p:sp>
        <p:nvSpPr>
          <p:cNvPr id="14" name="Title 1">
            <a:extLst>
              <a:ext uri="{FF2B5EF4-FFF2-40B4-BE49-F238E27FC236}">
                <a16:creationId xmlns:a16="http://schemas.microsoft.com/office/drawing/2014/main" id="{C17292D5-0862-6342-9AD3-89ECCB2B3C5E}"/>
              </a:ext>
            </a:extLst>
          </p:cNvPr>
          <p:cNvSpPr>
            <a:spLocks noGrp="1"/>
          </p:cNvSpPr>
          <p:nvPr>
            <p:ph type="title"/>
          </p:nvPr>
        </p:nvSpPr>
        <p:spPr>
          <a:xfrm>
            <a:off x="457199" y="685800"/>
            <a:ext cx="8229600" cy="914400"/>
          </a:xfrm>
        </p:spPr>
        <p:txBody>
          <a:bodyPr>
            <a:normAutofit fontScale="90000"/>
          </a:bodyPr>
          <a:lstStyle/>
          <a:p>
            <a:pPr marL="0">
              <a:buFont typeface="Arial" charset="0"/>
              <a:buNone/>
              <a:defRPr/>
            </a:pPr>
            <a:r>
              <a:rPr lang="en-US" b="1" dirty="0"/>
              <a:t>Why does the Gaussian give a nice smooth image, but the square filter give edgy artifacts?</a:t>
            </a:r>
          </a:p>
        </p:txBody>
      </p:sp>
    </p:spTree>
    <p:extLst>
      <p:ext uri="{BB962C8B-B14F-4D97-AF65-F5344CB8AC3E}">
        <p14:creationId xmlns:p14="http://schemas.microsoft.com/office/powerpoint/2010/main" val="4288456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62434"/>
            <a:ext cx="8229600" cy="914400"/>
          </a:xfrm>
        </p:spPr>
        <p:txBody>
          <a:bodyPr>
            <a:normAutofit fontScale="90000"/>
          </a:bodyPr>
          <a:lstStyle/>
          <a:p>
            <a:r>
              <a:rPr lang="en-US" dirty="0"/>
              <a:t>Filtering in frequency domain</a:t>
            </a:r>
            <a:br>
              <a:rPr lang="en-US" dirty="0"/>
            </a:br>
            <a:r>
              <a:rPr lang="en-US" dirty="0"/>
              <a:t>(Box)</a:t>
            </a:r>
          </a:p>
        </p:txBody>
      </p:sp>
      <p:sp>
        <p:nvSpPr>
          <p:cNvPr id="29" name="Right Arrow 28"/>
          <p:cNvSpPr/>
          <p:nvPr/>
        </p:nvSpPr>
        <p:spPr>
          <a:xfrm rot="5400000">
            <a:off x="7473894" y="1614600"/>
            <a:ext cx="862126" cy="192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746803" y="3113087"/>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5889899" y="2884487"/>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327418" y="5466484"/>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697309" y="2740639"/>
            <a:ext cx="608013" cy="369888"/>
          </a:xfrm>
          <a:prstGeom prst="rect">
            <a:avLst/>
          </a:prstGeom>
          <a:noFill/>
          <a:ln w="9525">
            <a:noFill/>
            <a:miter lim="800000"/>
            <a:headEnd/>
            <a:tailEnd/>
          </a:ln>
        </p:spPr>
        <p:txBody>
          <a:bodyPr wrap="none">
            <a:spAutoFit/>
          </a:bodyPr>
          <a:lstStyle/>
          <a:p>
            <a:r>
              <a:rPr lang="en-US" dirty="0"/>
              <a:t>FFT</a:t>
            </a:r>
          </a:p>
        </p:txBody>
      </p:sp>
      <p:sp>
        <p:nvSpPr>
          <p:cNvPr id="32782" name="TextBox 35"/>
          <p:cNvSpPr txBox="1">
            <a:spLocks noChangeArrowheads="1"/>
          </p:cNvSpPr>
          <p:nvPr/>
        </p:nvSpPr>
        <p:spPr bwMode="auto">
          <a:xfrm>
            <a:off x="6984119" y="1619102"/>
            <a:ext cx="608013" cy="369888"/>
          </a:xfrm>
          <a:prstGeom prst="rect">
            <a:avLst/>
          </a:prstGeom>
          <a:noFill/>
          <a:ln w="9525">
            <a:noFill/>
            <a:miter lim="800000"/>
            <a:headEnd/>
            <a:tailEnd/>
          </a:ln>
        </p:spPr>
        <p:txBody>
          <a:bodyPr wrap="none">
            <a:spAutoFit/>
          </a:bodyPr>
          <a:lstStyle/>
          <a:p>
            <a:r>
              <a:rPr lang="en-US" dirty="0"/>
              <a:t>FFT</a:t>
            </a:r>
          </a:p>
        </p:txBody>
      </p:sp>
      <p:sp>
        <p:nvSpPr>
          <p:cNvPr id="32783" name="TextBox 37"/>
          <p:cNvSpPr txBox="1">
            <a:spLocks noChangeArrowheads="1"/>
          </p:cNvSpPr>
          <p:nvPr/>
        </p:nvSpPr>
        <p:spPr bwMode="auto">
          <a:xfrm>
            <a:off x="3076593" y="5094036"/>
            <a:ext cx="1416050" cy="369888"/>
          </a:xfrm>
          <a:prstGeom prst="rect">
            <a:avLst/>
          </a:prstGeom>
          <a:noFill/>
          <a:ln w="9525">
            <a:noFill/>
            <a:miter lim="800000"/>
            <a:headEnd/>
            <a:tailEnd/>
          </a:ln>
        </p:spPr>
        <p:txBody>
          <a:bodyPr wrap="none">
            <a:spAutoFit/>
          </a:bodyPr>
          <a:lstStyle/>
          <a:p>
            <a:r>
              <a:rPr lang="en-US" dirty="0"/>
              <a:t>Inverse FFT</a:t>
            </a:r>
          </a:p>
        </p:txBody>
      </p:sp>
      <p:sp>
        <p:nvSpPr>
          <p:cNvPr id="39" name="TextBox 38"/>
          <p:cNvSpPr txBox="1"/>
          <p:nvPr/>
        </p:nvSpPr>
        <p:spPr>
          <a:xfrm rot="5400000">
            <a:off x="5779958" y="378654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pic>
        <p:nvPicPr>
          <p:cNvPr id="17" name="Picture 16">
            <a:extLst>
              <a:ext uri="{FF2B5EF4-FFF2-40B4-BE49-F238E27FC236}">
                <a16:creationId xmlns:a16="http://schemas.microsoft.com/office/drawing/2014/main" id="{040F107C-3702-1C48-AD6C-33E14D1D91F9}"/>
              </a:ext>
            </a:extLst>
          </p:cNvPr>
          <p:cNvPicPr>
            <a:picLocks noChangeAspect="1"/>
          </p:cNvPicPr>
          <p:nvPr/>
        </p:nvPicPr>
        <p:blipFill>
          <a:blip r:embed="rId2"/>
          <a:stretch>
            <a:fillRect/>
          </a:stretch>
        </p:blipFill>
        <p:spPr>
          <a:xfrm>
            <a:off x="301918" y="2253116"/>
            <a:ext cx="2394647" cy="1719943"/>
          </a:xfrm>
          <a:prstGeom prst="rect">
            <a:avLst/>
          </a:prstGeom>
        </p:spPr>
      </p:pic>
      <p:pic>
        <p:nvPicPr>
          <p:cNvPr id="2" name="Picture 1">
            <a:extLst>
              <a:ext uri="{FF2B5EF4-FFF2-40B4-BE49-F238E27FC236}">
                <a16:creationId xmlns:a16="http://schemas.microsoft.com/office/drawing/2014/main" id="{13D5FEF2-0E02-8C43-ABAE-08D0F9CB3F8B}"/>
              </a:ext>
            </a:extLst>
          </p:cNvPr>
          <p:cNvPicPr>
            <a:picLocks noChangeAspect="1"/>
          </p:cNvPicPr>
          <p:nvPr/>
        </p:nvPicPr>
        <p:blipFill>
          <a:blip r:embed="rId3"/>
          <a:stretch>
            <a:fillRect/>
          </a:stretch>
        </p:blipFill>
        <p:spPr>
          <a:xfrm>
            <a:off x="3330441" y="2302215"/>
            <a:ext cx="2415454" cy="1734887"/>
          </a:xfrm>
          <a:prstGeom prst="rect">
            <a:avLst/>
          </a:prstGeom>
        </p:spPr>
      </p:pic>
      <p:pic>
        <p:nvPicPr>
          <p:cNvPr id="8" name="Picture 7">
            <a:extLst>
              <a:ext uri="{FF2B5EF4-FFF2-40B4-BE49-F238E27FC236}">
                <a16:creationId xmlns:a16="http://schemas.microsoft.com/office/drawing/2014/main" id="{08526FC0-41D2-A74A-B245-801689EC497C}"/>
              </a:ext>
            </a:extLst>
          </p:cNvPr>
          <p:cNvPicPr>
            <a:picLocks noChangeAspect="1"/>
          </p:cNvPicPr>
          <p:nvPr/>
        </p:nvPicPr>
        <p:blipFill>
          <a:blip r:embed="rId4"/>
          <a:stretch>
            <a:fillRect/>
          </a:stretch>
        </p:blipFill>
        <p:spPr>
          <a:xfrm flipV="1">
            <a:off x="7496485" y="394757"/>
            <a:ext cx="816943" cy="816943"/>
          </a:xfrm>
          <a:prstGeom prst="rect">
            <a:avLst/>
          </a:prstGeom>
        </p:spPr>
      </p:pic>
      <p:pic>
        <p:nvPicPr>
          <p:cNvPr id="9" name="Picture 8">
            <a:extLst>
              <a:ext uri="{FF2B5EF4-FFF2-40B4-BE49-F238E27FC236}">
                <a16:creationId xmlns:a16="http://schemas.microsoft.com/office/drawing/2014/main" id="{554DEA93-5A0C-CF4C-9EB7-054739F1E9AE}"/>
              </a:ext>
            </a:extLst>
          </p:cNvPr>
          <p:cNvPicPr>
            <a:picLocks noChangeAspect="1"/>
          </p:cNvPicPr>
          <p:nvPr/>
        </p:nvPicPr>
        <p:blipFill>
          <a:blip r:embed="rId5"/>
          <a:stretch>
            <a:fillRect/>
          </a:stretch>
        </p:blipFill>
        <p:spPr>
          <a:xfrm>
            <a:off x="6414903" y="2291215"/>
            <a:ext cx="2394649" cy="1719944"/>
          </a:xfrm>
          <a:prstGeom prst="rect">
            <a:avLst/>
          </a:prstGeom>
        </p:spPr>
      </p:pic>
      <p:pic>
        <p:nvPicPr>
          <p:cNvPr id="10" name="Picture 9">
            <a:extLst>
              <a:ext uri="{FF2B5EF4-FFF2-40B4-BE49-F238E27FC236}">
                <a16:creationId xmlns:a16="http://schemas.microsoft.com/office/drawing/2014/main" id="{22DCCB4D-4933-C942-8A90-C70F27682627}"/>
              </a:ext>
            </a:extLst>
          </p:cNvPr>
          <p:cNvPicPr>
            <a:picLocks noChangeAspect="1"/>
          </p:cNvPicPr>
          <p:nvPr/>
        </p:nvPicPr>
        <p:blipFill>
          <a:blip r:embed="rId6"/>
          <a:stretch>
            <a:fillRect/>
          </a:stretch>
        </p:blipFill>
        <p:spPr>
          <a:xfrm>
            <a:off x="4819359" y="4519897"/>
            <a:ext cx="2522080" cy="1811471"/>
          </a:xfrm>
          <a:prstGeom prst="rect">
            <a:avLst/>
          </a:prstGeom>
        </p:spPr>
      </p:pic>
      <p:pic>
        <p:nvPicPr>
          <p:cNvPr id="11" name="Picture 10">
            <a:extLst>
              <a:ext uri="{FF2B5EF4-FFF2-40B4-BE49-F238E27FC236}">
                <a16:creationId xmlns:a16="http://schemas.microsoft.com/office/drawing/2014/main" id="{C673C562-AED9-BE47-BFBC-AFE528CA799A}"/>
              </a:ext>
            </a:extLst>
          </p:cNvPr>
          <p:cNvPicPr>
            <a:picLocks noChangeAspect="1"/>
          </p:cNvPicPr>
          <p:nvPr/>
        </p:nvPicPr>
        <p:blipFill>
          <a:blip r:embed="rId7"/>
          <a:stretch>
            <a:fillRect/>
          </a:stretch>
        </p:blipFill>
        <p:spPr>
          <a:xfrm>
            <a:off x="301918" y="4565660"/>
            <a:ext cx="2394647" cy="1719943"/>
          </a:xfrm>
          <a:prstGeom prst="rect">
            <a:avLst/>
          </a:prstGeom>
        </p:spPr>
      </p:pic>
    </p:spTree>
    <p:extLst>
      <p:ext uri="{BB962C8B-B14F-4D97-AF65-F5344CB8AC3E}">
        <p14:creationId xmlns:p14="http://schemas.microsoft.com/office/powerpoint/2010/main" val="3340079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62434"/>
            <a:ext cx="8229600" cy="914400"/>
          </a:xfrm>
        </p:spPr>
        <p:txBody>
          <a:bodyPr>
            <a:normAutofit fontScale="90000"/>
          </a:bodyPr>
          <a:lstStyle/>
          <a:p>
            <a:r>
              <a:rPr lang="en-US" dirty="0"/>
              <a:t>Filtering in frequency domain</a:t>
            </a:r>
            <a:br>
              <a:rPr lang="en-US" dirty="0"/>
            </a:br>
            <a:r>
              <a:rPr lang="en-US" dirty="0"/>
              <a:t>(Gaussian)</a:t>
            </a:r>
          </a:p>
        </p:txBody>
      </p:sp>
      <p:sp>
        <p:nvSpPr>
          <p:cNvPr id="29" name="Right Arrow 28"/>
          <p:cNvSpPr/>
          <p:nvPr/>
        </p:nvSpPr>
        <p:spPr>
          <a:xfrm rot="5400000">
            <a:off x="7473894" y="1614600"/>
            <a:ext cx="862126" cy="192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746803" y="3113087"/>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5889899" y="2884487"/>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327418" y="5466484"/>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697309" y="2740639"/>
            <a:ext cx="608013" cy="369888"/>
          </a:xfrm>
          <a:prstGeom prst="rect">
            <a:avLst/>
          </a:prstGeom>
          <a:noFill/>
          <a:ln w="9525">
            <a:noFill/>
            <a:miter lim="800000"/>
            <a:headEnd/>
            <a:tailEnd/>
          </a:ln>
        </p:spPr>
        <p:txBody>
          <a:bodyPr wrap="none">
            <a:spAutoFit/>
          </a:bodyPr>
          <a:lstStyle/>
          <a:p>
            <a:r>
              <a:rPr lang="en-US" dirty="0"/>
              <a:t>FFT</a:t>
            </a:r>
          </a:p>
        </p:txBody>
      </p:sp>
      <p:sp>
        <p:nvSpPr>
          <p:cNvPr id="32782" name="TextBox 35"/>
          <p:cNvSpPr txBox="1">
            <a:spLocks noChangeArrowheads="1"/>
          </p:cNvSpPr>
          <p:nvPr/>
        </p:nvSpPr>
        <p:spPr bwMode="auto">
          <a:xfrm>
            <a:off x="6984119" y="1619102"/>
            <a:ext cx="608013" cy="369888"/>
          </a:xfrm>
          <a:prstGeom prst="rect">
            <a:avLst/>
          </a:prstGeom>
          <a:noFill/>
          <a:ln w="9525">
            <a:noFill/>
            <a:miter lim="800000"/>
            <a:headEnd/>
            <a:tailEnd/>
          </a:ln>
        </p:spPr>
        <p:txBody>
          <a:bodyPr wrap="none">
            <a:spAutoFit/>
          </a:bodyPr>
          <a:lstStyle/>
          <a:p>
            <a:r>
              <a:rPr lang="en-US" dirty="0"/>
              <a:t>FFT</a:t>
            </a:r>
          </a:p>
        </p:txBody>
      </p:sp>
      <p:sp>
        <p:nvSpPr>
          <p:cNvPr id="32783" name="TextBox 37"/>
          <p:cNvSpPr txBox="1">
            <a:spLocks noChangeArrowheads="1"/>
          </p:cNvSpPr>
          <p:nvPr/>
        </p:nvSpPr>
        <p:spPr bwMode="auto">
          <a:xfrm>
            <a:off x="3076593" y="5094036"/>
            <a:ext cx="1416050" cy="369888"/>
          </a:xfrm>
          <a:prstGeom prst="rect">
            <a:avLst/>
          </a:prstGeom>
          <a:noFill/>
          <a:ln w="9525">
            <a:noFill/>
            <a:miter lim="800000"/>
            <a:headEnd/>
            <a:tailEnd/>
          </a:ln>
        </p:spPr>
        <p:txBody>
          <a:bodyPr wrap="none">
            <a:spAutoFit/>
          </a:bodyPr>
          <a:lstStyle/>
          <a:p>
            <a:r>
              <a:rPr lang="en-US" dirty="0"/>
              <a:t>Inverse FFT</a:t>
            </a:r>
          </a:p>
        </p:txBody>
      </p:sp>
      <p:sp>
        <p:nvSpPr>
          <p:cNvPr id="39" name="TextBox 38"/>
          <p:cNvSpPr txBox="1"/>
          <p:nvPr/>
        </p:nvSpPr>
        <p:spPr>
          <a:xfrm rot="5400000">
            <a:off x="5779958" y="378654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pic>
        <p:nvPicPr>
          <p:cNvPr id="17" name="Picture 16">
            <a:extLst>
              <a:ext uri="{FF2B5EF4-FFF2-40B4-BE49-F238E27FC236}">
                <a16:creationId xmlns:a16="http://schemas.microsoft.com/office/drawing/2014/main" id="{040F107C-3702-1C48-AD6C-33E14D1D91F9}"/>
              </a:ext>
            </a:extLst>
          </p:cNvPr>
          <p:cNvPicPr>
            <a:picLocks noChangeAspect="1"/>
          </p:cNvPicPr>
          <p:nvPr/>
        </p:nvPicPr>
        <p:blipFill>
          <a:blip r:embed="rId2"/>
          <a:stretch>
            <a:fillRect/>
          </a:stretch>
        </p:blipFill>
        <p:spPr>
          <a:xfrm>
            <a:off x="301918" y="2253116"/>
            <a:ext cx="2394647" cy="1719943"/>
          </a:xfrm>
          <a:prstGeom prst="rect">
            <a:avLst/>
          </a:prstGeom>
        </p:spPr>
      </p:pic>
      <p:pic>
        <p:nvPicPr>
          <p:cNvPr id="2" name="Picture 1">
            <a:extLst>
              <a:ext uri="{FF2B5EF4-FFF2-40B4-BE49-F238E27FC236}">
                <a16:creationId xmlns:a16="http://schemas.microsoft.com/office/drawing/2014/main" id="{13D5FEF2-0E02-8C43-ABAE-08D0F9CB3F8B}"/>
              </a:ext>
            </a:extLst>
          </p:cNvPr>
          <p:cNvPicPr>
            <a:picLocks noChangeAspect="1"/>
          </p:cNvPicPr>
          <p:nvPr/>
        </p:nvPicPr>
        <p:blipFill>
          <a:blip r:embed="rId3"/>
          <a:stretch>
            <a:fillRect/>
          </a:stretch>
        </p:blipFill>
        <p:spPr>
          <a:xfrm>
            <a:off x="3330441" y="2302215"/>
            <a:ext cx="2415454" cy="1734887"/>
          </a:xfrm>
          <a:prstGeom prst="rect">
            <a:avLst/>
          </a:prstGeom>
        </p:spPr>
      </p:pic>
      <p:pic>
        <p:nvPicPr>
          <p:cNvPr id="3" name="Picture 2">
            <a:extLst>
              <a:ext uri="{FF2B5EF4-FFF2-40B4-BE49-F238E27FC236}">
                <a16:creationId xmlns:a16="http://schemas.microsoft.com/office/drawing/2014/main" id="{82D596CF-5BDC-E24F-87F1-91D6C3AD7918}"/>
              </a:ext>
            </a:extLst>
          </p:cNvPr>
          <p:cNvPicPr>
            <a:picLocks noChangeAspect="1"/>
          </p:cNvPicPr>
          <p:nvPr/>
        </p:nvPicPr>
        <p:blipFill>
          <a:blip r:embed="rId4"/>
          <a:stretch>
            <a:fillRect/>
          </a:stretch>
        </p:blipFill>
        <p:spPr>
          <a:xfrm>
            <a:off x="7454107" y="303126"/>
            <a:ext cx="901700" cy="901700"/>
          </a:xfrm>
          <a:prstGeom prst="rect">
            <a:avLst/>
          </a:prstGeom>
        </p:spPr>
      </p:pic>
      <p:pic>
        <p:nvPicPr>
          <p:cNvPr id="4" name="Picture 3">
            <a:extLst>
              <a:ext uri="{FF2B5EF4-FFF2-40B4-BE49-F238E27FC236}">
                <a16:creationId xmlns:a16="http://schemas.microsoft.com/office/drawing/2014/main" id="{158F7189-249B-F740-A681-0C631235F5DF}"/>
              </a:ext>
            </a:extLst>
          </p:cNvPr>
          <p:cNvPicPr>
            <a:picLocks noChangeAspect="1"/>
          </p:cNvPicPr>
          <p:nvPr/>
        </p:nvPicPr>
        <p:blipFill>
          <a:blip r:embed="rId5"/>
          <a:stretch>
            <a:fillRect/>
          </a:stretch>
        </p:blipFill>
        <p:spPr>
          <a:xfrm>
            <a:off x="6414903" y="2270938"/>
            <a:ext cx="2415454" cy="1734887"/>
          </a:xfrm>
          <a:prstGeom prst="rect">
            <a:avLst/>
          </a:prstGeom>
        </p:spPr>
      </p:pic>
      <p:pic>
        <p:nvPicPr>
          <p:cNvPr id="5" name="Picture 4">
            <a:extLst>
              <a:ext uri="{FF2B5EF4-FFF2-40B4-BE49-F238E27FC236}">
                <a16:creationId xmlns:a16="http://schemas.microsoft.com/office/drawing/2014/main" id="{B1331881-E3C6-4C47-8FB8-6BA1F9C4DA2F}"/>
              </a:ext>
            </a:extLst>
          </p:cNvPr>
          <p:cNvPicPr>
            <a:picLocks noChangeAspect="1"/>
          </p:cNvPicPr>
          <p:nvPr/>
        </p:nvPicPr>
        <p:blipFill>
          <a:blip r:embed="rId6"/>
          <a:stretch>
            <a:fillRect/>
          </a:stretch>
        </p:blipFill>
        <p:spPr>
          <a:xfrm>
            <a:off x="4861784" y="4598730"/>
            <a:ext cx="2394647" cy="1719943"/>
          </a:xfrm>
          <a:prstGeom prst="rect">
            <a:avLst/>
          </a:prstGeom>
        </p:spPr>
      </p:pic>
      <p:pic>
        <p:nvPicPr>
          <p:cNvPr id="6" name="Picture 5">
            <a:extLst>
              <a:ext uri="{FF2B5EF4-FFF2-40B4-BE49-F238E27FC236}">
                <a16:creationId xmlns:a16="http://schemas.microsoft.com/office/drawing/2014/main" id="{F82C5114-81BD-2B41-B64F-AAE9AA094C47}"/>
              </a:ext>
            </a:extLst>
          </p:cNvPr>
          <p:cNvPicPr>
            <a:picLocks noChangeAspect="1"/>
          </p:cNvPicPr>
          <p:nvPr/>
        </p:nvPicPr>
        <p:blipFill>
          <a:blip r:embed="rId7"/>
          <a:stretch>
            <a:fillRect/>
          </a:stretch>
        </p:blipFill>
        <p:spPr>
          <a:xfrm>
            <a:off x="286917" y="4591257"/>
            <a:ext cx="2415454" cy="1734887"/>
          </a:xfrm>
          <a:prstGeom prst="rect">
            <a:avLst/>
          </a:prstGeom>
        </p:spPr>
      </p:pic>
    </p:spTree>
    <p:extLst>
      <p:ext uri="{BB962C8B-B14F-4D97-AF65-F5344CB8AC3E}">
        <p14:creationId xmlns:p14="http://schemas.microsoft.com/office/powerpoint/2010/main" val="3249223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11763"/>
            <a:ext cx="8229600" cy="914400"/>
          </a:xfrm>
        </p:spPr>
        <p:txBody>
          <a:bodyPr>
            <a:normAutofit fontScale="90000"/>
          </a:bodyPr>
          <a:lstStyle/>
          <a:p>
            <a:r>
              <a:rPr lang="en-US" dirty="0"/>
              <a:t>Filtering in frequency domain (Gaussian)</a:t>
            </a:r>
          </a:p>
        </p:txBody>
      </p:sp>
      <p:pic>
        <p:nvPicPr>
          <p:cNvPr id="10242" name="Picture 2">
            <a:extLst>
              <a:ext uri="{FF2B5EF4-FFF2-40B4-BE49-F238E27FC236}">
                <a16:creationId xmlns:a16="http://schemas.microsoft.com/office/drawing/2014/main" id="{2F9847AE-194A-834A-A2FF-F512FA024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57096"/>
            <a:ext cx="8978900" cy="4699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4">
            <a:extLst>
              <a:ext uri="{FF2B5EF4-FFF2-40B4-BE49-F238E27FC236}">
                <a16:creationId xmlns:a16="http://schemas.microsoft.com/office/drawing/2014/main" id="{CCA517E0-230B-E34B-8649-839C6C304816}"/>
              </a:ext>
            </a:extLst>
          </p:cNvPr>
          <p:cNvSpPr txBox="1">
            <a:spLocks noChangeArrowheads="1"/>
          </p:cNvSpPr>
          <p:nvPr/>
        </p:nvSpPr>
        <p:spPr bwMode="auto">
          <a:xfrm rot="16200000">
            <a:off x="-689932" y="2442532"/>
            <a:ext cx="1749197" cy="369332"/>
          </a:xfrm>
          <a:prstGeom prst="rect">
            <a:avLst/>
          </a:prstGeom>
          <a:noFill/>
          <a:ln w="9525">
            <a:noFill/>
            <a:miter lim="800000"/>
            <a:headEnd/>
            <a:tailEnd/>
          </a:ln>
        </p:spPr>
        <p:txBody>
          <a:bodyPr wrap="none">
            <a:spAutoFit/>
          </a:bodyPr>
          <a:lstStyle/>
          <a:p>
            <a:r>
              <a:rPr lang="en-US" dirty="0">
                <a:solidFill>
                  <a:schemeClr val="tx1">
                    <a:lumMod val="65000"/>
                    <a:lumOff val="35000"/>
                  </a:schemeClr>
                </a:solidFill>
              </a:rPr>
              <a:t>Spatial Domain</a:t>
            </a:r>
          </a:p>
        </p:txBody>
      </p:sp>
      <p:sp>
        <p:nvSpPr>
          <p:cNvPr id="9" name="TextBox 34">
            <a:extLst>
              <a:ext uri="{FF2B5EF4-FFF2-40B4-BE49-F238E27FC236}">
                <a16:creationId xmlns:a16="http://schemas.microsoft.com/office/drawing/2014/main" id="{53EB6DD0-7257-1A4B-9134-663FA79527A9}"/>
              </a:ext>
            </a:extLst>
          </p:cNvPr>
          <p:cNvSpPr txBox="1">
            <a:spLocks noChangeArrowheads="1"/>
          </p:cNvSpPr>
          <p:nvPr/>
        </p:nvSpPr>
        <p:spPr bwMode="auto">
          <a:xfrm rot="16200000">
            <a:off x="-882293" y="4688889"/>
            <a:ext cx="2133918" cy="369332"/>
          </a:xfrm>
          <a:prstGeom prst="rect">
            <a:avLst/>
          </a:prstGeom>
          <a:noFill/>
          <a:ln w="9525">
            <a:noFill/>
            <a:miter lim="800000"/>
            <a:headEnd/>
            <a:tailEnd/>
          </a:ln>
        </p:spPr>
        <p:txBody>
          <a:bodyPr wrap="none">
            <a:spAutoFit/>
          </a:bodyPr>
          <a:lstStyle/>
          <a:p>
            <a:r>
              <a:rPr lang="en-US" dirty="0">
                <a:solidFill>
                  <a:schemeClr val="tx1">
                    <a:lumMod val="65000"/>
                    <a:lumOff val="35000"/>
                  </a:schemeClr>
                </a:solidFill>
              </a:rPr>
              <a:t>Frequency Domain</a:t>
            </a:r>
          </a:p>
        </p:txBody>
      </p:sp>
    </p:spTree>
    <p:extLst>
      <p:ext uri="{BB962C8B-B14F-4D97-AF65-F5344CB8AC3E}">
        <p14:creationId xmlns:p14="http://schemas.microsoft.com/office/powerpoint/2010/main" val="2000761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11763"/>
            <a:ext cx="8229600" cy="914400"/>
          </a:xfrm>
        </p:spPr>
        <p:txBody>
          <a:bodyPr>
            <a:normAutofit fontScale="90000"/>
          </a:bodyPr>
          <a:lstStyle/>
          <a:p>
            <a:r>
              <a:rPr lang="en-US" dirty="0"/>
              <a:t>Filtering in frequency domain (Gaussian)</a:t>
            </a:r>
          </a:p>
        </p:txBody>
      </p:sp>
      <p:pic>
        <p:nvPicPr>
          <p:cNvPr id="14" name="Picture 13">
            <a:extLst>
              <a:ext uri="{FF2B5EF4-FFF2-40B4-BE49-F238E27FC236}">
                <a16:creationId xmlns:a16="http://schemas.microsoft.com/office/drawing/2014/main" id="{47D0C43B-7B8A-F944-821D-C04FDD8374F1}"/>
              </a:ext>
            </a:extLst>
          </p:cNvPr>
          <p:cNvPicPr>
            <a:picLocks noChangeAspect="1"/>
          </p:cNvPicPr>
          <p:nvPr/>
        </p:nvPicPr>
        <p:blipFill>
          <a:blip r:embed="rId2"/>
          <a:stretch>
            <a:fillRect/>
          </a:stretch>
        </p:blipFill>
        <p:spPr>
          <a:xfrm>
            <a:off x="0" y="838200"/>
            <a:ext cx="4389120" cy="3034453"/>
          </a:xfrm>
          <a:prstGeom prst="rect">
            <a:avLst/>
          </a:prstGeom>
        </p:spPr>
      </p:pic>
      <p:pic>
        <p:nvPicPr>
          <p:cNvPr id="15" name="Picture 14">
            <a:extLst>
              <a:ext uri="{FF2B5EF4-FFF2-40B4-BE49-F238E27FC236}">
                <a16:creationId xmlns:a16="http://schemas.microsoft.com/office/drawing/2014/main" id="{EB26F17A-A2D7-EA4E-884B-C32946135555}"/>
              </a:ext>
            </a:extLst>
          </p:cNvPr>
          <p:cNvPicPr>
            <a:picLocks noChangeAspect="1"/>
          </p:cNvPicPr>
          <p:nvPr/>
        </p:nvPicPr>
        <p:blipFill>
          <a:blip r:embed="rId3"/>
          <a:stretch>
            <a:fillRect/>
          </a:stretch>
        </p:blipFill>
        <p:spPr>
          <a:xfrm>
            <a:off x="0" y="3823547"/>
            <a:ext cx="4389120" cy="3034453"/>
          </a:xfrm>
          <a:prstGeom prst="rect">
            <a:avLst/>
          </a:prstGeom>
        </p:spPr>
      </p:pic>
      <p:pic>
        <p:nvPicPr>
          <p:cNvPr id="16" name="Picture 15">
            <a:extLst>
              <a:ext uri="{FF2B5EF4-FFF2-40B4-BE49-F238E27FC236}">
                <a16:creationId xmlns:a16="http://schemas.microsoft.com/office/drawing/2014/main" id="{4D2A9008-68ED-E34B-9AEA-1EE86C9F8A4F}"/>
              </a:ext>
            </a:extLst>
          </p:cNvPr>
          <p:cNvPicPr>
            <a:picLocks noChangeAspect="1"/>
          </p:cNvPicPr>
          <p:nvPr/>
        </p:nvPicPr>
        <p:blipFill>
          <a:blip r:embed="rId4"/>
          <a:stretch>
            <a:fillRect/>
          </a:stretch>
        </p:blipFill>
        <p:spPr>
          <a:xfrm>
            <a:off x="4754880" y="853443"/>
            <a:ext cx="4389120" cy="3034450"/>
          </a:xfrm>
          <a:prstGeom prst="rect">
            <a:avLst/>
          </a:prstGeom>
        </p:spPr>
      </p:pic>
      <p:pic>
        <p:nvPicPr>
          <p:cNvPr id="18" name="Picture 17">
            <a:extLst>
              <a:ext uri="{FF2B5EF4-FFF2-40B4-BE49-F238E27FC236}">
                <a16:creationId xmlns:a16="http://schemas.microsoft.com/office/drawing/2014/main" id="{9EE8497F-73BC-7B46-8EB0-93862EB5519A}"/>
              </a:ext>
            </a:extLst>
          </p:cNvPr>
          <p:cNvPicPr>
            <a:picLocks noChangeAspect="1"/>
          </p:cNvPicPr>
          <p:nvPr/>
        </p:nvPicPr>
        <p:blipFill>
          <a:blip r:embed="rId5"/>
          <a:stretch>
            <a:fillRect/>
          </a:stretch>
        </p:blipFill>
        <p:spPr>
          <a:xfrm>
            <a:off x="4754880" y="3823547"/>
            <a:ext cx="4389120" cy="3034453"/>
          </a:xfrm>
          <a:prstGeom prst="rect">
            <a:avLst/>
          </a:prstGeom>
        </p:spPr>
      </p:pic>
    </p:spTree>
    <p:extLst>
      <p:ext uri="{BB962C8B-B14F-4D97-AF65-F5344CB8AC3E}">
        <p14:creationId xmlns:p14="http://schemas.microsoft.com/office/powerpoint/2010/main" val="2691058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E5A2D-1597-8542-8F97-8DAC5741DD8A}"/>
              </a:ext>
            </a:extLst>
          </p:cNvPr>
          <p:cNvPicPr>
            <a:picLocks noChangeAspect="1"/>
          </p:cNvPicPr>
          <p:nvPr/>
        </p:nvPicPr>
        <p:blipFill>
          <a:blip r:embed="rId2"/>
          <a:stretch>
            <a:fillRect/>
          </a:stretch>
        </p:blipFill>
        <p:spPr>
          <a:xfrm>
            <a:off x="0" y="838200"/>
            <a:ext cx="4389120" cy="3034453"/>
          </a:xfrm>
          <a:prstGeom prst="rect">
            <a:avLst/>
          </a:prstGeom>
        </p:spPr>
      </p:pic>
      <p:pic>
        <p:nvPicPr>
          <p:cNvPr id="3" name="Picture 2">
            <a:extLst>
              <a:ext uri="{FF2B5EF4-FFF2-40B4-BE49-F238E27FC236}">
                <a16:creationId xmlns:a16="http://schemas.microsoft.com/office/drawing/2014/main" id="{617F4516-DE4B-E648-9175-BBFACF71EA0E}"/>
              </a:ext>
            </a:extLst>
          </p:cNvPr>
          <p:cNvPicPr>
            <a:picLocks noChangeAspect="1"/>
          </p:cNvPicPr>
          <p:nvPr/>
        </p:nvPicPr>
        <p:blipFill>
          <a:blip r:embed="rId3"/>
          <a:stretch>
            <a:fillRect/>
          </a:stretch>
        </p:blipFill>
        <p:spPr>
          <a:xfrm>
            <a:off x="0" y="3823547"/>
            <a:ext cx="4389120" cy="3034453"/>
          </a:xfrm>
          <a:prstGeom prst="rect">
            <a:avLst/>
          </a:prstGeom>
        </p:spPr>
      </p:pic>
      <p:pic>
        <p:nvPicPr>
          <p:cNvPr id="4" name="Picture 3">
            <a:extLst>
              <a:ext uri="{FF2B5EF4-FFF2-40B4-BE49-F238E27FC236}">
                <a16:creationId xmlns:a16="http://schemas.microsoft.com/office/drawing/2014/main" id="{C31B6908-8416-2A4A-807A-877A98204C17}"/>
              </a:ext>
            </a:extLst>
          </p:cNvPr>
          <p:cNvPicPr>
            <a:picLocks noChangeAspect="1"/>
          </p:cNvPicPr>
          <p:nvPr/>
        </p:nvPicPr>
        <p:blipFill>
          <a:blip r:embed="rId4"/>
          <a:stretch>
            <a:fillRect/>
          </a:stretch>
        </p:blipFill>
        <p:spPr>
          <a:xfrm>
            <a:off x="4766733" y="860842"/>
            <a:ext cx="4377267" cy="3026258"/>
          </a:xfrm>
          <a:prstGeom prst="rect">
            <a:avLst/>
          </a:prstGeom>
        </p:spPr>
      </p:pic>
      <p:pic>
        <p:nvPicPr>
          <p:cNvPr id="5" name="Picture 4">
            <a:extLst>
              <a:ext uri="{FF2B5EF4-FFF2-40B4-BE49-F238E27FC236}">
                <a16:creationId xmlns:a16="http://schemas.microsoft.com/office/drawing/2014/main" id="{B23F652F-0B1D-E643-89B3-5CED129CF442}"/>
              </a:ext>
            </a:extLst>
          </p:cNvPr>
          <p:cNvPicPr>
            <a:picLocks noChangeAspect="1"/>
          </p:cNvPicPr>
          <p:nvPr/>
        </p:nvPicPr>
        <p:blipFill>
          <a:blip r:embed="rId5"/>
          <a:stretch>
            <a:fillRect/>
          </a:stretch>
        </p:blipFill>
        <p:spPr>
          <a:xfrm>
            <a:off x="4760806" y="3831742"/>
            <a:ext cx="4377267" cy="3026258"/>
          </a:xfrm>
          <a:prstGeom prst="rect">
            <a:avLst/>
          </a:prstGeom>
        </p:spPr>
      </p:pic>
      <p:sp>
        <p:nvSpPr>
          <p:cNvPr id="32770" name="Title 1"/>
          <p:cNvSpPr>
            <a:spLocks noGrp="1"/>
          </p:cNvSpPr>
          <p:nvPr>
            <p:ph type="title"/>
          </p:nvPr>
        </p:nvSpPr>
        <p:spPr>
          <a:xfrm>
            <a:off x="457200" y="111763"/>
            <a:ext cx="8229600" cy="914400"/>
          </a:xfrm>
        </p:spPr>
        <p:txBody>
          <a:bodyPr>
            <a:normAutofit fontScale="90000"/>
          </a:bodyPr>
          <a:lstStyle/>
          <a:p>
            <a:r>
              <a:rPr lang="en-US" dirty="0"/>
              <a:t>Filtering in frequency domain (Gaussian)</a:t>
            </a:r>
          </a:p>
        </p:txBody>
      </p:sp>
    </p:spTree>
    <p:extLst>
      <p:ext uri="{BB962C8B-B14F-4D97-AF65-F5344CB8AC3E}">
        <p14:creationId xmlns:p14="http://schemas.microsoft.com/office/powerpoint/2010/main" val="3799741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 y="1204119"/>
            <a:ext cx="8229600" cy="1158082"/>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0"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39941"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39942"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
        <p:nvSpPr>
          <p:cNvPr id="8" name="Title 1">
            <a:extLst>
              <a:ext uri="{FF2B5EF4-FFF2-40B4-BE49-F238E27FC236}">
                <a16:creationId xmlns:a16="http://schemas.microsoft.com/office/drawing/2014/main" id="{E71EF49B-3EE6-9243-B608-DD9D34A6BE2C}"/>
              </a:ext>
            </a:extLst>
          </p:cNvPr>
          <p:cNvSpPr>
            <a:spLocks noGrp="1"/>
          </p:cNvSpPr>
          <p:nvPr>
            <p:ph type="title"/>
          </p:nvPr>
        </p:nvSpPr>
        <p:spPr>
          <a:xfrm>
            <a:off x="457200" y="125413"/>
            <a:ext cx="8229600" cy="914400"/>
          </a:xfrm>
        </p:spPr>
        <p:txBody>
          <a:bodyPr/>
          <a:lstStyle/>
          <a:p>
            <a:r>
              <a:rPr lang="en-US" dirty="0"/>
              <a:t>Sampling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304800" y="5715000"/>
            <a:ext cx="4462463" cy="1066800"/>
          </a:xfrm>
          <a:prstGeom prst="rect">
            <a:avLst/>
          </a:prstGeom>
          <a:noFill/>
          <a:ln w="9525">
            <a:noFill/>
            <a:miter lim="800000"/>
            <a:headEnd/>
            <a:tailEnd/>
          </a:ln>
        </p:spPr>
        <p:txBody>
          <a:bodyPr>
            <a:spAutoFit/>
          </a:bodyPr>
          <a:lstStyle/>
          <a:p>
            <a:pPr eaLnBrk="0" hangingPunct="0"/>
            <a:r>
              <a:rPr lang="en-US" sz="2000"/>
              <a:t>Throw away every other row and column to create a </a:t>
            </a:r>
            <a:r>
              <a:rPr lang="en-US"/>
              <a:t>1/2</a:t>
            </a:r>
            <a:r>
              <a:rPr lang="en-US" sz="2000"/>
              <a:t> size image</a:t>
            </a:r>
          </a:p>
          <a:p>
            <a:pPr lvl="1" eaLnBrk="0" hangingPunct="0"/>
            <a:endParaRPr lang="en-US" sz="2000" i="1"/>
          </a:p>
        </p:txBody>
      </p:sp>
      <p:pic>
        <p:nvPicPr>
          <p:cNvPr id="40963" name="Picture 12"/>
          <p:cNvPicPr>
            <a:picLocks noChangeAspect="1" noChangeArrowheads="1"/>
          </p:cNvPicPr>
          <p:nvPr/>
        </p:nvPicPr>
        <p:blipFill>
          <a:blip r:embed="rId2" cstate="print"/>
          <a:srcRect/>
          <a:stretch>
            <a:fillRect/>
          </a:stretch>
        </p:blipFill>
        <p:spPr bwMode="auto">
          <a:xfrm>
            <a:off x="385763" y="1676400"/>
            <a:ext cx="4491037" cy="3884613"/>
          </a:xfrm>
          <a:prstGeom prst="rect">
            <a:avLst/>
          </a:prstGeom>
          <a:noFill/>
          <a:ln w="9525">
            <a:noFill/>
            <a:miter lim="800000"/>
            <a:headEnd/>
            <a:tailEnd/>
          </a:ln>
        </p:spPr>
      </p:pic>
      <p:pic>
        <p:nvPicPr>
          <p:cNvPr id="343053" name="Picture 13"/>
          <p:cNvPicPr>
            <a:picLocks noChangeAspect="1" noChangeArrowheads="1"/>
          </p:cNvPicPr>
          <p:nvPr/>
        </p:nvPicPr>
        <p:blipFill>
          <a:blip r:embed="rId2" cstate="print"/>
          <a:srcRect/>
          <a:stretch>
            <a:fillRect/>
          </a:stretch>
        </p:blipFill>
        <p:spPr bwMode="auto">
          <a:xfrm>
            <a:off x="6165850" y="2590800"/>
            <a:ext cx="2444750" cy="2114550"/>
          </a:xfrm>
          <a:prstGeom prst="rect">
            <a:avLst/>
          </a:prstGeom>
          <a:noFill/>
          <a:ln w="9525">
            <a:noFill/>
            <a:miter lim="800000"/>
            <a:headEnd/>
            <a:tailEnd/>
          </a:ln>
        </p:spPr>
      </p:pic>
      <p:grpSp>
        <p:nvGrpSpPr>
          <p:cNvPr id="2" name="Group 174"/>
          <p:cNvGrpSpPr>
            <a:grpSpLocks/>
          </p:cNvGrpSpPr>
          <p:nvPr/>
        </p:nvGrpSpPr>
        <p:grpSpPr bwMode="auto">
          <a:xfrm>
            <a:off x="392113" y="1676400"/>
            <a:ext cx="4343400" cy="3581400"/>
            <a:chOff x="48" y="1056"/>
            <a:chExt cx="2736" cy="2256"/>
          </a:xfrm>
        </p:grpSpPr>
        <p:grpSp>
          <p:nvGrpSpPr>
            <p:cNvPr id="40968" name="Group 30"/>
            <p:cNvGrpSpPr>
              <a:grpSpLocks/>
            </p:cNvGrpSpPr>
            <p:nvPr/>
          </p:nvGrpSpPr>
          <p:grpSpPr bwMode="auto">
            <a:xfrm>
              <a:off x="48" y="1056"/>
              <a:ext cx="2736" cy="96"/>
              <a:chOff x="48" y="1056"/>
              <a:chExt cx="2736" cy="96"/>
            </a:xfrm>
          </p:grpSpPr>
          <p:sp>
            <p:nvSpPr>
              <p:cNvPr id="41086" name="Oval 1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7" name="Oval 1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8" name="Oval 1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9" name="Oval 1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0" name="Oval 2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1" name="Oval 2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2" name="Oval 2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3" name="Oval 2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4" name="Oval 2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5" name="Oval 2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6" name="Oval 2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7" name="Oval 2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69" name="Group 31"/>
            <p:cNvGrpSpPr>
              <a:grpSpLocks/>
            </p:cNvGrpSpPr>
            <p:nvPr/>
          </p:nvGrpSpPr>
          <p:grpSpPr bwMode="auto">
            <a:xfrm>
              <a:off x="48" y="1296"/>
              <a:ext cx="2736" cy="96"/>
              <a:chOff x="48" y="1056"/>
              <a:chExt cx="2736" cy="96"/>
            </a:xfrm>
          </p:grpSpPr>
          <p:sp>
            <p:nvSpPr>
              <p:cNvPr id="41074" name="Oval 32"/>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5" name="Oval 33"/>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6" name="Oval 34"/>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7" name="Oval 35"/>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8" name="Oval 36"/>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9" name="Oval 37"/>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0" name="Oval 38"/>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1" name="Oval 39"/>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2" name="Oval 40"/>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3" name="Oval 41"/>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4" name="Oval 42"/>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5" name="Oval 43"/>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0" name="Group 44"/>
            <p:cNvGrpSpPr>
              <a:grpSpLocks/>
            </p:cNvGrpSpPr>
            <p:nvPr/>
          </p:nvGrpSpPr>
          <p:grpSpPr bwMode="auto">
            <a:xfrm>
              <a:off x="48" y="1536"/>
              <a:ext cx="2736" cy="96"/>
              <a:chOff x="48" y="1056"/>
              <a:chExt cx="2736" cy="96"/>
            </a:xfrm>
          </p:grpSpPr>
          <p:sp>
            <p:nvSpPr>
              <p:cNvPr id="41062" name="Oval 45"/>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3" name="Oval 46"/>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4" name="Oval 47"/>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5" name="Oval 48"/>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6" name="Oval 49"/>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7" name="Oval 50"/>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8" name="Oval 51"/>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9" name="Oval 52"/>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0" name="Oval 53"/>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1" name="Oval 54"/>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2" name="Oval 55"/>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3" name="Oval 56"/>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1" name="Group 57"/>
            <p:cNvGrpSpPr>
              <a:grpSpLocks/>
            </p:cNvGrpSpPr>
            <p:nvPr/>
          </p:nvGrpSpPr>
          <p:grpSpPr bwMode="auto">
            <a:xfrm>
              <a:off x="48" y="1776"/>
              <a:ext cx="2736" cy="96"/>
              <a:chOff x="48" y="1056"/>
              <a:chExt cx="2736" cy="96"/>
            </a:xfrm>
          </p:grpSpPr>
          <p:sp>
            <p:nvSpPr>
              <p:cNvPr id="41050" name="Oval 58"/>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1" name="Oval 59"/>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2" name="Oval 60"/>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3" name="Oval 61"/>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4" name="Oval 62"/>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5" name="Oval 63"/>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6" name="Oval 64"/>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7" name="Oval 65"/>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8" name="Oval 66"/>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9" name="Oval 67"/>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0" name="Oval 68"/>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1" name="Oval 6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2" name="Group 70"/>
            <p:cNvGrpSpPr>
              <a:grpSpLocks/>
            </p:cNvGrpSpPr>
            <p:nvPr/>
          </p:nvGrpSpPr>
          <p:grpSpPr bwMode="auto">
            <a:xfrm>
              <a:off x="48" y="2016"/>
              <a:ext cx="2736" cy="96"/>
              <a:chOff x="48" y="1056"/>
              <a:chExt cx="2736" cy="96"/>
            </a:xfrm>
          </p:grpSpPr>
          <p:sp>
            <p:nvSpPr>
              <p:cNvPr id="41038" name="Oval 71"/>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9" name="Oval 72"/>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0" name="Oval 73"/>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1" name="Oval 74"/>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2" name="Oval 75"/>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3" name="Oval 76"/>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4" name="Oval 77"/>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5" name="Oval 78"/>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6" name="Oval 79"/>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7" name="Oval 80"/>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8" name="Oval 81"/>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9" name="Oval 82"/>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3" name="Group 83"/>
            <p:cNvGrpSpPr>
              <a:grpSpLocks/>
            </p:cNvGrpSpPr>
            <p:nvPr/>
          </p:nvGrpSpPr>
          <p:grpSpPr bwMode="auto">
            <a:xfrm>
              <a:off x="48" y="2256"/>
              <a:ext cx="2736" cy="96"/>
              <a:chOff x="48" y="1056"/>
              <a:chExt cx="2736" cy="96"/>
            </a:xfrm>
          </p:grpSpPr>
          <p:sp>
            <p:nvSpPr>
              <p:cNvPr id="41026" name="Oval 84"/>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7" name="Oval 85"/>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8" name="Oval 86"/>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9" name="Oval 87"/>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0" name="Oval 88"/>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1" name="Oval 89"/>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2" name="Oval 90"/>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3" name="Oval 91"/>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4" name="Oval 92"/>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5" name="Oval 93"/>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6" name="Oval 94"/>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7" name="Oval 95"/>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4" name="Group 96"/>
            <p:cNvGrpSpPr>
              <a:grpSpLocks/>
            </p:cNvGrpSpPr>
            <p:nvPr/>
          </p:nvGrpSpPr>
          <p:grpSpPr bwMode="auto">
            <a:xfrm>
              <a:off x="48" y="2496"/>
              <a:ext cx="2736" cy="96"/>
              <a:chOff x="48" y="1056"/>
              <a:chExt cx="2736" cy="96"/>
            </a:xfrm>
          </p:grpSpPr>
          <p:sp>
            <p:nvSpPr>
              <p:cNvPr id="41014" name="Oval 97"/>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5" name="Oval 98"/>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6" name="Oval 99"/>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7" name="Oval 100"/>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8" name="Oval 10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9" name="Oval 10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0" name="Oval 10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1" name="Oval 10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2" name="Oval 10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3" name="Oval 10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4" name="Oval 10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5" name="Oval 108"/>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5" name="Group 109"/>
            <p:cNvGrpSpPr>
              <a:grpSpLocks/>
            </p:cNvGrpSpPr>
            <p:nvPr/>
          </p:nvGrpSpPr>
          <p:grpSpPr bwMode="auto">
            <a:xfrm>
              <a:off x="48" y="2736"/>
              <a:ext cx="2736" cy="96"/>
              <a:chOff x="48" y="1056"/>
              <a:chExt cx="2736" cy="96"/>
            </a:xfrm>
          </p:grpSpPr>
          <p:sp>
            <p:nvSpPr>
              <p:cNvPr id="41002" name="Oval 110"/>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3" name="Oval 111"/>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4" name="Oval 112"/>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5" name="Oval 113"/>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6" name="Oval 114"/>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7" name="Oval 115"/>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8" name="Oval 116"/>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9" name="Oval 117"/>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0" name="Oval 118"/>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1" name="Oval 119"/>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2" name="Oval 120"/>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3" name="Oval 121"/>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6" name="Group 122"/>
            <p:cNvGrpSpPr>
              <a:grpSpLocks/>
            </p:cNvGrpSpPr>
            <p:nvPr/>
          </p:nvGrpSpPr>
          <p:grpSpPr bwMode="auto">
            <a:xfrm>
              <a:off x="48" y="2976"/>
              <a:ext cx="2736" cy="96"/>
              <a:chOff x="48" y="1056"/>
              <a:chExt cx="2736" cy="96"/>
            </a:xfrm>
          </p:grpSpPr>
          <p:sp>
            <p:nvSpPr>
              <p:cNvPr id="40990" name="Oval 123"/>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1" name="Oval 124"/>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2" name="Oval 125"/>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3" name="Oval 126"/>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4" name="Oval 127"/>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5" name="Oval 128"/>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6" name="Oval 129"/>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7" name="Oval 130"/>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8" name="Oval 131"/>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9" name="Oval 132"/>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0" name="Oval 133"/>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1" name="Oval 134"/>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7" name="Group 135"/>
            <p:cNvGrpSpPr>
              <a:grpSpLocks/>
            </p:cNvGrpSpPr>
            <p:nvPr/>
          </p:nvGrpSpPr>
          <p:grpSpPr bwMode="auto">
            <a:xfrm>
              <a:off x="48" y="3216"/>
              <a:ext cx="2736" cy="96"/>
              <a:chOff x="48" y="1056"/>
              <a:chExt cx="2736" cy="96"/>
            </a:xfrm>
          </p:grpSpPr>
          <p:sp>
            <p:nvSpPr>
              <p:cNvPr id="40978" name="Oval 13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79" name="Oval 13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0" name="Oval 13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1" name="Oval 13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2" name="Oval 140"/>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3" name="Oval 141"/>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4" name="Oval 142"/>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5" name="Oval 143"/>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6" name="Oval 144"/>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7" name="Oval 145"/>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8" name="Oval 146"/>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9" name="Oval 147"/>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sp>
        <p:nvSpPr>
          <p:cNvPr id="343215" name="Line 175"/>
          <p:cNvSpPr>
            <a:spLocks noChangeShapeType="1"/>
          </p:cNvSpPr>
          <p:nvPr/>
        </p:nvSpPr>
        <p:spPr bwMode="auto">
          <a:xfrm>
            <a:off x="5181600" y="3733800"/>
            <a:ext cx="533400" cy="0"/>
          </a:xfrm>
          <a:prstGeom prst="line">
            <a:avLst/>
          </a:prstGeom>
          <a:noFill/>
          <a:ln w="63500">
            <a:solidFill>
              <a:srgbClr val="FF0000"/>
            </a:solidFill>
            <a:round/>
            <a:headEnd/>
            <a:tailEnd type="triangle" w="med" len="med"/>
          </a:ln>
        </p:spPr>
        <p:txBody>
          <a:bodyPr/>
          <a:lstStyle/>
          <a:p>
            <a:endParaRPr lang="en-US"/>
          </a:p>
        </p:txBody>
      </p:sp>
      <p:sp>
        <p:nvSpPr>
          <p:cNvPr id="141" name="Title 1"/>
          <p:cNvSpPr txBox="1">
            <a:spLocks/>
          </p:cNvSpPr>
          <p:nvPr/>
        </p:nvSpPr>
        <p:spPr>
          <a:xfrm>
            <a:off x="457200" y="0"/>
            <a:ext cx="8229600" cy="914400"/>
          </a:xfrm>
          <a:prstGeom prst="rect">
            <a:avLst/>
          </a:prstGeom>
        </p:spPr>
        <p:txBody>
          <a:bodyPr anchor="ctr"/>
          <a:lstStyle/>
          <a:p>
            <a:pPr eaLnBrk="0" hangingPunct="0">
              <a:defRPr/>
            </a:pPr>
            <a:r>
              <a:rPr lang="en-US" sz="4000" dirty="0" err="1">
                <a:latin typeface="+mj-lt"/>
                <a:ea typeface="+mj-ea"/>
                <a:cs typeface="+mj-cs"/>
              </a:rPr>
              <a:t>Subsampling</a:t>
            </a:r>
            <a:r>
              <a:rPr lang="en-US" sz="4000" dirty="0">
                <a:latin typeface="+mj-lt"/>
                <a:ea typeface="+mj-ea"/>
                <a:cs typeface="+mj-cs"/>
              </a:rPr>
              <a:t> by a factor of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3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2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r>
              <a:rPr lang="en-US" sz="2800"/>
              <a:t>1D example (sinewave):</a:t>
            </a:r>
          </a:p>
        </p:txBody>
      </p:sp>
      <p:pic>
        <p:nvPicPr>
          <p:cNvPr id="41987" name="Picture 4" descr="sine-sample-4"/>
          <p:cNvPicPr>
            <a:picLocks noChangeAspect="1" noChangeArrowheads="1"/>
          </p:cNvPicPr>
          <p:nvPr/>
        </p:nvPicPr>
        <p:blipFill>
          <a:blip r:embed="rId3" cstate="print"/>
          <a:srcRect/>
          <a:stretch>
            <a:fillRect/>
          </a:stretch>
        </p:blipFill>
        <p:spPr bwMode="auto">
          <a:xfrm>
            <a:off x="762000" y="2743200"/>
            <a:ext cx="7199313" cy="1811338"/>
          </a:xfrm>
          <a:prstGeom prst="rect">
            <a:avLst/>
          </a:prstGeom>
          <a:noFill/>
          <a:ln w="9525">
            <a:noFill/>
            <a:miter lim="800000"/>
            <a:headEnd/>
            <a:tailEnd/>
          </a:ln>
        </p:spPr>
      </p:pic>
      <p:sp>
        <p:nvSpPr>
          <p:cNvPr id="41988" name="Text Box 5"/>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1989" name="Title 6"/>
          <p:cNvSpPr>
            <a:spLocks noGrp="1"/>
          </p:cNvSpPr>
          <p:nvPr>
            <p:ph type="title"/>
          </p:nvPr>
        </p:nvSpPr>
        <p:spPr/>
        <p:txBody>
          <a:bodyPr/>
          <a:lstStyle/>
          <a:p>
            <a:r>
              <a:rPr lang="en-US"/>
              <a:t>Aliasing problem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5"/>
          <p:cNvPicPr>
            <a:picLocks noChangeAspect="1" noChangeArrowheads="1"/>
          </p:cNvPicPr>
          <p:nvPr/>
        </p:nvPicPr>
        <p:blipFill>
          <a:blip r:embed="rId3" cstate="print"/>
          <a:srcRect/>
          <a:stretch>
            <a:fillRect/>
          </a:stretch>
        </p:blipFill>
        <p:spPr bwMode="auto">
          <a:xfrm>
            <a:off x="6672036" y="2921084"/>
            <a:ext cx="317500" cy="317500"/>
          </a:xfrm>
          <a:prstGeom prst="rect">
            <a:avLst/>
          </a:prstGeom>
          <a:noFill/>
          <a:ln w="9525">
            <a:noFill/>
            <a:miter lim="800000"/>
            <a:headEnd/>
            <a:tailEnd/>
          </a:ln>
        </p:spPr>
      </p:pic>
      <p:pic>
        <p:nvPicPr>
          <p:cNvPr id="12294" name="Picture 5"/>
          <p:cNvPicPr>
            <a:picLocks noChangeAspect="1" noChangeArrowheads="1"/>
          </p:cNvPicPr>
          <p:nvPr/>
        </p:nvPicPr>
        <p:blipFill>
          <a:blip r:embed="rId4" cstate="print"/>
          <a:srcRect/>
          <a:stretch>
            <a:fillRect/>
          </a:stretch>
        </p:blipFill>
        <p:spPr bwMode="auto">
          <a:xfrm>
            <a:off x="2100036" y="2921084"/>
            <a:ext cx="317500" cy="317500"/>
          </a:xfrm>
          <a:prstGeom prst="rect">
            <a:avLst/>
          </a:prstGeom>
          <a:noFill/>
          <a:ln w="9525">
            <a:noFill/>
            <a:miter lim="800000"/>
            <a:headEnd/>
            <a:tailEnd/>
          </a:ln>
        </p:spPr>
      </p:pic>
      <p:sp>
        <p:nvSpPr>
          <p:cNvPr id="12295" name="TextBox 7"/>
          <p:cNvSpPr txBox="1">
            <a:spLocks noChangeArrowheads="1"/>
          </p:cNvSpPr>
          <p:nvPr/>
        </p:nvSpPr>
        <p:spPr bwMode="auto">
          <a:xfrm>
            <a:off x="1679348" y="2540310"/>
            <a:ext cx="1158875" cy="369888"/>
          </a:xfrm>
          <a:prstGeom prst="rect">
            <a:avLst/>
          </a:prstGeom>
          <a:noFill/>
          <a:ln w="9525">
            <a:noFill/>
            <a:miter lim="800000"/>
            <a:headEnd/>
            <a:tailEnd/>
          </a:ln>
        </p:spPr>
        <p:txBody>
          <a:bodyPr wrap="none">
            <a:spAutoFit/>
          </a:bodyPr>
          <a:lstStyle/>
          <a:p>
            <a:r>
              <a:rPr lang="en-US" dirty="0"/>
              <a:t>Gaussian</a:t>
            </a:r>
          </a:p>
        </p:txBody>
      </p:sp>
      <p:sp>
        <p:nvSpPr>
          <p:cNvPr id="12296" name="TextBox 8"/>
          <p:cNvSpPr txBox="1">
            <a:spLocks noChangeArrowheads="1"/>
          </p:cNvSpPr>
          <p:nvPr/>
        </p:nvSpPr>
        <p:spPr bwMode="auto">
          <a:xfrm>
            <a:off x="6289448" y="2540310"/>
            <a:ext cx="1082675" cy="369888"/>
          </a:xfrm>
          <a:prstGeom prst="rect">
            <a:avLst/>
          </a:prstGeom>
          <a:noFill/>
          <a:ln w="9525">
            <a:noFill/>
            <a:miter lim="800000"/>
            <a:headEnd/>
            <a:tailEnd/>
          </a:ln>
        </p:spPr>
        <p:txBody>
          <a:bodyPr wrap="none">
            <a:spAutoFit/>
          </a:bodyPr>
          <a:lstStyle/>
          <a:p>
            <a:r>
              <a:rPr lang="en-US" dirty="0"/>
              <a:t>Box filter</a:t>
            </a:r>
          </a:p>
        </p:txBody>
      </p:sp>
      <p:pic>
        <p:nvPicPr>
          <p:cNvPr id="10" name="Picture 9">
            <a:extLst>
              <a:ext uri="{FF2B5EF4-FFF2-40B4-BE49-F238E27FC236}">
                <a16:creationId xmlns:a16="http://schemas.microsoft.com/office/drawing/2014/main" id="{A94FD868-32A0-C947-A0A3-DBA6148F8C2D}"/>
              </a:ext>
            </a:extLst>
          </p:cNvPr>
          <p:cNvPicPr>
            <a:picLocks noChangeAspect="1"/>
          </p:cNvPicPr>
          <p:nvPr/>
        </p:nvPicPr>
        <p:blipFill rotWithShape="1">
          <a:blip r:embed="rId5"/>
          <a:srcRect l="54350" t="10153" r="1332" b="3549"/>
          <a:stretch/>
        </p:blipFill>
        <p:spPr>
          <a:xfrm>
            <a:off x="10886" y="3429000"/>
            <a:ext cx="4495800" cy="2874253"/>
          </a:xfrm>
          <a:prstGeom prst="rect">
            <a:avLst/>
          </a:prstGeom>
        </p:spPr>
      </p:pic>
      <p:pic>
        <p:nvPicPr>
          <p:cNvPr id="11" name="Picture 10">
            <a:extLst>
              <a:ext uri="{FF2B5EF4-FFF2-40B4-BE49-F238E27FC236}">
                <a16:creationId xmlns:a16="http://schemas.microsoft.com/office/drawing/2014/main" id="{189CE789-9D0B-0049-8C02-5B620A2681F0}"/>
              </a:ext>
            </a:extLst>
          </p:cNvPr>
          <p:cNvPicPr>
            <a:picLocks noChangeAspect="1"/>
          </p:cNvPicPr>
          <p:nvPr/>
        </p:nvPicPr>
        <p:blipFill rotWithShape="1">
          <a:blip r:embed="rId5"/>
          <a:srcRect l="752" t="11537" r="54930" b="2165"/>
          <a:stretch/>
        </p:blipFill>
        <p:spPr>
          <a:xfrm>
            <a:off x="4582886" y="3429000"/>
            <a:ext cx="4495801" cy="2874253"/>
          </a:xfrm>
          <a:prstGeom prst="rect">
            <a:avLst/>
          </a:prstGeom>
        </p:spPr>
      </p:pic>
      <p:sp>
        <p:nvSpPr>
          <p:cNvPr id="14" name="Title 1">
            <a:extLst>
              <a:ext uri="{FF2B5EF4-FFF2-40B4-BE49-F238E27FC236}">
                <a16:creationId xmlns:a16="http://schemas.microsoft.com/office/drawing/2014/main" id="{C17292D5-0862-6342-9AD3-89ECCB2B3C5E}"/>
              </a:ext>
            </a:extLst>
          </p:cNvPr>
          <p:cNvSpPr>
            <a:spLocks noGrp="1"/>
          </p:cNvSpPr>
          <p:nvPr>
            <p:ph type="title"/>
          </p:nvPr>
        </p:nvSpPr>
        <p:spPr>
          <a:xfrm>
            <a:off x="457199" y="685800"/>
            <a:ext cx="8229600" cy="914400"/>
          </a:xfrm>
        </p:spPr>
        <p:txBody>
          <a:bodyPr>
            <a:normAutofit fontScale="90000"/>
          </a:bodyPr>
          <a:lstStyle/>
          <a:p>
            <a:pPr marL="0">
              <a:buFont typeface="Arial" charset="0"/>
              <a:buNone/>
              <a:defRPr/>
            </a:pPr>
            <a:r>
              <a:rPr lang="en-US" b="1" dirty="0"/>
              <a:t>Why does the Gaussian give a nice smooth image, but the square filter give edgy artifacts?</a:t>
            </a:r>
          </a:p>
        </p:txBody>
      </p:sp>
    </p:spTree>
    <p:extLst>
      <p:ext uri="{BB962C8B-B14F-4D97-AF65-F5344CB8AC3E}">
        <p14:creationId xmlns:p14="http://schemas.microsoft.com/office/powerpoint/2010/main" val="2753686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cstate="print"/>
          <a:srcRect/>
          <a:stretch>
            <a:fillRect/>
          </a:stretch>
        </p:blipFill>
        <p:spPr bwMode="auto">
          <a:xfrm>
            <a:off x="838200" y="2743200"/>
            <a:ext cx="7199313" cy="1811338"/>
          </a:xfrm>
          <a:prstGeom prst="rect">
            <a:avLst/>
          </a:prstGeom>
          <a:noFill/>
          <a:ln w="9525">
            <a:noFill/>
            <a:miter lim="800000"/>
            <a:headEnd/>
            <a:tailEnd/>
          </a:ln>
        </p:spPr>
      </p:pic>
      <p:sp>
        <p:nvSpPr>
          <p:cNvPr id="43011" name="Text Box 6"/>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3012" name="Rectangle 10"/>
          <p:cNvSpPr>
            <a:spLocks noGrp="1" noChangeArrowheads="1"/>
          </p:cNvSpPr>
          <p:nvPr>
            <p:ph type="body" idx="1"/>
          </p:nvPr>
        </p:nvSpPr>
        <p:spPr/>
        <p:txBody>
          <a:bodyPr/>
          <a:lstStyle/>
          <a:p>
            <a:pPr eaLnBrk="1" hangingPunct="1"/>
            <a:r>
              <a:rPr lang="en-US"/>
              <a:t>1D example (sinewave):</a:t>
            </a:r>
          </a:p>
        </p:txBody>
      </p:sp>
      <p:sp>
        <p:nvSpPr>
          <p:cNvPr id="43013" name="Title 6"/>
          <p:cNvSpPr>
            <a:spLocks noGrp="1"/>
          </p:cNvSpPr>
          <p:nvPr>
            <p:ph type="title"/>
          </p:nvPr>
        </p:nvSpPr>
        <p:spPr/>
        <p:txBody>
          <a:bodyPr/>
          <a:lstStyle/>
          <a:p>
            <a:r>
              <a:rPr lang="en-US"/>
              <a:t>Aliasing problem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04800" y="1524000"/>
            <a:ext cx="7772400" cy="4114800"/>
          </a:xfrm>
        </p:spPr>
        <p:txBody>
          <a:bodyPr/>
          <a:lstStyle/>
          <a:p>
            <a:pPr eaLnBrk="1" hangingPunct="1"/>
            <a:r>
              <a:rPr lang="en-US" dirty="0"/>
              <a:t>Sub-sampling may be dangerous….</a:t>
            </a:r>
          </a:p>
          <a:p>
            <a:pPr eaLnBrk="1" hangingPunct="1"/>
            <a:r>
              <a:rPr lang="en-US" dirty="0"/>
              <a:t>Characteristic errors may appear: </a:t>
            </a:r>
          </a:p>
          <a:p>
            <a:pPr lvl="1" eaLnBrk="1" hangingPunct="1"/>
            <a:r>
              <a:rPr lang="en-US" dirty="0"/>
              <a:t>“Wagon wheels rolling the wrong way in movies” </a:t>
            </a:r>
            <a:r>
              <a:rPr lang="en-US" dirty="0">
                <a:hlinkClick r:id="rId3"/>
              </a:rPr>
              <a:t>See</a:t>
            </a:r>
            <a:endParaRPr lang="en-US" dirty="0"/>
          </a:p>
          <a:p>
            <a:pPr lvl="1" eaLnBrk="1" hangingPunct="1"/>
            <a:r>
              <a:rPr lang="en-US" dirty="0"/>
              <a:t>“Checkerboards disintegrate in ray tracing”</a:t>
            </a:r>
          </a:p>
          <a:p>
            <a:pPr lvl="1" eaLnBrk="1" hangingPunct="1"/>
            <a:r>
              <a:rPr lang="en-US" dirty="0"/>
              <a:t>“Striped shirts look funny on color television”</a:t>
            </a:r>
          </a:p>
          <a:p>
            <a:pPr lvl="1" eaLnBrk="1" hangingPunct="1"/>
            <a:endParaRPr lang="en-US" dirty="0"/>
          </a:p>
        </p:txBody>
      </p:sp>
      <p:sp>
        <p:nvSpPr>
          <p:cNvPr id="44035" name="Text Box 4"/>
          <p:cNvSpPr txBox="1">
            <a:spLocks noChangeArrowheads="1"/>
          </p:cNvSpPr>
          <p:nvPr/>
        </p:nvSpPr>
        <p:spPr bwMode="auto">
          <a:xfrm>
            <a:off x="7454900" y="6583363"/>
            <a:ext cx="1689100" cy="274637"/>
          </a:xfrm>
          <a:prstGeom prst="rect">
            <a:avLst/>
          </a:prstGeom>
          <a:solidFill>
            <a:schemeClr val="bg1"/>
          </a:solidFill>
          <a:ln w="9525">
            <a:noFill/>
            <a:miter lim="800000"/>
            <a:headEnd/>
            <a:tailEnd/>
          </a:ln>
        </p:spPr>
        <p:txBody>
          <a:bodyPr>
            <a:spAutoFit/>
          </a:bodyPr>
          <a:lstStyle/>
          <a:p>
            <a:pPr eaLnBrk="0" hangingPunct="0"/>
            <a:r>
              <a:rPr lang="en-US" sz="1200"/>
              <a:t>Source: D. Forsyth</a:t>
            </a:r>
          </a:p>
        </p:txBody>
      </p:sp>
      <p:sp>
        <p:nvSpPr>
          <p:cNvPr id="44036" name="Title 6"/>
          <p:cNvSpPr>
            <a:spLocks noGrp="1"/>
          </p:cNvSpPr>
          <p:nvPr>
            <p:ph type="title"/>
          </p:nvPr>
        </p:nvSpPr>
        <p:spPr/>
        <p:txBody>
          <a:bodyPr/>
          <a:lstStyle/>
          <a:p>
            <a:r>
              <a:rPr lang="en-US"/>
              <a:t>Aliasing problem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Aliasing in video</a:t>
            </a:r>
          </a:p>
        </p:txBody>
      </p:sp>
      <p:pic>
        <p:nvPicPr>
          <p:cNvPr id="45059" name="Picture 3"/>
          <p:cNvPicPr>
            <a:picLocks noChangeAspect="1" noChangeArrowheads="1"/>
          </p:cNvPicPr>
          <p:nvPr/>
        </p:nvPicPr>
        <p:blipFill>
          <a:blip r:embed="rId2" cstate="print"/>
          <a:srcRect l="8000" t="18286" r="9714" b="14667"/>
          <a:stretch>
            <a:fillRect/>
          </a:stretch>
        </p:blipFill>
        <p:spPr bwMode="auto">
          <a:xfrm>
            <a:off x="457200" y="1143000"/>
            <a:ext cx="8229600" cy="5029200"/>
          </a:xfrm>
          <a:prstGeom prst="rect">
            <a:avLst/>
          </a:prstGeom>
          <a:noFill/>
          <a:ln w="9525">
            <a:noFill/>
            <a:miter lim="800000"/>
            <a:headEnd/>
            <a:tailEnd/>
          </a:ln>
        </p:spPr>
      </p:pic>
      <p:sp>
        <p:nvSpPr>
          <p:cNvPr id="45060" name="Text Box 4"/>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1447800" y="1752600"/>
            <a:ext cx="6096000" cy="4067175"/>
          </a:xfrm>
          <a:prstGeom prst="rect">
            <a:avLst/>
          </a:prstGeom>
          <a:noFill/>
          <a:ln w="9525">
            <a:noFill/>
            <a:miter lim="800000"/>
            <a:headEnd/>
            <a:tailEnd/>
          </a:ln>
        </p:spPr>
      </p:pic>
      <p:sp>
        <p:nvSpPr>
          <p:cNvPr id="46083" name="Text Box 4"/>
          <p:cNvSpPr txBox="1">
            <a:spLocks noChangeArrowheads="1"/>
          </p:cNvSpPr>
          <p:nvPr/>
        </p:nvSpPr>
        <p:spPr bwMode="auto">
          <a:xfrm>
            <a:off x="7543800" y="6583363"/>
            <a:ext cx="1293813" cy="274637"/>
          </a:xfrm>
          <a:prstGeom prst="rect">
            <a:avLst/>
          </a:prstGeom>
          <a:noFill/>
          <a:ln w="9525">
            <a:noFill/>
            <a:miter lim="800000"/>
            <a:headEnd/>
            <a:tailEnd/>
          </a:ln>
        </p:spPr>
        <p:txBody>
          <a:bodyPr wrap="none">
            <a:spAutoFit/>
          </a:bodyPr>
          <a:lstStyle/>
          <a:p>
            <a:pPr eaLnBrk="0" hangingPunct="0"/>
            <a:r>
              <a:rPr lang="en-US" sz="1200"/>
              <a:t>Source: A. Efros</a:t>
            </a:r>
          </a:p>
        </p:txBody>
      </p:sp>
      <p:sp>
        <p:nvSpPr>
          <p:cNvPr id="46084" name="Title 1"/>
          <p:cNvSpPr>
            <a:spLocks noGrp="1"/>
          </p:cNvSpPr>
          <p:nvPr>
            <p:ph type="title"/>
          </p:nvPr>
        </p:nvSpPr>
        <p:spPr/>
        <p:txBody>
          <a:bodyPr/>
          <a:lstStyle/>
          <a:p>
            <a:r>
              <a:rPr lang="en-US"/>
              <a:t>Aliasing in graphics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0"/>
            <a:ext cx="7772400" cy="1143000"/>
          </a:xfrm>
        </p:spPr>
        <p:txBody>
          <a:bodyPr/>
          <a:lstStyle/>
          <a:p>
            <a:pPr eaLnBrk="1" hangingPunct="1"/>
            <a:r>
              <a:rPr lang="en-US" sz="4000"/>
              <a:t>Sampling and aliasing</a:t>
            </a:r>
          </a:p>
        </p:txBody>
      </p:sp>
      <p:sp>
        <p:nvSpPr>
          <p:cNvPr id="47107" name="Text Box 12"/>
          <p:cNvSpPr txBox="1">
            <a:spLocks noChangeArrowheads="1"/>
          </p:cNvSpPr>
          <p:nvPr/>
        </p:nvSpPr>
        <p:spPr bwMode="auto">
          <a:xfrm>
            <a:off x="381000" y="4800600"/>
            <a:ext cx="3505200" cy="396875"/>
          </a:xfrm>
          <a:prstGeom prst="rect">
            <a:avLst/>
          </a:prstGeom>
          <a:noFill/>
          <a:ln w="9525">
            <a:noFill/>
            <a:miter lim="800000"/>
            <a:headEnd/>
            <a:tailEnd/>
          </a:ln>
        </p:spPr>
        <p:txBody>
          <a:bodyPr>
            <a:spAutoFit/>
          </a:bodyPr>
          <a:lstStyle/>
          <a:p>
            <a:pPr eaLnBrk="0" hangingPunct="0"/>
            <a:r>
              <a:rPr lang="en-US" sz="2000"/>
              <a:t> </a:t>
            </a:r>
          </a:p>
        </p:txBody>
      </p:sp>
      <p:pic>
        <p:nvPicPr>
          <p:cNvPr id="47108" name="Picture 14"/>
          <p:cNvPicPr>
            <a:picLocks noChangeAspect="1" noChangeArrowheads="1"/>
          </p:cNvPicPr>
          <p:nvPr/>
        </p:nvPicPr>
        <p:blipFill>
          <a:blip r:embed="rId2" cstate="print"/>
          <a:srcRect b="47307"/>
          <a:stretch>
            <a:fillRect/>
          </a:stretch>
        </p:blipFill>
        <p:spPr bwMode="auto">
          <a:xfrm>
            <a:off x="0" y="2043113"/>
            <a:ext cx="8915400" cy="2376487"/>
          </a:xfrm>
          <a:prstGeom prst="rect">
            <a:avLst/>
          </a:prstGeom>
          <a:noFill/>
          <a:ln w="9525">
            <a:noFill/>
            <a:miter lim="800000"/>
            <a:headEnd/>
            <a:tailEnd/>
          </a:ln>
        </p:spPr>
      </p:pic>
      <p:sp>
        <p:nvSpPr>
          <p:cNvPr id="5" name="TextBox 4">
            <a:extLst>
              <a:ext uri="{FF2B5EF4-FFF2-40B4-BE49-F238E27FC236}">
                <a16:creationId xmlns:a16="http://schemas.microsoft.com/office/drawing/2014/main" id="{E878230B-9363-4B43-B045-8AB373673167}"/>
              </a:ext>
            </a:extLst>
          </p:cNvPr>
          <p:cNvSpPr txBox="1"/>
          <p:nvPr/>
        </p:nvSpPr>
        <p:spPr>
          <a:xfrm>
            <a:off x="0" y="6572534"/>
            <a:ext cx="1905000" cy="276999"/>
          </a:xfrm>
          <a:prstGeom prst="rect">
            <a:avLst/>
          </a:prstGeom>
          <a:noFill/>
        </p:spPr>
        <p:txBody>
          <a:bodyPr wrap="square" rtlCol="0">
            <a:spAutoFit/>
          </a:bodyPr>
          <a:lstStyle/>
          <a:p>
            <a:r>
              <a:rPr lang="en-US" sz="1200" dirty="0"/>
              <a:t>Slide from Derek </a:t>
            </a:r>
            <a:r>
              <a:rPr lang="en-US" sz="1200" dirty="0" err="1"/>
              <a:t>Hoiem</a:t>
            </a:r>
            <a:r>
              <a:rPr lang="en-US" sz="1200" dirty="0"/>
              <a:t>.</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685800" y="152400"/>
            <a:ext cx="7772400" cy="919788"/>
          </a:xfrm>
        </p:spPr>
        <p:txBody>
          <a:bodyPr/>
          <a:lstStyle/>
          <a:p>
            <a:pPr eaLnBrk="1" hangingPunct="1"/>
            <a:r>
              <a:rPr lang="en-US" sz="4000" dirty="0"/>
              <a:t>Aliasing in Frequency Domain</a:t>
            </a:r>
          </a:p>
        </p:txBody>
      </p:sp>
      <p:sp>
        <p:nvSpPr>
          <p:cNvPr id="47107" name="Text Box 12"/>
          <p:cNvSpPr txBox="1">
            <a:spLocks noChangeArrowheads="1"/>
          </p:cNvSpPr>
          <p:nvPr/>
        </p:nvSpPr>
        <p:spPr bwMode="auto">
          <a:xfrm>
            <a:off x="381000" y="4800600"/>
            <a:ext cx="3505200" cy="396875"/>
          </a:xfrm>
          <a:prstGeom prst="rect">
            <a:avLst/>
          </a:prstGeom>
          <a:noFill/>
          <a:ln w="9525">
            <a:noFill/>
            <a:miter lim="800000"/>
            <a:headEnd/>
            <a:tailEnd/>
          </a:ln>
        </p:spPr>
        <p:txBody>
          <a:bodyPr>
            <a:spAutoFit/>
          </a:bodyPr>
          <a:lstStyle/>
          <a:p>
            <a:pPr eaLnBrk="0" hangingPunct="0"/>
            <a:r>
              <a:rPr lang="en-US" sz="2000"/>
              <a:t> </a:t>
            </a:r>
          </a:p>
        </p:txBody>
      </p:sp>
      <p:sp>
        <p:nvSpPr>
          <p:cNvPr id="5" name="TextBox 4">
            <a:extLst>
              <a:ext uri="{FF2B5EF4-FFF2-40B4-BE49-F238E27FC236}">
                <a16:creationId xmlns:a16="http://schemas.microsoft.com/office/drawing/2014/main" id="{E878230B-9363-4B43-B045-8AB373673167}"/>
              </a:ext>
            </a:extLst>
          </p:cNvPr>
          <p:cNvSpPr txBox="1"/>
          <p:nvPr/>
        </p:nvSpPr>
        <p:spPr>
          <a:xfrm>
            <a:off x="0" y="6572534"/>
            <a:ext cx="2057400" cy="276999"/>
          </a:xfrm>
          <a:prstGeom prst="rect">
            <a:avLst/>
          </a:prstGeom>
          <a:noFill/>
        </p:spPr>
        <p:txBody>
          <a:bodyPr wrap="square" rtlCol="0">
            <a:spAutoFit/>
          </a:bodyPr>
          <a:lstStyle/>
          <a:p>
            <a:r>
              <a:rPr lang="en-US" sz="1200" dirty="0"/>
              <a:t>Source: Forsyth and Ponce</a:t>
            </a:r>
          </a:p>
        </p:txBody>
      </p:sp>
      <p:pic>
        <p:nvPicPr>
          <p:cNvPr id="8" name="Picture 7">
            <a:extLst>
              <a:ext uri="{FF2B5EF4-FFF2-40B4-BE49-F238E27FC236}">
                <a16:creationId xmlns:a16="http://schemas.microsoft.com/office/drawing/2014/main" id="{2E7434F2-D6ED-4547-8E6D-DFAC4797D412}"/>
              </a:ext>
            </a:extLst>
          </p:cNvPr>
          <p:cNvPicPr>
            <a:picLocks noChangeAspect="1"/>
          </p:cNvPicPr>
          <p:nvPr/>
        </p:nvPicPr>
        <p:blipFill>
          <a:blip r:embed="rId2"/>
          <a:stretch>
            <a:fillRect/>
          </a:stretch>
        </p:blipFill>
        <p:spPr>
          <a:xfrm>
            <a:off x="190500" y="1524000"/>
            <a:ext cx="4191000" cy="4555290"/>
          </a:xfrm>
          <a:prstGeom prst="rect">
            <a:avLst/>
          </a:prstGeom>
          <a:ln>
            <a:solidFill>
              <a:srgbClr val="0000FF"/>
            </a:solidFill>
          </a:ln>
        </p:spPr>
      </p:pic>
      <p:pic>
        <p:nvPicPr>
          <p:cNvPr id="9" name="Picture 8">
            <a:extLst>
              <a:ext uri="{FF2B5EF4-FFF2-40B4-BE49-F238E27FC236}">
                <a16:creationId xmlns:a16="http://schemas.microsoft.com/office/drawing/2014/main" id="{60DE2C3E-A2E7-CC4B-9E5A-68DB358907BE}"/>
              </a:ext>
            </a:extLst>
          </p:cNvPr>
          <p:cNvPicPr>
            <a:picLocks noChangeAspect="1"/>
          </p:cNvPicPr>
          <p:nvPr/>
        </p:nvPicPr>
        <p:blipFill>
          <a:blip r:embed="rId3"/>
          <a:stretch>
            <a:fillRect/>
          </a:stretch>
        </p:blipFill>
        <p:spPr>
          <a:xfrm>
            <a:off x="4859592" y="1524000"/>
            <a:ext cx="4093908" cy="4555290"/>
          </a:xfrm>
          <a:prstGeom prst="rect">
            <a:avLst/>
          </a:prstGeom>
          <a:ln>
            <a:solidFill>
              <a:srgbClr val="0000FF"/>
            </a:solidFill>
          </a:ln>
        </p:spPr>
      </p:pic>
      <p:sp>
        <p:nvSpPr>
          <p:cNvPr id="10" name="TextBox 9">
            <a:extLst>
              <a:ext uri="{FF2B5EF4-FFF2-40B4-BE49-F238E27FC236}">
                <a16:creationId xmlns:a16="http://schemas.microsoft.com/office/drawing/2014/main" id="{16DFD413-2F56-F149-8556-AB959D843D6C}"/>
              </a:ext>
            </a:extLst>
          </p:cNvPr>
          <p:cNvSpPr txBox="1"/>
          <p:nvPr/>
        </p:nvSpPr>
        <p:spPr>
          <a:xfrm>
            <a:off x="1616553" y="1154668"/>
            <a:ext cx="1338893" cy="369332"/>
          </a:xfrm>
          <a:prstGeom prst="rect">
            <a:avLst/>
          </a:prstGeom>
          <a:noFill/>
        </p:spPr>
        <p:txBody>
          <a:bodyPr wrap="none" rtlCol="0">
            <a:spAutoFit/>
          </a:bodyPr>
          <a:lstStyle/>
          <a:p>
            <a:r>
              <a:rPr lang="en-US" dirty="0"/>
              <a:t>No Aliasing</a:t>
            </a:r>
          </a:p>
        </p:txBody>
      </p:sp>
      <p:sp>
        <p:nvSpPr>
          <p:cNvPr id="14" name="TextBox 13">
            <a:extLst>
              <a:ext uri="{FF2B5EF4-FFF2-40B4-BE49-F238E27FC236}">
                <a16:creationId xmlns:a16="http://schemas.microsoft.com/office/drawing/2014/main" id="{5C5279B4-A51B-8145-9D31-ABCFEC936476}"/>
              </a:ext>
            </a:extLst>
          </p:cNvPr>
          <p:cNvSpPr txBox="1"/>
          <p:nvPr/>
        </p:nvSpPr>
        <p:spPr>
          <a:xfrm>
            <a:off x="6410256" y="1157869"/>
            <a:ext cx="992579" cy="369332"/>
          </a:xfrm>
          <a:prstGeom prst="rect">
            <a:avLst/>
          </a:prstGeom>
          <a:noFill/>
        </p:spPr>
        <p:txBody>
          <a:bodyPr wrap="none" rtlCol="0">
            <a:spAutoFit/>
          </a:bodyPr>
          <a:lstStyle/>
          <a:p>
            <a:r>
              <a:rPr lang="en-US" dirty="0"/>
              <a:t>Aliasing</a:t>
            </a:r>
          </a:p>
        </p:txBody>
      </p:sp>
    </p:spTree>
    <p:extLst>
      <p:ext uri="{BB962C8B-B14F-4D97-AF65-F5344CB8AC3E}">
        <p14:creationId xmlns:p14="http://schemas.microsoft.com/office/powerpoint/2010/main" val="1586291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eaLnBrk="0" hangingPunct="0">
              <a:defRPr/>
            </a:pPr>
            <a:endParaRPr lang="en-US" sz="4000" dirty="0">
              <a:latin typeface="+mj-lt"/>
              <a:ea typeface="+mj-ea"/>
              <a:cs typeface="+mj-cs"/>
            </a:endParaRPr>
          </a:p>
        </p:txBody>
      </p:sp>
      <p:sp>
        <p:nvSpPr>
          <p:cNvPr id="48131" name="Rectangle 3"/>
          <p:cNvSpPr>
            <a:spLocks noGrp="1" noChangeArrowheads="1"/>
          </p:cNvSpPr>
          <p:nvPr>
            <p:ph type="body" idx="1"/>
          </p:nvPr>
        </p:nvSpPr>
        <p:spPr>
          <a:xfrm>
            <a:off x="685800" y="1066800"/>
            <a:ext cx="7772400" cy="4114800"/>
          </a:xfrm>
        </p:spPr>
        <p:txBody>
          <a:bodyPr/>
          <a:lstStyle/>
          <a:p>
            <a:pPr eaLnBrk="1" hangingPunct="1"/>
            <a:r>
              <a:rPr lang="en-US" sz="2800"/>
              <a:t>When sampling a signal at discrete intervals, the sampling frequency must be </a:t>
            </a:r>
            <a:r>
              <a:rPr lang="en-US" sz="2800">
                <a:sym typeface="Symbol" pitchFamily="18" charset="2"/>
              </a:rPr>
              <a:t></a:t>
            </a:r>
            <a:r>
              <a:rPr lang="en-US" sz="2800"/>
              <a:t> 2 </a:t>
            </a:r>
            <a:r>
              <a:rPr lang="en-US" sz="2800">
                <a:sym typeface="Symbol" pitchFamily="18" charset="2"/>
              </a:rPr>
              <a:t> f</a:t>
            </a:r>
            <a:r>
              <a:rPr lang="en-US" sz="2800" baseline="-25000">
                <a:sym typeface="Symbol" pitchFamily="18" charset="2"/>
              </a:rPr>
              <a:t>max</a:t>
            </a:r>
            <a:endParaRPr lang="en-US" sz="2800">
              <a:sym typeface="Symbol" pitchFamily="18" charset="2"/>
            </a:endParaRPr>
          </a:p>
          <a:p>
            <a:pPr eaLnBrk="1" hangingPunct="1"/>
            <a:r>
              <a:rPr lang="en-US" sz="2800">
                <a:sym typeface="Symbol" pitchFamily="18" charset="2"/>
              </a:rPr>
              <a:t>f</a:t>
            </a:r>
            <a:r>
              <a:rPr lang="en-US" sz="2800" baseline="-25000"/>
              <a:t>max</a:t>
            </a:r>
            <a:r>
              <a:rPr lang="en-US" sz="2800"/>
              <a:t> = max frequency of the input signal</a:t>
            </a:r>
          </a:p>
          <a:p>
            <a:pPr eaLnBrk="1" hangingPunct="1"/>
            <a:r>
              <a:rPr lang="en-US" sz="2800"/>
              <a:t>This will allows to reconstruct the original perfectly from the sampled version</a:t>
            </a:r>
          </a:p>
        </p:txBody>
      </p:sp>
      <p:pic>
        <p:nvPicPr>
          <p:cNvPr id="48132" name="Picture 5" descr="sine-sample-4"/>
          <p:cNvPicPr>
            <a:picLocks noChangeAspect="1" noChangeArrowheads="1"/>
          </p:cNvPicPr>
          <p:nvPr/>
        </p:nvPicPr>
        <p:blipFill>
          <a:blip r:embed="rId3" cstate="print"/>
          <a:srcRect/>
          <a:stretch>
            <a:fillRect/>
          </a:stretch>
        </p:blipFill>
        <p:spPr bwMode="auto">
          <a:xfrm>
            <a:off x="1371600" y="3657600"/>
            <a:ext cx="6096000" cy="1533525"/>
          </a:xfrm>
          <a:prstGeom prst="rect">
            <a:avLst/>
          </a:prstGeom>
          <a:noFill/>
          <a:ln w="9525">
            <a:noFill/>
            <a:miter lim="800000"/>
            <a:headEnd/>
            <a:tailEnd/>
          </a:ln>
        </p:spPr>
      </p:pic>
      <p:pic>
        <p:nvPicPr>
          <p:cNvPr id="48133" name="Picture 6" descr="sine-sample-5"/>
          <p:cNvPicPr>
            <a:picLocks noChangeAspect="1" noChangeArrowheads="1"/>
          </p:cNvPicPr>
          <p:nvPr/>
        </p:nvPicPr>
        <p:blipFill>
          <a:blip r:embed="rId4" cstate="print"/>
          <a:srcRect/>
          <a:stretch>
            <a:fillRect/>
          </a:stretch>
        </p:blipFill>
        <p:spPr bwMode="auto">
          <a:xfrm>
            <a:off x="1447800" y="5180013"/>
            <a:ext cx="5913438" cy="1487487"/>
          </a:xfrm>
          <a:prstGeom prst="rect">
            <a:avLst/>
          </a:prstGeom>
          <a:noFill/>
          <a:ln w="9525">
            <a:noFill/>
            <a:miter lim="800000"/>
            <a:headEnd/>
            <a:tailEnd/>
          </a:ln>
        </p:spPr>
      </p:pic>
      <p:sp>
        <p:nvSpPr>
          <p:cNvPr id="48134" name="Text Box 7"/>
          <p:cNvSpPr txBox="1">
            <a:spLocks noChangeArrowheads="1"/>
          </p:cNvSpPr>
          <p:nvPr/>
        </p:nvSpPr>
        <p:spPr bwMode="auto">
          <a:xfrm>
            <a:off x="7604125" y="4533900"/>
            <a:ext cx="720725" cy="366713"/>
          </a:xfrm>
          <a:prstGeom prst="rect">
            <a:avLst/>
          </a:prstGeom>
          <a:noFill/>
          <a:ln w="63500">
            <a:noFill/>
            <a:miter lim="800000"/>
            <a:headEnd/>
            <a:tailEnd/>
          </a:ln>
        </p:spPr>
        <p:txBody>
          <a:bodyPr wrap="none">
            <a:spAutoFit/>
          </a:bodyPr>
          <a:lstStyle/>
          <a:p>
            <a:r>
              <a:rPr lang="en-US"/>
              <a:t>good</a:t>
            </a:r>
          </a:p>
        </p:txBody>
      </p:sp>
      <p:sp>
        <p:nvSpPr>
          <p:cNvPr id="48135" name="Text Box 8"/>
          <p:cNvSpPr txBox="1">
            <a:spLocks noChangeArrowheads="1"/>
          </p:cNvSpPr>
          <p:nvPr/>
        </p:nvSpPr>
        <p:spPr bwMode="auto">
          <a:xfrm>
            <a:off x="7620000" y="6034088"/>
            <a:ext cx="584200" cy="366712"/>
          </a:xfrm>
          <a:prstGeom prst="rect">
            <a:avLst/>
          </a:prstGeom>
          <a:noFill/>
          <a:ln w="63500">
            <a:noFill/>
            <a:miter lim="800000"/>
            <a:headEnd/>
            <a:tailEnd/>
          </a:ln>
        </p:spPr>
        <p:txBody>
          <a:bodyPr wrap="none">
            <a:spAutoFit/>
          </a:bodyPr>
          <a:lstStyle/>
          <a:p>
            <a:r>
              <a:rPr lang="en-US"/>
              <a:t>bad</a:t>
            </a:r>
          </a:p>
        </p:txBody>
      </p:sp>
      <p:sp>
        <p:nvSpPr>
          <p:cNvPr id="48136" name="Oval 7"/>
          <p:cNvSpPr>
            <a:spLocks noChangeArrowheads="1"/>
          </p:cNvSpPr>
          <p:nvPr/>
        </p:nvSpPr>
        <p:spPr bwMode="auto">
          <a:xfrm>
            <a:off x="15240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7" name="Oval 8"/>
          <p:cNvSpPr>
            <a:spLocks noChangeArrowheads="1"/>
          </p:cNvSpPr>
          <p:nvPr/>
        </p:nvSpPr>
        <p:spPr bwMode="auto">
          <a:xfrm>
            <a:off x="17526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8" name="Oval 9"/>
          <p:cNvSpPr>
            <a:spLocks noChangeArrowheads="1"/>
          </p:cNvSpPr>
          <p:nvPr/>
        </p:nvSpPr>
        <p:spPr bwMode="auto">
          <a:xfrm>
            <a:off x="1905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9" name="Oval 10"/>
          <p:cNvSpPr>
            <a:spLocks noChangeArrowheads="1"/>
          </p:cNvSpPr>
          <p:nvPr/>
        </p:nvSpPr>
        <p:spPr bwMode="auto">
          <a:xfrm>
            <a:off x="22860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40" name="Oval 11"/>
          <p:cNvSpPr>
            <a:spLocks noChangeArrowheads="1"/>
          </p:cNvSpPr>
          <p:nvPr/>
        </p:nvSpPr>
        <p:spPr bwMode="auto">
          <a:xfrm>
            <a:off x="2362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1" name="Oval 12"/>
          <p:cNvSpPr>
            <a:spLocks noChangeArrowheads="1"/>
          </p:cNvSpPr>
          <p:nvPr/>
        </p:nvSpPr>
        <p:spPr bwMode="auto">
          <a:xfrm>
            <a:off x="25908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2" name="Oval 13"/>
          <p:cNvSpPr>
            <a:spLocks noChangeArrowheads="1"/>
          </p:cNvSpPr>
          <p:nvPr/>
        </p:nvSpPr>
        <p:spPr bwMode="auto">
          <a:xfrm>
            <a:off x="2743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3" name="Oval 14"/>
          <p:cNvSpPr>
            <a:spLocks noChangeArrowheads="1"/>
          </p:cNvSpPr>
          <p:nvPr/>
        </p:nvSpPr>
        <p:spPr bwMode="auto">
          <a:xfrm>
            <a:off x="2895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4" name="Oval 15"/>
          <p:cNvSpPr>
            <a:spLocks noChangeArrowheads="1"/>
          </p:cNvSpPr>
          <p:nvPr/>
        </p:nvSpPr>
        <p:spPr bwMode="auto">
          <a:xfrm>
            <a:off x="20574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5" name="Oval 16"/>
          <p:cNvSpPr>
            <a:spLocks noChangeArrowheads="1"/>
          </p:cNvSpPr>
          <p:nvPr/>
        </p:nvSpPr>
        <p:spPr bwMode="auto">
          <a:xfrm>
            <a:off x="31242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6" name="Oval 17"/>
          <p:cNvSpPr>
            <a:spLocks noChangeArrowheads="1"/>
          </p:cNvSpPr>
          <p:nvPr/>
        </p:nvSpPr>
        <p:spPr bwMode="auto">
          <a:xfrm>
            <a:off x="35814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7" name="Oval 18"/>
          <p:cNvSpPr>
            <a:spLocks noChangeArrowheads="1"/>
          </p:cNvSpPr>
          <p:nvPr/>
        </p:nvSpPr>
        <p:spPr bwMode="auto">
          <a:xfrm>
            <a:off x="38100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8" name="Oval 19"/>
          <p:cNvSpPr>
            <a:spLocks noChangeArrowheads="1"/>
          </p:cNvSpPr>
          <p:nvPr/>
        </p:nvSpPr>
        <p:spPr bwMode="auto">
          <a:xfrm>
            <a:off x="39624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9" name="Oval 20"/>
          <p:cNvSpPr>
            <a:spLocks noChangeArrowheads="1"/>
          </p:cNvSpPr>
          <p:nvPr/>
        </p:nvSpPr>
        <p:spPr bwMode="auto">
          <a:xfrm>
            <a:off x="42672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50" name="Oval 21"/>
          <p:cNvSpPr>
            <a:spLocks noChangeArrowheads="1"/>
          </p:cNvSpPr>
          <p:nvPr/>
        </p:nvSpPr>
        <p:spPr bwMode="auto">
          <a:xfrm>
            <a:off x="4419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1" name="Oval 22"/>
          <p:cNvSpPr>
            <a:spLocks noChangeArrowheads="1"/>
          </p:cNvSpPr>
          <p:nvPr/>
        </p:nvSpPr>
        <p:spPr bwMode="auto">
          <a:xfrm>
            <a:off x="45720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2" name="Oval 23"/>
          <p:cNvSpPr>
            <a:spLocks noChangeArrowheads="1"/>
          </p:cNvSpPr>
          <p:nvPr/>
        </p:nvSpPr>
        <p:spPr bwMode="auto">
          <a:xfrm>
            <a:off x="4800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3" name="Oval 24"/>
          <p:cNvSpPr>
            <a:spLocks noChangeArrowheads="1"/>
          </p:cNvSpPr>
          <p:nvPr/>
        </p:nvSpPr>
        <p:spPr bwMode="auto">
          <a:xfrm>
            <a:off x="4953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4" name="Oval 25"/>
          <p:cNvSpPr>
            <a:spLocks noChangeArrowheads="1"/>
          </p:cNvSpPr>
          <p:nvPr/>
        </p:nvSpPr>
        <p:spPr bwMode="auto">
          <a:xfrm>
            <a:off x="4038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5" name="Oval 26"/>
          <p:cNvSpPr>
            <a:spLocks noChangeArrowheads="1"/>
          </p:cNvSpPr>
          <p:nvPr/>
        </p:nvSpPr>
        <p:spPr bwMode="auto">
          <a:xfrm>
            <a:off x="5181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6" name="Oval 27"/>
          <p:cNvSpPr>
            <a:spLocks noChangeArrowheads="1"/>
          </p:cNvSpPr>
          <p:nvPr/>
        </p:nvSpPr>
        <p:spPr bwMode="auto">
          <a:xfrm>
            <a:off x="55626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7" name="Oval 28"/>
          <p:cNvSpPr>
            <a:spLocks noChangeArrowheads="1"/>
          </p:cNvSpPr>
          <p:nvPr/>
        </p:nvSpPr>
        <p:spPr bwMode="auto">
          <a:xfrm>
            <a:off x="57912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8" name="Oval 29"/>
          <p:cNvSpPr>
            <a:spLocks noChangeArrowheads="1"/>
          </p:cNvSpPr>
          <p:nvPr/>
        </p:nvSpPr>
        <p:spPr bwMode="auto">
          <a:xfrm>
            <a:off x="5943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9" name="Oval 30"/>
          <p:cNvSpPr>
            <a:spLocks noChangeArrowheads="1"/>
          </p:cNvSpPr>
          <p:nvPr/>
        </p:nvSpPr>
        <p:spPr bwMode="auto">
          <a:xfrm>
            <a:off x="62484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60" name="Oval 31"/>
          <p:cNvSpPr>
            <a:spLocks noChangeArrowheads="1"/>
          </p:cNvSpPr>
          <p:nvPr/>
        </p:nvSpPr>
        <p:spPr bwMode="auto">
          <a:xfrm>
            <a:off x="6400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1" name="Oval 32"/>
          <p:cNvSpPr>
            <a:spLocks noChangeArrowheads="1"/>
          </p:cNvSpPr>
          <p:nvPr/>
        </p:nvSpPr>
        <p:spPr bwMode="auto">
          <a:xfrm>
            <a:off x="65532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2" name="Oval 33"/>
          <p:cNvSpPr>
            <a:spLocks noChangeArrowheads="1"/>
          </p:cNvSpPr>
          <p:nvPr/>
        </p:nvSpPr>
        <p:spPr bwMode="auto">
          <a:xfrm>
            <a:off x="6781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3" name="Oval 34"/>
          <p:cNvSpPr>
            <a:spLocks noChangeArrowheads="1"/>
          </p:cNvSpPr>
          <p:nvPr/>
        </p:nvSpPr>
        <p:spPr bwMode="auto">
          <a:xfrm>
            <a:off x="69342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4" name="Oval 35"/>
          <p:cNvSpPr>
            <a:spLocks noChangeArrowheads="1"/>
          </p:cNvSpPr>
          <p:nvPr/>
        </p:nvSpPr>
        <p:spPr bwMode="auto">
          <a:xfrm>
            <a:off x="60960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5" name="Oval 36"/>
          <p:cNvSpPr>
            <a:spLocks noChangeArrowheads="1"/>
          </p:cNvSpPr>
          <p:nvPr/>
        </p:nvSpPr>
        <p:spPr bwMode="auto">
          <a:xfrm>
            <a:off x="7086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6" name="Title 38"/>
          <p:cNvSpPr>
            <a:spLocks noGrp="1"/>
          </p:cNvSpPr>
          <p:nvPr>
            <p:ph type="title"/>
          </p:nvPr>
        </p:nvSpPr>
        <p:spPr/>
        <p:txBody>
          <a:bodyPr/>
          <a:lstStyle/>
          <a:p>
            <a:r>
              <a:rPr lang="en-US"/>
              <a:t>Nyquist-Shannon Sampling Theorem</a:t>
            </a:r>
          </a:p>
        </p:txBody>
      </p:sp>
      <p:sp>
        <p:nvSpPr>
          <p:cNvPr id="39" name="TextBox 38">
            <a:extLst>
              <a:ext uri="{FF2B5EF4-FFF2-40B4-BE49-F238E27FC236}">
                <a16:creationId xmlns:a16="http://schemas.microsoft.com/office/drawing/2014/main" id="{724D6135-2BB3-BB45-A5F6-FA421CA1CCC0}"/>
              </a:ext>
            </a:extLst>
          </p:cNvPr>
          <p:cNvSpPr txBox="1"/>
          <p:nvPr/>
        </p:nvSpPr>
        <p:spPr>
          <a:xfrm>
            <a:off x="0" y="6572534"/>
            <a:ext cx="1905000" cy="276999"/>
          </a:xfrm>
          <a:prstGeom prst="rect">
            <a:avLst/>
          </a:prstGeom>
          <a:noFill/>
        </p:spPr>
        <p:txBody>
          <a:bodyPr wrap="square" rtlCol="0">
            <a:spAutoFit/>
          </a:bodyPr>
          <a:lstStyle/>
          <a:p>
            <a:r>
              <a:rPr lang="en-US" sz="1200" dirty="0"/>
              <a:t>Slide from Derek </a:t>
            </a:r>
            <a:r>
              <a:rPr lang="en-US" sz="1200" dirty="0" err="1"/>
              <a:t>Hoiem</a:t>
            </a:r>
            <a:r>
              <a:rPr lang="en-US" sz="1200" dirty="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a:p>
          <a:p>
            <a:pPr marL="457200" indent="-457200" eaLnBrk="1" hangingPunct="1">
              <a:buFontTx/>
              <a:buNone/>
              <a:defRPr/>
            </a:pPr>
            <a:r>
              <a:rPr lang="en-US" dirty="0"/>
              <a:t>Solutions:</a:t>
            </a:r>
          </a:p>
          <a:p>
            <a:pPr marL="457200" indent="-457200" eaLnBrk="1" hangingPunct="1">
              <a:defRPr/>
            </a:pPr>
            <a:r>
              <a:rPr lang="en-US" dirty="0"/>
              <a:t>Sample more often</a:t>
            </a:r>
          </a:p>
          <a:p>
            <a:pPr marL="457200" indent="-457200" eaLnBrk="1" hangingPunct="1">
              <a:defRPr/>
            </a:pPr>
            <a:endParaRPr lang="en-US" dirty="0"/>
          </a:p>
          <a:p>
            <a:pPr marL="457200" indent="-457200" eaLnBrk="1" hangingPunct="1">
              <a:defRPr/>
            </a:pPr>
            <a:r>
              <a:rPr lang="en-US" dirty="0"/>
              <a:t>Get rid of all frequencies that are greater than half the new sampling frequency</a:t>
            </a:r>
          </a:p>
          <a:p>
            <a:pPr marL="838200" lvl="1" indent="-381000" eaLnBrk="1" hangingPunct="1">
              <a:defRPr/>
            </a:pPr>
            <a:r>
              <a:rPr lang="en-US" dirty="0"/>
              <a:t>Will lose information</a:t>
            </a:r>
          </a:p>
          <a:p>
            <a:pPr marL="838200" lvl="1" indent="-381000" eaLnBrk="1" hangingPunct="1">
              <a:defRPr/>
            </a:pPr>
            <a:r>
              <a:rPr lang="en-US" dirty="0"/>
              <a:t>But it’s better than aliasing</a:t>
            </a:r>
          </a:p>
          <a:p>
            <a:pPr marL="838200" lvl="1" indent="-381000" eaLnBrk="1" hangingPunct="1">
              <a:defRPr/>
            </a:pPr>
            <a:r>
              <a:rPr lang="en-US" dirty="0"/>
              <a:t>Apply a smoothing filter</a:t>
            </a:r>
            <a:endParaRPr lang="ru-RU" dirty="0"/>
          </a:p>
          <a:p>
            <a:pPr>
              <a:buFont typeface="Arial" charset="0"/>
              <a:buNone/>
              <a:defRPr/>
            </a:pPr>
            <a:endParaRPr lang="en-US" dirty="0"/>
          </a:p>
        </p:txBody>
      </p:sp>
      <p:sp>
        <p:nvSpPr>
          <p:cNvPr id="4" name="TextBox 3">
            <a:extLst>
              <a:ext uri="{FF2B5EF4-FFF2-40B4-BE49-F238E27FC236}">
                <a16:creationId xmlns:a16="http://schemas.microsoft.com/office/drawing/2014/main" id="{C97494EB-6C2C-4A4C-99A0-9D13F9BE9BE6}"/>
              </a:ext>
            </a:extLst>
          </p:cNvPr>
          <p:cNvSpPr txBox="1"/>
          <p:nvPr/>
        </p:nvSpPr>
        <p:spPr>
          <a:xfrm>
            <a:off x="0" y="6572534"/>
            <a:ext cx="1905000" cy="276999"/>
          </a:xfrm>
          <a:prstGeom prst="rect">
            <a:avLst/>
          </a:prstGeom>
          <a:noFill/>
        </p:spPr>
        <p:txBody>
          <a:bodyPr wrap="square" rtlCol="0">
            <a:spAutoFit/>
          </a:bodyPr>
          <a:lstStyle/>
          <a:p>
            <a:r>
              <a:rPr lang="en-US" sz="1200" dirty="0"/>
              <a:t>Slide from Derek </a:t>
            </a:r>
            <a:r>
              <a:rPr lang="en-US" sz="1200" dirty="0" err="1"/>
              <a:t>Hoiem</a:t>
            </a:r>
            <a:r>
              <a:rPr lang="en-US" sz="1200" dirty="0"/>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eaLnBrk="0" hangingPunct="0">
              <a:spcBef>
                <a:spcPct val="20000"/>
              </a:spcBef>
              <a:buFont typeface="+mj-lt"/>
              <a:buAutoNum type="arabicPeriod"/>
              <a:defRPr/>
            </a:pPr>
            <a:endParaRPr lang="en-US" sz="2800" dirty="0">
              <a:latin typeface="+mn-lt"/>
              <a:cs typeface="+mn-cs"/>
            </a:endParaRPr>
          </a:p>
          <a:p>
            <a:pPr marL="514350" indent="-514350" eaLnBrk="0" hangingPunct="0">
              <a:spcBef>
                <a:spcPct val="20000"/>
              </a:spcBef>
              <a:buFont typeface="+mj-lt"/>
              <a:buAutoNum type="arabicPeriod"/>
              <a:defRPr/>
            </a:pPr>
            <a:r>
              <a:rPr lang="en-US" sz="2800" dirty="0">
                <a:latin typeface="+mn-lt"/>
                <a:cs typeface="+mn-cs"/>
              </a:rPr>
              <a:t>Start with image(h, w)</a:t>
            </a:r>
          </a:p>
          <a:p>
            <a:pPr marL="514350" indent="-514350" eaLnBrk="0" hangingPunct="0">
              <a:spcBef>
                <a:spcPct val="20000"/>
              </a:spcBef>
              <a:buFont typeface="+mj-lt"/>
              <a:buAutoNum type="arabicPeriod"/>
              <a:defRPr/>
            </a:pPr>
            <a:r>
              <a:rPr lang="en-US" sz="2800" dirty="0">
                <a:latin typeface="+mn-lt"/>
                <a:cs typeface="+mn-cs"/>
              </a:rPr>
              <a:t>Apply low-pass filter</a:t>
            </a:r>
          </a:p>
          <a:p>
            <a:pPr marL="514350" indent="-514350" eaLnBrk="0" hangingPunct="0">
              <a:spcBef>
                <a:spcPct val="20000"/>
              </a:spcBef>
              <a:buFont typeface="+mj-lt"/>
              <a:buAutoNum type="arabicPeriod"/>
              <a:defRPr/>
            </a:pPr>
            <a:r>
              <a:rPr lang="en-US" sz="2800" dirty="0">
                <a:latin typeface="+mn-lt"/>
                <a:cs typeface="+mn-cs"/>
              </a:rPr>
              <a:t>Sample every other pixel</a:t>
            </a:r>
          </a:p>
          <a:p>
            <a:pPr marL="342900" indent="-342900" eaLnBrk="0" hangingPunct="0">
              <a:spcBef>
                <a:spcPct val="20000"/>
              </a:spcBef>
              <a:defRPr/>
            </a:pPr>
            <a:endParaRPr lang="en-US" sz="2800" dirty="0">
              <a:latin typeface="+mn-lt"/>
              <a:cs typeface="+mn-cs"/>
            </a:endParaRPr>
          </a:p>
        </p:txBody>
      </p:sp>
      <p:sp>
        <p:nvSpPr>
          <p:cNvPr id="4" name="TextBox 3">
            <a:extLst>
              <a:ext uri="{FF2B5EF4-FFF2-40B4-BE49-F238E27FC236}">
                <a16:creationId xmlns:a16="http://schemas.microsoft.com/office/drawing/2014/main" id="{67B13573-2B0C-D547-8BF6-C01B584505E5}"/>
              </a:ext>
            </a:extLst>
          </p:cNvPr>
          <p:cNvSpPr txBox="1"/>
          <p:nvPr/>
        </p:nvSpPr>
        <p:spPr>
          <a:xfrm>
            <a:off x="0" y="6572534"/>
            <a:ext cx="1905000" cy="276999"/>
          </a:xfrm>
          <a:prstGeom prst="rect">
            <a:avLst/>
          </a:prstGeom>
          <a:noFill/>
        </p:spPr>
        <p:txBody>
          <a:bodyPr wrap="square" rtlCol="0">
            <a:spAutoFit/>
          </a:bodyPr>
          <a:lstStyle/>
          <a:p>
            <a:r>
              <a:rPr lang="en-US" sz="1200" dirty="0"/>
              <a:t>Slide from Derek </a:t>
            </a:r>
            <a:r>
              <a:rPr lang="en-US" sz="1200" dirty="0" err="1"/>
              <a:t>Hoiem</a:t>
            </a:r>
            <a:r>
              <a:rPr lang="en-US" sz="1200"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b="43549"/>
          <a:stretch>
            <a:fillRect/>
          </a:stretch>
        </p:blipFill>
        <p:spPr bwMode="auto">
          <a:xfrm>
            <a:off x="152400" y="3810000"/>
            <a:ext cx="8686800" cy="2667000"/>
          </a:xfrm>
          <a:prstGeom prst="rect">
            <a:avLst/>
          </a:prstGeom>
          <a:noFill/>
          <a:ln w="9525">
            <a:noFill/>
            <a:miter lim="800000"/>
            <a:headEnd/>
            <a:tailEnd/>
          </a:ln>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a:t>Anti-aliasing</a:t>
            </a:r>
            <a:endParaRPr lang="ru-RU" sz="4800"/>
          </a:p>
        </p:txBody>
      </p:sp>
      <p:pic>
        <p:nvPicPr>
          <p:cNvPr id="51204" name="Picture 14"/>
          <p:cNvPicPr>
            <a:picLocks noChangeAspect="1" noChangeArrowheads="1"/>
          </p:cNvPicPr>
          <p:nvPr/>
        </p:nvPicPr>
        <p:blipFill>
          <a:blip r:embed="rId3" cstate="print"/>
          <a:srcRect b="47307"/>
          <a:stretch>
            <a:fillRect/>
          </a:stretch>
        </p:blipFill>
        <p:spPr bwMode="auto">
          <a:xfrm>
            <a:off x="0" y="1295400"/>
            <a:ext cx="8915400" cy="2376488"/>
          </a:xfrm>
          <a:prstGeom prst="rect">
            <a:avLst/>
          </a:prstGeom>
          <a:noFill/>
          <a:ln w="9525">
            <a:noFill/>
            <a:miter lim="800000"/>
            <a:headEnd/>
            <a:tailEnd/>
          </a:ln>
        </p:spPr>
      </p:pic>
      <p:sp>
        <p:nvSpPr>
          <p:cNvPr id="51205" name="TextBox 4"/>
          <p:cNvSpPr txBox="1">
            <a:spLocks noChangeArrowheads="1"/>
          </p:cNvSpPr>
          <p:nvPr/>
        </p:nvSpPr>
        <p:spPr bwMode="auto">
          <a:xfrm>
            <a:off x="7010400" y="6550025"/>
            <a:ext cx="2133600" cy="307975"/>
          </a:xfrm>
          <a:prstGeom prst="rect">
            <a:avLst/>
          </a:prstGeom>
          <a:noFill/>
          <a:ln w="9525">
            <a:noFill/>
            <a:miter lim="800000"/>
            <a:headEnd/>
            <a:tailEnd/>
          </a:ln>
        </p:spPr>
        <p:txBody>
          <a:bodyPr wrap="none">
            <a:spAutoFit/>
          </a:bodyPr>
          <a:lstStyle/>
          <a:p>
            <a:r>
              <a:rPr lang="en-US" sz="1400"/>
              <a:t>Forsyth and Ponce 2002</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Thinking in terms of frequency</a:t>
            </a:r>
          </a:p>
        </p:txBody>
      </p:sp>
      <p:sp>
        <p:nvSpPr>
          <p:cNvPr id="16387" name="Content Placeholder 2"/>
          <p:cNvSpPr>
            <a:spLocks noGrp="1"/>
          </p:cNvSpPr>
          <p:nvPr>
            <p:ph idx="1"/>
          </p:nvPr>
        </p:nvSpPr>
        <p:spPr/>
        <p:txBody>
          <a:bodyPr/>
          <a:lstStyle/>
          <a:p>
            <a:pPr>
              <a:buFont typeface="Arial" charset="0"/>
              <a:buNone/>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g-nn-half"/>
          <p:cNvPicPr>
            <a:picLocks noChangeAspect="1" noChangeArrowheads="1"/>
          </p:cNvPicPr>
          <p:nvPr/>
        </p:nvPicPr>
        <p:blipFill>
          <a:blip r:embed="rId2" cstate="print"/>
          <a:srcRect/>
          <a:stretch>
            <a:fillRect/>
          </a:stretch>
        </p:blipFill>
        <p:spPr bwMode="auto">
          <a:xfrm>
            <a:off x="-228600" y="914400"/>
            <a:ext cx="3181350" cy="4187825"/>
          </a:xfrm>
          <a:prstGeom prst="rect">
            <a:avLst/>
          </a:prstGeom>
          <a:noFill/>
          <a:ln w="9525">
            <a:noFill/>
            <a:miter lim="800000"/>
            <a:headEnd/>
            <a:tailEnd/>
          </a:ln>
        </p:spPr>
      </p:pic>
      <p:pic>
        <p:nvPicPr>
          <p:cNvPr id="52227" name="Picture 3" descr="vg-nn-quarter"/>
          <p:cNvPicPr>
            <a:picLocks noChangeAspect="1" noChangeArrowheads="1"/>
          </p:cNvPicPr>
          <p:nvPr/>
        </p:nvPicPr>
        <p:blipFill>
          <a:blip r:embed="rId3" cstate="print"/>
          <a:srcRect/>
          <a:stretch>
            <a:fillRect/>
          </a:stretch>
        </p:blipFill>
        <p:spPr bwMode="auto">
          <a:xfrm>
            <a:off x="2971800" y="914400"/>
            <a:ext cx="3181350" cy="4200525"/>
          </a:xfrm>
          <a:prstGeom prst="rect">
            <a:avLst/>
          </a:prstGeom>
          <a:noFill/>
          <a:ln w="9525">
            <a:noFill/>
            <a:miter lim="800000"/>
            <a:headEnd/>
            <a:tailEnd/>
          </a:ln>
        </p:spPr>
      </p:pic>
      <p:pic>
        <p:nvPicPr>
          <p:cNvPr id="52228" name="Picture 4" descr="vg-nn-eighth"/>
          <p:cNvPicPr>
            <a:picLocks noChangeAspect="1" noChangeArrowheads="1"/>
          </p:cNvPicPr>
          <p:nvPr/>
        </p:nvPicPr>
        <p:blipFill>
          <a:blip r:embed="rId4" cstate="print"/>
          <a:srcRect/>
          <a:stretch>
            <a:fillRect/>
          </a:stretch>
        </p:blipFill>
        <p:spPr bwMode="auto">
          <a:xfrm>
            <a:off x="6172200" y="900113"/>
            <a:ext cx="3198813" cy="4214812"/>
          </a:xfrm>
          <a:prstGeom prst="rect">
            <a:avLst/>
          </a:prstGeom>
          <a:noFill/>
          <a:ln w="9525">
            <a:noFill/>
            <a:miter lim="800000"/>
            <a:headEnd/>
            <a:tailEnd/>
          </a:ln>
        </p:spPr>
      </p:pic>
      <p:sp>
        <p:nvSpPr>
          <p:cNvPr id="52229" name="Rectangle 5"/>
          <p:cNvSpPr>
            <a:spLocks noGrp="1" noChangeArrowheads="1"/>
          </p:cNvSpPr>
          <p:nvPr>
            <p:ph type="title"/>
          </p:nvPr>
        </p:nvSpPr>
        <p:spPr/>
        <p:txBody>
          <a:bodyPr/>
          <a:lstStyle/>
          <a:p>
            <a:r>
              <a:rPr lang="en-US" dirty="0"/>
              <a:t>Subsampling without pre-filtering</a:t>
            </a:r>
          </a:p>
        </p:txBody>
      </p:sp>
      <p:sp>
        <p:nvSpPr>
          <p:cNvPr id="52230" name="Text Box 6"/>
          <p:cNvSpPr txBox="1">
            <a:spLocks noChangeArrowheads="1"/>
          </p:cNvSpPr>
          <p:nvPr/>
        </p:nvSpPr>
        <p:spPr bwMode="auto">
          <a:xfrm>
            <a:off x="3733800" y="5105400"/>
            <a:ext cx="1681163" cy="457200"/>
          </a:xfrm>
          <a:prstGeom prst="rect">
            <a:avLst/>
          </a:prstGeom>
          <a:noFill/>
          <a:ln w="9525">
            <a:noFill/>
            <a:miter lim="800000"/>
            <a:headEnd/>
            <a:tailEnd/>
          </a:ln>
        </p:spPr>
        <p:txBody>
          <a:bodyPr wrap="none">
            <a:spAutoFit/>
          </a:bodyPr>
          <a:lstStyle/>
          <a:p>
            <a:r>
              <a:rPr lang="en-US" sz="2400"/>
              <a:t>1/4  </a:t>
            </a:r>
            <a:r>
              <a:rPr lang="en-US" sz="1600"/>
              <a:t>(2x zoom)</a:t>
            </a:r>
          </a:p>
        </p:txBody>
      </p:sp>
      <p:sp>
        <p:nvSpPr>
          <p:cNvPr id="52231" name="Text Box 7"/>
          <p:cNvSpPr txBox="1">
            <a:spLocks noChangeArrowheads="1"/>
          </p:cNvSpPr>
          <p:nvPr/>
        </p:nvSpPr>
        <p:spPr bwMode="auto">
          <a:xfrm>
            <a:off x="6934200" y="5105400"/>
            <a:ext cx="1681163" cy="457200"/>
          </a:xfrm>
          <a:prstGeom prst="rect">
            <a:avLst/>
          </a:prstGeom>
          <a:noFill/>
          <a:ln w="9525">
            <a:noFill/>
            <a:miter lim="800000"/>
            <a:headEnd/>
            <a:tailEnd/>
          </a:ln>
        </p:spPr>
        <p:txBody>
          <a:bodyPr wrap="none">
            <a:spAutoFit/>
          </a:bodyPr>
          <a:lstStyle/>
          <a:p>
            <a:r>
              <a:rPr lang="en-US" sz="2400"/>
              <a:t>1/8  </a:t>
            </a:r>
            <a:r>
              <a:rPr lang="en-US" sz="1600"/>
              <a:t>(4x zoom)</a:t>
            </a:r>
          </a:p>
        </p:txBody>
      </p:sp>
      <p:sp>
        <p:nvSpPr>
          <p:cNvPr id="52232" name="Text Box 8"/>
          <p:cNvSpPr txBox="1">
            <a:spLocks noChangeArrowheads="1"/>
          </p:cNvSpPr>
          <p:nvPr/>
        </p:nvSpPr>
        <p:spPr bwMode="auto">
          <a:xfrm>
            <a:off x="1295400" y="5105400"/>
            <a:ext cx="608013" cy="457200"/>
          </a:xfrm>
          <a:prstGeom prst="rect">
            <a:avLst/>
          </a:prstGeom>
          <a:noFill/>
          <a:ln w="9525">
            <a:noFill/>
            <a:miter lim="800000"/>
            <a:headEnd/>
            <a:tailEnd/>
          </a:ln>
        </p:spPr>
        <p:txBody>
          <a:bodyPr wrap="none">
            <a:spAutoFit/>
          </a:bodyPr>
          <a:lstStyle/>
          <a:p>
            <a:r>
              <a:rPr lang="en-US" sz="2400"/>
              <a:t>1/2</a:t>
            </a:r>
          </a:p>
        </p:txBody>
      </p:sp>
      <p:sp>
        <p:nvSpPr>
          <p:cNvPr id="52233" name="Text Box 9"/>
          <p:cNvSpPr txBox="1">
            <a:spLocks noChangeArrowheads="1"/>
          </p:cNvSpPr>
          <p:nvPr/>
        </p:nvSpPr>
        <p:spPr bwMode="auto">
          <a:xfrm>
            <a:off x="0" y="6583362"/>
            <a:ext cx="2374900" cy="274638"/>
          </a:xfrm>
          <a:prstGeom prst="rect">
            <a:avLst/>
          </a:prstGeom>
          <a:solidFill>
            <a:schemeClr val="bg1"/>
          </a:solidFill>
          <a:ln w="9525">
            <a:noFill/>
            <a:miter lim="800000"/>
            <a:headEnd/>
            <a:tailEnd/>
          </a:ln>
        </p:spPr>
        <p:txBody>
          <a:bodyPr>
            <a:spAutoFit/>
          </a:bodyPr>
          <a:lstStyle/>
          <a:p>
            <a:r>
              <a:rPr lang="en-US" sz="1200" dirty="0"/>
              <a:t>Slide by Steve Seitz</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g-gauss-eighth"/>
          <p:cNvPicPr>
            <a:picLocks noChangeAspect="1" noChangeArrowheads="1"/>
          </p:cNvPicPr>
          <p:nvPr/>
        </p:nvPicPr>
        <p:blipFill>
          <a:blip r:embed="rId2" cstate="print"/>
          <a:srcRect/>
          <a:stretch>
            <a:fillRect/>
          </a:stretch>
        </p:blipFill>
        <p:spPr bwMode="auto">
          <a:xfrm>
            <a:off x="6248400" y="914400"/>
            <a:ext cx="3154363" cy="4157663"/>
          </a:xfrm>
          <a:prstGeom prst="rect">
            <a:avLst/>
          </a:prstGeom>
          <a:noFill/>
          <a:ln w="9525">
            <a:noFill/>
            <a:miter lim="800000"/>
            <a:headEnd/>
            <a:tailEnd/>
          </a:ln>
        </p:spPr>
      </p:pic>
      <p:pic>
        <p:nvPicPr>
          <p:cNvPr id="53251" name="Picture 3" descr="vg-gauss-quarter"/>
          <p:cNvPicPr>
            <a:picLocks noChangeAspect="1" noChangeArrowheads="1"/>
          </p:cNvPicPr>
          <p:nvPr/>
        </p:nvPicPr>
        <p:blipFill>
          <a:blip r:embed="rId3" cstate="print"/>
          <a:srcRect/>
          <a:stretch>
            <a:fillRect/>
          </a:stretch>
        </p:blipFill>
        <p:spPr bwMode="auto">
          <a:xfrm>
            <a:off x="3046413" y="914400"/>
            <a:ext cx="3125787" cy="4127500"/>
          </a:xfrm>
          <a:prstGeom prst="rect">
            <a:avLst/>
          </a:prstGeom>
          <a:noFill/>
          <a:ln w="9525">
            <a:noFill/>
            <a:miter lim="800000"/>
            <a:headEnd/>
            <a:tailEnd/>
          </a:ln>
        </p:spPr>
      </p:pic>
      <p:pic>
        <p:nvPicPr>
          <p:cNvPr id="53252" name="Picture 4" descr="vg-gauss-half"/>
          <p:cNvPicPr>
            <a:picLocks noChangeAspect="1" noChangeArrowheads="1"/>
          </p:cNvPicPr>
          <p:nvPr/>
        </p:nvPicPr>
        <p:blipFill>
          <a:blip r:embed="rId4" cstate="print"/>
          <a:srcRect/>
          <a:stretch>
            <a:fillRect/>
          </a:stretch>
        </p:blipFill>
        <p:spPr bwMode="auto">
          <a:xfrm>
            <a:off x="-152400" y="914400"/>
            <a:ext cx="3132138" cy="4121150"/>
          </a:xfrm>
          <a:prstGeom prst="rect">
            <a:avLst/>
          </a:prstGeom>
          <a:noFill/>
          <a:ln w="9525">
            <a:noFill/>
            <a:miter lim="800000"/>
            <a:headEnd/>
            <a:tailEnd/>
          </a:ln>
        </p:spPr>
      </p:pic>
      <p:sp>
        <p:nvSpPr>
          <p:cNvPr id="53253" name="Rectangle 5"/>
          <p:cNvSpPr>
            <a:spLocks noGrp="1" noChangeArrowheads="1"/>
          </p:cNvSpPr>
          <p:nvPr>
            <p:ph type="title"/>
          </p:nvPr>
        </p:nvSpPr>
        <p:spPr>
          <a:xfrm>
            <a:off x="685800" y="76200"/>
            <a:ext cx="7924800" cy="838200"/>
          </a:xfrm>
        </p:spPr>
        <p:txBody>
          <a:bodyPr/>
          <a:lstStyle/>
          <a:p>
            <a:r>
              <a:rPr lang="en-US"/>
              <a:t>Subsampling with Gaussian pre-filtering</a:t>
            </a:r>
          </a:p>
        </p:txBody>
      </p:sp>
      <p:sp>
        <p:nvSpPr>
          <p:cNvPr id="53254" name="Text Box 6"/>
          <p:cNvSpPr txBox="1">
            <a:spLocks noChangeArrowheads="1"/>
          </p:cNvSpPr>
          <p:nvPr/>
        </p:nvSpPr>
        <p:spPr bwMode="auto">
          <a:xfrm>
            <a:off x="4267200" y="5105400"/>
            <a:ext cx="1012825" cy="457200"/>
          </a:xfrm>
          <a:prstGeom prst="rect">
            <a:avLst/>
          </a:prstGeom>
          <a:noFill/>
          <a:ln w="9525">
            <a:noFill/>
            <a:miter lim="800000"/>
            <a:headEnd/>
            <a:tailEnd/>
          </a:ln>
        </p:spPr>
        <p:txBody>
          <a:bodyPr wrap="none">
            <a:spAutoFit/>
          </a:bodyPr>
          <a:lstStyle/>
          <a:p>
            <a:r>
              <a:rPr lang="en-US" sz="2400"/>
              <a:t>G 1/4 </a:t>
            </a:r>
          </a:p>
        </p:txBody>
      </p:sp>
      <p:sp>
        <p:nvSpPr>
          <p:cNvPr id="53255" name="Text Box 7"/>
          <p:cNvSpPr txBox="1">
            <a:spLocks noChangeArrowheads="1"/>
          </p:cNvSpPr>
          <p:nvPr/>
        </p:nvSpPr>
        <p:spPr bwMode="auto">
          <a:xfrm>
            <a:off x="7377113" y="5105400"/>
            <a:ext cx="928687" cy="457200"/>
          </a:xfrm>
          <a:prstGeom prst="rect">
            <a:avLst/>
          </a:prstGeom>
          <a:noFill/>
          <a:ln w="9525">
            <a:noFill/>
            <a:miter lim="800000"/>
            <a:headEnd/>
            <a:tailEnd/>
          </a:ln>
        </p:spPr>
        <p:txBody>
          <a:bodyPr wrap="none">
            <a:spAutoFit/>
          </a:bodyPr>
          <a:lstStyle/>
          <a:p>
            <a:r>
              <a:rPr lang="en-US" sz="2400"/>
              <a:t>G 1/8</a:t>
            </a:r>
          </a:p>
        </p:txBody>
      </p:sp>
      <p:sp>
        <p:nvSpPr>
          <p:cNvPr id="53256" name="Text Box 8"/>
          <p:cNvSpPr txBox="1">
            <a:spLocks noChangeArrowheads="1"/>
          </p:cNvSpPr>
          <p:nvPr/>
        </p:nvSpPr>
        <p:spPr bwMode="auto">
          <a:xfrm>
            <a:off x="533400" y="5105400"/>
            <a:ext cx="1981200" cy="457200"/>
          </a:xfrm>
          <a:prstGeom prst="rect">
            <a:avLst/>
          </a:prstGeom>
          <a:noFill/>
          <a:ln w="9525">
            <a:noFill/>
            <a:miter lim="800000"/>
            <a:headEnd/>
            <a:tailEnd/>
          </a:ln>
        </p:spPr>
        <p:txBody>
          <a:bodyPr wrap="none">
            <a:spAutoFit/>
          </a:bodyPr>
          <a:lstStyle/>
          <a:p>
            <a:r>
              <a:rPr lang="en-US" sz="2400"/>
              <a:t>Gaussian 1/2</a:t>
            </a:r>
          </a:p>
        </p:txBody>
      </p:sp>
      <p:sp>
        <p:nvSpPr>
          <p:cNvPr id="53257" name="Text Box 10"/>
          <p:cNvSpPr txBox="1">
            <a:spLocks noChangeArrowheads="1"/>
          </p:cNvSpPr>
          <p:nvPr/>
        </p:nvSpPr>
        <p:spPr bwMode="auto">
          <a:xfrm>
            <a:off x="0" y="6566429"/>
            <a:ext cx="2374900" cy="274638"/>
          </a:xfrm>
          <a:prstGeom prst="rect">
            <a:avLst/>
          </a:prstGeom>
          <a:solidFill>
            <a:schemeClr val="bg1"/>
          </a:solidFill>
          <a:ln w="9525">
            <a:noFill/>
            <a:miter lim="800000"/>
            <a:headEnd/>
            <a:tailEnd/>
          </a:ln>
        </p:spPr>
        <p:txBody>
          <a:bodyPr>
            <a:spAutoFit/>
          </a:bodyPr>
          <a:lstStyle/>
          <a:p>
            <a:r>
              <a:rPr lang="en-US" sz="1200" dirty="0"/>
              <a:t>Slide by Steve Seitz</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152400"/>
            <a:ext cx="8229600" cy="914400"/>
          </a:xfrm>
        </p:spPr>
        <p:txBody>
          <a:bodyPr/>
          <a:lstStyle/>
          <a:p>
            <a:pPr eaLnBrk="1" hangingPunct="1"/>
            <a:r>
              <a:rPr lang="en-US" dirty="0"/>
              <a:t>Gaussian pyramid (Repeated blurring and sampling)</a:t>
            </a:r>
          </a:p>
        </p:txBody>
      </p:sp>
      <p:pic>
        <p:nvPicPr>
          <p:cNvPr id="23555" name="Picture 2"/>
          <p:cNvPicPr>
            <a:picLocks noChangeAspect="1" noChangeArrowheads="1"/>
          </p:cNvPicPr>
          <p:nvPr/>
        </p:nvPicPr>
        <p:blipFill>
          <a:blip r:embed="rId2" cstate="print"/>
          <a:srcRect/>
          <a:stretch>
            <a:fillRect/>
          </a:stretch>
        </p:blipFill>
        <p:spPr bwMode="auto">
          <a:xfrm>
            <a:off x="1435894" y="1219200"/>
            <a:ext cx="6119812" cy="5486400"/>
          </a:xfrm>
          <a:prstGeom prst="rect">
            <a:avLst/>
          </a:prstGeom>
          <a:noFill/>
          <a:ln w="9525">
            <a:noFill/>
            <a:miter lim="800000"/>
            <a:headEnd/>
            <a:tailEnd/>
          </a:ln>
        </p:spPr>
      </p:pic>
      <p:sp>
        <p:nvSpPr>
          <p:cNvPr id="23556" name="TextBox 3"/>
          <p:cNvSpPr txBox="1">
            <a:spLocks noChangeArrowheads="1"/>
          </p:cNvSpPr>
          <p:nvPr/>
        </p:nvSpPr>
        <p:spPr bwMode="auto">
          <a:xfrm>
            <a:off x="7331075" y="6488113"/>
            <a:ext cx="1812925" cy="369887"/>
          </a:xfrm>
          <a:prstGeom prst="rect">
            <a:avLst/>
          </a:prstGeom>
          <a:noFill/>
          <a:ln w="9525">
            <a:noFill/>
            <a:miter lim="800000"/>
            <a:headEnd/>
            <a:tailEnd/>
          </a:ln>
        </p:spPr>
        <p:txBody>
          <a:bodyPr wrap="none">
            <a:spAutoFit/>
          </a:bodyPr>
          <a:lstStyle/>
          <a:p>
            <a:r>
              <a:rPr lang="en-US"/>
              <a:t>Source: Forsyth</a:t>
            </a:r>
          </a:p>
        </p:txBody>
      </p:sp>
    </p:spTree>
    <p:extLst>
      <p:ext uri="{BB962C8B-B14F-4D97-AF65-F5344CB8AC3E}">
        <p14:creationId xmlns:p14="http://schemas.microsoft.com/office/powerpoint/2010/main" val="2289531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t>Laplacian pyramid</a:t>
            </a:r>
          </a:p>
        </p:txBody>
      </p:sp>
      <p:pic>
        <p:nvPicPr>
          <p:cNvPr id="24579" name="Picture 2"/>
          <p:cNvPicPr>
            <a:picLocks noChangeAspect="1" noChangeArrowheads="1"/>
          </p:cNvPicPr>
          <p:nvPr/>
        </p:nvPicPr>
        <p:blipFill>
          <a:blip r:embed="rId2" cstate="print"/>
          <a:srcRect/>
          <a:stretch>
            <a:fillRect/>
          </a:stretch>
        </p:blipFill>
        <p:spPr bwMode="auto">
          <a:xfrm>
            <a:off x="1371600" y="1066800"/>
            <a:ext cx="5868988" cy="5311775"/>
          </a:xfrm>
          <a:prstGeom prst="rect">
            <a:avLst/>
          </a:prstGeom>
          <a:noFill/>
          <a:ln w="9525">
            <a:noFill/>
            <a:miter lim="800000"/>
            <a:headEnd/>
            <a:tailEnd/>
          </a:ln>
        </p:spPr>
      </p:pic>
      <p:sp>
        <p:nvSpPr>
          <p:cNvPr id="24580" name="TextBox 3"/>
          <p:cNvSpPr txBox="1">
            <a:spLocks noChangeArrowheads="1"/>
          </p:cNvSpPr>
          <p:nvPr/>
        </p:nvSpPr>
        <p:spPr bwMode="auto">
          <a:xfrm>
            <a:off x="7331075" y="6488113"/>
            <a:ext cx="1812925" cy="369887"/>
          </a:xfrm>
          <a:prstGeom prst="rect">
            <a:avLst/>
          </a:prstGeom>
          <a:noFill/>
          <a:ln w="9525">
            <a:noFill/>
            <a:miter lim="800000"/>
            <a:headEnd/>
            <a:tailEnd/>
          </a:ln>
        </p:spPr>
        <p:txBody>
          <a:bodyPr wrap="none">
            <a:spAutoFit/>
          </a:bodyPr>
          <a:lstStyle/>
          <a:p>
            <a:r>
              <a:rPr lang="en-US"/>
              <a:t>Source: Forsyth</a:t>
            </a:r>
          </a:p>
        </p:txBody>
      </p:sp>
    </p:spTree>
    <p:extLst>
      <p:ext uri="{BB962C8B-B14F-4D97-AF65-F5344CB8AC3E}">
        <p14:creationId xmlns:p14="http://schemas.microsoft.com/office/powerpoint/2010/main" val="2964624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24" y="150466"/>
            <a:ext cx="8822675" cy="638137"/>
          </a:xfrm>
        </p:spPr>
        <p:txBody>
          <a:bodyPr/>
          <a:lstStyle/>
          <a:p>
            <a:r>
              <a:rPr lang="en-US" dirty="0"/>
              <a:t>Creating the Difference of Gaussian 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6196" y="2005436"/>
            <a:ext cx="1433927"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1</a:t>
            </a:r>
            <a:r>
              <a:rPr lang="en-US" sz="1600" dirty="0"/>
              <a:t>))</a:t>
            </a:r>
          </a:p>
        </p:txBody>
      </p:sp>
      <p:cxnSp>
        <p:nvCxnSpPr>
          <p:cNvPr id="15" name="Straight Arrow Connector 14"/>
          <p:cNvCxnSpPr>
            <a:cxnSpLocks/>
            <a:stCxn id="38" idx="2"/>
          </p:cNvCxnSpPr>
          <p:nvPr/>
        </p:nvCxnSpPr>
        <p:spPr>
          <a:xfrm flipH="1">
            <a:off x="2612843" y="3051669"/>
            <a:ext cx="1735809" cy="1497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80557" y="3413623"/>
            <a:ext cx="1848048" cy="646331"/>
          </a:xfrm>
          <a:prstGeom prst="rect">
            <a:avLst/>
          </a:prstGeom>
          <a:solidFill>
            <a:srgbClr val="FFFFFF">
              <a:alpha val="50196"/>
            </a:srgbClr>
          </a:solidFill>
        </p:spPr>
        <p:txBody>
          <a:bodyPr wrap="square" rtlCol="0">
            <a:spAutoFit/>
          </a:bodyPr>
          <a:lstStyle/>
          <a:p>
            <a:pPr algn="ctr"/>
            <a:r>
              <a:rPr lang="en-US" dirty="0"/>
              <a:t>Smooth</a:t>
            </a:r>
          </a:p>
          <a:p>
            <a:pPr algn="ctr"/>
            <a:r>
              <a:rPr lang="en-US" dirty="0"/>
              <a:t>(</a:t>
            </a:r>
            <a:r>
              <a:rPr lang="en-US" dirty="0" err="1"/>
              <a:t>Upsample</a:t>
            </a:r>
            <a:r>
              <a:rPr lang="en-US" dirty="0"/>
              <a:t>(</a:t>
            </a:r>
            <a:r>
              <a:rPr lang="en-US" dirty="0">
                <a:solidFill>
                  <a:srgbClr val="0000FF"/>
                </a:solidFill>
              </a:rPr>
              <a:t>G</a:t>
            </a:r>
            <a:r>
              <a:rPr lang="en-US" baseline="-25000" dirty="0">
                <a:solidFill>
                  <a:srgbClr val="0000FF"/>
                </a:solidFill>
              </a:rPr>
              <a:t>2</a:t>
            </a:r>
            <a:r>
              <a:rPr lang="en-US" dirty="0"/>
              <a:t>))</a:t>
            </a:r>
            <a:endParaRPr lang="en-US" baseline="-25000" dirty="0">
              <a:solidFill>
                <a:srgbClr val="FF0000"/>
              </a:solidFill>
            </a:endParaRPr>
          </a:p>
        </p:txBody>
      </p: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0000FF"/>
                </a:solidFill>
              </a:rPr>
              <a:t>Image = G</a:t>
            </a:r>
            <a:r>
              <a:rPr lang="en-US" baseline="-25000" dirty="0">
                <a:solidFill>
                  <a:srgbClr val="0000FF"/>
                </a:solidFill>
              </a:rPr>
              <a:t>1</a:t>
            </a:r>
            <a:r>
              <a:rPr lang="en-US" dirty="0">
                <a:solidFill>
                  <a:srgbClr val="0000FF"/>
                </a:solidFill>
              </a:rPr>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4</a:t>
            </a:r>
          </a:p>
        </p:txBody>
      </p:sp>
      <p:cxnSp>
        <p:nvCxnSpPr>
          <p:cNvPr id="31" name="Straight Arrow Connector 30"/>
          <p:cNvCxnSpPr>
            <a:cxnSpLocks/>
            <a:stCxn id="42" idx="2"/>
          </p:cNvCxnSpPr>
          <p:nvPr/>
        </p:nvCxnSpPr>
        <p:spPr>
          <a:xfrm flipH="1">
            <a:off x="5894807" y="2869739"/>
            <a:ext cx="682513" cy="16517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43" idx="2"/>
          </p:cNvCxnSpPr>
          <p:nvPr/>
        </p:nvCxnSpPr>
        <p:spPr>
          <a:xfrm flipH="1">
            <a:off x="7617118" y="2757506"/>
            <a:ext cx="388850" cy="179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mc:AlternateContent xmlns:mc="http://schemas.openxmlformats.org/markup-compatibility/2006" xmlns:a14="http://schemas.microsoft.com/office/drawing/2010/main">
        <mc:Choice Requires="a14">
          <p:sp>
            <p:nvSpPr>
              <p:cNvPr id="63" name="TextBox 62"/>
              <p:cNvSpPr txBox="1"/>
              <p:nvPr/>
            </p:nvSpPr>
            <p:spPr>
              <a:xfrm>
                <a:off x="4146162" y="5478700"/>
                <a:ext cx="48623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 same filter for smoothing in each step (e.g., Gaussian with </a:t>
                </a:r>
                <a14:m>
                  <m:oMath xmlns:m="http://schemas.openxmlformats.org/officeDocument/2006/math">
                    <m:r>
                      <a:rPr lang="en-US" i="1" dirty="0" smtClean="0">
                        <a:latin typeface="Cambria Math" panose="02040503050406030204" pitchFamily="18" charset="0"/>
                      </a:rPr>
                      <m:t>𝜎</m:t>
                    </m:r>
                    <m:r>
                      <a:rPr lang="en-US" i="1" dirty="0" smtClean="0">
                        <a:latin typeface="Cambria Math" panose="02040503050406030204" pitchFamily="18" charset="0"/>
                      </a:rPr>
                      <m:t>=2</m:t>
                    </m:r>
                  </m:oMath>
                </a14:m>
                <a:r>
                  <a:rPr lang="en-US" dirty="0"/>
                  <a:t>)</a:t>
                </a:r>
              </a:p>
              <a:p>
                <a:pPr marL="285750" indent="-285750">
                  <a:buFont typeface="Arial" panose="020B0604020202020204" pitchFamily="34" charset="0"/>
                  <a:buChar char="•"/>
                </a:pPr>
                <a:r>
                  <a:rPr lang="en-US" dirty="0"/>
                  <a:t>Downsample/upsample with “nearest” interpolation</a:t>
                </a:r>
              </a:p>
            </p:txBody>
          </p:sp>
        </mc:Choice>
        <mc:Fallback xmlns="">
          <p:sp>
            <p:nvSpPr>
              <p:cNvPr id="63" name="TextBox 62"/>
              <p:cNvSpPr txBox="1">
                <a:spLocks noRot="1" noChangeAspect="1" noMove="1" noResize="1" noEditPoints="1" noAdjustHandles="1" noChangeArrowheads="1" noChangeShapeType="1" noTextEdit="1"/>
              </p:cNvSpPr>
              <p:nvPr/>
            </p:nvSpPr>
            <p:spPr>
              <a:xfrm>
                <a:off x="4146162" y="5478700"/>
                <a:ext cx="4862316" cy="1200329"/>
              </a:xfrm>
              <a:prstGeom prst="rect">
                <a:avLst/>
              </a:prstGeom>
              <a:blipFill>
                <a:blip r:embed="rId2"/>
                <a:stretch>
                  <a:fillRect l="-521" t="-1042" b="-6250"/>
                </a:stretch>
              </a:blipFill>
            </p:spPr>
            <p:txBody>
              <a:bodyPr/>
              <a:lstStyle/>
              <a:p>
                <a:r>
                  <a:rPr lang="en-US">
                    <a:noFill/>
                  </a:rPr>
                  <a:t> </a:t>
                </a:r>
              </a:p>
            </p:txBody>
          </p:sp>
        </mc:Fallback>
      </mc:AlternateContent>
      <p:sp>
        <p:nvSpPr>
          <p:cNvPr id="64" name="TextBox 63"/>
          <p:cNvSpPr txBox="1"/>
          <p:nvPr/>
        </p:nvSpPr>
        <p:spPr>
          <a:xfrm>
            <a:off x="4887341" y="1931099"/>
            <a:ext cx="1429956"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2</a:t>
            </a:r>
            <a:r>
              <a:rPr lang="en-US" sz="1600" dirty="0"/>
              <a:t>))</a:t>
            </a:r>
          </a:p>
        </p:txBody>
      </p:sp>
      <p:sp>
        <p:nvSpPr>
          <p:cNvPr id="65" name="TextBox 64"/>
          <p:cNvSpPr txBox="1"/>
          <p:nvPr/>
        </p:nvSpPr>
        <p:spPr>
          <a:xfrm>
            <a:off x="2007476" y="1066800"/>
            <a:ext cx="1711366" cy="707886"/>
          </a:xfrm>
          <a:prstGeom prst="rect">
            <a:avLst/>
          </a:prstGeom>
          <a:noFill/>
        </p:spPr>
        <p:txBody>
          <a:bodyPr wrap="square" rtlCol="0">
            <a:spAutoFit/>
          </a:bodyPr>
          <a:lstStyle/>
          <a:p>
            <a:pPr algn="ctr"/>
            <a:r>
              <a:rPr lang="en-US" sz="2000" dirty="0"/>
              <a:t>Smooth, then </a:t>
            </a:r>
            <a:r>
              <a:rPr lang="en-US" sz="2000" dirty="0" err="1"/>
              <a:t>downsample</a:t>
            </a:r>
            <a:endParaRPr lang="en-US" sz="2000" dirty="0"/>
          </a:p>
        </p:txBody>
      </p:sp>
      <p:cxnSp>
        <p:nvCxnSpPr>
          <p:cNvPr id="67" name="Straight Arrow Connector 66"/>
          <p:cNvCxnSpPr>
            <a:cxnSpLocks/>
            <a:stCxn id="65" idx="2"/>
            <a:endCxn id="14" idx="0"/>
          </p:cNvCxnSpPr>
          <p:nvPr/>
        </p:nvCxnSpPr>
        <p:spPr>
          <a:xfrm>
            <a:off x="2863159" y="1774686"/>
            <a:ext cx="1" cy="23075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3">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3">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3">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3">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3">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3">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3">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p>
        </p:txBody>
      </p:sp>
      <p:sp>
        <p:nvSpPr>
          <p:cNvPr id="77" name="TextBox 76">
            <a:extLst>
              <a:ext uri="{FF2B5EF4-FFF2-40B4-BE49-F238E27FC236}">
                <a16:creationId xmlns:a16="http://schemas.microsoft.com/office/drawing/2014/main" id="{01A4324B-7D91-EF44-B871-878C81A23FCE}"/>
              </a:ext>
            </a:extLst>
          </p:cNvPr>
          <p:cNvSpPr txBox="1"/>
          <p:nvPr/>
        </p:nvSpPr>
        <p:spPr>
          <a:xfrm>
            <a:off x="1246845" y="3552122"/>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1</a:t>
            </a:r>
            <a:endParaRPr lang="en-US" dirty="0">
              <a:solidFill>
                <a:srgbClr val="0000FF"/>
              </a:solidFill>
            </a:endParaRPr>
          </a:p>
        </p:txBody>
      </p:sp>
      <p:sp>
        <p:nvSpPr>
          <p:cNvPr id="78" name="TextBox 77">
            <a:extLst>
              <a:ext uri="{FF2B5EF4-FFF2-40B4-BE49-F238E27FC236}">
                <a16:creationId xmlns:a16="http://schemas.microsoft.com/office/drawing/2014/main" id="{0A2E813A-F81A-3D4F-9CA2-8C35EBFF4D3F}"/>
              </a:ext>
            </a:extLst>
          </p:cNvPr>
          <p:cNvSpPr txBox="1"/>
          <p:nvPr/>
        </p:nvSpPr>
        <p:spPr>
          <a:xfrm>
            <a:off x="5193042" y="3442044"/>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3</a:t>
            </a:r>
            <a:r>
              <a:rPr lang="en-US" sz="1400" dirty="0"/>
              <a:t>))</a:t>
            </a:r>
            <a:endParaRPr lang="en-US" sz="1400" baseline="-25000" dirty="0">
              <a:solidFill>
                <a:srgbClr val="FF0000"/>
              </a:solidFill>
            </a:endParaRPr>
          </a:p>
        </p:txBody>
      </p:sp>
      <p:sp>
        <p:nvSpPr>
          <p:cNvPr id="79" name="TextBox 78">
            <a:extLst>
              <a:ext uri="{FF2B5EF4-FFF2-40B4-BE49-F238E27FC236}">
                <a16:creationId xmlns:a16="http://schemas.microsoft.com/office/drawing/2014/main" id="{0E084BAE-0719-104C-888D-675798870F55}"/>
              </a:ext>
            </a:extLst>
          </p:cNvPr>
          <p:cNvSpPr txBox="1"/>
          <p:nvPr/>
        </p:nvSpPr>
        <p:spPr>
          <a:xfrm>
            <a:off x="7279085" y="3296112"/>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4</a:t>
            </a:r>
            <a:r>
              <a:rPr lang="en-US" sz="1400" dirty="0"/>
              <a:t>))</a:t>
            </a:r>
            <a:endParaRPr lang="en-US" sz="1400" baseline="-25000" dirty="0">
              <a:solidFill>
                <a:srgbClr val="FF0000"/>
              </a:solidFill>
            </a:endParaRPr>
          </a:p>
        </p:txBody>
      </p:sp>
      <p:sp>
        <p:nvSpPr>
          <p:cNvPr id="80" name="TextBox 79">
            <a:extLst>
              <a:ext uri="{FF2B5EF4-FFF2-40B4-BE49-F238E27FC236}">
                <a16:creationId xmlns:a16="http://schemas.microsoft.com/office/drawing/2014/main" id="{F8D2B565-FE16-C548-A8DD-55EEDD157A72}"/>
              </a:ext>
            </a:extLst>
          </p:cNvPr>
          <p:cNvSpPr txBox="1"/>
          <p:nvPr/>
        </p:nvSpPr>
        <p:spPr>
          <a:xfrm>
            <a:off x="4635748" y="3518988"/>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endParaRPr lang="en-US" dirty="0">
              <a:solidFill>
                <a:srgbClr val="0000FF"/>
              </a:solidFill>
            </a:endParaRPr>
          </a:p>
        </p:txBody>
      </p:sp>
      <p:sp>
        <p:nvSpPr>
          <p:cNvPr id="81" name="TextBox 80">
            <a:extLst>
              <a:ext uri="{FF2B5EF4-FFF2-40B4-BE49-F238E27FC236}">
                <a16:creationId xmlns:a16="http://schemas.microsoft.com/office/drawing/2014/main" id="{811CF06B-A9B8-1244-B2B6-297E1BE66C7F}"/>
              </a:ext>
            </a:extLst>
          </p:cNvPr>
          <p:cNvSpPr txBox="1"/>
          <p:nvPr/>
        </p:nvSpPr>
        <p:spPr>
          <a:xfrm>
            <a:off x="6785938" y="3373056"/>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endParaRPr lang="en-US" dirty="0">
              <a:solidFill>
                <a:srgbClr val="0000FF"/>
              </a:solidFill>
            </a:endParaRPr>
          </a:p>
        </p:txBody>
      </p:sp>
      <p:sp>
        <p:nvSpPr>
          <p:cNvPr id="82" name="TextBox 81">
            <a:extLst>
              <a:ext uri="{FF2B5EF4-FFF2-40B4-BE49-F238E27FC236}">
                <a16:creationId xmlns:a16="http://schemas.microsoft.com/office/drawing/2014/main" id="{996B2398-2EE0-3B44-94FF-4579AC09F399}"/>
              </a:ext>
            </a:extLst>
          </p:cNvPr>
          <p:cNvSpPr txBox="1"/>
          <p:nvPr/>
        </p:nvSpPr>
        <p:spPr>
          <a:xfrm>
            <a:off x="2008039" y="3552122"/>
            <a:ext cx="261610" cy="369332"/>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81BF4879-0F39-604B-B6D9-2F5AD47B2EFD}"/>
              </a:ext>
            </a:extLst>
          </p:cNvPr>
          <p:cNvSpPr txBox="1"/>
          <p:nvPr/>
        </p:nvSpPr>
        <p:spPr>
          <a:xfrm>
            <a:off x="5102403" y="3518988"/>
            <a:ext cx="261610" cy="369332"/>
          </a:xfrm>
          <a:prstGeom prst="rect">
            <a:avLst/>
          </a:prstGeom>
          <a:noFill/>
        </p:spPr>
        <p:txBody>
          <a:bodyPr wrap="none" rtlCol="0">
            <a:spAutoFit/>
          </a:bodyPr>
          <a:lstStyle/>
          <a:p>
            <a:r>
              <a:rPr lang="en-US" dirty="0"/>
              <a:t>-</a:t>
            </a:r>
          </a:p>
        </p:txBody>
      </p:sp>
      <p:sp>
        <p:nvSpPr>
          <p:cNvPr id="84" name="TextBox 83">
            <a:extLst>
              <a:ext uri="{FF2B5EF4-FFF2-40B4-BE49-F238E27FC236}">
                <a16:creationId xmlns:a16="http://schemas.microsoft.com/office/drawing/2014/main" id="{C24DD7E2-538B-774B-B32A-49B2F060011D}"/>
              </a:ext>
            </a:extLst>
          </p:cNvPr>
          <p:cNvSpPr txBox="1"/>
          <p:nvPr/>
        </p:nvSpPr>
        <p:spPr>
          <a:xfrm>
            <a:off x="7187270" y="3373056"/>
            <a:ext cx="261610" cy="369332"/>
          </a:xfrm>
          <a:prstGeom prst="rect">
            <a:avLst/>
          </a:prstGeom>
          <a:noFill/>
        </p:spPr>
        <p:txBody>
          <a:bodyPr wrap="none" rtlCol="0">
            <a:spAutoFit/>
          </a:bodyPr>
          <a:lstStyle/>
          <a:p>
            <a:r>
              <a:rPr lang="en-US" dirty="0"/>
              <a:t>-</a:t>
            </a:r>
          </a:p>
        </p:txBody>
      </p:sp>
      <p:sp>
        <p:nvSpPr>
          <p:cNvPr id="40" name="TextBox 25">
            <a:extLst>
              <a:ext uri="{FF2B5EF4-FFF2-40B4-BE49-F238E27FC236}">
                <a16:creationId xmlns:a16="http://schemas.microsoft.com/office/drawing/2014/main" id="{D6CB1BF9-C4F5-6E42-8B39-4A9F168B2681}"/>
              </a:ext>
            </a:extLst>
          </p:cNvPr>
          <p:cNvSpPr txBox="1">
            <a:spLocks noChangeArrowheads="1"/>
          </p:cNvSpPr>
          <p:nvPr/>
        </p:nvSpPr>
        <p:spPr bwMode="auto">
          <a:xfrm>
            <a:off x="0" y="6581001"/>
            <a:ext cx="3652988" cy="276999"/>
          </a:xfrm>
          <a:prstGeom prst="rect">
            <a:avLst/>
          </a:prstGeom>
          <a:noFill/>
          <a:ln w="9525">
            <a:noFill/>
            <a:miter lim="800000"/>
            <a:headEnd/>
            <a:tailEnd/>
          </a:ln>
        </p:spPr>
        <p:txBody>
          <a:bodyPr wrap="none">
            <a:spAutoFit/>
          </a:bodyPr>
          <a:lstStyle/>
          <a:p>
            <a:r>
              <a:rPr lang="en-US" sz="1200" dirty="0"/>
              <a:t>Leopard, Elephant image from Olivia and Torralba</a:t>
            </a:r>
          </a:p>
        </p:txBody>
      </p:sp>
    </p:spTree>
    <p:extLst>
      <p:ext uri="{BB962C8B-B14F-4D97-AF65-F5344CB8AC3E}">
        <p14:creationId xmlns:p14="http://schemas.microsoft.com/office/powerpoint/2010/main" val="27311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p:bldP spid="20" grpId="0"/>
      <p:bldP spid="21" grpId="0"/>
      <p:bldP spid="27" grpId="0"/>
      <p:bldP spid="51" grpId="0"/>
      <p:bldP spid="61" grpId="0"/>
      <p:bldP spid="64" grpId="0"/>
      <p:bldP spid="65" grpId="0"/>
      <p:bldP spid="57" grpId="0"/>
      <p:bldP spid="57" grpId="1"/>
      <p:bldP spid="77" grpId="0"/>
      <p:bldP spid="78" grpId="0" animBg="1"/>
      <p:bldP spid="79" grpId="0" animBg="1"/>
      <p:bldP spid="80" grpId="0"/>
      <p:bldP spid="81" grpId="0"/>
      <p:bldP spid="82" grpId="0"/>
      <p:bldP spid="83" grpId="0"/>
      <p:bldP spid="8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25" y="204708"/>
            <a:ext cx="8822675" cy="638137"/>
          </a:xfrm>
        </p:spPr>
        <p:txBody>
          <a:bodyPr/>
          <a:lstStyle/>
          <a:p>
            <a:r>
              <a:rPr lang="en-US" dirty="0"/>
              <a:t>Creating the Difference of Gaussian 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6196" y="2005436"/>
            <a:ext cx="1433927"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1</a:t>
            </a:r>
            <a:r>
              <a:rPr lang="en-US" sz="1600" dirty="0"/>
              <a:t>))</a:t>
            </a:r>
          </a:p>
        </p:txBody>
      </p:sp>
      <p:cxnSp>
        <p:nvCxnSpPr>
          <p:cNvPr id="15" name="Straight Arrow Connector 14"/>
          <p:cNvCxnSpPr>
            <a:cxnSpLocks/>
            <a:stCxn id="38" idx="2"/>
          </p:cNvCxnSpPr>
          <p:nvPr/>
        </p:nvCxnSpPr>
        <p:spPr>
          <a:xfrm flipH="1">
            <a:off x="2612843" y="3051669"/>
            <a:ext cx="1735809" cy="1497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80557" y="3413623"/>
            <a:ext cx="1848048" cy="646331"/>
          </a:xfrm>
          <a:prstGeom prst="rect">
            <a:avLst/>
          </a:prstGeom>
          <a:solidFill>
            <a:srgbClr val="FFFFFF">
              <a:alpha val="50196"/>
            </a:srgbClr>
          </a:solidFill>
        </p:spPr>
        <p:txBody>
          <a:bodyPr wrap="square" rtlCol="0">
            <a:spAutoFit/>
          </a:bodyPr>
          <a:lstStyle/>
          <a:p>
            <a:pPr algn="ctr"/>
            <a:r>
              <a:rPr lang="en-US" dirty="0"/>
              <a:t>Smooth</a:t>
            </a:r>
          </a:p>
          <a:p>
            <a:pPr algn="ctr"/>
            <a:r>
              <a:rPr lang="en-US" dirty="0"/>
              <a:t>(</a:t>
            </a:r>
            <a:r>
              <a:rPr lang="en-US" dirty="0" err="1"/>
              <a:t>Upsample</a:t>
            </a:r>
            <a:r>
              <a:rPr lang="en-US" dirty="0"/>
              <a:t>(</a:t>
            </a:r>
            <a:r>
              <a:rPr lang="en-US" dirty="0">
                <a:solidFill>
                  <a:srgbClr val="0000FF"/>
                </a:solidFill>
              </a:rPr>
              <a:t>G</a:t>
            </a:r>
            <a:r>
              <a:rPr lang="en-US" baseline="-25000" dirty="0">
                <a:solidFill>
                  <a:srgbClr val="0000FF"/>
                </a:solidFill>
              </a:rPr>
              <a:t>2</a:t>
            </a:r>
            <a:r>
              <a:rPr lang="en-US" dirty="0"/>
              <a:t>))</a:t>
            </a:r>
            <a:endParaRPr lang="en-US" baseline="-25000" dirty="0">
              <a:solidFill>
                <a:srgbClr val="FF0000"/>
              </a:solidFill>
            </a:endParaRPr>
          </a:p>
        </p:txBody>
      </p: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0000FF"/>
                </a:solidFill>
              </a:rPr>
              <a:t>Image = G</a:t>
            </a:r>
            <a:r>
              <a:rPr lang="en-US" baseline="-25000" dirty="0">
                <a:solidFill>
                  <a:srgbClr val="0000FF"/>
                </a:solidFill>
              </a:rPr>
              <a:t>1</a:t>
            </a:r>
            <a:r>
              <a:rPr lang="en-US" dirty="0">
                <a:solidFill>
                  <a:srgbClr val="0000FF"/>
                </a:solidFill>
              </a:rPr>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4</a:t>
            </a:r>
          </a:p>
        </p:txBody>
      </p:sp>
      <p:cxnSp>
        <p:nvCxnSpPr>
          <p:cNvPr id="31" name="Straight Arrow Connector 30"/>
          <p:cNvCxnSpPr>
            <a:cxnSpLocks/>
            <a:stCxn id="42" idx="2"/>
          </p:cNvCxnSpPr>
          <p:nvPr/>
        </p:nvCxnSpPr>
        <p:spPr>
          <a:xfrm flipH="1">
            <a:off x="5894807" y="2869739"/>
            <a:ext cx="682513" cy="16517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43" idx="2"/>
          </p:cNvCxnSpPr>
          <p:nvPr/>
        </p:nvCxnSpPr>
        <p:spPr>
          <a:xfrm flipH="1">
            <a:off x="7617118" y="2757506"/>
            <a:ext cx="388850" cy="179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p:sp>
        <p:nvSpPr>
          <p:cNvPr id="62" name="TextBox 61"/>
          <p:cNvSpPr txBox="1"/>
          <p:nvPr/>
        </p:nvSpPr>
        <p:spPr>
          <a:xfrm>
            <a:off x="6355649" y="2437847"/>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p>
        </p:txBody>
      </p:sp>
      <mc:AlternateContent xmlns:mc="http://schemas.openxmlformats.org/markup-compatibility/2006" xmlns:a14="http://schemas.microsoft.com/office/drawing/2010/main">
        <mc:Choice Requires="a14">
          <p:sp>
            <p:nvSpPr>
              <p:cNvPr id="63" name="TextBox 62"/>
              <p:cNvSpPr txBox="1"/>
              <p:nvPr/>
            </p:nvSpPr>
            <p:spPr>
              <a:xfrm>
                <a:off x="4146162" y="5478700"/>
                <a:ext cx="48623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 same filter for smoothing in each step (e.g., Gaussian with </a:t>
                </a:r>
                <a14:m>
                  <m:oMath xmlns:m="http://schemas.openxmlformats.org/officeDocument/2006/math">
                    <m:r>
                      <a:rPr lang="en-US" i="1" dirty="0" smtClean="0">
                        <a:latin typeface="Cambria Math" panose="02040503050406030204" pitchFamily="18" charset="0"/>
                      </a:rPr>
                      <m:t>𝜎</m:t>
                    </m:r>
                    <m:r>
                      <a:rPr lang="en-US" i="1" dirty="0" smtClean="0">
                        <a:latin typeface="Cambria Math" panose="02040503050406030204" pitchFamily="18" charset="0"/>
                      </a:rPr>
                      <m:t>=2</m:t>
                    </m:r>
                  </m:oMath>
                </a14:m>
                <a:r>
                  <a:rPr lang="en-US" dirty="0"/>
                  <a:t>)</a:t>
                </a:r>
              </a:p>
              <a:p>
                <a:pPr marL="285750" indent="-285750">
                  <a:buFont typeface="Arial" panose="020B0604020202020204" pitchFamily="34" charset="0"/>
                  <a:buChar char="•"/>
                </a:pPr>
                <a:r>
                  <a:rPr lang="en-US" dirty="0"/>
                  <a:t>Downsample/upsample with “nearest” interpolation</a:t>
                </a:r>
              </a:p>
            </p:txBody>
          </p:sp>
        </mc:Choice>
        <mc:Fallback xmlns="">
          <p:sp>
            <p:nvSpPr>
              <p:cNvPr id="63" name="TextBox 62"/>
              <p:cNvSpPr txBox="1">
                <a:spLocks noRot="1" noChangeAspect="1" noMove="1" noResize="1" noEditPoints="1" noAdjustHandles="1" noChangeArrowheads="1" noChangeShapeType="1" noTextEdit="1"/>
              </p:cNvSpPr>
              <p:nvPr/>
            </p:nvSpPr>
            <p:spPr>
              <a:xfrm>
                <a:off x="4146162" y="5478700"/>
                <a:ext cx="4862316" cy="1200329"/>
              </a:xfrm>
              <a:prstGeom prst="rect">
                <a:avLst/>
              </a:prstGeom>
              <a:blipFill>
                <a:blip r:embed="rId2"/>
                <a:stretch>
                  <a:fillRect l="-521" t="-1042" b="-6250"/>
                </a:stretch>
              </a:blipFill>
            </p:spPr>
            <p:txBody>
              <a:bodyPr/>
              <a:lstStyle/>
              <a:p>
                <a:r>
                  <a:rPr lang="en-US">
                    <a:noFill/>
                  </a:rPr>
                  <a:t> </a:t>
                </a:r>
              </a:p>
            </p:txBody>
          </p:sp>
        </mc:Fallback>
      </mc:AlternateContent>
      <p:sp>
        <p:nvSpPr>
          <p:cNvPr id="64" name="TextBox 63"/>
          <p:cNvSpPr txBox="1"/>
          <p:nvPr/>
        </p:nvSpPr>
        <p:spPr>
          <a:xfrm>
            <a:off x="4887341" y="1931099"/>
            <a:ext cx="1429956"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2</a:t>
            </a:r>
            <a:r>
              <a:rPr lang="en-US" sz="1600" dirty="0"/>
              <a:t>))</a:t>
            </a:r>
          </a:p>
        </p:txBody>
      </p:sp>
      <p:sp>
        <p:nvSpPr>
          <p:cNvPr id="65" name="TextBox 64"/>
          <p:cNvSpPr txBox="1"/>
          <p:nvPr/>
        </p:nvSpPr>
        <p:spPr>
          <a:xfrm>
            <a:off x="2007476" y="1066800"/>
            <a:ext cx="1711366" cy="707886"/>
          </a:xfrm>
          <a:prstGeom prst="rect">
            <a:avLst/>
          </a:prstGeom>
          <a:noFill/>
        </p:spPr>
        <p:txBody>
          <a:bodyPr wrap="square" rtlCol="0">
            <a:spAutoFit/>
          </a:bodyPr>
          <a:lstStyle/>
          <a:p>
            <a:pPr algn="ctr"/>
            <a:r>
              <a:rPr lang="en-US" sz="2000" dirty="0"/>
              <a:t>Smooth, then </a:t>
            </a:r>
            <a:r>
              <a:rPr lang="en-US" sz="2000" dirty="0" err="1"/>
              <a:t>downsample</a:t>
            </a:r>
            <a:endParaRPr lang="en-US" sz="2000" dirty="0"/>
          </a:p>
        </p:txBody>
      </p:sp>
      <p:cxnSp>
        <p:nvCxnSpPr>
          <p:cNvPr id="67" name="Straight Arrow Connector 66"/>
          <p:cNvCxnSpPr>
            <a:cxnSpLocks/>
            <a:stCxn id="65" idx="2"/>
            <a:endCxn id="14" idx="0"/>
          </p:cNvCxnSpPr>
          <p:nvPr/>
        </p:nvCxnSpPr>
        <p:spPr>
          <a:xfrm>
            <a:off x="2863159" y="1774686"/>
            <a:ext cx="1" cy="23075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3">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3">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3">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3">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3">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3">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3">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p>
        </p:txBody>
      </p:sp>
      <p:sp>
        <p:nvSpPr>
          <p:cNvPr id="77" name="TextBox 76">
            <a:extLst>
              <a:ext uri="{FF2B5EF4-FFF2-40B4-BE49-F238E27FC236}">
                <a16:creationId xmlns:a16="http://schemas.microsoft.com/office/drawing/2014/main" id="{01A4324B-7D91-EF44-B871-878C81A23FCE}"/>
              </a:ext>
            </a:extLst>
          </p:cNvPr>
          <p:cNvSpPr txBox="1"/>
          <p:nvPr/>
        </p:nvSpPr>
        <p:spPr>
          <a:xfrm>
            <a:off x="1246845" y="3552122"/>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1</a:t>
            </a:r>
            <a:endParaRPr lang="en-US" dirty="0">
              <a:solidFill>
                <a:srgbClr val="0000FF"/>
              </a:solidFill>
            </a:endParaRPr>
          </a:p>
        </p:txBody>
      </p:sp>
      <p:sp>
        <p:nvSpPr>
          <p:cNvPr id="78" name="TextBox 77">
            <a:extLst>
              <a:ext uri="{FF2B5EF4-FFF2-40B4-BE49-F238E27FC236}">
                <a16:creationId xmlns:a16="http://schemas.microsoft.com/office/drawing/2014/main" id="{0A2E813A-F81A-3D4F-9CA2-8C35EBFF4D3F}"/>
              </a:ext>
            </a:extLst>
          </p:cNvPr>
          <p:cNvSpPr txBox="1"/>
          <p:nvPr/>
        </p:nvSpPr>
        <p:spPr>
          <a:xfrm>
            <a:off x="5193042" y="3442044"/>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3</a:t>
            </a:r>
            <a:r>
              <a:rPr lang="en-US" sz="1400" dirty="0"/>
              <a:t>))</a:t>
            </a:r>
            <a:endParaRPr lang="en-US" sz="1400" baseline="-25000" dirty="0">
              <a:solidFill>
                <a:srgbClr val="FF0000"/>
              </a:solidFill>
            </a:endParaRPr>
          </a:p>
        </p:txBody>
      </p:sp>
      <p:sp>
        <p:nvSpPr>
          <p:cNvPr id="79" name="TextBox 78">
            <a:extLst>
              <a:ext uri="{FF2B5EF4-FFF2-40B4-BE49-F238E27FC236}">
                <a16:creationId xmlns:a16="http://schemas.microsoft.com/office/drawing/2014/main" id="{0E084BAE-0719-104C-888D-675798870F55}"/>
              </a:ext>
            </a:extLst>
          </p:cNvPr>
          <p:cNvSpPr txBox="1"/>
          <p:nvPr/>
        </p:nvSpPr>
        <p:spPr>
          <a:xfrm>
            <a:off x="7279085" y="3296112"/>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4</a:t>
            </a:r>
            <a:r>
              <a:rPr lang="en-US" sz="1400" dirty="0"/>
              <a:t>))</a:t>
            </a:r>
            <a:endParaRPr lang="en-US" sz="1400" baseline="-25000" dirty="0">
              <a:solidFill>
                <a:srgbClr val="FF0000"/>
              </a:solidFill>
            </a:endParaRPr>
          </a:p>
        </p:txBody>
      </p:sp>
      <p:sp>
        <p:nvSpPr>
          <p:cNvPr id="80" name="TextBox 79">
            <a:extLst>
              <a:ext uri="{FF2B5EF4-FFF2-40B4-BE49-F238E27FC236}">
                <a16:creationId xmlns:a16="http://schemas.microsoft.com/office/drawing/2014/main" id="{F8D2B565-FE16-C548-A8DD-55EEDD157A72}"/>
              </a:ext>
            </a:extLst>
          </p:cNvPr>
          <p:cNvSpPr txBox="1"/>
          <p:nvPr/>
        </p:nvSpPr>
        <p:spPr>
          <a:xfrm>
            <a:off x="4635748" y="3518988"/>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endParaRPr lang="en-US" dirty="0">
              <a:solidFill>
                <a:srgbClr val="0000FF"/>
              </a:solidFill>
            </a:endParaRPr>
          </a:p>
        </p:txBody>
      </p:sp>
      <p:sp>
        <p:nvSpPr>
          <p:cNvPr id="81" name="TextBox 80">
            <a:extLst>
              <a:ext uri="{FF2B5EF4-FFF2-40B4-BE49-F238E27FC236}">
                <a16:creationId xmlns:a16="http://schemas.microsoft.com/office/drawing/2014/main" id="{811CF06B-A9B8-1244-B2B6-297E1BE66C7F}"/>
              </a:ext>
            </a:extLst>
          </p:cNvPr>
          <p:cNvSpPr txBox="1"/>
          <p:nvPr/>
        </p:nvSpPr>
        <p:spPr>
          <a:xfrm>
            <a:off x="6785938" y="3373056"/>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endParaRPr lang="en-US" dirty="0">
              <a:solidFill>
                <a:srgbClr val="0000FF"/>
              </a:solidFill>
            </a:endParaRPr>
          </a:p>
        </p:txBody>
      </p:sp>
      <p:sp>
        <p:nvSpPr>
          <p:cNvPr id="82" name="TextBox 81">
            <a:extLst>
              <a:ext uri="{FF2B5EF4-FFF2-40B4-BE49-F238E27FC236}">
                <a16:creationId xmlns:a16="http://schemas.microsoft.com/office/drawing/2014/main" id="{996B2398-2EE0-3B44-94FF-4579AC09F399}"/>
              </a:ext>
            </a:extLst>
          </p:cNvPr>
          <p:cNvSpPr txBox="1"/>
          <p:nvPr/>
        </p:nvSpPr>
        <p:spPr>
          <a:xfrm>
            <a:off x="2008039" y="3552122"/>
            <a:ext cx="261610" cy="369332"/>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81BF4879-0F39-604B-B6D9-2F5AD47B2EFD}"/>
              </a:ext>
            </a:extLst>
          </p:cNvPr>
          <p:cNvSpPr txBox="1"/>
          <p:nvPr/>
        </p:nvSpPr>
        <p:spPr>
          <a:xfrm>
            <a:off x="5102403" y="3518988"/>
            <a:ext cx="261610" cy="369332"/>
          </a:xfrm>
          <a:prstGeom prst="rect">
            <a:avLst/>
          </a:prstGeom>
          <a:noFill/>
        </p:spPr>
        <p:txBody>
          <a:bodyPr wrap="none" rtlCol="0">
            <a:spAutoFit/>
          </a:bodyPr>
          <a:lstStyle/>
          <a:p>
            <a:r>
              <a:rPr lang="en-US" dirty="0"/>
              <a:t>-</a:t>
            </a:r>
          </a:p>
        </p:txBody>
      </p:sp>
      <p:sp>
        <p:nvSpPr>
          <p:cNvPr id="84" name="TextBox 83">
            <a:extLst>
              <a:ext uri="{FF2B5EF4-FFF2-40B4-BE49-F238E27FC236}">
                <a16:creationId xmlns:a16="http://schemas.microsoft.com/office/drawing/2014/main" id="{C24DD7E2-538B-774B-B32A-49B2F060011D}"/>
              </a:ext>
            </a:extLst>
          </p:cNvPr>
          <p:cNvSpPr txBox="1"/>
          <p:nvPr/>
        </p:nvSpPr>
        <p:spPr>
          <a:xfrm>
            <a:off x="7187270" y="3373056"/>
            <a:ext cx="261610" cy="369332"/>
          </a:xfrm>
          <a:prstGeom prst="rect">
            <a:avLst/>
          </a:prstGeom>
          <a:noFill/>
        </p:spPr>
        <p:txBody>
          <a:bodyPr wrap="none" rtlCol="0">
            <a:spAutoFit/>
          </a:bodyPr>
          <a:lstStyle/>
          <a:p>
            <a:r>
              <a:rPr lang="en-US" dirty="0"/>
              <a:t>-</a:t>
            </a:r>
          </a:p>
        </p:txBody>
      </p:sp>
      <p:pic>
        <p:nvPicPr>
          <p:cNvPr id="16" name="Picture 15">
            <a:extLst>
              <a:ext uri="{FF2B5EF4-FFF2-40B4-BE49-F238E27FC236}">
                <a16:creationId xmlns:a16="http://schemas.microsoft.com/office/drawing/2014/main" id="{D8013C56-7EA6-7246-881C-2857CF923434}"/>
              </a:ext>
            </a:extLst>
          </p:cNvPr>
          <p:cNvPicPr>
            <a:picLocks noChangeAspect="1"/>
          </p:cNvPicPr>
          <p:nvPr/>
        </p:nvPicPr>
        <p:blipFill>
          <a:blip r:embed="rId4"/>
          <a:stretch>
            <a:fillRect/>
          </a:stretch>
        </p:blipFill>
        <p:spPr>
          <a:xfrm>
            <a:off x="3524967" y="859858"/>
            <a:ext cx="1711366" cy="888177"/>
          </a:xfrm>
          <a:prstGeom prst="rect">
            <a:avLst/>
          </a:prstGeom>
        </p:spPr>
      </p:pic>
      <p:pic>
        <p:nvPicPr>
          <p:cNvPr id="17" name="Picture 16">
            <a:extLst>
              <a:ext uri="{FF2B5EF4-FFF2-40B4-BE49-F238E27FC236}">
                <a16:creationId xmlns:a16="http://schemas.microsoft.com/office/drawing/2014/main" id="{C25D8698-8EA8-A74A-A225-3F66058AAD54}"/>
              </a:ext>
            </a:extLst>
          </p:cNvPr>
          <p:cNvPicPr>
            <a:picLocks noChangeAspect="1"/>
          </p:cNvPicPr>
          <p:nvPr/>
        </p:nvPicPr>
        <p:blipFill>
          <a:blip r:embed="rId5"/>
          <a:stretch>
            <a:fillRect/>
          </a:stretch>
        </p:blipFill>
        <p:spPr>
          <a:xfrm>
            <a:off x="5499967" y="846754"/>
            <a:ext cx="1711364" cy="888176"/>
          </a:xfrm>
          <a:prstGeom prst="rect">
            <a:avLst/>
          </a:prstGeom>
        </p:spPr>
      </p:pic>
      <p:pic>
        <p:nvPicPr>
          <p:cNvPr id="23" name="Picture 22">
            <a:extLst>
              <a:ext uri="{FF2B5EF4-FFF2-40B4-BE49-F238E27FC236}">
                <a16:creationId xmlns:a16="http://schemas.microsoft.com/office/drawing/2014/main" id="{B8A7FF88-1251-A947-8A13-637A29EC984C}"/>
              </a:ext>
            </a:extLst>
          </p:cNvPr>
          <p:cNvPicPr>
            <a:picLocks noChangeAspect="1"/>
          </p:cNvPicPr>
          <p:nvPr/>
        </p:nvPicPr>
        <p:blipFill>
          <a:blip r:embed="rId6"/>
          <a:stretch>
            <a:fillRect/>
          </a:stretch>
        </p:blipFill>
        <p:spPr>
          <a:xfrm>
            <a:off x="3122567" y="4450698"/>
            <a:ext cx="1756879" cy="911798"/>
          </a:xfrm>
          <a:prstGeom prst="rect">
            <a:avLst/>
          </a:prstGeom>
        </p:spPr>
      </p:pic>
      <p:sp>
        <p:nvSpPr>
          <p:cNvPr id="3" name="TextBox 2">
            <a:extLst>
              <a:ext uri="{FF2B5EF4-FFF2-40B4-BE49-F238E27FC236}">
                <a16:creationId xmlns:a16="http://schemas.microsoft.com/office/drawing/2014/main" id="{F086D453-F560-654D-A114-F2C2DAA8343E}"/>
              </a:ext>
            </a:extLst>
          </p:cNvPr>
          <p:cNvSpPr txBox="1"/>
          <p:nvPr/>
        </p:nvSpPr>
        <p:spPr>
          <a:xfrm>
            <a:off x="6753824" y="954914"/>
            <a:ext cx="1992853" cy="369332"/>
          </a:xfrm>
          <a:prstGeom prst="rect">
            <a:avLst/>
          </a:prstGeom>
          <a:noFill/>
        </p:spPr>
        <p:txBody>
          <a:bodyPr wrap="none" rtlCol="0">
            <a:spAutoFit/>
          </a:bodyPr>
          <a:lstStyle/>
          <a:p>
            <a:r>
              <a:rPr lang="en-US" dirty="0"/>
              <a:t>Spatial Response</a:t>
            </a:r>
          </a:p>
        </p:txBody>
      </p:sp>
    </p:spTree>
    <p:extLst>
      <p:ext uri="{BB962C8B-B14F-4D97-AF65-F5344CB8AC3E}">
        <p14:creationId xmlns:p14="http://schemas.microsoft.com/office/powerpoint/2010/main" val="381779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24" y="150466"/>
            <a:ext cx="8822675" cy="638137"/>
          </a:xfrm>
        </p:spPr>
        <p:txBody>
          <a:bodyPr/>
          <a:lstStyle/>
          <a:p>
            <a:r>
              <a:rPr lang="en-US" dirty="0"/>
              <a:t>Creating the Difference of Gaussian 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6196" y="2005436"/>
            <a:ext cx="1433927"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1</a:t>
            </a:r>
            <a:r>
              <a:rPr lang="en-US" sz="1600" dirty="0"/>
              <a:t>))</a:t>
            </a:r>
          </a:p>
        </p:txBody>
      </p:sp>
      <p:cxnSp>
        <p:nvCxnSpPr>
          <p:cNvPr id="15" name="Straight Arrow Connector 14"/>
          <p:cNvCxnSpPr>
            <a:cxnSpLocks/>
            <a:stCxn id="38" idx="2"/>
          </p:cNvCxnSpPr>
          <p:nvPr/>
        </p:nvCxnSpPr>
        <p:spPr>
          <a:xfrm flipH="1">
            <a:off x="2612843" y="3051669"/>
            <a:ext cx="1735809" cy="1497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80557" y="3413623"/>
            <a:ext cx="1848048" cy="646331"/>
          </a:xfrm>
          <a:prstGeom prst="rect">
            <a:avLst/>
          </a:prstGeom>
          <a:solidFill>
            <a:srgbClr val="FFFFFF">
              <a:alpha val="50196"/>
            </a:srgbClr>
          </a:solidFill>
        </p:spPr>
        <p:txBody>
          <a:bodyPr wrap="square" rtlCol="0">
            <a:spAutoFit/>
          </a:bodyPr>
          <a:lstStyle/>
          <a:p>
            <a:pPr algn="ctr"/>
            <a:r>
              <a:rPr lang="en-US" dirty="0"/>
              <a:t>Smooth</a:t>
            </a:r>
          </a:p>
          <a:p>
            <a:pPr algn="ctr"/>
            <a:r>
              <a:rPr lang="en-US" dirty="0"/>
              <a:t>(</a:t>
            </a:r>
            <a:r>
              <a:rPr lang="en-US" dirty="0" err="1"/>
              <a:t>Upsample</a:t>
            </a:r>
            <a:r>
              <a:rPr lang="en-US" dirty="0"/>
              <a:t>(</a:t>
            </a:r>
            <a:r>
              <a:rPr lang="en-US" dirty="0">
                <a:solidFill>
                  <a:srgbClr val="0000FF"/>
                </a:solidFill>
              </a:rPr>
              <a:t>G</a:t>
            </a:r>
            <a:r>
              <a:rPr lang="en-US" baseline="-25000" dirty="0">
                <a:solidFill>
                  <a:srgbClr val="0000FF"/>
                </a:solidFill>
              </a:rPr>
              <a:t>2</a:t>
            </a:r>
            <a:r>
              <a:rPr lang="en-US" dirty="0"/>
              <a:t>))</a:t>
            </a:r>
            <a:endParaRPr lang="en-US" baseline="-25000" dirty="0">
              <a:solidFill>
                <a:srgbClr val="FF0000"/>
              </a:solidFill>
            </a:endParaRPr>
          </a:p>
        </p:txBody>
      </p: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0000FF"/>
                </a:solidFill>
              </a:rPr>
              <a:t>Image = G</a:t>
            </a:r>
            <a:r>
              <a:rPr lang="en-US" baseline="-25000" dirty="0">
                <a:solidFill>
                  <a:srgbClr val="0000FF"/>
                </a:solidFill>
              </a:rPr>
              <a:t>1</a:t>
            </a:r>
            <a:r>
              <a:rPr lang="en-US" dirty="0">
                <a:solidFill>
                  <a:srgbClr val="0000FF"/>
                </a:solidFill>
              </a:rPr>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4</a:t>
            </a:r>
          </a:p>
        </p:txBody>
      </p:sp>
      <p:cxnSp>
        <p:nvCxnSpPr>
          <p:cNvPr id="31" name="Straight Arrow Connector 30"/>
          <p:cNvCxnSpPr>
            <a:cxnSpLocks/>
            <a:stCxn id="42" idx="2"/>
          </p:cNvCxnSpPr>
          <p:nvPr/>
        </p:nvCxnSpPr>
        <p:spPr>
          <a:xfrm flipH="1">
            <a:off x="5894807" y="2869739"/>
            <a:ext cx="682513" cy="16517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43" idx="2"/>
          </p:cNvCxnSpPr>
          <p:nvPr/>
        </p:nvCxnSpPr>
        <p:spPr>
          <a:xfrm flipH="1">
            <a:off x="7617118" y="2757506"/>
            <a:ext cx="388850" cy="179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p:sp>
        <p:nvSpPr>
          <p:cNvPr id="62" name="TextBox 61"/>
          <p:cNvSpPr txBox="1"/>
          <p:nvPr/>
        </p:nvSpPr>
        <p:spPr>
          <a:xfrm>
            <a:off x="6355649" y="2437847"/>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p>
        </p:txBody>
      </p:sp>
      <mc:AlternateContent xmlns:mc="http://schemas.openxmlformats.org/markup-compatibility/2006" xmlns:a14="http://schemas.microsoft.com/office/drawing/2010/main">
        <mc:Choice Requires="a14">
          <p:sp>
            <p:nvSpPr>
              <p:cNvPr id="63" name="TextBox 62"/>
              <p:cNvSpPr txBox="1"/>
              <p:nvPr/>
            </p:nvSpPr>
            <p:spPr>
              <a:xfrm>
                <a:off x="4146162" y="5478700"/>
                <a:ext cx="48623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 same filter for smoothing in each step (e.g., Gaussian with </a:t>
                </a:r>
                <a14:m>
                  <m:oMath xmlns:m="http://schemas.openxmlformats.org/officeDocument/2006/math">
                    <m:r>
                      <a:rPr lang="en-US" i="1" dirty="0" smtClean="0">
                        <a:latin typeface="Cambria Math" panose="02040503050406030204" pitchFamily="18" charset="0"/>
                      </a:rPr>
                      <m:t>𝜎</m:t>
                    </m:r>
                    <m:r>
                      <a:rPr lang="en-US" i="1" dirty="0" smtClean="0">
                        <a:latin typeface="Cambria Math" panose="02040503050406030204" pitchFamily="18" charset="0"/>
                      </a:rPr>
                      <m:t>=2</m:t>
                    </m:r>
                  </m:oMath>
                </a14:m>
                <a:r>
                  <a:rPr lang="en-US" dirty="0"/>
                  <a:t>)</a:t>
                </a:r>
              </a:p>
              <a:p>
                <a:pPr marL="285750" indent="-285750">
                  <a:buFont typeface="Arial" panose="020B0604020202020204" pitchFamily="34" charset="0"/>
                  <a:buChar char="•"/>
                </a:pPr>
                <a:r>
                  <a:rPr lang="en-US" dirty="0"/>
                  <a:t>Downsample/upsample with “nearest” interpolation</a:t>
                </a:r>
              </a:p>
            </p:txBody>
          </p:sp>
        </mc:Choice>
        <mc:Fallback xmlns="">
          <p:sp>
            <p:nvSpPr>
              <p:cNvPr id="63" name="TextBox 62"/>
              <p:cNvSpPr txBox="1">
                <a:spLocks noRot="1" noChangeAspect="1" noMove="1" noResize="1" noEditPoints="1" noAdjustHandles="1" noChangeArrowheads="1" noChangeShapeType="1" noTextEdit="1"/>
              </p:cNvSpPr>
              <p:nvPr/>
            </p:nvSpPr>
            <p:spPr>
              <a:xfrm>
                <a:off x="4146162" y="5478700"/>
                <a:ext cx="4862316" cy="1200329"/>
              </a:xfrm>
              <a:prstGeom prst="rect">
                <a:avLst/>
              </a:prstGeom>
              <a:blipFill>
                <a:blip r:embed="rId2"/>
                <a:stretch>
                  <a:fillRect l="-521" t="-1042" b="-6250"/>
                </a:stretch>
              </a:blipFill>
            </p:spPr>
            <p:txBody>
              <a:bodyPr/>
              <a:lstStyle/>
              <a:p>
                <a:r>
                  <a:rPr lang="en-US">
                    <a:noFill/>
                  </a:rPr>
                  <a:t> </a:t>
                </a:r>
              </a:p>
            </p:txBody>
          </p:sp>
        </mc:Fallback>
      </mc:AlternateContent>
      <p:sp>
        <p:nvSpPr>
          <p:cNvPr id="64" name="TextBox 63"/>
          <p:cNvSpPr txBox="1"/>
          <p:nvPr/>
        </p:nvSpPr>
        <p:spPr>
          <a:xfrm>
            <a:off x="4887341" y="1931099"/>
            <a:ext cx="1429956"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0000FF"/>
                </a:solidFill>
              </a:rPr>
              <a:t>G</a:t>
            </a:r>
            <a:r>
              <a:rPr lang="en-US" sz="1600" baseline="-25000" dirty="0">
                <a:solidFill>
                  <a:srgbClr val="0000FF"/>
                </a:solidFill>
              </a:rPr>
              <a:t>2</a:t>
            </a:r>
            <a:r>
              <a:rPr lang="en-US" sz="1600" dirty="0"/>
              <a:t>))</a:t>
            </a:r>
          </a:p>
        </p:txBody>
      </p:sp>
      <p:sp>
        <p:nvSpPr>
          <p:cNvPr id="65" name="TextBox 64"/>
          <p:cNvSpPr txBox="1"/>
          <p:nvPr/>
        </p:nvSpPr>
        <p:spPr>
          <a:xfrm>
            <a:off x="2007476" y="1066800"/>
            <a:ext cx="1711366" cy="707886"/>
          </a:xfrm>
          <a:prstGeom prst="rect">
            <a:avLst/>
          </a:prstGeom>
          <a:noFill/>
        </p:spPr>
        <p:txBody>
          <a:bodyPr wrap="square" rtlCol="0">
            <a:spAutoFit/>
          </a:bodyPr>
          <a:lstStyle/>
          <a:p>
            <a:pPr algn="ctr"/>
            <a:r>
              <a:rPr lang="en-US" sz="2000" dirty="0"/>
              <a:t>Smooth, then </a:t>
            </a:r>
            <a:r>
              <a:rPr lang="en-US" sz="2000" dirty="0" err="1"/>
              <a:t>downsample</a:t>
            </a:r>
            <a:endParaRPr lang="en-US" sz="2000" dirty="0"/>
          </a:p>
        </p:txBody>
      </p:sp>
      <p:cxnSp>
        <p:nvCxnSpPr>
          <p:cNvPr id="67" name="Straight Arrow Connector 66"/>
          <p:cNvCxnSpPr>
            <a:cxnSpLocks/>
            <a:stCxn id="65" idx="2"/>
            <a:endCxn id="14" idx="0"/>
          </p:cNvCxnSpPr>
          <p:nvPr/>
        </p:nvCxnSpPr>
        <p:spPr>
          <a:xfrm>
            <a:off x="2863159" y="1774686"/>
            <a:ext cx="1" cy="23075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3">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3">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3">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3">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3">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3">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3">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p>
        </p:txBody>
      </p:sp>
      <p:sp>
        <p:nvSpPr>
          <p:cNvPr id="77" name="TextBox 76">
            <a:extLst>
              <a:ext uri="{FF2B5EF4-FFF2-40B4-BE49-F238E27FC236}">
                <a16:creationId xmlns:a16="http://schemas.microsoft.com/office/drawing/2014/main" id="{01A4324B-7D91-EF44-B871-878C81A23FCE}"/>
              </a:ext>
            </a:extLst>
          </p:cNvPr>
          <p:cNvSpPr txBox="1"/>
          <p:nvPr/>
        </p:nvSpPr>
        <p:spPr>
          <a:xfrm>
            <a:off x="1246845" y="3552122"/>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1</a:t>
            </a:r>
            <a:endParaRPr lang="en-US" dirty="0">
              <a:solidFill>
                <a:srgbClr val="0000FF"/>
              </a:solidFill>
            </a:endParaRPr>
          </a:p>
        </p:txBody>
      </p:sp>
      <p:sp>
        <p:nvSpPr>
          <p:cNvPr id="78" name="TextBox 77">
            <a:extLst>
              <a:ext uri="{FF2B5EF4-FFF2-40B4-BE49-F238E27FC236}">
                <a16:creationId xmlns:a16="http://schemas.microsoft.com/office/drawing/2014/main" id="{0A2E813A-F81A-3D4F-9CA2-8C35EBFF4D3F}"/>
              </a:ext>
            </a:extLst>
          </p:cNvPr>
          <p:cNvSpPr txBox="1"/>
          <p:nvPr/>
        </p:nvSpPr>
        <p:spPr>
          <a:xfrm>
            <a:off x="5193042" y="3442044"/>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3</a:t>
            </a:r>
            <a:r>
              <a:rPr lang="en-US" sz="1400" dirty="0"/>
              <a:t>))</a:t>
            </a:r>
            <a:endParaRPr lang="en-US" sz="1400" baseline="-25000" dirty="0">
              <a:solidFill>
                <a:srgbClr val="FF0000"/>
              </a:solidFill>
            </a:endParaRPr>
          </a:p>
        </p:txBody>
      </p:sp>
      <p:sp>
        <p:nvSpPr>
          <p:cNvPr id="79" name="TextBox 78">
            <a:extLst>
              <a:ext uri="{FF2B5EF4-FFF2-40B4-BE49-F238E27FC236}">
                <a16:creationId xmlns:a16="http://schemas.microsoft.com/office/drawing/2014/main" id="{0E084BAE-0719-104C-888D-675798870F55}"/>
              </a:ext>
            </a:extLst>
          </p:cNvPr>
          <p:cNvSpPr txBox="1"/>
          <p:nvPr/>
        </p:nvSpPr>
        <p:spPr>
          <a:xfrm>
            <a:off x="7279085" y="3296112"/>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0000FF"/>
                </a:solidFill>
              </a:rPr>
              <a:t>G</a:t>
            </a:r>
            <a:r>
              <a:rPr lang="en-US" sz="1400" baseline="-25000" dirty="0">
                <a:solidFill>
                  <a:srgbClr val="0000FF"/>
                </a:solidFill>
              </a:rPr>
              <a:t>4</a:t>
            </a:r>
            <a:r>
              <a:rPr lang="en-US" sz="1400" dirty="0"/>
              <a:t>))</a:t>
            </a:r>
            <a:endParaRPr lang="en-US" sz="1400" baseline="-25000" dirty="0">
              <a:solidFill>
                <a:srgbClr val="FF0000"/>
              </a:solidFill>
            </a:endParaRPr>
          </a:p>
        </p:txBody>
      </p:sp>
      <p:sp>
        <p:nvSpPr>
          <p:cNvPr id="80" name="TextBox 79">
            <a:extLst>
              <a:ext uri="{FF2B5EF4-FFF2-40B4-BE49-F238E27FC236}">
                <a16:creationId xmlns:a16="http://schemas.microsoft.com/office/drawing/2014/main" id="{F8D2B565-FE16-C548-A8DD-55EEDD157A72}"/>
              </a:ext>
            </a:extLst>
          </p:cNvPr>
          <p:cNvSpPr txBox="1"/>
          <p:nvPr/>
        </p:nvSpPr>
        <p:spPr>
          <a:xfrm>
            <a:off x="4635748" y="3518988"/>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endParaRPr lang="en-US" dirty="0">
              <a:solidFill>
                <a:srgbClr val="0000FF"/>
              </a:solidFill>
            </a:endParaRPr>
          </a:p>
        </p:txBody>
      </p:sp>
      <p:sp>
        <p:nvSpPr>
          <p:cNvPr id="81" name="TextBox 80">
            <a:extLst>
              <a:ext uri="{FF2B5EF4-FFF2-40B4-BE49-F238E27FC236}">
                <a16:creationId xmlns:a16="http://schemas.microsoft.com/office/drawing/2014/main" id="{811CF06B-A9B8-1244-B2B6-297E1BE66C7F}"/>
              </a:ext>
            </a:extLst>
          </p:cNvPr>
          <p:cNvSpPr txBox="1"/>
          <p:nvPr/>
        </p:nvSpPr>
        <p:spPr>
          <a:xfrm>
            <a:off x="6785938" y="3373056"/>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endParaRPr lang="en-US" dirty="0">
              <a:solidFill>
                <a:srgbClr val="0000FF"/>
              </a:solidFill>
            </a:endParaRPr>
          </a:p>
        </p:txBody>
      </p:sp>
      <p:sp>
        <p:nvSpPr>
          <p:cNvPr id="82" name="TextBox 81">
            <a:extLst>
              <a:ext uri="{FF2B5EF4-FFF2-40B4-BE49-F238E27FC236}">
                <a16:creationId xmlns:a16="http://schemas.microsoft.com/office/drawing/2014/main" id="{996B2398-2EE0-3B44-94FF-4579AC09F399}"/>
              </a:ext>
            </a:extLst>
          </p:cNvPr>
          <p:cNvSpPr txBox="1"/>
          <p:nvPr/>
        </p:nvSpPr>
        <p:spPr>
          <a:xfrm>
            <a:off x="2008039" y="3552122"/>
            <a:ext cx="261610" cy="369332"/>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81BF4879-0F39-604B-B6D9-2F5AD47B2EFD}"/>
              </a:ext>
            </a:extLst>
          </p:cNvPr>
          <p:cNvSpPr txBox="1"/>
          <p:nvPr/>
        </p:nvSpPr>
        <p:spPr>
          <a:xfrm>
            <a:off x="5102403" y="3518988"/>
            <a:ext cx="261610" cy="369332"/>
          </a:xfrm>
          <a:prstGeom prst="rect">
            <a:avLst/>
          </a:prstGeom>
          <a:noFill/>
        </p:spPr>
        <p:txBody>
          <a:bodyPr wrap="none" rtlCol="0">
            <a:spAutoFit/>
          </a:bodyPr>
          <a:lstStyle/>
          <a:p>
            <a:r>
              <a:rPr lang="en-US" dirty="0"/>
              <a:t>-</a:t>
            </a:r>
          </a:p>
        </p:txBody>
      </p:sp>
      <p:sp>
        <p:nvSpPr>
          <p:cNvPr id="84" name="TextBox 83">
            <a:extLst>
              <a:ext uri="{FF2B5EF4-FFF2-40B4-BE49-F238E27FC236}">
                <a16:creationId xmlns:a16="http://schemas.microsoft.com/office/drawing/2014/main" id="{C24DD7E2-538B-774B-B32A-49B2F060011D}"/>
              </a:ext>
            </a:extLst>
          </p:cNvPr>
          <p:cNvSpPr txBox="1"/>
          <p:nvPr/>
        </p:nvSpPr>
        <p:spPr>
          <a:xfrm>
            <a:off x="7187270" y="3373056"/>
            <a:ext cx="261610" cy="369332"/>
          </a:xfrm>
          <a:prstGeom prst="rect">
            <a:avLst/>
          </a:prstGeom>
          <a:noFill/>
        </p:spPr>
        <p:txBody>
          <a:bodyPr wrap="none" rtlCol="0">
            <a:spAutoFit/>
          </a:bodyPr>
          <a:lstStyle/>
          <a:p>
            <a:r>
              <a:rPr lang="en-US" dirty="0"/>
              <a:t>-</a:t>
            </a:r>
          </a:p>
        </p:txBody>
      </p:sp>
      <p:pic>
        <p:nvPicPr>
          <p:cNvPr id="24" name="Picture 23">
            <a:extLst>
              <a:ext uri="{FF2B5EF4-FFF2-40B4-BE49-F238E27FC236}">
                <a16:creationId xmlns:a16="http://schemas.microsoft.com/office/drawing/2014/main" id="{44823E5B-3614-5F4D-AA22-89B7EC4FBDEE}"/>
              </a:ext>
            </a:extLst>
          </p:cNvPr>
          <p:cNvPicPr>
            <a:picLocks noChangeAspect="1"/>
          </p:cNvPicPr>
          <p:nvPr/>
        </p:nvPicPr>
        <p:blipFill>
          <a:blip r:embed="rId4"/>
          <a:stretch>
            <a:fillRect/>
          </a:stretch>
        </p:blipFill>
        <p:spPr>
          <a:xfrm>
            <a:off x="3631804" y="827125"/>
            <a:ext cx="1554480" cy="806752"/>
          </a:xfrm>
          <a:prstGeom prst="rect">
            <a:avLst/>
          </a:prstGeom>
        </p:spPr>
      </p:pic>
      <p:pic>
        <p:nvPicPr>
          <p:cNvPr id="25" name="Picture 24">
            <a:extLst>
              <a:ext uri="{FF2B5EF4-FFF2-40B4-BE49-F238E27FC236}">
                <a16:creationId xmlns:a16="http://schemas.microsoft.com/office/drawing/2014/main" id="{7C035BCF-4273-0F42-8AF0-F701AD283E95}"/>
              </a:ext>
            </a:extLst>
          </p:cNvPr>
          <p:cNvPicPr>
            <a:picLocks noChangeAspect="1"/>
          </p:cNvPicPr>
          <p:nvPr/>
        </p:nvPicPr>
        <p:blipFill>
          <a:blip r:embed="rId5"/>
          <a:stretch>
            <a:fillRect/>
          </a:stretch>
        </p:blipFill>
        <p:spPr>
          <a:xfrm>
            <a:off x="5791085" y="828827"/>
            <a:ext cx="1554480" cy="806752"/>
          </a:xfrm>
          <a:prstGeom prst="rect">
            <a:avLst/>
          </a:prstGeom>
        </p:spPr>
      </p:pic>
      <p:pic>
        <p:nvPicPr>
          <p:cNvPr id="5" name="Picture 4">
            <a:extLst>
              <a:ext uri="{FF2B5EF4-FFF2-40B4-BE49-F238E27FC236}">
                <a16:creationId xmlns:a16="http://schemas.microsoft.com/office/drawing/2014/main" id="{327CBFE8-442D-564C-8F1D-086D732B96EA}"/>
              </a:ext>
            </a:extLst>
          </p:cNvPr>
          <p:cNvPicPr>
            <a:picLocks noChangeAspect="1"/>
          </p:cNvPicPr>
          <p:nvPr/>
        </p:nvPicPr>
        <p:blipFill>
          <a:blip r:embed="rId6"/>
          <a:stretch>
            <a:fillRect/>
          </a:stretch>
        </p:blipFill>
        <p:spPr>
          <a:xfrm>
            <a:off x="7158561" y="4405177"/>
            <a:ext cx="1920240" cy="996579"/>
          </a:xfrm>
          <a:prstGeom prst="rect">
            <a:avLst/>
          </a:prstGeom>
        </p:spPr>
      </p:pic>
      <p:pic>
        <p:nvPicPr>
          <p:cNvPr id="6" name="Picture 5">
            <a:extLst>
              <a:ext uri="{FF2B5EF4-FFF2-40B4-BE49-F238E27FC236}">
                <a16:creationId xmlns:a16="http://schemas.microsoft.com/office/drawing/2014/main" id="{1A99B0F5-44F7-974B-9130-36324056E5E4}"/>
              </a:ext>
            </a:extLst>
          </p:cNvPr>
          <p:cNvPicPr>
            <a:picLocks noChangeAspect="1"/>
          </p:cNvPicPr>
          <p:nvPr/>
        </p:nvPicPr>
        <p:blipFill>
          <a:blip r:embed="rId7"/>
          <a:stretch>
            <a:fillRect/>
          </a:stretch>
        </p:blipFill>
        <p:spPr>
          <a:xfrm>
            <a:off x="3111461" y="4575075"/>
            <a:ext cx="1920240" cy="996579"/>
          </a:xfrm>
          <a:prstGeom prst="rect">
            <a:avLst/>
          </a:prstGeom>
        </p:spPr>
      </p:pic>
      <p:pic>
        <p:nvPicPr>
          <p:cNvPr id="50" name="Picture 49">
            <a:extLst>
              <a:ext uri="{FF2B5EF4-FFF2-40B4-BE49-F238E27FC236}">
                <a16:creationId xmlns:a16="http://schemas.microsoft.com/office/drawing/2014/main" id="{41F59B18-67FE-8446-8CB7-CED93D1094A9}"/>
              </a:ext>
            </a:extLst>
          </p:cNvPr>
          <p:cNvPicPr>
            <a:picLocks noChangeAspect="1"/>
          </p:cNvPicPr>
          <p:nvPr/>
        </p:nvPicPr>
        <p:blipFill>
          <a:blip r:embed="rId6"/>
          <a:stretch>
            <a:fillRect/>
          </a:stretch>
        </p:blipFill>
        <p:spPr>
          <a:xfrm>
            <a:off x="2468061" y="5746981"/>
            <a:ext cx="1920240" cy="996579"/>
          </a:xfrm>
          <a:prstGeom prst="rect">
            <a:avLst/>
          </a:prstGeom>
        </p:spPr>
      </p:pic>
      <p:pic>
        <p:nvPicPr>
          <p:cNvPr id="52" name="Picture 51">
            <a:extLst>
              <a:ext uri="{FF2B5EF4-FFF2-40B4-BE49-F238E27FC236}">
                <a16:creationId xmlns:a16="http://schemas.microsoft.com/office/drawing/2014/main" id="{BC773DAA-7721-2D4D-8A44-6636EDDB6AA7}"/>
              </a:ext>
            </a:extLst>
          </p:cNvPr>
          <p:cNvPicPr>
            <a:picLocks noChangeAspect="1"/>
          </p:cNvPicPr>
          <p:nvPr/>
        </p:nvPicPr>
        <p:blipFill>
          <a:blip r:embed="rId7"/>
          <a:stretch>
            <a:fillRect/>
          </a:stretch>
        </p:blipFill>
        <p:spPr>
          <a:xfrm>
            <a:off x="2465325" y="5742542"/>
            <a:ext cx="1920240" cy="996579"/>
          </a:xfrm>
          <a:prstGeom prst="rect">
            <a:avLst/>
          </a:prstGeom>
        </p:spPr>
      </p:pic>
      <p:sp>
        <p:nvSpPr>
          <p:cNvPr id="47" name="TextBox 46">
            <a:extLst>
              <a:ext uri="{FF2B5EF4-FFF2-40B4-BE49-F238E27FC236}">
                <a16:creationId xmlns:a16="http://schemas.microsoft.com/office/drawing/2014/main" id="{0A549893-3873-0F43-8998-DB5DCCA679E9}"/>
              </a:ext>
            </a:extLst>
          </p:cNvPr>
          <p:cNvSpPr txBox="1"/>
          <p:nvPr/>
        </p:nvSpPr>
        <p:spPr>
          <a:xfrm>
            <a:off x="6753824" y="954914"/>
            <a:ext cx="2377574" cy="369332"/>
          </a:xfrm>
          <a:prstGeom prst="rect">
            <a:avLst/>
          </a:prstGeom>
          <a:noFill/>
        </p:spPr>
        <p:txBody>
          <a:bodyPr wrap="none" rtlCol="0">
            <a:spAutoFit/>
          </a:bodyPr>
          <a:lstStyle/>
          <a:p>
            <a:r>
              <a:rPr lang="en-US" dirty="0"/>
              <a:t>Frequency Response</a:t>
            </a:r>
          </a:p>
        </p:txBody>
      </p:sp>
    </p:spTree>
    <p:extLst>
      <p:ext uri="{BB962C8B-B14F-4D97-AF65-F5344CB8AC3E}">
        <p14:creationId xmlns:p14="http://schemas.microsoft.com/office/powerpoint/2010/main" val="117304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24" y="150466"/>
            <a:ext cx="8822675" cy="638137"/>
          </a:xfrm>
        </p:spPr>
        <p:txBody>
          <a:bodyPr/>
          <a:lstStyle/>
          <a:p>
            <a:r>
              <a:rPr lang="en-US" dirty="0"/>
              <a:t>Creating the Difference of Gaussian 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6196" y="2005436"/>
            <a:ext cx="1433927"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FF0000"/>
                </a:solidFill>
              </a:rPr>
              <a:t>G</a:t>
            </a:r>
            <a:r>
              <a:rPr lang="en-US" sz="1600" baseline="-25000" dirty="0">
                <a:solidFill>
                  <a:srgbClr val="FF0000"/>
                </a:solidFill>
              </a:rPr>
              <a:t>1</a:t>
            </a:r>
            <a:r>
              <a:rPr lang="en-US" sz="1600" dirty="0"/>
              <a:t>))</a:t>
            </a:r>
          </a:p>
        </p:txBody>
      </p:sp>
      <p:cxnSp>
        <p:nvCxnSpPr>
          <p:cNvPr id="15" name="Straight Arrow Connector 14"/>
          <p:cNvCxnSpPr>
            <a:cxnSpLocks/>
            <a:stCxn id="38" idx="2"/>
          </p:cNvCxnSpPr>
          <p:nvPr/>
        </p:nvCxnSpPr>
        <p:spPr>
          <a:xfrm flipH="1">
            <a:off x="2612843" y="3051669"/>
            <a:ext cx="1735809" cy="14975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80557" y="3413623"/>
            <a:ext cx="1848048" cy="646331"/>
          </a:xfrm>
          <a:prstGeom prst="rect">
            <a:avLst/>
          </a:prstGeom>
          <a:solidFill>
            <a:srgbClr val="FFFFFF">
              <a:alpha val="50196"/>
            </a:srgbClr>
          </a:solidFill>
        </p:spPr>
        <p:txBody>
          <a:bodyPr wrap="square" rtlCol="0">
            <a:spAutoFit/>
          </a:bodyPr>
          <a:lstStyle/>
          <a:p>
            <a:pPr algn="ctr"/>
            <a:r>
              <a:rPr lang="en-US" dirty="0"/>
              <a:t>Smooth</a:t>
            </a:r>
          </a:p>
          <a:p>
            <a:pPr algn="ctr"/>
            <a:r>
              <a:rPr lang="en-US" dirty="0"/>
              <a:t>(</a:t>
            </a:r>
            <a:r>
              <a:rPr lang="en-US" dirty="0" err="1"/>
              <a:t>Upsample</a:t>
            </a:r>
            <a:r>
              <a:rPr lang="en-US" dirty="0"/>
              <a:t>(</a:t>
            </a:r>
            <a:r>
              <a:rPr lang="en-US" dirty="0">
                <a:solidFill>
                  <a:srgbClr val="FF0000"/>
                </a:solidFill>
              </a:rPr>
              <a:t>G</a:t>
            </a:r>
            <a:r>
              <a:rPr lang="en-US" baseline="-25000" dirty="0">
                <a:solidFill>
                  <a:srgbClr val="FF0000"/>
                </a:solidFill>
              </a:rPr>
              <a:t>2</a:t>
            </a:r>
            <a:r>
              <a:rPr lang="en-US" dirty="0"/>
              <a:t>))</a:t>
            </a:r>
            <a:endParaRPr lang="en-US" baseline="-25000" dirty="0">
              <a:solidFill>
                <a:srgbClr val="FF0000"/>
              </a:solidFill>
            </a:endParaRPr>
          </a:p>
        </p:txBody>
      </p: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FF0000"/>
                </a:solidFill>
              </a:rPr>
              <a:t>Image = G</a:t>
            </a:r>
            <a:r>
              <a:rPr lang="en-US" baseline="-25000" dirty="0">
                <a:solidFill>
                  <a:srgbClr val="FF0000"/>
                </a:solidFill>
              </a:rPr>
              <a:t>1</a:t>
            </a:r>
            <a:r>
              <a:rPr lang="en-US" dirty="0"/>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4</a:t>
            </a:r>
          </a:p>
        </p:txBody>
      </p:sp>
      <p:cxnSp>
        <p:nvCxnSpPr>
          <p:cNvPr id="31" name="Straight Arrow Connector 30"/>
          <p:cNvCxnSpPr>
            <a:cxnSpLocks/>
            <a:stCxn id="42" idx="2"/>
          </p:cNvCxnSpPr>
          <p:nvPr/>
        </p:nvCxnSpPr>
        <p:spPr>
          <a:xfrm flipH="1">
            <a:off x="5894807" y="2869739"/>
            <a:ext cx="682513" cy="16517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43" idx="2"/>
          </p:cNvCxnSpPr>
          <p:nvPr/>
        </p:nvCxnSpPr>
        <p:spPr>
          <a:xfrm flipH="1">
            <a:off x="7617118" y="2757506"/>
            <a:ext cx="388850" cy="1791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p:sp>
        <p:nvSpPr>
          <p:cNvPr id="62" name="TextBox 61"/>
          <p:cNvSpPr txBox="1"/>
          <p:nvPr/>
        </p:nvSpPr>
        <p:spPr>
          <a:xfrm>
            <a:off x="6355649" y="2437847"/>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p>
        </p:txBody>
      </p:sp>
      <p:sp>
        <p:nvSpPr>
          <p:cNvPr id="63" name="TextBox 62"/>
          <p:cNvSpPr txBox="1"/>
          <p:nvPr/>
        </p:nvSpPr>
        <p:spPr>
          <a:xfrm>
            <a:off x="4146162" y="5478701"/>
            <a:ext cx="499783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Can also use Smooth(</a:t>
            </a:r>
            <a:r>
              <a:rPr lang="en-US" dirty="0">
                <a:solidFill>
                  <a:srgbClr val="FF0000"/>
                </a:solidFill>
              </a:rPr>
              <a:t>G</a:t>
            </a:r>
            <a:r>
              <a:rPr lang="en-US" baseline="-25000" dirty="0">
                <a:solidFill>
                  <a:srgbClr val="FF0000"/>
                </a:solidFill>
              </a:rPr>
              <a:t>1</a:t>
            </a:r>
            <a:r>
              <a:rPr lang="en-US" dirty="0"/>
              <a:t>), but then reverse isn’t the exact same.</a:t>
            </a:r>
          </a:p>
          <a:p>
            <a:pPr marL="285750" indent="-285750">
              <a:buFont typeface="Arial" panose="020B0604020202020204" pitchFamily="34" charset="0"/>
              <a:buChar char="•"/>
            </a:pPr>
            <a:r>
              <a:rPr lang="en-US" dirty="0"/>
              <a:t>Technically, this is a Difference of Gaussian pyramid and not a Laplacian pyramid.</a:t>
            </a:r>
          </a:p>
        </p:txBody>
      </p:sp>
      <p:sp>
        <p:nvSpPr>
          <p:cNvPr id="64" name="TextBox 63"/>
          <p:cNvSpPr txBox="1"/>
          <p:nvPr/>
        </p:nvSpPr>
        <p:spPr>
          <a:xfrm>
            <a:off x="4887341" y="1931099"/>
            <a:ext cx="1429956" cy="584775"/>
          </a:xfrm>
          <a:prstGeom prst="rect">
            <a:avLst/>
          </a:prstGeom>
          <a:noFill/>
        </p:spPr>
        <p:txBody>
          <a:bodyPr wrap="square" rtlCol="0">
            <a:spAutoFit/>
          </a:bodyPr>
          <a:lstStyle/>
          <a:p>
            <a:pPr algn="ctr"/>
            <a:r>
              <a:rPr lang="en-US" sz="1600" dirty="0" err="1"/>
              <a:t>Downsample</a:t>
            </a:r>
            <a:r>
              <a:rPr lang="en-US" sz="1600" dirty="0"/>
              <a:t> (Smooth(</a:t>
            </a:r>
            <a:r>
              <a:rPr lang="en-US" sz="1600" dirty="0">
                <a:solidFill>
                  <a:srgbClr val="FF0000"/>
                </a:solidFill>
              </a:rPr>
              <a:t>G</a:t>
            </a:r>
            <a:r>
              <a:rPr lang="en-US" sz="1600" baseline="-25000" dirty="0">
                <a:solidFill>
                  <a:srgbClr val="FF0000"/>
                </a:solidFill>
              </a:rPr>
              <a:t>2</a:t>
            </a:r>
            <a:r>
              <a:rPr lang="en-US" sz="1600" dirty="0"/>
              <a:t>))</a:t>
            </a:r>
          </a:p>
        </p:txBody>
      </p:sp>
      <p:sp>
        <p:nvSpPr>
          <p:cNvPr id="65" name="TextBox 64"/>
          <p:cNvSpPr txBox="1"/>
          <p:nvPr/>
        </p:nvSpPr>
        <p:spPr>
          <a:xfrm>
            <a:off x="2007476" y="1066800"/>
            <a:ext cx="1711366" cy="707886"/>
          </a:xfrm>
          <a:prstGeom prst="rect">
            <a:avLst/>
          </a:prstGeom>
          <a:noFill/>
        </p:spPr>
        <p:txBody>
          <a:bodyPr wrap="square" rtlCol="0">
            <a:spAutoFit/>
          </a:bodyPr>
          <a:lstStyle/>
          <a:p>
            <a:pPr algn="ctr"/>
            <a:r>
              <a:rPr lang="en-US" sz="2000" dirty="0"/>
              <a:t>Smooth, then </a:t>
            </a:r>
            <a:r>
              <a:rPr lang="en-US" sz="2000" dirty="0" err="1"/>
              <a:t>downsample</a:t>
            </a:r>
            <a:endParaRPr lang="en-US" sz="2000" dirty="0"/>
          </a:p>
        </p:txBody>
      </p:sp>
      <p:cxnSp>
        <p:nvCxnSpPr>
          <p:cNvPr id="67" name="Straight Arrow Connector 66"/>
          <p:cNvCxnSpPr>
            <a:cxnSpLocks/>
            <a:stCxn id="65" idx="2"/>
            <a:endCxn id="14" idx="0"/>
          </p:cNvCxnSpPr>
          <p:nvPr/>
        </p:nvCxnSpPr>
        <p:spPr>
          <a:xfrm>
            <a:off x="2863159" y="1774686"/>
            <a:ext cx="1" cy="23075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2">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2">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2">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2">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2">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2">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2">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p>
        </p:txBody>
      </p:sp>
      <p:sp>
        <p:nvSpPr>
          <p:cNvPr id="77" name="TextBox 76">
            <a:extLst>
              <a:ext uri="{FF2B5EF4-FFF2-40B4-BE49-F238E27FC236}">
                <a16:creationId xmlns:a16="http://schemas.microsoft.com/office/drawing/2014/main" id="{01A4324B-7D91-EF44-B871-878C81A23FCE}"/>
              </a:ext>
            </a:extLst>
          </p:cNvPr>
          <p:cNvSpPr txBox="1"/>
          <p:nvPr/>
        </p:nvSpPr>
        <p:spPr>
          <a:xfrm>
            <a:off x="1246845" y="3552122"/>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1</a:t>
            </a:r>
            <a:endParaRPr lang="en-US" dirty="0"/>
          </a:p>
        </p:txBody>
      </p:sp>
      <p:sp>
        <p:nvSpPr>
          <p:cNvPr id="78" name="TextBox 77">
            <a:extLst>
              <a:ext uri="{FF2B5EF4-FFF2-40B4-BE49-F238E27FC236}">
                <a16:creationId xmlns:a16="http://schemas.microsoft.com/office/drawing/2014/main" id="{0A2E813A-F81A-3D4F-9CA2-8C35EBFF4D3F}"/>
              </a:ext>
            </a:extLst>
          </p:cNvPr>
          <p:cNvSpPr txBox="1"/>
          <p:nvPr/>
        </p:nvSpPr>
        <p:spPr>
          <a:xfrm>
            <a:off x="5193042" y="3442044"/>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FF0000"/>
                </a:solidFill>
              </a:rPr>
              <a:t>G</a:t>
            </a:r>
            <a:r>
              <a:rPr lang="en-US" sz="1400" baseline="-25000" dirty="0">
                <a:solidFill>
                  <a:srgbClr val="FF0000"/>
                </a:solidFill>
              </a:rPr>
              <a:t>3</a:t>
            </a:r>
            <a:r>
              <a:rPr lang="en-US" sz="1400" dirty="0"/>
              <a:t>))</a:t>
            </a:r>
            <a:endParaRPr lang="en-US" sz="1400" baseline="-25000" dirty="0">
              <a:solidFill>
                <a:srgbClr val="FF0000"/>
              </a:solidFill>
            </a:endParaRPr>
          </a:p>
        </p:txBody>
      </p:sp>
      <p:sp>
        <p:nvSpPr>
          <p:cNvPr id="79" name="TextBox 78">
            <a:extLst>
              <a:ext uri="{FF2B5EF4-FFF2-40B4-BE49-F238E27FC236}">
                <a16:creationId xmlns:a16="http://schemas.microsoft.com/office/drawing/2014/main" id="{0E084BAE-0719-104C-888D-675798870F55}"/>
              </a:ext>
            </a:extLst>
          </p:cNvPr>
          <p:cNvSpPr txBox="1"/>
          <p:nvPr/>
        </p:nvSpPr>
        <p:spPr>
          <a:xfrm>
            <a:off x="7279085" y="3296112"/>
            <a:ext cx="1444959" cy="523220"/>
          </a:xfrm>
          <a:prstGeom prst="rect">
            <a:avLst/>
          </a:prstGeom>
          <a:solidFill>
            <a:srgbClr val="FFFFFF">
              <a:alpha val="50196"/>
            </a:srgbClr>
          </a:solidFill>
        </p:spPr>
        <p:txBody>
          <a:bodyPr wrap="square" rtlCol="0">
            <a:spAutoFit/>
          </a:bodyPr>
          <a:lstStyle/>
          <a:p>
            <a:pPr algn="ctr"/>
            <a:r>
              <a:rPr lang="en-US" sz="1400" dirty="0"/>
              <a:t>Smooth</a:t>
            </a:r>
          </a:p>
          <a:p>
            <a:pPr algn="ctr"/>
            <a:r>
              <a:rPr lang="en-US" sz="1400" dirty="0"/>
              <a:t>(</a:t>
            </a:r>
            <a:r>
              <a:rPr lang="en-US" sz="1400" dirty="0" err="1"/>
              <a:t>Upsample</a:t>
            </a:r>
            <a:r>
              <a:rPr lang="en-US" sz="1400" dirty="0"/>
              <a:t>(</a:t>
            </a:r>
            <a:r>
              <a:rPr lang="en-US" sz="1400" dirty="0">
                <a:solidFill>
                  <a:srgbClr val="FF0000"/>
                </a:solidFill>
              </a:rPr>
              <a:t>G</a:t>
            </a:r>
            <a:r>
              <a:rPr lang="en-US" sz="1400" baseline="-25000" dirty="0">
                <a:solidFill>
                  <a:srgbClr val="FF0000"/>
                </a:solidFill>
              </a:rPr>
              <a:t>4</a:t>
            </a:r>
            <a:r>
              <a:rPr lang="en-US" sz="1400" dirty="0"/>
              <a:t>))</a:t>
            </a:r>
            <a:endParaRPr lang="en-US" sz="1400" baseline="-25000" dirty="0">
              <a:solidFill>
                <a:srgbClr val="FF0000"/>
              </a:solidFill>
            </a:endParaRPr>
          </a:p>
        </p:txBody>
      </p:sp>
      <p:sp>
        <p:nvSpPr>
          <p:cNvPr id="80" name="TextBox 79">
            <a:extLst>
              <a:ext uri="{FF2B5EF4-FFF2-40B4-BE49-F238E27FC236}">
                <a16:creationId xmlns:a16="http://schemas.microsoft.com/office/drawing/2014/main" id="{F8D2B565-FE16-C548-A8DD-55EEDD157A72}"/>
              </a:ext>
            </a:extLst>
          </p:cNvPr>
          <p:cNvSpPr txBox="1"/>
          <p:nvPr/>
        </p:nvSpPr>
        <p:spPr>
          <a:xfrm>
            <a:off x="4635748" y="3518988"/>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2</a:t>
            </a:r>
            <a:endParaRPr lang="en-US" dirty="0"/>
          </a:p>
        </p:txBody>
      </p:sp>
      <p:sp>
        <p:nvSpPr>
          <p:cNvPr id="81" name="TextBox 80">
            <a:extLst>
              <a:ext uri="{FF2B5EF4-FFF2-40B4-BE49-F238E27FC236}">
                <a16:creationId xmlns:a16="http://schemas.microsoft.com/office/drawing/2014/main" id="{811CF06B-A9B8-1244-B2B6-297E1BE66C7F}"/>
              </a:ext>
            </a:extLst>
          </p:cNvPr>
          <p:cNvSpPr txBox="1"/>
          <p:nvPr/>
        </p:nvSpPr>
        <p:spPr>
          <a:xfrm>
            <a:off x="6785938" y="3373056"/>
            <a:ext cx="449162" cy="369332"/>
          </a:xfrm>
          <a:prstGeom prst="rect">
            <a:avLst/>
          </a:prstGeom>
          <a:noFill/>
        </p:spPr>
        <p:txBody>
          <a:bodyPr wrap="none" rtlCol="0">
            <a:spAutoFit/>
          </a:bodyPr>
          <a:lstStyle/>
          <a:p>
            <a:r>
              <a:rPr lang="en-US" dirty="0">
                <a:solidFill>
                  <a:srgbClr val="FF0000"/>
                </a:solidFill>
              </a:rPr>
              <a:t>G</a:t>
            </a:r>
            <a:r>
              <a:rPr lang="en-US" baseline="-25000" dirty="0">
                <a:solidFill>
                  <a:srgbClr val="FF0000"/>
                </a:solidFill>
              </a:rPr>
              <a:t>3</a:t>
            </a:r>
            <a:endParaRPr lang="en-US" dirty="0"/>
          </a:p>
        </p:txBody>
      </p:sp>
      <p:sp>
        <p:nvSpPr>
          <p:cNvPr id="82" name="TextBox 81">
            <a:extLst>
              <a:ext uri="{FF2B5EF4-FFF2-40B4-BE49-F238E27FC236}">
                <a16:creationId xmlns:a16="http://schemas.microsoft.com/office/drawing/2014/main" id="{996B2398-2EE0-3B44-94FF-4579AC09F399}"/>
              </a:ext>
            </a:extLst>
          </p:cNvPr>
          <p:cNvSpPr txBox="1"/>
          <p:nvPr/>
        </p:nvSpPr>
        <p:spPr>
          <a:xfrm>
            <a:off x="2008039" y="3552122"/>
            <a:ext cx="261610" cy="369332"/>
          </a:xfrm>
          <a:prstGeom prst="rect">
            <a:avLst/>
          </a:prstGeom>
          <a:noFill/>
        </p:spPr>
        <p:txBody>
          <a:bodyPr wrap="none" rtlCol="0">
            <a:spAutoFit/>
          </a:bodyPr>
          <a:lstStyle/>
          <a:p>
            <a:r>
              <a:rPr lang="en-US" dirty="0"/>
              <a:t>-</a:t>
            </a:r>
          </a:p>
        </p:txBody>
      </p:sp>
      <p:sp>
        <p:nvSpPr>
          <p:cNvPr id="83" name="TextBox 82">
            <a:extLst>
              <a:ext uri="{FF2B5EF4-FFF2-40B4-BE49-F238E27FC236}">
                <a16:creationId xmlns:a16="http://schemas.microsoft.com/office/drawing/2014/main" id="{81BF4879-0F39-604B-B6D9-2F5AD47B2EFD}"/>
              </a:ext>
            </a:extLst>
          </p:cNvPr>
          <p:cNvSpPr txBox="1"/>
          <p:nvPr/>
        </p:nvSpPr>
        <p:spPr>
          <a:xfrm>
            <a:off x="5102403" y="3518988"/>
            <a:ext cx="261610" cy="369332"/>
          </a:xfrm>
          <a:prstGeom prst="rect">
            <a:avLst/>
          </a:prstGeom>
          <a:noFill/>
        </p:spPr>
        <p:txBody>
          <a:bodyPr wrap="none" rtlCol="0">
            <a:spAutoFit/>
          </a:bodyPr>
          <a:lstStyle/>
          <a:p>
            <a:r>
              <a:rPr lang="en-US" dirty="0"/>
              <a:t>-</a:t>
            </a:r>
          </a:p>
        </p:txBody>
      </p:sp>
      <p:sp>
        <p:nvSpPr>
          <p:cNvPr id="84" name="TextBox 83">
            <a:extLst>
              <a:ext uri="{FF2B5EF4-FFF2-40B4-BE49-F238E27FC236}">
                <a16:creationId xmlns:a16="http://schemas.microsoft.com/office/drawing/2014/main" id="{C24DD7E2-538B-774B-B32A-49B2F060011D}"/>
              </a:ext>
            </a:extLst>
          </p:cNvPr>
          <p:cNvSpPr txBox="1"/>
          <p:nvPr/>
        </p:nvSpPr>
        <p:spPr>
          <a:xfrm>
            <a:off x="7187270" y="3373056"/>
            <a:ext cx="261610" cy="369332"/>
          </a:xfrm>
          <a:prstGeom prst="rect">
            <a:avLst/>
          </a:prstGeom>
          <a:noFill/>
        </p:spPr>
        <p:txBody>
          <a:bodyPr wrap="none" rtlCol="0">
            <a:spAutoFit/>
          </a:bodyPr>
          <a:lstStyle/>
          <a:p>
            <a:r>
              <a:rPr lang="en-US" dirty="0"/>
              <a:t>-</a:t>
            </a:r>
          </a:p>
        </p:txBody>
      </p:sp>
      <p:sp>
        <p:nvSpPr>
          <p:cNvPr id="3" name="Frame 2">
            <a:extLst>
              <a:ext uri="{FF2B5EF4-FFF2-40B4-BE49-F238E27FC236}">
                <a16:creationId xmlns:a16="http://schemas.microsoft.com/office/drawing/2014/main" id="{DCBE42F6-C3EF-4842-8B50-27D572A4AE61}"/>
              </a:ext>
            </a:extLst>
          </p:cNvPr>
          <p:cNvSpPr/>
          <p:nvPr/>
        </p:nvSpPr>
        <p:spPr>
          <a:xfrm>
            <a:off x="2443826" y="3339490"/>
            <a:ext cx="1735809" cy="894144"/>
          </a:xfrm>
          <a:prstGeom prst="frame">
            <a:avLst>
              <a:gd name="adj1" fmla="val 1472"/>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pic>
        <p:nvPicPr>
          <p:cNvPr id="5" name="Picture 4">
            <a:extLst>
              <a:ext uri="{FF2B5EF4-FFF2-40B4-BE49-F238E27FC236}">
                <a16:creationId xmlns:a16="http://schemas.microsoft.com/office/drawing/2014/main" id="{C0F7EC6B-395F-2548-9D90-379E2224FEEB}"/>
              </a:ext>
            </a:extLst>
          </p:cNvPr>
          <p:cNvPicPr>
            <a:picLocks noChangeAspect="1"/>
          </p:cNvPicPr>
          <p:nvPr/>
        </p:nvPicPr>
        <p:blipFill>
          <a:blip r:embed="rId3"/>
          <a:stretch>
            <a:fillRect/>
          </a:stretch>
        </p:blipFill>
        <p:spPr>
          <a:xfrm>
            <a:off x="98852" y="2328216"/>
            <a:ext cx="4015948" cy="4377384"/>
          </a:xfrm>
          <a:prstGeom prst="rect">
            <a:avLst/>
          </a:prstGeom>
          <a:solidFill>
            <a:srgbClr val="FFFFFF"/>
          </a:solidFill>
          <a:ln w="28575">
            <a:solidFill>
              <a:srgbClr val="0000FF"/>
            </a:solidFill>
          </a:ln>
        </p:spPr>
      </p:pic>
    </p:spTree>
    <p:extLst>
      <p:ext uri="{BB962C8B-B14F-4D97-AF65-F5344CB8AC3E}">
        <p14:creationId xmlns:p14="http://schemas.microsoft.com/office/powerpoint/2010/main" val="18265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uiExpand="1" build="p"/>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t>Laplacian filter</a:t>
            </a:r>
          </a:p>
        </p:txBody>
      </p:sp>
      <p:grpSp>
        <p:nvGrpSpPr>
          <p:cNvPr id="7172" name="Group 30"/>
          <p:cNvGrpSpPr>
            <a:grpSpLocks/>
          </p:cNvGrpSpPr>
          <p:nvPr/>
        </p:nvGrpSpPr>
        <p:grpSpPr bwMode="auto">
          <a:xfrm>
            <a:off x="152400" y="1447800"/>
            <a:ext cx="8839200" cy="4481513"/>
            <a:chOff x="144" y="1161"/>
            <a:chExt cx="5568" cy="2823"/>
          </a:xfrm>
        </p:grpSpPr>
        <p:graphicFrame>
          <p:nvGraphicFramePr>
            <p:cNvPr id="7170" name="Object 3"/>
            <p:cNvGraphicFramePr>
              <a:graphicFrameLocks noChangeAspect="1"/>
            </p:cNvGraphicFramePr>
            <p:nvPr/>
          </p:nvGraphicFramePr>
          <p:xfrm>
            <a:off x="2166" y="2447"/>
            <a:ext cx="1722" cy="1210"/>
          </p:xfrm>
          <a:graphic>
            <a:graphicData uri="http://schemas.openxmlformats.org/presentationml/2006/ole">
              <mc:AlternateContent xmlns:mc="http://schemas.openxmlformats.org/markup-compatibility/2006">
                <mc:Choice xmlns:v="urn:schemas-microsoft-com:vml" Requires="v">
                  <p:oleObj name="Photo Editor Photo" r:id="rId5" imgW="4133333" imgH="2905531" progId="MSPhotoEd.3">
                    <p:embed/>
                  </p:oleObj>
                </mc:Choice>
                <mc:Fallback>
                  <p:oleObj name="Photo Editor Photo" r:id="rId5" imgW="4133333" imgH="2905531" progId="MSPhotoEd.3">
                    <p:embed/>
                    <p:pic>
                      <p:nvPicPr>
                        <p:cNvPr id="717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 y="2447"/>
                          <a:ext cx="1722"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6"/>
            <p:cNvSpPr txBox="1">
              <a:spLocks noChangeArrowheads="1"/>
            </p:cNvSpPr>
            <p:nvPr/>
          </p:nvSpPr>
          <p:spPr bwMode="auto">
            <a:xfrm>
              <a:off x="2646" y="3714"/>
              <a:ext cx="724" cy="231"/>
            </a:xfrm>
            <a:prstGeom prst="rect">
              <a:avLst/>
            </a:prstGeom>
            <a:noFill/>
            <a:ln w="9525">
              <a:noFill/>
              <a:miter lim="800000"/>
              <a:headEnd/>
              <a:tailEnd/>
            </a:ln>
          </p:spPr>
          <p:txBody>
            <a:bodyPr wrap="none">
              <a:spAutoFit/>
            </a:bodyPr>
            <a:lstStyle/>
            <a:p>
              <a:pPr algn="ctr"/>
              <a:r>
                <a:rPr lang="en-US"/>
                <a:t>Gaussian</a:t>
              </a:r>
            </a:p>
          </p:txBody>
        </p:sp>
        <p:grpSp>
          <p:nvGrpSpPr>
            <p:cNvPr id="7175" name="Group 17"/>
            <p:cNvGrpSpPr>
              <a:grpSpLocks/>
            </p:cNvGrpSpPr>
            <p:nvPr/>
          </p:nvGrpSpPr>
          <p:grpSpPr bwMode="auto">
            <a:xfrm>
              <a:off x="144" y="1161"/>
              <a:ext cx="1824" cy="2679"/>
              <a:chOff x="2064" y="576"/>
              <a:chExt cx="1824" cy="2679"/>
            </a:xfrm>
          </p:grpSpPr>
          <p:sp>
            <p:nvSpPr>
              <p:cNvPr id="7180" name="Freeform 7"/>
              <p:cNvSpPr>
                <a:spLocks/>
              </p:cNvSpPr>
              <p:nvPr/>
            </p:nvSpPr>
            <p:spPr bwMode="auto">
              <a:xfrm>
                <a:off x="2064" y="2304"/>
                <a:ext cx="1824" cy="672"/>
              </a:xfrm>
              <a:custGeom>
                <a:avLst/>
                <a:gdLst>
                  <a:gd name="T0" fmla="*/ 0 w 1824"/>
                  <a:gd name="T1" fmla="*/ 288 h 672"/>
                  <a:gd name="T2" fmla="*/ 816 w 1824"/>
                  <a:gd name="T3" fmla="*/ 672 h 672"/>
                  <a:gd name="T4" fmla="*/ 1824 w 1824"/>
                  <a:gd name="T5" fmla="*/ 384 h 672"/>
                  <a:gd name="T6" fmla="*/ 1008 w 1824"/>
                  <a:gd name="T7" fmla="*/ 0 h 672"/>
                  <a:gd name="T8" fmla="*/ 0 w 1824"/>
                  <a:gd name="T9" fmla="*/ 288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7181" name="Freeform 8"/>
              <p:cNvSpPr>
                <a:spLocks/>
              </p:cNvSpPr>
              <p:nvPr/>
            </p:nvSpPr>
            <p:spPr bwMode="auto">
              <a:xfrm>
                <a:off x="2880" y="576"/>
                <a:ext cx="144" cy="53"/>
              </a:xfrm>
              <a:custGeom>
                <a:avLst/>
                <a:gdLst>
                  <a:gd name="T0" fmla="*/ 0 w 1824"/>
                  <a:gd name="T1" fmla="*/ 0 h 672"/>
                  <a:gd name="T2" fmla="*/ 0 w 1824"/>
                  <a:gd name="T3" fmla="*/ 0 h 672"/>
                  <a:gd name="T4" fmla="*/ 0 w 1824"/>
                  <a:gd name="T5" fmla="*/ 0 h 672"/>
                  <a:gd name="T6" fmla="*/ 0 w 1824"/>
                  <a:gd name="T7" fmla="*/ 0 h 672"/>
                  <a:gd name="T8" fmla="*/ 0 w 1824"/>
                  <a:gd name="T9" fmla="*/ 0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7182" name="Line 9"/>
              <p:cNvSpPr>
                <a:spLocks noChangeShapeType="1"/>
              </p:cNvSpPr>
              <p:nvPr/>
            </p:nvSpPr>
            <p:spPr bwMode="auto">
              <a:xfrm>
                <a:off x="2880" y="606"/>
                <a:ext cx="0" cy="2025"/>
              </a:xfrm>
              <a:prstGeom prst="line">
                <a:avLst/>
              </a:prstGeom>
              <a:noFill/>
              <a:ln w="9525">
                <a:solidFill>
                  <a:schemeClr val="tx1"/>
                </a:solidFill>
                <a:round/>
                <a:headEnd/>
                <a:tailEnd/>
              </a:ln>
            </p:spPr>
            <p:txBody>
              <a:bodyPr/>
              <a:lstStyle/>
              <a:p>
                <a:endParaRPr lang="en-US"/>
              </a:p>
            </p:txBody>
          </p:sp>
          <p:sp>
            <p:nvSpPr>
              <p:cNvPr id="7183" name="Line 10"/>
              <p:cNvSpPr>
                <a:spLocks noChangeShapeType="1"/>
              </p:cNvSpPr>
              <p:nvPr/>
            </p:nvSpPr>
            <p:spPr bwMode="auto">
              <a:xfrm>
                <a:off x="3024" y="609"/>
                <a:ext cx="0" cy="2025"/>
              </a:xfrm>
              <a:prstGeom prst="line">
                <a:avLst/>
              </a:prstGeom>
              <a:noFill/>
              <a:ln w="9525">
                <a:solidFill>
                  <a:schemeClr val="tx1"/>
                </a:solidFill>
                <a:round/>
                <a:headEnd/>
                <a:tailEnd/>
              </a:ln>
            </p:spPr>
            <p:txBody>
              <a:bodyPr/>
              <a:lstStyle/>
              <a:p>
                <a:endParaRPr lang="en-US"/>
              </a:p>
            </p:txBody>
          </p:sp>
          <p:sp>
            <p:nvSpPr>
              <p:cNvPr id="7184" name="Line 11"/>
              <p:cNvSpPr>
                <a:spLocks noChangeShapeType="1"/>
              </p:cNvSpPr>
              <p:nvPr/>
            </p:nvSpPr>
            <p:spPr bwMode="auto">
              <a:xfrm>
                <a:off x="2952" y="630"/>
                <a:ext cx="0" cy="2025"/>
              </a:xfrm>
              <a:prstGeom prst="line">
                <a:avLst/>
              </a:prstGeom>
              <a:noFill/>
              <a:ln w="9525">
                <a:solidFill>
                  <a:schemeClr val="tx1"/>
                </a:solidFill>
                <a:round/>
                <a:headEnd/>
                <a:tailEnd/>
              </a:ln>
            </p:spPr>
            <p:txBody>
              <a:bodyPr/>
              <a:lstStyle/>
              <a:p>
                <a:endParaRPr lang="en-US"/>
              </a:p>
            </p:txBody>
          </p:sp>
          <p:sp>
            <p:nvSpPr>
              <p:cNvPr id="7185" name="Freeform 12"/>
              <p:cNvSpPr>
                <a:spLocks/>
              </p:cNvSpPr>
              <p:nvPr/>
            </p:nvSpPr>
            <p:spPr bwMode="auto">
              <a:xfrm>
                <a:off x="2880" y="596"/>
                <a:ext cx="72" cy="2060"/>
              </a:xfrm>
              <a:custGeom>
                <a:avLst/>
                <a:gdLst>
                  <a:gd name="T0" fmla="*/ 0 w 72"/>
                  <a:gd name="T1" fmla="*/ 2036 h 2060"/>
                  <a:gd name="T2" fmla="*/ 0 w 72"/>
                  <a:gd name="T3" fmla="*/ 0 h 2060"/>
                  <a:gd name="T4" fmla="*/ 72 w 72"/>
                  <a:gd name="T5" fmla="*/ 36 h 2060"/>
                  <a:gd name="T6" fmla="*/ 72 w 72"/>
                  <a:gd name="T7" fmla="*/ 2060 h 2060"/>
                  <a:gd name="T8" fmla="*/ 0 w 72"/>
                  <a:gd name="T9" fmla="*/ 2036 h 2060"/>
                  <a:gd name="T10" fmla="*/ 0 60000 65536"/>
                  <a:gd name="T11" fmla="*/ 0 60000 65536"/>
                  <a:gd name="T12" fmla="*/ 0 60000 65536"/>
                  <a:gd name="T13" fmla="*/ 0 60000 65536"/>
                  <a:gd name="T14" fmla="*/ 0 60000 65536"/>
                  <a:gd name="T15" fmla="*/ 0 w 72"/>
                  <a:gd name="T16" fmla="*/ 0 h 2060"/>
                  <a:gd name="T17" fmla="*/ 72 w 72"/>
                  <a:gd name="T18" fmla="*/ 2060 h 2060"/>
                </a:gdLst>
                <a:ahLst/>
                <a:cxnLst>
                  <a:cxn ang="T10">
                    <a:pos x="T0" y="T1"/>
                  </a:cxn>
                  <a:cxn ang="T11">
                    <a:pos x="T2" y="T3"/>
                  </a:cxn>
                  <a:cxn ang="T12">
                    <a:pos x="T4" y="T5"/>
                  </a:cxn>
                  <a:cxn ang="T13">
                    <a:pos x="T6" y="T7"/>
                  </a:cxn>
                  <a:cxn ang="T14">
                    <a:pos x="T8" y="T9"/>
                  </a:cxn>
                </a:cxnLst>
                <a:rect l="T15" t="T16" r="T17" b="T18"/>
                <a:pathLst>
                  <a:path w="72" h="2060">
                    <a:moveTo>
                      <a:pt x="0" y="2036"/>
                    </a:moveTo>
                    <a:lnTo>
                      <a:pt x="0" y="0"/>
                    </a:lnTo>
                    <a:lnTo>
                      <a:pt x="72" y="36"/>
                    </a:lnTo>
                    <a:lnTo>
                      <a:pt x="72" y="2060"/>
                    </a:lnTo>
                    <a:lnTo>
                      <a:pt x="0" y="2036"/>
                    </a:lnTo>
                    <a:close/>
                  </a:path>
                </a:pathLst>
              </a:custGeom>
              <a:solidFill>
                <a:srgbClr val="EAEAEA"/>
              </a:solidFill>
              <a:ln w="9525">
                <a:solidFill>
                  <a:schemeClr val="tx1"/>
                </a:solidFill>
                <a:round/>
                <a:headEnd/>
                <a:tailEnd/>
              </a:ln>
            </p:spPr>
            <p:txBody>
              <a:bodyPr/>
              <a:lstStyle/>
              <a:p>
                <a:endParaRPr lang="en-US"/>
              </a:p>
            </p:txBody>
          </p:sp>
          <p:sp>
            <p:nvSpPr>
              <p:cNvPr id="7186" name="Freeform 13"/>
              <p:cNvSpPr>
                <a:spLocks/>
              </p:cNvSpPr>
              <p:nvPr/>
            </p:nvSpPr>
            <p:spPr bwMode="auto">
              <a:xfrm>
                <a:off x="2952" y="608"/>
                <a:ext cx="72" cy="2044"/>
              </a:xfrm>
              <a:custGeom>
                <a:avLst/>
                <a:gdLst>
                  <a:gd name="T0" fmla="*/ 0 w 72"/>
                  <a:gd name="T1" fmla="*/ 16 h 2044"/>
                  <a:gd name="T2" fmla="*/ 0 w 72"/>
                  <a:gd name="T3" fmla="*/ 2044 h 2044"/>
                  <a:gd name="T4" fmla="*/ 72 w 72"/>
                  <a:gd name="T5" fmla="*/ 2016 h 2044"/>
                  <a:gd name="T6" fmla="*/ 72 w 72"/>
                  <a:gd name="T7" fmla="*/ 0 h 2044"/>
                  <a:gd name="T8" fmla="*/ 0 w 72"/>
                  <a:gd name="T9" fmla="*/ 16 h 2044"/>
                  <a:gd name="T10" fmla="*/ 0 60000 65536"/>
                  <a:gd name="T11" fmla="*/ 0 60000 65536"/>
                  <a:gd name="T12" fmla="*/ 0 60000 65536"/>
                  <a:gd name="T13" fmla="*/ 0 60000 65536"/>
                  <a:gd name="T14" fmla="*/ 0 60000 65536"/>
                  <a:gd name="T15" fmla="*/ 0 w 72"/>
                  <a:gd name="T16" fmla="*/ 0 h 2044"/>
                  <a:gd name="T17" fmla="*/ 72 w 72"/>
                  <a:gd name="T18" fmla="*/ 2044 h 2044"/>
                </a:gdLst>
                <a:ahLst/>
                <a:cxnLst>
                  <a:cxn ang="T10">
                    <a:pos x="T0" y="T1"/>
                  </a:cxn>
                  <a:cxn ang="T11">
                    <a:pos x="T2" y="T3"/>
                  </a:cxn>
                  <a:cxn ang="T12">
                    <a:pos x="T4" y="T5"/>
                  </a:cxn>
                  <a:cxn ang="T13">
                    <a:pos x="T6" y="T7"/>
                  </a:cxn>
                  <a:cxn ang="T14">
                    <a:pos x="T8" y="T9"/>
                  </a:cxn>
                </a:cxnLst>
                <a:rect l="T15" t="T16" r="T17" b="T18"/>
                <a:pathLst>
                  <a:path w="72" h="2044">
                    <a:moveTo>
                      <a:pt x="0" y="16"/>
                    </a:moveTo>
                    <a:lnTo>
                      <a:pt x="0" y="2044"/>
                    </a:lnTo>
                    <a:lnTo>
                      <a:pt x="72" y="2016"/>
                    </a:lnTo>
                    <a:lnTo>
                      <a:pt x="72" y="0"/>
                    </a:lnTo>
                    <a:lnTo>
                      <a:pt x="0" y="16"/>
                    </a:lnTo>
                    <a:close/>
                  </a:path>
                </a:pathLst>
              </a:custGeom>
              <a:solidFill>
                <a:srgbClr val="EAEAEA"/>
              </a:solidFill>
              <a:ln w="9525">
                <a:solidFill>
                  <a:schemeClr val="tx1"/>
                </a:solidFill>
                <a:round/>
                <a:headEnd/>
                <a:tailEnd/>
              </a:ln>
            </p:spPr>
            <p:txBody>
              <a:bodyPr/>
              <a:lstStyle/>
              <a:p>
                <a:endParaRPr lang="en-US"/>
              </a:p>
            </p:txBody>
          </p:sp>
          <p:sp>
            <p:nvSpPr>
              <p:cNvPr id="7187" name="Text Box 14"/>
              <p:cNvSpPr txBox="1">
                <a:spLocks noChangeArrowheads="1"/>
              </p:cNvSpPr>
              <p:nvPr/>
            </p:nvSpPr>
            <p:spPr bwMode="auto">
              <a:xfrm>
                <a:off x="2508" y="3024"/>
                <a:ext cx="884" cy="231"/>
              </a:xfrm>
              <a:prstGeom prst="rect">
                <a:avLst/>
              </a:prstGeom>
              <a:noFill/>
              <a:ln w="9525">
                <a:noFill/>
                <a:miter lim="800000"/>
                <a:headEnd/>
                <a:tailEnd/>
              </a:ln>
            </p:spPr>
            <p:txBody>
              <a:bodyPr wrap="none">
                <a:spAutoFit/>
              </a:bodyPr>
              <a:lstStyle/>
              <a:p>
                <a:pPr algn="ctr"/>
                <a:r>
                  <a:rPr lang="en-US"/>
                  <a:t>unit impulse</a:t>
                </a:r>
              </a:p>
            </p:txBody>
          </p:sp>
        </p:grpSp>
        <p:pic>
          <p:nvPicPr>
            <p:cNvPr id="7176" name="Picture 15" descr="Edittex"/>
            <p:cNvPicPr>
              <a:picLocks noChangeAspect="1" noChangeArrowheads="1"/>
            </p:cNvPicPr>
            <p:nvPr>
              <p:custDataLst>
                <p:tags r:id="rId1"/>
              </p:custDataLst>
            </p:nvPr>
          </p:nvPicPr>
          <p:blipFill>
            <a:blip r:embed="rId7" cstate="print"/>
            <a:srcRect/>
            <a:stretch>
              <a:fillRect/>
            </a:stretch>
          </p:blipFill>
          <p:spPr bwMode="auto">
            <a:xfrm>
              <a:off x="1968" y="2807"/>
              <a:ext cx="288" cy="43"/>
            </a:xfrm>
            <a:prstGeom prst="rect">
              <a:avLst/>
            </a:prstGeom>
            <a:noFill/>
            <a:ln w="9525">
              <a:noFill/>
              <a:miter lim="800000"/>
              <a:headEnd/>
              <a:tailEnd/>
            </a:ln>
          </p:spPr>
        </p:pic>
        <p:pic>
          <p:nvPicPr>
            <p:cNvPr id="7177" name="Picture 20" descr="log"/>
            <p:cNvPicPr>
              <a:picLocks noChangeAspect="1" noChangeArrowheads="1"/>
            </p:cNvPicPr>
            <p:nvPr/>
          </p:nvPicPr>
          <p:blipFill>
            <a:blip r:embed="rId8" cstate="print">
              <a:lum contrast="20000"/>
            </a:blip>
            <a:srcRect/>
            <a:stretch>
              <a:fillRect/>
            </a:stretch>
          </p:blipFill>
          <p:spPr bwMode="auto">
            <a:xfrm>
              <a:off x="4032" y="2361"/>
              <a:ext cx="1680" cy="1606"/>
            </a:xfrm>
            <a:prstGeom prst="rect">
              <a:avLst/>
            </a:prstGeom>
            <a:noFill/>
            <a:ln w="9525">
              <a:noFill/>
              <a:miter lim="800000"/>
              <a:headEnd/>
              <a:tailEnd/>
            </a:ln>
          </p:spPr>
        </p:pic>
        <p:pic>
          <p:nvPicPr>
            <p:cNvPr id="7178" name="Picture 16" descr="Edittex"/>
            <p:cNvPicPr>
              <a:picLocks noChangeAspect="1" noChangeArrowheads="1"/>
            </p:cNvPicPr>
            <p:nvPr>
              <p:custDataLst>
                <p:tags r:id="rId2"/>
              </p:custDataLst>
            </p:nvPr>
          </p:nvPicPr>
          <p:blipFill>
            <a:blip r:embed="rId9" cstate="print"/>
            <a:srcRect/>
            <a:stretch>
              <a:fillRect/>
            </a:stretch>
          </p:blipFill>
          <p:spPr bwMode="auto">
            <a:xfrm>
              <a:off x="3823" y="2731"/>
              <a:ext cx="338" cy="246"/>
            </a:xfrm>
            <a:prstGeom prst="rect">
              <a:avLst/>
            </a:prstGeom>
            <a:noFill/>
            <a:ln w="9525">
              <a:noFill/>
              <a:miter lim="800000"/>
              <a:headEnd/>
              <a:tailEnd/>
            </a:ln>
          </p:spPr>
        </p:pic>
        <p:sp>
          <p:nvSpPr>
            <p:cNvPr id="7179" name="Text Box 5"/>
            <p:cNvSpPr txBox="1">
              <a:spLocks noChangeArrowheads="1"/>
            </p:cNvSpPr>
            <p:nvPr/>
          </p:nvSpPr>
          <p:spPr bwMode="auto">
            <a:xfrm>
              <a:off x="4076" y="3753"/>
              <a:ext cx="1540" cy="231"/>
            </a:xfrm>
            <a:prstGeom prst="rect">
              <a:avLst/>
            </a:prstGeom>
            <a:noFill/>
            <a:ln w="9525">
              <a:noFill/>
              <a:miter lim="800000"/>
              <a:headEnd/>
              <a:tailEnd/>
            </a:ln>
          </p:spPr>
          <p:txBody>
            <a:bodyPr wrap="none">
              <a:spAutoFit/>
            </a:bodyPr>
            <a:lstStyle/>
            <a:p>
              <a:pPr algn="ctr"/>
              <a:r>
                <a:rPr lang="en-US"/>
                <a:t>Laplacian of Gaussian</a:t>
              </a:r>
            </a:p>
          </p:txBody>
        </p:sp>
      </p:grpSp>
      <p:sp>
        <p:nvSpPr>
          <p:cNvPr id="7173" name="TextBox 25"/>
          <p:cNvSpPr txBox="1">
            <a:spLocks noChangeArrowheads="1"/>
          </p:cNvSpPr>
          <p:nvPr/>
        </p:nvSpPr>
        <p:spPr bwMode="auto">
          <a:xfrm>
            <a:off x="7177088" y="6488113"/>
            <a:ext cx="1966912" cy="369887"/>
          </a:xfrm>
          <a:prstGeom prst="rect">
            <a:avLst/>
          </a:prstGeom>
          <a:noFill/>
          <a:ln w="9525">
            <a:noFill/>
            <a:miter lim="800000"/>
            <a:headEnd/>
            <a:tailEnd/>
          </a:ln>
        </p:spPr>
        <p:txBody>
          <a:bodyPr wrap="none">
            <a:spAutoFit/>
          </a:bodyPr>
          <a:lstStyle/>
          <a:p>
            <a:r>
              <a:rPr lang="en-US" dirty="0"/>
              <a:t>Source: </a:t>
            </a:r>
            <a:r>
              <a:rPr lang="en-US" dirty="0" err="1"/>
              <a:t>Lazebnik</a:t>
            </a:r>
            <a:endParaRPr lang="en-US" dirty="0"/>
          </a:p>
        </p:txBody>
      </p:sp>
    </p:spTree>
    <p:extLst>
      <p:ext uri="{BB962C8B-B14F-4D97-AF65-F5344CB8AC3E}">
        <p14:creationId xmlns:p14="http://schemas.microsoft.com/office/powerpoint/2010/main" val="846924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84632" y="152400"/>
            <a:ext cx="8229600" cy="914400"/>
          </a:xfrm>
        </p:spPr>
        <p:txBody>
          <a:bodyPr>
            <a:normAutofit fontScale="90000"/>
          </a:bodyPr>
          <a:lstStyle/>
          <a:p>
            <a:pPr eaLnBrk="1" hangingPunct="1"/>
            <a:r>
              <a:rPr lang="en-US" dirty="0"/>
              <a:t>Images in a Difference of Gaussian Pyramid</a:t>
            </a:r>
          </a:p>
        </p:txBody>
      </p:sp>
      <p:pic>
        <p:nvPicPr>
          <p:cNvPr id="2" name="Picture 1">
            <a:extLst>
              <a:ext uri="{FF2B5EF4-FFF2-40B4-BE49-F238E27FC236}">
                <a16:creationId xmlns:a16="http://schemas.microsoft.com/office/drawing/2014/main" id="{EAA89D33-1782-6B46-B851-D8A1EA77EC4C}"/>
              </a:ext>
            </a:extLst>
          </p:cNvPr>
          <p:cNvPicPr>
            <a:picLocks noChangeAspect="1"/>
          </p:cNvPicPr>
          <p:nvPr/>
        </p:nvPicPr>
        <p:blipFill>
          <a:blip r:embed="rId2"/>
          <a:stretch>
            <a:fillRect/>
          </a:stretch>
        </p:blipFill>
        <p:spPr>
          <a:xfrm>
            <a:off x="27432" y="2519695"/>
            <a:ext cx="9144000" cy="2997185"/>
          </a:xfrm>
          <a:prstGeom prst="rect">
            <a:avLst/>
          </a:prstGeom>
        </p:spPr>
      </p:pic>
      <p:pic>
        <p:nvPicPr>
          <p:cNvPr id="8" name="Picture 7">
            <a:extLst>
              <a:ext uri="{FF2B5EF4-FFF2-40B4-BE49-F238E27FC236}">
                <a16:creationId xmlns:a16="http://schemas.microsoft.com/office/drawing/2014/main" id="{2DA00DE1-5101-7349-B6FD-194827D2925F}"/>
              </a:ext>
            </a:extLst>
          </p:cNvPr>
          <p:cNvPicPr>
            <a:picLocks noChangeAspect="1"/>
          </p:cNvPicPr>
          <p:nvPr/>
        </p:nvPicPr>
        <p:blipFill>
          <a:blip r:embed="rId3"/>
          <a:stretch>
            <a:fillRect/>
          </a:stretch>
        </p:blipFill>
        <p:spPr>
          <a:xfrm>
            <a:off x="4848562" y="5516879"/>
            <a:ext cx="1920240" cy="996579"/>
          </a:xfrm>
          <a:prstGeom prst="rect">
            <a:avLst/>
          </a:prstGeom>
        </p:spPr>
      </p:pic>
      <p:pic>
        <p:nvPicPr>
          <p:cNvPr id="9" name="Picture 8">
            <a:extLst>
              <a:ext uri="{FF2B5EF4-FFF2-40B4-BE49-F238E27FC236}">
                <a16:creationId xmlns:a16="http://schemas.microsoft.com/office/drawing/2014/main" id="{3834139B-7CB0-014C-8DEF-368094FD5C9B}"/>
              </a:ext>
            </a:extLst>
          </p:cNvPr>
          <p:cNvPicPr>
            <a:picLocks noChangeAspect="1"/>
          </p:cNvPicPr>
          <p:nvPr/>
        </p:nvPicPr>
        <p:blipFill>
          <a:blip r:embed="rId4"/>
          <a:stretch>
            <a:fillRect/>
          </a:stretch>
        </p:blipFill>
        <p:spPr>
          <a:xfrm>
            <a:off x="2486363" y="5516880"/>
            <a:ext cx="1920240" cy="996579"/>
          </a:xfrm>
          <a:prstGeom prst="rect">
            <a:avLst/>
          </a:prstGeom>
        </p:spPr>
      </p:pic>
      <p:pic>
        <p:nvPicPr>
          <p:cNvPr id="10" name="Picture 9">
            <a:extLst>
              <a:ext uri="{FF2B5EF4-FFF2-40B4-BE49-F238E27FC236}">
                <a16:creationId xmlns:a16="http://schemas.microsoft.com/office/drawing/2014/main" id="{B393C6B5-04D3-534D-B659-62AA1562D8BD}"/>
              </a:ext>
            </a:extLst>
          </p:cNvPr>
          <p:cNvPicPr>
            <a:picLocks noChangeAspect="1"/>
          </p:cNvPicPr>
          <p:nvPr/>
        </p:nvPicPr>
        <p:blipFill>
          <a:blip r:embed="rId5"/>
          <a:stretch>
            <a:fillRect/>
          </a:stretch>
        </p:blipFill>
        <p:spPr>
          <a:xfrm>
            <a:off x="2590800" y="1712943"/>
            <a:ext cx="1554480" cy="806752"/>
          </a:xfrm>
          <a:prstGeom prst="rect">
            <a:avLst/>
          </a:prstGeom>
        </p:spPr>
      </p:pic>
      <p:pic>
        <p:nvPicPr>
          <p:cNvPr id="11" name="Picture 10">
            <a:extLst>
              <a:ext uri="{FF2B5EF4-FFF2-40B4-BE49-F238E27FC236}">
                <a16:creationId xmlns:a16="http://schemas.microsoft.com/office/drawing/2014/main" id="{A59E2C05-457B-BE41-9291-EEF2634F1819}"/>
              </a:ext>
            </a:extLst>
          </p:cNvPr>
          <p:cNvPicPr>
            <a:picLocks noChangeAspect="1"/>
          </p:cNvPicPr>
          <p:nvPr/>
        </p:nvPicPr>
        <p:blipFill>
          <a:blip r:embed="rId6"/>
          <a:stretch>
            <a:fillRect/>
          </a:stretch>
        </p:blipFill>
        <p:spPr>
          <a:xfrm>
            <a:off x="4998722" y="1712943"/>
            <a:ext cx="1554480" cy="806752"/>
          </a:xfrm>
          <a:prstGeom prst="rect">
            <a:avLst/>
          </a:prstGeom>
        </p:spPr>
      </p:pic>
    </p:spTree>
    <p:extLst>
      <p:ext uri="{BB962C8B-B14F-4D97-AF65-F5344CB8AC3E}">
        <p14:creationId xmlns:p14="http://schemas.microsoft.com/office/powerpoint/2010/main" val="24932100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defRPr/>
            </a:pPr>
            <a:r>
              <a:rPr lang="en-US" sz="2800" dirty="0"/>
              <a:t>Don’t believe it?  </a:t>
            </a:r>
          </a:p>
          <a:p>
            <a:pPr lvl="1">
              <a:defRPr/>
            </a:pPr>
            <a:r>
              <a:rPr lang="en-US" sz="2400" dirty="0"/>
              <a:t>Neither did Lagrange, Laplace, Poisson and other big wigs</a:t>
            </a:r>
          </a:p>
          <a:p>
            <a:pPr lvl="1">
              <a:defRPr/>
            </a:pPr>
            <a:r>
              <a:rPr lang="en-US" sz="2400" dirty="0"/>
              <a:t>Not translated into English until 1878!</a:t>
            </a:r>
          </a:p>
          <a:p>
            <a:pPr>
              <a:defRPr/>
            </a:pPr>
            <a:r>
              <a:rPr lang="en-US" sz="2800" dirty="0"/>
              <a:t> But it’s (mostly) true!</a:t>
            </a:r>
          </a:p>
          <a:p>
            <a:pPr lvl="1">
              <a:defRPr/>
            </a:pPr>
            <a:r>
              <a:rPr lang="en-US" sz="2400" dirty="0"/>
              <a:t>called Fourier Series</a:t>
            </a:r>
          </a:p>
          <a:p>
            <a:pPr lvl="1">
              <a:defRPr/>
            </a:pPr>
            <a:r>
              <a:rPr lang="en-US" sz="2400" dirty="0"/>
              <a:t>there are some subtle restrictions</a:t>
            </a:r>
          </a:p>
          <a:p>
            <a:pPr lvl="1">
              <a:defRPr/>
            </a:pPr>
            <a:endParaRPr lang="en-US" sz="2400" dirty="0"/>
          </a:p>
        </p:txBody>
      </p:sp>
      <p:pic>
        <p:nvPicPr>
          <p:cNvPr id="25604" name="Picture 4" descr="J.B.J. Fourier (public domain image)"/>
          <p:cNvPicPr>
            <a:picLocks noChangeAspect="1" noChangeArrowheads="1"/>
          </p:cNvPicPr>
          <p:nvPr/>
        </p:nvPicPr>
        <p:blipFill>
          <a:blip r:embed="rId3" cstate="print"/>
          <a:srcRect/>
          <a:stretch>
            <a:fillRect/>
          </a:stretch>
        </p:blipFill>
        <p:spPr bwMode="auto">
          <a:xfrm>
            <a:off x="4191000" y="838200"/>
            <a:ext cx="4800600" cy="5867400"/>
          </a:xfrm>
          <a:prstGeom prst="rect">
            <a:avLst/>
          </a:prstGeom>
          <a:noFill/>
          <a:ln w="9525">
            <a:noFill/>
            <a:miter lim="800000"/>
            <a:headEnd/>
            <a:tailEnd/>
          </a:ln>
        </p:spPr>
      </p:pic>
      <p:pic>
        <p:nvPicPr>
          <p:cNvPr id="55298" name="Picture 2" descr="http://upload.wikimedia.org/wikipedia/commons/thumb/d/d8/Langrange_portrait.jpg/225px-Langrange_portrait.jpg"/>
          <p:cNvPicPr>
            <a:picLocks noChangeAspect="1" noChangeArrowheads="1"/>
          </p:cNvPicPr>
          <p:nvPr/>
        </p:nvPicPr>
        <p:blipFill>
          <a:blip r:embed="rId4" cstate="print"/>
          <a:srcRect/>
          <a:stretch>
            <a:fillRect/>
          </a:stretch>
        </p:blipFill>
        <p:spPr bwMode="auto">
          <a:xfrm>
            <a:off x="4876800" y="3276600"/>
            <a:ext cx="2143125" cy="2409825"/>
          </a:xfrm>
          <a:prstGeom prst="rect">
            <a:avLst/>
          </a:prstGeom>
          <a:noFill/>
          <a:ln w="9525">
            <a:noFill/>
            <a:miter lim="800000"/>
            <a:headEnd/>
            <a:tailEnd/>
          </a:ln>
        </p:spPr>
      </p:pic>
      <p:pic>
        <p:nvPicPr>
          <p:cNvPr id="55302" name="Picture 6" descr="http://upload.wikimedia.org/wikipedia/commons/0/03/Legendre.jpg"/>
          <p:cNvPicPr>
            <a:picLocks noChangeAspect="1" noChangeArrowheads="1"/>
          </p:cNvPicPr>
          <p:nvPr/>
        </p:nvPicPr>
        <p:blipFill>
          <a:blip r:embed="rId5" cstate="print"/>
          <a:srcRect/>
          <a:stretch>
            <a:fillRect/>
          </a:stretch>
        </p:blipFill>
        <p:spPr bwMode="auto">
          <a:xfrm>
            <a:off x="7620000" y="3657600"/>
            <a:ext cx="1524000" cy="1905000"/>
          </a:xfrm>
          <a:prstGeom prst="rect">
            <a:avLst/>
          </a:prstGeom>
          <a:noFill/>
          <a:ln w="9525">
            <a:noFill/>
            <a:miter lim="800000"/>
            <a:headEnd/>
            <a:tailEnd/>
          </a:ln>
        </p:spPr>
      </p:pic>
      <p:pic>
        <p:nvPicPr>
          <p:cNvPr id="55300" name="Picture 4" descr="http://upload.wikimedia.org/wikipedia/commons/thumb/e/e3/Pierre-Simon_Laplace.jpg/225px-Pierre-Simon_Laplace.jpg"/>
          <p:cNvPicPr>
            <a:picLocks noChangeAspect="1" noChangeArrowheads="1"/>
          </p:cNvPicPr>
          <p:nvPr/>
        </p:nvPicPr>
        <p:blipFill>
          <a:blip r:embed="rId6" cstate="print"/>
          <a:srcRect/>
          <a:stretch>
            <a:fillRect/>
          </a:stretch>
        </p:blipFill>
        <p:spPr bwMode="auto">
          <a:xfrm>
            <a:off x="6019800" y="2971800"/>
            <a:ext cx="2143125" cy="2857500"/>
          </a:xfrm>
          <a:prstGeom prst="rect">
            <a:avLst/>
          </a:prstGeom>
          <a:noFill/>
          <a:ln w="9525">
            <a:noFill/>
            <a:miter lim="800000"/>
            <a:headEnd/>
            <a:tailEnd/>
          </a:ln>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0" y="3200400"/>
            <a:ext cx="1044575" cy="369888"/>
          </a:xfrm>
          <a:prstGeom prst="rect">
            <a:avLst/>
          </a:prstGeom>
          <a:noFill/>
          <a:ln w="9525">
            <a:noFill/>
            <a:miter lim="800000"/>
            <a:headEnd/>
            <a:tailEnd/>
          </a:ln>
        </p:spPr>
        <p:txBody>
          <a:bodyPr wrap="none">
            <a:spAutoFit/>
          </a:bodyPr>
          <a:lstStyle/>
          <a:p>
            <a:r>
              <a:rPr lang="en-US" b="1"/>
              <a:t>Laplace</a:t>
            </a:r>
          </a:p>
        </p:txBody>
      </p:sp>
      <p:sp>
        <p:nvSpPr>
          <p:cNvPr id="12" name="TextBox 11"/>
          <p:cNvSpPr txBox="1">
            <a:spLocks noChangeArrowheads="1"/>
          </p:cNvSpPr>
          <p:nvPr/>
        </p:nvSpPr>
        <p:spPr bwMode="auto">
          <a:xfrm>
            <a:off x="6096000" y="5486400"/>
            <a:ext cx="1223963" cy="369888"/>
          </a:xfrm>
          <a:prstGeom prst="rect">
            <a:avLst/>
          </a:prstGeom>
          <a:noFill/>
          <a:ln w="9525">
            <a:noFill/>
            <a:miter lim="800000"/>
            <a:headEnd/>
            <a:tailEnd/>
          </a:ln>
        </p:spPr>
        <p:txBody>
          <a:bodyPr wrap="none">
            <a:spAutoFit/>
          </a:bodyPr>
          <a:lstStyle/>
          <a:p>
            <a:r>
              <a:rPr lang="en-US" b="1">
                <a:solidFill>
                  <a:schemeClr val="bg1"/>
                </a:solidFill>
              </a:rPr>
              <a:t>Lagrange</a:t>
            </a:r>
          </a:p>
        </p:txBody>
      </p:sp>
      <p:sp>
        <p:nvSpPr>
          <p:cNvPr id="13" name="TextBox 12"/>
          <p:cNvSpPr txBox="1">
            <a:spLocks noChangeArrowheads="1"/>
          </p:cNvSpPr>
          <p:nvPr/>
        </p:nvSpPr>
        <p:spPr bwMode="auto">
          <a:xfrm>
            <a:off x="8059738" y="5278438"/>
            <a:ext cx="1223962" cy="369887"/>
          </a:xfrm>
          <a:prstGeom prst="rect">
            <a:avLst/>
          </a:prstGeom>
          <a:noFill/>
          <a:ln w="9525">
            <a:noFill/>
            <a:miter lim="800000"/>
            <a:headEnd/>
            <a:tailEnd/>
          </a:ln>
        </p:spPr>
        <p:txBody>
          <a:bodyPr wrap="none">
            <a:spAutoFit/>
          </a:bodyPr>
          <a:lstStyle/>
          <a:p>
            <a:r>
              <a:rPr lang="en-US" b="1"/>
              <a:t>Legendre</a:t>
            </a:r>
          </a:p>
        </p:txBody>
      </p:sp>
      <p:sp>
        <p:nvSpPr>
          <p:cNvPr id="14" name="TextBox 13"/>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859EB0-A59C-EF4F-9782-E3C2D3C80B7E}"/>
              </a:ext>
            </a:extLst>
          </p:cNvPr>
          <p:cNvSpPr>
            <a:spLocks noGrp="1"/>
          </p:cNvSpPr>
          <p:nvPr>
            <p:ph type="title"/>
          </p:nvPr>
        </p:nvSpPr>
        <p:spPr/>
        <p:txBody>
          <a:bodyPr/>
          <a:lstStyle/>
          <a:p>
            <a:endParaRPr lang="en-US"/>
          </a:p>
        </p:txBody>
      </p:sp>
      <p:pic>
        <p:nvPicPr>
          <p:cNvPr id="12" name="Picture 11" descr="A picture containing indoor, building, room, fireplace&#10;&#10;Description automatically generated">
            <a:extLst>
              <a:ext uri="{FF2B5EF4-FFF2-40B4-BE49-F238E27FC236}">
                <a16:creationId xmlns:a16="http://schemas.microsoft.com/office/drawing/2014/main" id="{58F56FCB-A180-E549-B7F8-6E7324D3F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391" y="-6096"/>
            <a:ext cx="5169218" cy="6858000"/>
          </a:xfrm>
          <a:prstGeom prst="rect">
            <a:avLst/>
          </a:prstGeom>
        </p:spPr>
      </p:pic>
      <p:sp>
        <p:nvSpPr>
          <p:cNvPr id="13" name="TextBox 12">
            <a:extLst>
              <a:ext uri="{FF2B5EF4-FFF2-40B4-BE49-F238E27FC236}">
                <a16:creationId xmlns:a16="http://schemas.microsoft.com/office/drawing/2014/main" id="{6D2480A8-184D-6D43-8733-7E70BE8CDF62}"/>
              </a:ext>
            </a:extLst>
          </p:cNvPr>
          <p:cNvSpPr txBox="1"/>
          <p:nvPr/>
        </p:nvSpPr>
        <p:spPr>
          <a:xfrm>
            <a:off x="56606" y="6498159"/>
            <a:ext cx="4729180" cy="307777"/>
          </a:xfrm>
          <a:prstGeom prst="rect">
            <a:avLst/>
          </a:prstGeom>
          <a:solidFill>
            <a:schemeClr val="bg1">
              <a:alpha val="50000"/>
            </a:schemeClr>
          </a:solidFill>
        </p:spPr>
        <p:txBody>
          <a:bodyPr wrap="none" rtlCol="0">
            <a:spAutoFit/>
          </a:bodyPr>
          <a:lstStyle/>
          <a:p>
            <a:r>
              <a:rPr lang="en-US" sz="1400" dirty="0"/>
              <a:t>Dali: “Gala Contemplating the Mediterranean Sea” (1976)</a:t>
            </a:r>
          </a:p>
        </p:txBody>
      </p:sp>
    </p:spTree>
    <p:extLst>
      <p:ext uri="{BB962C8B-B14F-4D97-AF65-F5344CB8AC3E}">
        <p14:creationId xmlns:p14="http://schemas.microsoft.com/office/powerpoint/2010/main" val="16357450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04E7CF-FDD0-434B-B2FB-8BC2CC4A2145}"/>
              </a:ext>
            </a:extLst>
          </p:cNvPr>
          <p:cNvPicPr>
            <a:picLocks noChangeAspect="1"/>
          </p:cNvPicPr>
          <p:nvPr/>
        </p:nvPicPr>
        <p:blipFill>
          <a:blip r:embed="rId2"/>
          <a:stretch>
            <a:fillRect/>
          </a:stretch>
        </p:blipFill>
        <p:spPr>
          <a:xfrm>
            <a:off x="0" y="1219200"/>
            <a:ext cx="9144000" cy="5038331"/>
          </a:xfrm>
          <a:prstGeom prst="rect">
            <a:avLst/>
          </a:prstGeom>
        </p:spPr>
      </p:pic>
      <p:sp>
        <p:nvSpPr>
          <p:cNvPr id="13" name="TextBox 12">
            <a:extLst>
              <a:ext uri="{FF2B5EF4-FFF2-40B4-BE49-F238E27FC236}">
                <a16:creationId xmlns:a16="http://schemas.microsoft.com/office/drawing/2014/main" id="{7AE182F5-CE92-E942-8EEE-377A3C6D3787}"/>
              </a:ext>
            </a:extLst>
          </p:cNvPr>
          <p:cNvSpPr txBox="1"/>
          <p:nvPr/>
        </p:nvSpPr>
        <p:spPr>
          <a:xfrm>
            <a:off x="56606" y="6498159"/>
            <a:ext cx="4729180" cy="307777"/>
          </a:xfrm>
          <a:prstGeom prst="rect">
            <a:avLst/>
          </a:prstGeom>
          <a:solidFill>
            <a:schemeClr val="bg1">
              <a:alpha val="50000"/>
            </a:schemeClr>
          </a:solidFill>
        </p:spPr>
        <p:txBody>
          <a:bodyPr wrap="none" rtlCol="0">
            <a:spAutoFit/>
          </a:bodyPr>
          <a:lstStyle/>
          <a:p>
            <a:r>
              <a:rPr lang="en-US" sz="1400" dirty="0"/>
              <a:t>Dali: “Gala Contemplating the Mediterranean Sea” (1976)</a:t>
            </a:r>
          </a:p>
        </p:txBody>
      </p:sp>
      <p:sp>
        <p:nvSpPr>
          <p:cNvPr id="7" name="Title 1">
            <a:extLst>
              <a:ext uri="{FF2B5EF4-FFF2-40B4-BE49-F238E27FC236}">
                <a16:creationId xmlns:a16="http://schemas.microsoft.com/office/drawing/2014/main" id="{AC3BAD40-20B2-A143-AAF0-8CF7D9494BB0}"/>
              </a:ext>
            </a:extLst>
          </p:cNvPr>
          <p:cNvSpPr txBox="1">
            <a:spLocks/>
          </p:cNvSpPr>
          <p:nvPr/>
        </p:nvSpPr>
        <p:spPr bwMode="auto">
          <a:xfrm>
            <a:off x="484632" y="152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r>
              <a:rPr lang="en-US"/>
              <a:t>Images in a Difference of Gaussian Pyramid</a:t>
            </a:r>
            <a:endParaRPr lang="en-US" dirty="0"/>
          </a:p>
        </p:txBody>
      </p:sp>
    </p:spTree>
    <p:extLst>
      <p:ext uri="{BB962C8B-B14F-4D97-AF65-F5344CB8AC3E}">
        <p14:creationId xmlns:p14="http://schemas.microsoft.com/office/powerpoint/2010/main" val="373290300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24" y="150466"/>
            <a:ext cx="8822675" cy="638137"/>
          </a:xfrm>
        </p:spPr>
        <p:txBody>
          <a:bodyPr/>
          <a:lstStyle/>
          <a:p>
            <a:r>
              <a:rPr lang="en-US" dirty="0"/>
              <a:t>Reconstructing from Diff </a:t>
            </a:r>
            <a:r>
              <a:rPr lang="en-US"/>
              <a:t>of Gauss </a:t>
            </a:r>
            <a:r>
              <a:rPr lang="en-US" dirty="0"/>
              <a:t>Pyramid</a:t>
            </a:r>
          </a:p>
        </p:txBody>
      </p:sp>
      <p:cxnSp>
        <p:nvCxnSpPr>
          <p:cNvPr id="13" name="Straight Arrow Connector 12"/>
          <p:cNvCxnSpPr>
            <a:cxnSpLocks/>
            <a:stCxn id="4" idx="3"/>
            <a:endCxn id="38" idx="1"/>
          </p:cNvCxnSpPr>
          <p:nvPr/>
        </p:nvCxnSpPr>
        <p:spPr>
          <a:xfrm flipV="1">
            <a:off x="2132382" y="2607823"/>
            <a:ext cx="1550334" cy="752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8525" y="1582734"/>
            <a:ext cx="1417376" cy="369332"/>
          </a:xfrm>
          <a:prstGeom prst="rect">
            <a:avLst/>
          </a:prstGeom>
          <a:noFill/>
        </p:spPr>
        <p:txBody>
          <a:bodyPr wrap="none" rtlCol="0">
            <a:spAutoFit/>
          </a:bodyPr>
          <a:lstStyle/>
          <a:p>
            <a:r>
              <a:rPr lang="en-US" dirty="0">
                <a:solidFill>
                  <a:srgbClr val="0000FF"/>
                </a:solidFill>
              </a:rPr>
              <a:t>Image = G</a:t>
            </a:r>
            <a:r>
              <a:rPr lang="en-US" baseline="-25000" dirty="0">
                <a:solidFill>
                  <a:srgbClr val="0000FF"/>
                </a:solidFill>
              </a:rPr>
              <a:t>1</a:t>
            </a:r>
            <a:r>
              <a:rPr lang="en-US" dirty="0">
                <a:solidFill>
                  <a:srgbClr val="0000FF"/>
                </a:solidFill>
              </a:rPr>
              <a:t> </a:t>
            </a:r>
          </a:p>
        </p:txBody>
      </p:sp>
      <p:sp>
        <p:nvSpPr>
          <p:cNvPr id="20" name="TextBox 19"/>
          <p:cNvSpPr txBox="1"/>
          <p:nvPr/>
        </p:nvSpPr>
        <p:spPr>
          <a:xfrm>
            <a:off x="739347"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1</a:t>
            </a:r>
          </a:p>
        </p:txBody>
      </p:sp>
      <p:sp>
        <p:nvSpPr>
          <p:cNvPr id="21" name="TextBox 20"/>
          <p:cNvSpPr txBox="1"/>
          <p:nvPr/>
        </p:nvSpPr>
        <p:spPr>
          <a:xfrm>
            <a:off x="4081341" y="1789345"/>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2</a:t>
            </a:r>
          </a:p>
        </p:txBody>
      </p:sp>
      <p:cxnSp>
        <p:nvCxnSpPr>
          <p:cNvPr id="22" name="Straight Arrow Connector 21"/>
          <p:cNvCxnSpPr>
            <a:cxnSpLocks/>
            <a:stCxn id="38" idx="3"/>
            <a:endCxn id="42" idx="1"/>
          </p:cNvCxnSpPr>
          <p:nvPr/>
        </p:nvCxnSpPr>
        <p:spPr>
          <a:xfrm>
            <a:off x="5014588" y="2607823"/>
            <a:ext cx="1170972" cy="80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81387" y="2108901"/>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4</a:t>
            </a:r>
          </a:p>
        </p:txBody>
      </p:sp>
      <p:cxnSp>
        <p:nvCxnSpPr>
          <p:cNvPr id="37" name="Straight Arrow Connector 36"/>
          <p:cNvCxnSpPr>
            <a:cxnSpLocks/>
            <a:stCxn id="4" idx="2"/>
          </p:cNvCxnSpPr>
          <p:nvPr/>
        </p:nvCxnSpPr>
        <p:spPr>
          <a:xfrm>
            <a:off x="1137214" y="3278625"/>
            <a:ext cx="321155" cy="124283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a:stCxn id="38" idx="2"/>
          </p:cNvCxnSpPr>
          <p:nvPr/>
        </p:nvCxnSpPr>
        <p:spPr>
          <a:xfrm>
            <a:off x="4348652" y="3051669"/>
            <a:ext cx="746177" cy="148590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02874"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2</a:t>
            </a:r>
          </a:p>
        </p:txBody>
      </p:sp>
      <p:cxnSp>
        <p:nvCxnSpPr>
          <p:cNvPr id="53" name="Straight Arrow Connector 52"/>
          <p:cNvCxnSpPr>
            <a:cxnSpLocks/>
            <a:stCxn id="42" idx="2"/>
          </p:cNvCxnSpPr>
          <p:nvPr/>
        </p:nvCxnSpPr>
        <p:spPr>
          <a:xfrm>
            <a:off x="6577320" y="2869739"/>
            <a:ext cx="564521" cy="166783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651335" y="4521455"/>
            <a:ext cx="397866" cy="369332"/>
          </a:xfrm>
          <a:prstGeom prst="rect">
            <a:avLst/>
          </a:prstGeom>
          <a:noFill/>
        </p:spPr>
        <p:txBody>
          <a:bodyPr wrap="none" rtlCol="0">
            <a:spAutoFit/>
          </a:bodyPr>
          <a:lstStyle/>
          <a:p>
            <a:r>
              <a:rPr lang="en-US" dirty="0">
                <a:solidFill>
                  <a:srgbClr val="FF0000"/>
                </a:solidFill>
              </a:rPr>
              <a:t>L</a:t>
            </a:r>
            <a:r>
              <a:rPr lang="en-US" baseline="-25000" dirty="0">
                <a:solidFill>
                  <a:srgbClr val="FF0000"/>
                </a:solidFill>
              </a:rPr>
              <a:t>3</a:t>
            </a:r>
          </a:p>
        </p:txBody>
      </p:sp>
      <p:pic>
        <p:nvPicPr>
          <p:cNvPr id="4" name="Picture 3" descr="A close up of a window&#10;&#10;Description automatically generated">
            <a:extLst>
              <a:ext uri="{FF2B5EF4-FFF2-40B4-BE49-F238E27FC236}">
                <a16:creationId xmlns:a16="http://schemas.microsoft.com/office/drawing/2014/main" id="{74AD09A7-56A2-BE48-BE20-E49A68F895FC}"/>
              </a:ext>
            </a:extLst>
          </p:cNvPr>
          <p:cNvPicPr>
            <a:picLocks noChangeAspect="1"/>
          </p:cNvPicPr>
          <p:nvPr/>
        </p:nvPicPr>
        <p:blipFill rotWithShape="1">
          <a:blip r:embed="rId2">
            <a:extLst>
              <a:ext uri="{28A0092B-C50C-407E-A947-70E740481C1C}">
                <a14:useLocalDpi xmlns:a14="http://schemas.microsoft.com/office/drawing/2010/main" val="0"/>
              </a:ext>
            </a:extLst>
          </a:blip>
          <a:srcRect l="65" t="574" r="78168" b="55166"/>
          <a:stretch/>
        </p:blipFill>
        <p:spPr>
          <a:xfrm>
            <a:off x="142045" y="1952066"/>
            <a:ext cx="1990337" cy="1326559"/>
          </a:xfrm>
          <a:prstGeom prst="rect">
            <a:avLst/>
          </a:prstGeom>
        </p:spPr>
      </p:pic>
      <p:pic>
        <p:nvPicPr>
          <p:cNvPr id="38" name="Picture 37" descr="A close up of a window&#10;&#10;Description automatically generated">
            <a:extLst>
              <a:ext uri="{FF2B5EF4-FFF2-40B4-BE49-F238E27FC236}">
                <a16:creationId xmlns:a16="http://schemas.microsoft.com/office/drawing/2014/main" id="{002FF352-3BF0-384E-8A86-A81E7F8674CD}"/>
              </a:ext>
            </a:extLst>
          </p:cNvPr>
          <p:cNvPicPr>
            <a:picLocks noChangeAspect="1"/>
          </p:cNvPicPr>
          <p:nvPr/>
        </p:nvPicPr>
        <p:blipFill rotWithShape="1">
          <a:blip r:embed="rId2">
            <a:extLst>
              <a:ext uri="{28A0092B-C50C-407E-A947-70E740481C1C}">
                <a14:useLocalDpi xmlns:a14="http://schemas.microsoft.com/office/drawing/2010/main" val="0"/>
              </a:ext>
            </a:extLst>
          </a:blip>
          <a:srcRect l="26214" t="817" r="52019" b="54923"/>
          <a:stretch/>
        </p:blipFill>
        <p:spPr>
          <a:xfrm>
            <a:off x="3682716" y="2163977"/>
            <a:ext cx="1331872" cy="887692"/>
          </a:xfrm>
          <a:prstGeom prst="rect">
            <a:avLst/>
          </a:prstGeom>
        </p:spPr>
      </p:pic>
      <p:pic>
        <p:nvPicPr>
          <p:cNvPr id="39" name="Picture 38" descr="A close up of a window&#10;&#10;Description automatically generated">
            <a:extLst>
              <a:ext uri="{FF2B5EF4-FFF2-40B4-BE49-F238E27FC236}">
                <a16:creationId xmlns:a16="http://schemas.microsoft.com/office/drawing/2014/main" id="{1437B593-DFD6-FE47-90CF-551B8B787C98}"/>
              </a:ext>
            </a:extLst>
          </p:cNvPr>
          <p:cNvPicPr>
            <a:picLocks noChangeAspect="1"/>
          </p:cNvPicPr>
          <p:nvPr/>
        </p:nvPicPr>
        <p:blipFill rotWithShape="1">
          <a:blip r:embed="rId2">
            <a:extLst>
              <a:ext uri="{28A0092B-C50C-407E-A947-70E740481C1C}">
                <a14:useLocalDpi xmlns:a14="http://schemas.microsoft.com/office/drawing/2010/main" val="0"/>
              </a:ext>
            </a:extLst>
          </a:blip>
          <a:srcRect l="154" t="54949" r="78079" b="791"/>
          <a:stretch/>
        </p:blipFill>
        <p:spPr>
          <a:xfrm>
            <a:off x="1051422" y="4521455"/>
            <a:ext cx="1990337" cy="1326559"/>
          </a:xfrm>
          <a:prstGeom prst="rect">
            <a:avLst/>
          </a:prstGeom>
        </p:spPr>
      </p:pic>
      <p:pic>
        <p:nvPicPr>
          <p:cNvPr id="41" name="Picture 40" descr="A close up of a window&#10;&#10;Description automatically generated">
            <a:extLst>
              <a:ext uri="{FF2B5EF4-FFF2-40B4-BE49-F238E27FC236}">
                <a16:creationId xmlns:a16="http://schemas.microsoft.com/office/drawing/2014/main" id="{703F4F58-506F-0241-A707-3E08DD1C98F9}"/>
              </a:ext>
            </a:extLst>
          </p:cNvPr>
          <p:cNvPicPr>
            <a:picLocks noChangeAspect="1"/>
          </p:cNvPicPr>
          <p:nvPr/>
        </p:nvPicPr>
        <p:blipFill rotWithShape="1">
          <a:blip r:embed="rId2">
            <a:extLst>
              <a:ext uri="{28A0092B-C50C-407E-A947-70E740481C1C}">
                <a14:useLocalDpi xmlns:a14="http://schemas.microsoft.com/office/drawing/2010/main" val="0"/>
              </a:ext>
            </a:extLst>
          </a:blip>
          <a:srcRect l="26516" t="54475" r="51717" b="1265"/>
          <a:stretch/>
        </p:blipFill>
        <p:spPr>
          <a:xfrm>
            <a:off x="4866718" y="4521455"/>
            <a:ext cx="1331872" cy="887692"/>
          </a:xfrm>
          <a:prstGeom prst="rect">
            <a:avLst/>
          </a:prstGeom>
        </p:spPr>
      </p:pic>
      <p:pic>
        <p:nvPicPr>
          <p:cNvPr id="42" name="Picture 41" descr="A close up of a window&#10;&#10;Description automatically generated">
            <a:extLst>
              <a:ext uri="{FF2B5EF4-FFF2-40B4-BE49-F238E27FC236}">
                <a16:creationId xmlns:a16="http://schemas.microsoft.com/office/drawing/2014/main" id="{9A627140-88CF-2E44-AF98-26446A49E56A}"/>
              </a:ext>
            </a:extLst>
          </p:cNvPr>
          <p:cNvPicPr>
            <a:picLocks noChangeAspect="1"/>
          </p:cNvPicPr>
          <p:nvPr/>
        </p:nvPicPr>
        <p:blipFill rotWithShape="1">
          <a:blip r:embed="rId2">
            <a:extLst>
              <a:ext uri="{28A0092B-C50C-407E-A947-70E740481C1C}">
                <a14:useLocalDpi xmlns:a14="http://schemas.microsoft.com/office/drawing/2010/main" val="0"/>
              </a:ext>
            </a:extLst>
          </a:blip>
          <a:srcRect l="52065" t="1252" r="26168" b="54488"/>
          <a:stretch/>
        </p:blipFill>
        <p:spPr>
          <a:xfrm>
            <a:off x="6185560" y="2347523"/>
            <a:ext cx="783520" cy="522216"/>
          </a:xfrm>
          <a:prstGeom prst="rect">
            <a:avLst/>
          </a:prstGeom>
        </p:spPr>
      </p:pic>
      <p:pic>
        <p:nvPicPr>
          <p:cNvPr id="43" name="Picture 42" descr="A close up of a window&#10;&#10;Description automatically generated">
            <a:extLst>
              <a:ext uri="{FF2B5EF4-FFF2-40B4-BE49-F238E27FC236}">
                <a16:creationId xmlns:a16="http://schemas.microsoft.com/office/drawing/2014/main" id="{CED3C191-4D56-9D4D-BAC0-5F7D3253FF01}"/>
              </a:ext>
            </a:extLst>
          </p:cNvPr>
          <p:cNvPicPr>
            <a:picLocks noChangeAspect="1"/>
          </p:cNvPicPr>
          <p:nvPr/>
        </p:nvPicPr>
        <p:blipFill rotWithShape="1">
          <a:blip r:embed="rId2">
            <a:extLst>
              <a:ext uri="{28A0092B-C50C-407E-A947-70E740481C1C}">
                <a14:useLocalDpi xmlns:a14="http://schemas.microsoft.com/office/drawing/2010/main" val="0"/>
              </a:ext>
            </a:extLst>
          </a:blip>
          <a:srcRect l="78175" t="739" r="58" b="55001"/>
          <a:stretch/>
        </p:blipFill>
        <p:spPr>
          <a:xfrm>
            <a:off x="7781387" y="2458140"/>
            <a:ext cx="449162" cy="299366"/>
          </a:xfrm>
          <a:prstGeom prst="rect">
            <a:avLst/>
          </a:prstGeom>
        </p:spPr>
      </p:pic>
      <p:pic>
        <p:nvPicPr>
          <p:cNvPr id="45" name="Picture 44" descr="A close up of a window&#10;&#10;Description automatically generated">
            <a:extLst>
              <a:ext uri="{FF2B5EF4-FFF2-40B4-BE49-F238E27FC236}">
                <a16:creationId xmlns:a16="http://schemas.microsoft.com/office/drawing/2014/main" id="{6CB16573-C8A1-EE4A-B49B-6986DA53AF7E}"/>
              </a:ext>
            </a:extLst>
          </p:cNvPr>
          <p:cNvPicPr>
            <a:picLocks noChangeAspect="1"/>
          </p:cNvPicPr>
          <p:nvPr/>
        </p:nvPicPr>
        <p:blipFill rotWithShape="1">
          <a:blip r:embed="rId2">
            <a:extLst>
              <a:ext uri="{28A0092B-C50C-407E-A947-70E740481C1C}">
                <a14:useLocalDpi xmlns:a14="http://schemas.microsoft.com/office/drawing/2010/main" val="0"/>
              </a:ext>
            </a:extLst>
          </a:blip>
          <a:srcRect l="52157" t="53598" r="26076" b="2142"/>
          <a:stretch/>
        </p:blipFill>
        <p:spPr>
          <a:xfrm>
            <a:off x="6993248" y="4521455"/>
            <a:ext cx="783520" cy="522216"/>
          </a:xfrm>
          <a:prstGeom prst="rect">
            <a:avLst/>
          </a:prstGeom>
        </p:spPr>
      </p:pic>
      <p:cxnSp>
        <p:nvCxnSpPr>
          <p:cNvPr id="54" name="Straight Arrow Connector 53">
            <a:extLst>
              <a:ext uri="{FF2B5EF4-FFF2-40B4-BE49-F238E27FC236}">
                <a16:creationId xmlns:a16="http://schemas.microsoft.com/office/drawing/2014/main" id="{94FB8848-EA57-3B47-9095-E559F5EB4D4B}"/>
              </a:ext>
            </a:extLst>
          </p:cNvPr>
          <p:cNvCxnSpPr>
            <a:cxnSpLocks/>
            <a:stCxn id="42" idx="3"/>
            <a:endCxn id="43" idx="1"/>
          </p:cNvCxnSpPr>
          <p:nvPr/>
        </p:nvCxnSpPr>
        <p:spPr>
          <a:xfrm flipV="1">
            <a:off x="6969080" y="2607823"/>
            <a:ext cx="812307" cy="808"/>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EBB05CD-A00E-1D4C-B02E-5795C38BAA7B}"/>
              </a:ext>
            </a:extLst>
          </p:cNvPr>
          <p:cNvSpPr txBox="1"/>
          <p:nvPr/>
        </p:nvSpPr>
        <p:spPr>
          <a:xfrm>
            <a:off x="6355649" y="2016897"/>
            <a:ext cx="449162" cy="369332"/>
          </a:xfrm>
          <a:prstGeom prst="rect">
            <a:avLst/>
          </a:prstGeom>
          <a:noFill/>
        </p:spPr>
        <p:txBody>
          <a:bodyPr wrap="none" rtlCol="0">
            <a:spAutoFit/>
          </a:bodyPr>
          <a:lstStyle/>
          <a:p>
            <a:r>
              <a:rPr lang="en-US" dirty="0">
                <a:solidFill>
                  <a:srgbClr val="0000FF"/>
                </a:solidFill>
              </a:rPr>
              <a:t>G</a:t>
            </a:r>
            <a:r>
              <a:rPr lang="en-US" baseline="-25000" dirty="0">
                <a:solidFill>
                  <a:srgbClr val="0000FF"/>
                </a:solidFill>
              </a:rPr>
              <a:t>3</a:t>
            </a:r>
          </a:p>
        </p:txBody>
      </p:sp>
      <p:sp>
        <p:nvSpPr>
          <p:cNvPr id="40" name="TextBox 39">
            <a:extLst>
              <a:ext uri="{FF2B5EF4-FFF2-40B4-BE49-F238E27FC236}">
                <a16:creationId xmlns:a16="http://schemas.microsoft.com/office/drawing/2014/main" id="{0816A1F8-04AC-0444-B855-F897B4226C8F}"/>
              </a:ext>
            </a:extLst>
          </p:cNvPr>
          <p:cNvSpPr txBox="1"/>
          <p:nvPr/>
        </p:nvSpPr>
        <p:spPr>
          <a:xfrm>
            <a:off x="5531605" y="1258298"/>
            <a:ext cx="2079557" cy="553998"/>
          </a:xfrm>
          <a:prstGeom prst="rect">
            <a:avLst/>
          </a:prstGeom>
          <a:noFill/>
        </p:spPr>
        <p:txBody>
          <a:bodyPr wrap="square" rtlCol="0">
            <a:spAutoFit/>
          </a:bodyPr>
          <a:lstStyle/>
          <a:p>
            <a:pPr algn="ctr"/>
            <a:r>
              <a:rPr lang="en-US" sz="1600" dirty="0">
                <a:solidFill>
                  <a:srgbClr val="0000FF"/>
                </a:solidFill>
              </a:rPr>
              <a:t>G</a:t>
            </a:r>
            <a:r>
              <a:rPr lang="en-US" sz="1600" baseline="-25000" dirty="0">
                <a:solidFill>
                  <a:srgbClr val="0000FF"/>
                </a:solidFill>
              </a:rPr>
              <a:t>3</a:t>
            </a:r>
            <a:r>
              <a:rPr lang="en-US" sz="1400" dirty="0">
                <a:solidFill>
                  <a:srgbClr val="FF0000"/>
                </a:solidFill>
              </a:rPr>
              <a:t> = L</a:t>
            </a:r>
            <a:r>
              <a:rPr lang="en-US" sz="1400" baseline="-25000" dirty="0">
                <a:solidFill>
                  <a:srgbClr val="FF0000"/>
                </a:solidFill>
              </a:rPr>
              <a:t>3</a:t>
            </a:r>
            <a:r>
              <a:rPr lang="en-US" sz="1400" dirty="0">
                <a:solidFill>
                  <a:srgbClr val="FF0000"/>
                </a:solidFill>
              </a:rPr>
              <a:t> </a:t>
            </a:r>
            <a:r>
              <a:rPr lang="en-US" sz="1400" dirty="0"/>
              <a:t>+ Smooth(</a:t>
            </a:r>
            <a:r>
              <a:rPr lang="en-US" sz="1400" dirty="0" err="1"/>
              <a:t>Upsample</a:t>
            </a:r>
            <a:r>
              <a:rPr lang="en-US" sz="1400" dirty="0"/>
              <a:t>(</a:t>
            </a:r>
            <a:r>
              <a:rPr lang="en-US" sz="1400" dirty="0">
                <a:solidFill>
                  <a:srgbClr val="0000FF"/>
                </a:solidFill>
              </a:rPr>
              <a:t>G</a:t>
            </a:r>
            <a:r>
              <a:rPr lang="en-US" sz="1400" baseline="-25000" dirty="0">
                <a:solidFill>
                  <a:srgbClr val="0000FF"/>
                </a:solidFill>
              </a:rPr>
              <a:t>4</a:t>
            </a:r>
            <a:r>
              <a:rPr lang="en-US" sz="1400" dirty="0"/>
              <a:t>)) </a:t>
            </a:r>
            <a:endParaRPr lang="en-US" sz="1400" baseline="-25000" dirty="0">
              <a:solidFill>
                <a:srgbClr val="FF0000"/>
              </a:solidFill>
            </a:endParaRPr>
          </a:p>
        </p:txBody>
      </p:sp>
      <p:sp>
        <p:nvSpPr>
          <p:cNvPr id="44" name="TextBox 43">
            <a:extLst>
              <a:ext uri="{FF2B5EF4-FFF2-40B4-BE49-F238E27FC236}">
                <a16:creationId xmlns:a16="http://schemas.microsoft.com/office/drawing/2014/main" id="{8A7F50B7-0ACE-8D43-AA7B-8726CFE30141}"/>
              </a:ext>
            </a:extLst>
          </p:cNvPr>
          <p:cNvSpPr txBox="1"/>
          <p:nvPr/>
        </p:nvSpPr>
        <p:spPr>
          <a:xfrm>
            <a:off x="3308873" y="1252248"/>
            <a:ext cx="2079557" cy="553998"/>
          </a:xfrm>
          <a:prstGeom prst="rect">
            <a:avLst/>
          </a:prstGeom>
          <a:noFill/>
        </p:spPr>
        <p:txBody>
          <a:bodyPr wrap="square" rtlCol="0">
            <a:spAutoFit/>
          </a:bodyPr>
          <a:lstStyle/>
          <a:p>
            <a:pPr algn="ctr"/>
            <a:r>
              <a:rPr lang="en-US" sz="1600" dirty="0">
                <a:solidFill>
                  <a:srgbClr val="0000FF"/>
                </a:solidFill>
              </a:rPr>
              <a:t>G</a:t>
            </a:r>
            <a:r>
              <a:rPr lang="en-US" sz="1600" baseline="-25000" dirty="0">
                <a:solidFill>
                  <a:srgbClr val="0000FF"/>
                </a:solidFill>
              </a:rPr>
              <a:t>2</a:t>
            </a:r>
            <a:r>
              <a:rPr lang="en-US" sz="1400" dirty="0">
                <a:solidFill>
                  <a:srgbClr val="FF0000"/>
                </a:solidFill>
              </a:rPr>
              <a:t> =  L</a:t>
            </a:r>
            <a:r>
              <a:rPr lang="en-US" sz="1400" baseline="-25000" dirty="0">
                <a:solidFill>
                  <a:srgbClr val="FF0000"/>
                </a:solidFill>
              </a:rPr>
              <a:t>2</a:t>
            </a:r>
            <a:r>
              <a:rPr lang="en-US" sz="1400" dirty="0">
                <a:solidFill>
                  <a:srgbClr val="FF0000"/>
                </a:solidFill>
              </a:rPr>
              <a:t> </a:t>
            </a:r>
            <a:r>
              <a:rPr lang="en-US" sz="1400" dirty="0"/>
              <a:t>+ Smooth(</a:t>
            </a:r>
            <a:r>
              <a:rPr lang="en-US" sz="1400" dirty="0" err="1"/>
              <a:t>Upsample</a:t>
            </a:r>
            <a:r>
              <a:rPr lang="en-US" sz="1400" dirty="0"/>
              <a:t>(</a:t>
            </a:r>
            <a:r>
              <a:rPr lang="en-US" sz="1400" dirty="0">
                <a:solidFill>
                  <a:srgbClr val="0000FF"/>
                </a:solidFill>
              </a:rPr>
              <a:t>G</a:t>
            </a:r>
            <a:r>
              <a:rPr lang="en-US" sz="1400" baseline="-25000" dirty="0">
                <a:solidFill>
                  <a:srgbClr val="0000FF"/>
                </a:solidFill>
              </a:rPr>
              <a:t>3</a:t>
            </a:r>
            <a:r>
              <a:rPr lang="en-US" sz="1400" dirty="0"/>
              <a:t>)) </a:t>
            </a:r>
            <a:endParaRPr lang="en-US" sz="1400" baseline="-25000" dirty="0">
              <a:solidFill>
                <a:srgbClr val="FF0000"/>
              </a:solidFill>
            </a:endParaRPr>
          </a:p>
        </p:txBody>
      </p:sp>
      <p:sp>
        <p:nvSpPr>
          <p:cNvPr id="47" name="TextBox 46">
            <a:extLst>
              <a:ext uri="{FF2B5EF4-FFF2-40B4-BE49-F238E27FC236}">
                <a16:creationId xmlns:a16="http://schemas.microsoft.com/office/drawing/2014/main" id="{F5838C58-7EFA-4746-B1C7-14219388C4D7}"/>
              </a:ext>
            </a:extLst>
          </p:cNvPr>
          <p:cNvSpPr txBox="1"/>
          <p:nvPr/>
        </p:nvSpPr>
        <p:spPr>
          <a:xfrm>
            <a:off x="97434" y="1053652"/>
            <a:ext cx="2079557" cy="553998"/>
          </a:xfrm>
          <a:prstGeom prst="rect">
            <a:avLst/>
          </a:prstGeom>
          <a:noFill/>
        </p:spPr>
        <p:txBody>
          <a:bodyPr wrap="square" rtlCol="0">
            <a:spAutoFit/>
          </a:bodyPr>
          <a:lstStyle/>
          <a:p>
            <a:pPr algn="ctr"/>
            <a:r>
              <a:rPr lang="en-US" sz="1600" dirty="0">
                <a:solidFill>
                  <a:srgbClr val="0000FF"/>
                </a:solidFill>
              </a:rPr>
              <a:t>G</a:t>
            </a:r>
            <a:r>
              <a:rPr lang="en-US" sz="1600" baseline="-25000" dirty="0">
                <a:solidFill>
                  <a:srgbClr val="0000FF"/>
                </a:solidFill>
              </a:rPr>
              <a:t>1</a:t>
            </a:r>
            <a:r>
              <a:rPr lang="en-US" sz="1400" dirty="0">
                <a:solidFill>
                  <a:srgbClr val="FF0000"/>
                </a:solidFill>
              </a:rPr>
              <a:t> = L</a:t>
            </a:r>
            <a:r>
              <a:rPr lang="en-US" sz="1400" baseline="-25000" dirty="0">
                <a:solidFill>
                  <a:srgbClr val="FF0000"/>
                </a:solidFill>
              </a:rPr>
              <a:t>1</a:t>
            </a:r>
            <a:r>
              <a:rPr lang="en-US" sz="1400" dirty="0">
                <a:solidFill>
                  <a:srgbClr val="FF0000"/>
                </a:solidFill>
              </a:rPr>
              <a:t> </a:t>
            </a:r>
            <a:r>
              <a:rPr lang="en-US" sz="1400" dirty="0"/>
              <a:t>+ Smooth(</a:t>
            </a:r>
            <a:r>
              <a:rPr lang="en-US" sz="1400" dirty="0" err="1"/>
              <a:t>Upsample</a:t>
            </a:r>
            <a:r>
              <a:rPr lang="en-US" sz="1400" dirty="0"/>
              <a:t>(</a:t>
            </a:r>
            <a:r>
              <a:rPr lang="en-US" sz="1400" dirty="0">
                <a:solidFill>
                  <a:srgbClr val="0000FF"/>
                </a:solidFill>
              </a:rPr>
              <a:t>G</a:t>
            </a:r>
            <a:r>
              <a:rPr lang="en-US" sz="1400" baseline="-25000" dirty="0">
                <a:solidFill>
                  <a:srgbClr val="0000FF"/>
                </a:solidFill>
              </a:rPr>
              <a:t>2</a:t>
            </a:r>
            <a:r>
              <a:rPr lang="en-US" sz="1400" dirty="0"/>
              <a:t>)) </a:t>
            </a:r>
            <a:endParaRPr lang="en-US" sz="1400" baseline="-25000" dirty="0">
              <a:solidFill>
                <a:srgbClr val="FF0000"/>
              </a:solidFill>
            </a:endParaRPr>
          </a:p>
        </p:txBody>
      </p:sp>
      <p:sp>
        <p:nvSpPr>
          <p:cNvPr id="48" name="TextBox 47">
            <a:extLst>
              <a:ext uri="{FF2B5EF4-FFF2-40B4-BE49-F238E27FC236}">
                <a16:creationId xmlns:a16="http://schemas.microsoft.com/office/drawing/2014/main" id="{37632EB9-528B-F444-A04C-3C7C3C1CF6B8}"/>
              </a:ext>
            </a:extLst>
          </p:cNvPr>
          <p:cNvSpPr txBox="1"/>
          <p:nvPr/>
        </p:nvSpPr>
        <p:spPr>
          <a:xfrm>
            <a:off x="4087171" y="5823739"/>
            <a:ext cx="5128327"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Use same filter for smoothing as in deconstruction</a:t>
            </a:r>
          </a:p>
          <a:p>
            <a:pPr marL="285750" indent="-285750">
              <a:buFont typeface="Arial" panose="020B0604020202020204" pitchFamily="34" charset="0"/>
              <a:buChar char="•"/>
            </a:pPr>
            <a:r>
              <a:rPr lang="en-US" sz="1600" dirty="0" err="1"/>
              <a:t>Upsample</a:t>
            </a:r>
            <a:r>
              <a:rPr lang="en-US" sz="1600" dirty="0"/>
              <a:t> with “nearest” interpolation</a:t>
            </a:r>
          </a:p>
          <a:p>
            <a:pPr marL="285750" indent="-285750">
              <a:buFont typeface="Arial" panose="020B0604020202020204" pitchFamily="34" charset="0"/>
              <a:buChar char="•"/>
            </a:pPr>
            <a:r>
              <a:rPr lang="en-US" sz="1600" dirty="0"/>
              <a:t>Reconstruction will be nearly lossless</a:t>
            </a:r>
          </a:p>
        </p:txBody>
      </p:sp>
    </p:spTree>
    <p:extLst>
      <p:ext uri="{BB962C8B-B14F-4D97-AF65-F5344CB8AC3E}">
        <p14:creationId xmlns:p14="http://schemas.microsoft.com/office/powerpoint/2010/main" val="404168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7" grpId="0"/>
      <p:bldP spid="51" grpId="0"/>
      <p:bldP spid="61" grpId="0"/>
      <p:bldP spid="57" grpId="0"/>
      <p:bldP spid="40" grpId="0"/>
      <p:bldP spid="44" grpId="0"/>
      <p:bldP spid="47" grpId="0"/>
      <p:bldP spid="4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88232"/>
            <a:ext cx="8229600" cy="914400"/>
          </a:xfrm>
        </p:spPr>
        <p:txBody>
          <a:bodyPr/>
          <a:lstStyle/>
          <a:p>
            <a:r>
              <a:rPr lang="en-US" dirty="0"/>
              <a:t>Application: Image Blending</a:t>
            </a:r>
          </a:p>
        </p:txBody>
      </p:sp>
      <p:pic>
        <p:nvPicPr>
          <p:cNvPr id="2" name="Picture 1">
            <a:extLst>
              <a:ext uri="{FF2B5EF4-FFF2-40B4-BE49-F238E27FC236}">
                <a16:creationId xmlns:a16="http://schemas.microsoft.com/office/drawing/2014/main" id="{90E4EDC0-184E-D74E-9783-E3A94DC94609}"/>
              </a:ext>
            </a:extLst>
          </p:cNvPr>
          <p:cNvPicPr>
            <a:picLocks noChangeAspect="1"/>
          </p:cNvPicPr>
          <p:nvPr/>
        </p:nvPicPr>
        <p:blipFill>
          <a:blip r:embed="rId2"/>
          <a:stretch>
            <a:fillRect/>
          </a:stretch>
        </p:blipFill>
        <p:spPr>
          <a:xfrm>
            <a:off x="152400" y="1400359"/>
            <a:ext cx="4243621" cy="3581400"/>
          </a:xfrm>
          <a:prstGeom prst="rect">
            <a:avLst/>
          </a:prstGeom>
        </p:spPr>
      </p:pic>
      <p:pic>
        <p:nvPicPr>
          <p:cNvPr id="6" name="Picture 5">
            <a:extLst>
              <a:ext uri="{FF2B5EF4-FFF2-40B4-BE49-F238E27FC236}">
                <a16:creationId xmlns:a16="http://schemas.microsoft.com/office/drawing/2014/main" id="{450955F7-D918-B746-9283-3C64A28EDBC5}"/>
              </a:ext>
            </a:extLst>
          </p:cNvPr>
          <p:cNvPicPr>
            <a:picLocks noChangeAspect="1"/>
          </p:cNvPicPr>
          <p:nvPr/>
        </p:nvPicPr>
        <p:blipFill>
          <a:blip r:embed="rId3"/>
          <a:stretch>
            <a:fillRect/>
          </a:stretch>
        </p:blipFill>
        <p:spPr>
          <a:xfrm>
            <a:off x="4521511" y="1374339"/>
            <a:ext cx="4622489" cy="5474368"/>
          </a:xfrm>
          <a:prstGeom prst="rect">
            <a:avLst/>
          </a:prstGeom>
        </p:spPr>
      </p:pic>
      <p:sp>
        <p:nvSpPr>
          <p:cNvPr id="7" name="Rectangle 6">
            <a:extLst>
              <a:ext uri="{FF2B5EF4-FFF2-40B4-BE49-F238E27FC236}">
                <a16:creationId xmlns:a16="http://schemas.microsoft.com/office/drawing/2014/main" id="{DE95A045-A268-D342-AEB6-A8EDCB4E6C5E}"/>
              </a:ext>
            </a:extLst>
          </p:cNvPr>
          <p:cNvSpPr/>
          <p:nvPr/>
        </p:nvSpPr>
        <p:spPr>
          <a:xfrm>
            <a:off x="-11790" y="6550223"/>
            <a:ext cx="4572000" cy="307777"/>
          </a:xfrm>
          <a:prstGeom prst="rect">
            <a:avLst/>
          </a:prstGeom>
        </p:spPr>
        <p:txBody>
          <a:bodyPr wrap="square">
            <a:spAutoFit/>
          </a:bodyPr>
          <a:lstStyle/>
          <a:p>
            <a:r>
              <a:rPr lang="en-US" sz="1400" dirty="0">
                <a:latin typeface="Helvetica" pitchFamily="2" charset="0"/>
              </a:rPr>
              <a:t>Laplacian pyramid blending (Burt and Adelson 1983b)</a:t>
            </a:r>
            <a:endParaRPr lang="en-US" sz="1400" dirty="0">
              <a:effectLst/>
              <a:latin typeface="Helvetica" pitchFamily="2" charset="0"/>
            </a:endParaRPr>
          </a:p>
        </p:txBody>
      </p:sp>
    </p:spTree>
    <p:extLst>
      <p:ext uri="{BB962C8B-B14F-4D97-AF65-F5344CB8AC3E}">
        <p14:creationId xmlns:p14="http://schemas.microsoft.com/office/powerpoint/2010/main" val="319174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0491C85-BC77-184B-AC09-D92B5701D08F}"/>
              </a:ext>
            </a:extLst>
          </p:cNvPr>
          <p:cNvSpPr>
            <a:spLocks noGrp="1" noChangeArrowheads="1"/>
          </p:cNvSpPr>
          <p:nvPr>
            <p:ph type="title"/>
          </p:nvPr>
        </p:nvSpPr>
        <p:spPr/>
        <p:txBody>
          <a:bodyPr/>
          <a:lstStyle/>
          <a:p>
            <a:r>
              <a:rPr lang="en-US" altLang="en-US"/>
              <a:t>Blending</a:t>
            </a:r>
          </a:p>
        </p:txBody>
      </p:sp>
      <p:pic>
        <p:nvPicPr>
          <p:cNvPr id="61443" name="Picture 3" descr="left">
            <a:extLst>
              <a:ext uri="{FF2B5EF4-FFF2-40B4-BE49-F238E27FC236}">
                <a16:creationId xmlns:a16="http://schemas.microsoft.com/office/drawing/2014/main" id="{50433E0C-39D1-6340-829B-D6750C500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right">
            <a:extLst>
              <a:ext uri="{FF2B5EF4-FFF2-40B4-BE49-F238E27FC236}">
                <a16:creationId xmlns:a16="http://schemas.microsoft.com/office/drawing/2014/main" id="{EF3683A4-DCA2-A14D-82C8-D9B5EFBF1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906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397" name="Picture 5" descr="tile">
            <a:extLst>
              <a:ext uri="{FF2B5EF4-FFF2-40B4-BE49-F238E27FC236}">
                <a16:creationId xmlns:a16="http://schemas.microsoft.com/office/drawing/2014/main" id="{6F167065-A7F7-2342-873A-9BCCB301B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200400"/>
            <a:ext cx="2925763" cy="29257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71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3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B783EE5-AB36-1A41-BCB6-DD524B8A9C81}"/>
              </a:ext>
            </a:extLst>
          </p:cNvPr>
          <p:cNvSpPr>
            <a:spLocks noGrp="1" noChangeArrowheads="1"/>
          </p:cNvSpPr>
          <p:nvPr>
            <p:ph type="title"/>
          </p:nvPr>
        </p:nvSpPr>
        <p:spPr/>
        <p:txBody>
          <a:bodyPr/>
          <a:lstStyle/>
          <a:p>
            <a:r>
              <a:rPr lang="en-US" altLang="en-US"/>
              <a:t>Alpha Blending / Feathering</a:t>
            </a:r>
          </a:p>
        </p:txBody>
      </p:sp>
      <p:grpSp>
        <p:nvGrpSpPr>
          <p:cNvPr id="62467" name="Group 3">
            <a:extLst>
              <a:ext uri="{FF2B5EF4-FFF2-40B4-BE49-F238E27FC236}">
                <a16:creationId xmlns:a16="http://schemas.microsoft.com/office/drawing/2014/main" id="{D0304063-41CE-7D48-9ABF-1E57CC2E9524}"/>
              </a:ext>
            </a:extLst>
          </p:cNvPr>
          <p:cNvGrpSpPr>
            <a:grpSpLocks/>
          </p:cNvGrpSpPr>
          <p:nvPr/>
        </p:nvGrpSpPr>
        <p:grpSpPr bwMode="auto">
          <a:xfrm>
            <a:off x="990600" y="990600"/>
            <a:ext cx="6775450" cy="3059113"/>
            <a:chOff x="388" y="624"/>
            <a:chExt cx="4700" cy="2137"/>
          </a:xfrm>
        </p:grpSpPr>
        <p:pic>
          <p:nvPicPr>
            <p:cNvPr id="62472" name="Picture 4" descr="lfade31">
              <a:extLst>
                <a:ext uri="{FF2B5EF4-FFF2-40B4-BE49-F238E27FC236}">
                  <a16:creationId xmlns:a16="http://schemas.microsoft.com/office/drawing/2014/main" id="{BC54004F-29D1-4941-BB12-2BF7D84DB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624"/>
              <a:ext cx="1810"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5" descr="rfade31">
              <a:extLst>
                <a:ext uri="{FF2B5EF4-FFF2-40B4-BE49-F238E27FC236}">
                  <a16:creationId xmlns:a16="http://schemas.microsoft.com/office/drawing/2014/main" id="{6BB43805-F6FC-E141-9B22-025BE47D0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 y="624"/>
              <a:ext cx="1817"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74" name="Group 6">
              <a:extLst>
                <a:ext uri="{FF2B5EF4-FFF2-40B4-BE49-F238E27FC236}">
                  <a16:creationId xmlns:a16="http://schemas.microsoft.com/office/drawing/2014/main" id="{9C82AE0C-8CDD-5B4A-BCE6-1BF8DACB3278}"/>
                </a:ext>
              </a:extLst>
            </p:cNvPr>
            <p:cNvGrpSpPr>
              <a:grpSpLocks/>
            </p:cNvGrpSpPr>
            <p:nvPr/>
          </p:nvGrpSpPr>
          <p:grpSpPr bwMode="auto">
            <a:xfrm>
              <a:off x="388" y="2361"/>
              <a:ext cx="2108" cy="400"/>
              <a:chOff x="388" y="2361"/>
              <a:chExt cx="2108" cy="400"/>
            </a:xfrm>
          </p:grpSpPr>
          <p:grpSp>
            <p:nvGrpSpPr>
              <p:cNvPr id="62486" name="Group 7">
                <a:extLst>
                  <a:ext uri="{FF2B5EF4-FFF2-40B4-BE49-F238E27FC236}">
                    <a16:creationId xmlns:a16="http://schemas.microsoft.com/office/drawing/2014/main" id="{D5FF191B-6C3C-9A4D-BE2C-A0236725BE92}"/>
                  </a:ext>
                </a:extLst>
              </p:cNvPr>
              <p:cNvGrpSpPr>
                <a:grpSpLocks/>
              </p:cNvGrpSpPr>
              <p:nvPr/>
            </p:nvGrpSpPr>
            <p:grpSpPr bwMode="auto">
              <a:xfrm>
                <a:off x="388" y="2505"/>
                <a:ext cx="236" cy="256"/>
                <a:chOff x="484" y="3273"/>
                <a:chExt cx="236" cy="256"/>
              </a:xfrm>
            </p:grpSpPr>
            <p:sp>
              <p:nvSpPr>
                <p:cNvPr id="62493" name="Line 8">
                  <a:extLst>
                    <a:ext uri="{FF2B5EF4-FFF2-40B4-BE49-F238E27FC236}">
                      <a16:creationId xmlns:a16="http://schemas.microsoft.com/office/drawing/2014/main" id="{EC929873-55DD-5D4A-B06C-45975C04532B}"/>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4" name="Text Box 9">
                  <a:extLst>
                    <a:ext uri="{FF2B5EF4-FFF2-40B4-BE49-F238E27FC236}">
                      <a16:creationId xmlns:a16="http://schemas.microsoft.com/office/drawing/2014/main" id="{9475E9B5-3EBB-8446-BD67-D388027599EF}"/>
                    </a:ext>
                  </a:extLst>
                </p:cNvPr>
                <p:cNvSpPr txBox="1">
                  <a:spLocks noChangeArrowheads="1"/>
                </p:cNvSpPr>
                <p:nvPr/>
              </p:nvSpPr>
              <p:spPr bwMode="auto">
                <a:xfrm>
                  <a:off x="484" y="3273"/>
                  <a:ext cx="20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sp>
            <p:nvSpPr>
              <p:cNvPr id="62487" name="Line 10">
                <a:extLst>
                  <a:ext uri="{FF2B5EF4-FFF2-40B4-BE49-F238E27FC236}">
                    <a16:creationId xmlns:a16="http://schemas.microsoft.com/office/drawing/2014/main" id="{735509A2-6352-DE47-84CD-C7017B66A7EF}"/>
                  </a:ext>
                </a:extLst>
              </p:cNvPr>
              <p:cNvSpPr>
                <a:spLocks noChangeShapeType="1"/>
              </p:cNvSpPr>
              <p:nvPr/>
            </p:nvSpPr>
            <p:spPr bwMode="auto">
              <a:xfrm>
                <a:off x="672" y="2496"/>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8" name="Line 11">
                <a:extLst>
                  <a:ext uri="{FF2B5EF4-FFF2-40B4-BE49-F238E27FC236}">
                    <a16:creationId xmlns:a16="http://schemas.microsoft.com/office/drawing/2014/main" id="{9856A302-B90C-094E-B5FC-36062D06C6A2}"/>
                  </a:ext>
                </a:extLst>
              </p:cNvPr>
              <p:cNvSpPr>
                <a:spLocks noChangeShapeType="1"/>
              </p:cNvSpPr>
              <p:nvPr/>
            </p:nvSpPr>
            <p:spPr bwMode="auto">
              <a:xfrm>
                <a:off x="1680" y="2640"/>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9" name="Line 12">
                <a:extLst>
                  <a:ext uri="{FF2B5EF4-FFF2-40B4-BE49-F238E27FC236}">
                    <a16:creationId xmlns:a16="http://schemas.microsoft.com/office/drawing/2014/main" id="{9D50F7CE-6AB3-6A42-AC88-67A65690022A}"/>
                  </a:ext>
                </a:extLst>
              </p:cNvPr>
              <p:cNvSpPr>
                <a:spLocks noChangeShapeType="1"/>
              </p:cNvSpPr>
              <p:nvPr/>
            </p:nvSpPr>
            <p:spPr bwMode="auto">
              <a:xfrm>
                <a:off x="1488" y="2496"/>
                <a:ext cx="192" cy="1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2490" name="Group 13">
                <a:extLst>
                  <a:ext uri="{FF2B5EF4-FFF2-40B4-BE49-F238E27FC236}">
                    <a16:creationId xmlns:a16="http://schemas.microsoft.com/office/drawing/2014/main" id="{F2350EAF-B3E0-D743-A20B-67EFF2C6E2AC}"/>
                  </a:ext>
                </a:extLst>
              </p:cNvPr>
              <p:cNvGrpSpPr>
                <a:grpSpLocks/>
              </p:cNvGrpSpPr>
              <p:nvPr/>
            </p:nvGrpSpPr>
            <p:grpSpPr bwMode="auto">
              <a:xfrm>
                <a:off x="388" y="2361"/>
                <a:ext cx="236" cy="256"/>
                <a:chOff x="484" y="3273"/>
                <a:chExt cx="236" cy="256"/>
              </a:xfrm>
            </p:grpSpPr>
            <p:sp>
              <p:nvSpPr>
                <p:cNvPr id="62491" name="Line 14">
                  <a:extLst>
                    <a:ext uri="{FF2B5EF4-FFF2-40B4-BE49-F238E27FC236}">
                      <a16:creationId xmlns:a16="http://schemas.microsoft.com/office/drawing/2014/main" id="{A024D796-38F7-6F4E-8DE0-6F37DAD42EF5}"/>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2" name="Text Box 15">
                  <a:extLst>
                    <a:ext uri="{FF2B5EF4-FFF2-40B4-BE49-F238E27FC236}">
                      <a16:creationId xmlns:a16="http://schemas.microsoft.com/office/drawing/2014/main" id="{6028BA01-7A28-A049-B90A-74D4F73092DC}"/>
                    </a:ext>
                  </a:extLst>
                </p:cNvPr>
                <p:cNvSpPr txBox="1">
                  <a:spLocks noChangeArrowheads="1"/>
                </p:cNvSpPr>
                <p:nvPr/>
              </p:nvSpPr>
              <p:spPr bwMode="auto">
                <a:xfrm>
                  <a:off x="484" y="3273"/>
                  <a:ext cx="20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grpSp>
          <p:nvGrpSpPr>
            <p:cNvPr id="62475" name="Group 16">
              <a:extLst>
                <a:ext uri="{FF2B5EF4-FFF2-40B4-BE49-F238E27FC236}">
                  <a16:creationId xmlns:a16="http://schemas.microsoft.com/office/drawing/2014/main" id="{DC54FF35-781F-4641-BF7F-9C59DE25C6F1}"/>
                </a:ext>
              </a:extLst>
            </p:cNvPr>
            <p:cNvGrpSpPr>
              <a:grpSpLocks/>
            </p:cNvGrpSpPr>
            <p:nvPr/>
          </p:nvGrpSpPr>
          <p:grpSpPr bwMode="auto">
            <a:xfrm>
              <a:off x="2980" y="2505"/>
              <a:ext cx="236" cy="256"/>
              <a:chOff x="484" y="3273"/>
              <a:chExt cx="236" cy="256"/>
            </a:xfrm>
          </p:grpSpPr>
          <p:sp>
            <p:nvSpPr>
              <p:cNvPr id="62484" name="Line 17">
                <a:extLst>
                  <a:ext uri="{FF2B5EF4-FFF2-40B4-BE49-F238E27FC236}">
                    <a16:creationId xmlns:a16="http://schemas.microsoft.com/office/drawing/2014/main" id="{E45CEF22-1F3D-024C-8E3D-B29870249041}"/>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5" name="Text Box 18">
                <a:extLst>
                  <a:ext uri="{FF2B5EF4-FFF2-40B4-BE49-F238E27FC236}">
                    <a16:creationId xmlns:a16="http://schemas.microsoft.com/office/drawing/2014/main" id="{52571714-E3E5-D046-86D6-AE31D12FCE60}"/>
                  </a:ext>
                </a:extLst>
              </p:cNvPr>
              <p:cNvSpPr txBox="1">
                <a:spLocks noChangeArrowheads="1"/>
              </p:cNvSpPr>
              <p:nvPr/>
            </p:nvSpPr>
            <p:spPr bwMode="auto">
              <a:xfrm>
                <a:off x="484" y="3273"/>
                <a:ext cx="20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2476" name="Group 19">
              <a:extLst>
                <a:ext uri="{FF2B5EF4-FFF2-40B4-BE49-F238E27FC236}">
                  <a16:creationId xmlns:a16="http://schemas.microsoft.com/office/drawing/2014/main" id="{A6916F0B-B021-E24E-8AEA-79EB0B8F7880}"/>
                </a:ext>
              </a:extLst>
            </p:cNvPr>
            <p:cNvGrpSpPr>
              <a:grpSpLocks/>
            </p:cNvGrpSpPr>
            <p:nvPr/>
          </p:nvGrpSpPr>
          <p:grpSpPr bwMode="auto">
            <a:xfrm flipH="1">
              <a:off x="3264" y="2496"/>
              <a:ext cx="1824" cy="144"/>
              <a:chOff x="3264" y="2496"/>
              <a:chExt cx="1824" cy="144"/>
            </a:xfrm>
          </p:grpSpPr>
          <p:sp>
            <p:nvSpPr>
              <p:cNvPr id="62481" name="Line 20">
                <a:extLst>
                  <a:ext uri="{FF2B5EF4-FFF2-40B4-BE49-F238E27FC236}">
                    <a16:creationId xmlns:a16="http://schemas.microsoft.com/office/drawing/2014/main" id="{AD4759EF-2A11-AC48-9501-708185DF2676}"/>
                  </a:ext>
                </a:extLst>
              </p:cNvPr>
              <p:cNvSpPr>
                <a:spLocks noChangeShapeType="1"/>
              </p:cNvSpPr>
              <p:nvPr/>
            </p:nvSpPr>
            <p:spPr bwMode="auto">
              <a:xfrm>
                <a:off x="3264" y="2496"/>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2" name="Line 21">
                <a:extLst>
                  <a:ext uri="{FF2B5EF4-FFF2-40B4-BE49-F238E27FC236}">
                    <a16:creationId xmlns:a16="http://schemas.microsoft.com/office/drawing/2014/main" id="{8A1EA7B8-92CD-C445-AD94-498725590986}"/>
                  </a:ext>
                </a:extLst>
              </p:cNvPr>
              <p:cNvSpPr>
                <a:spLocks noChangeShapeType="1"/>
              </p:cNvSpPr>
              <p:nvPr/>
            </p:nvSpPr>
            <p:spPr bwMode="auto">
              <a:xfrm>
                <a:off x="4272" y="2640"/>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3" name="Line 22">
                <a:extLst>
                  <a:ext uri="{FF2B5EF4-FFF2-40B4-BE49-F238E27FC236}">
                    <a16:creationId xmlns:a16="http://schemas.microsoft.com/office/drawing/2014/main" id="{650FE4D3-5852-E64B-BA84-20276E3B4C9D}"/>
                  </a:ext>
                </a:extLst>
              </p:cNvPr>
              <p:cNvSpPr>
                <a:spLocks noChangeShapeType="1"/>
              </p:cNvSpPr>
              <p:nvPr/>
            </p:nvSpPr>
            <p:spPr bwMode="auto">
              <a:xfrm>
                <a:off x="4080" y="2496"/>
                <a:ext cx="192" cy="1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2477" name="Group 23">
              <a:extLst>
                <a:ext uri="{FF2B5EF4-FFF2-40B4-BE49-F238E27FC236}">
                  <a16:creationId xmlns:a16="http://schemas.microsoft.com/office/drawing/2014/main" id="{9E56F19F-116D-9445-86FE-BF8D63DF1FCB}"/>
                </a:ext>
              </a:extLst>
            </p:cNvPr>
            <p:cNvGrpSpPr>
              <a:grpSpLocks/>
            </p:cNvGrpSpPr>
            <p:nvPr/>
          </p:nvGrpSpPr>
          <p:grpSpPr bwMode="auto">
            <a:xfrm>
              <a:off x="2980" y="2360"/>
              <a:ext cx="236" cy="257"/>
              <a:chOff x="484" y="3272"/>
              <a:chExt cx="236" cy="257"/>
            </a:xfrm>
          </p:grpSpPr>
          <p:sp>
            <p:nvSpPr>
              <p:cNvPr id="62479" name="Line 24">
                <a:extLst>
                  <a:ext uri="{FF2B5EF4-FFF2-40B4-BE49-F238E27FC236}">
                    <a16:creationId xmlns:a16="http://schemas.microsoft.com/office/drawing/2014/main" id="{9679F6AA-AA3E-E749-939F-7A8C4ABB8D2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0" name="Text Box 25">
                <a:extLst>
                  <a:ext uri="{FF2B5EF4-FFF2-40B4-BE49-F238E27FC236}">
                    <a16:creationId xmlns:a16="http://schemas.microsoft.com/office/drawing/2014/main" id="{9DE9E634-1C7D-194C-884E-60DBF0BF979A}"/>
                  </a:ext>
                </a:extLst>
              </p:cNvPr>
              <p:cNvSpPr txBox="1">
                <a:spLocks noChangeArrowheads="1"/>
              </p:cNvSpPr>
              <p:nvPr/>
            </p:nvSpPr>
            <p:spPr bwMode="auto">
              <a:xfrm>
                <a:off x="484" y="3272"/>
                <a:ext cx="207"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sp>
          <p:nvSpPr>
            <p:cNvPr id="62478" name="Text Box 26">
              <a:extLst>
                <a:ext uri="{FF2B5EF4-FFF2-40B4-BE49-F238E27FC236}">
                  <a16:creationId xmlns:a16="http://schemas.microsoft.com/office/drawing/2014/main" id="{67076B62-3D50-4642-9914-99DA82D49654}"/>
                </a:ext>
              </a:extLst>
            </p:cNvPr>
            <p:cNvSpPr txBox="1">
              <a:spLocks noChangeArrowheads="1"/>
            </p:cNvSpPr>
            <p:nvPr/>
          </p:nvSpPr>
          <p:spPr bwMode="auto">
            <a:xfrm>
              <a:off x="2688" y="1142"/>
              <a:ext cx="430"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6000" b="1">
                  <a:solidFill>
                    <a:srgbClr val="FF0000"/>
                  </a:solidFill>
                  <a:latin typeface="Times New Roman" panose="02020603050405020304" pitchFamily="18" charset="0"/>
                </a:rPr>
                <a:t>+</a:t>
              </a:r>
            </a:p>
          </p:txBody>
        </p:sp>
      </p:grpSp>
      <p:grpSp>
        <p:nvGrpSpPr>
          <p:cNvPr id="9" name="Group 27">
            <a:extLst>
              <a:ext uri="{FF2B5EF4-FFF2-40B4-BE49-F238E27FC236}">
                <a16:creationId xmlns:a16="http://schemas.microsoft.com/office/drawing/2014/main" id="{1F6040B6-5639-284C-B375-E470AC8F1232}"/>
              </a:ext>
            </a:extLst>
          </p:cNvPr>
          <p:cNvGrpSpPr>
            <a:grpSpLocks/>
          </p:cNvGrpSpPr>
          <p:nvPr/>
        </p:nvGrpSpPr>
        <p:grpSpPr bwMode="auto">
          <a:xfrm>
            <a:off x="1143000" y="4114800"/>
            <a:ext cx="3571875" cy="2514600"/>
            <a:chOff x="720" y="2592"/>
            <a:chExt cx="2250" cy="1584"/>
          </a:xfrm>
        </p:grpSpPr>
        <p:pic>
          <p:nvPicPr>
            <p:cNvPr id="62470" name="Picture 28" descr="win31">
              <a:extLst>
                <a:ext uri="{FF2B5EF4-FFF2-40B4-BE49-F238E27FC236}">
                  <a16:creationId xmlns:a16="http://schemas.microsoft.com/office/drawing/2014/main" id="{52567BC2-F046-E848-B516-D4356635B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 y="2592"/>
              <a:ext cx="1572"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29">
              <a:extLst>
                <a:ext uri="{FF2B5EF4-FFF2-40B4-BE49-F238E27FC236}">
                  <a16:creationId xmlns:a16="http://schemas.microsoft.com/office/drawing/2014/main" id="{F18BB6DD-42F9-B440-BAA4-EF680A700FBA}"/>
                </a:ext>
              </a:extLst>
            </p:cNvPr>
            <p:cNvSpPr txBox="1">
              <a:spLocks noChangeArrowheads="1"/>
            </p:cNvSpPr>
            <p:nvPr/>
          </p:nvSpPr>
          <p:spPr bwMode="auto">
            <a:xfrm>
              <a:off x="720" y="3024"/>
              <a:ext cx="39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6000" b="1">
                  <a:solidFill>
                    <a:srgbClr val="FF0000"/>
                  </a:solidFill>
                  <a:latin typeface="Times New Roman" panose="02020603050405020304" pitchFamily="18" charset="0"/>
                </a:rPr>
                <a:t>=</a:t>
              </a:r>
            </a:p>
          </p:txBody>
        </p:sp>
      </p:grpSp>
      <p:sp>
        <p:nvSpPr>
          <p:cNvPr id="444446" name="Text Box 30">
            <a:extLst>
              <a:ext uri="{FF2B5EF4-FFF2-40B4-BE49-F238E27FC236}">
                <a16:creationId xmlns:a16="http://schemas.microsoft.com/office/drawing/2014/main" id="{D301F74A-9CBE-D04F-BC92-BFF8FBFD8B7A}"/>
              </a:ext>
            </a:extLst>
          </p:cNvPr>
          <p:cNvSpPr txBox="1">
            <a:spLocks noChangeArrowheads="1"/>
          </p:cNvSpPr>
          <p:nvPr/>
        </p:nvSpPr>
        <p:spPr bwMode="auto">
          <a:xfrm>
            <a:off x="5181600" y="4191000"/>
            <a:ext cx="3657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50000"/>
              </a:spcBef>
            </a:pPr>
            <a:r>
              <a:rPr lang="en-US" altLang="en-US">
                <a:latin typeface="Times New Roman" panose="02020603050405020304" pitchFamily="18" charset="0"/>
              </a:rPr>
              <a:t>I</a:t>
            </a:r>
            <a:r>
              <a:rPr lang="en-US" altLang="en-US" baseline="-25000">
                <a:latin typeface="Times New Roman" panose="02020603050405020304" pitchFamily="18" charset="0"/>
              </a:rPr>
              <a:t>blend</a:t>
            </a:r>
            <a:r>
              <a:rPr lang="en-US" altLang="en-US">
                <a:latin typeface="Times New Roman" panose="02020603050405020304" pitchFamily="18" charset="0"/>
              </a:rPr>
              <a:t> = </a:t>
            </a:r>
            <a:r>
              <a:rPr lang="en-US" altLang="en-US">
                <a:latin typeface="Symbol" pitchFamily="2" charset="2"/>
              </a:rPr>
              <a:t>a</a:t>
            </a:r>
            <a:r>
              <a:rPr lang="en-US" altLang="en-US">
                <a:latin typeface="Times New Roman" panose="02020603050405020304" pitchFamily="18" charset="0"/>
              </a:rPr>
              <a:t>I</a:t>
            </a:r>
            <a:r>
              <a:rPr lang="en-US" altLang="en-US" baseline="-25000">
                <a:latin typeface="Times New Roman" panose="02020603050405020304" pitchFamily="18" charset="0"/>
              </a:rPr>
              <a:t>left</a:t>
            </a:r>
            <a:r>
              <a:rPr lang="en-US" altLang="en-US">
                <a:latin typeface="Times New Roman" panose="02020603050405020304" pitchFamily="18" charset="0"/>
              </a:rPr>
              <a:t> + (1-</a:t>
            </a:r>
            <a:r>
              <a:rPr lang="en-US" altLang="en-US">
                <a:latin typeface="Symbol" pitchFamily="2" charset="2"/>
              </a:rPr>
              <a:t>a</a:t>
            </a:r>
            <a:r>
              <a:rPr lang="en-US" altLang="en-US">
                <a:latin typeface="Times New Roman" panose="02020603050405020304" pitchFamily="18" charset="0"/>
              </a:rPr>
              <a:t>)I</a:t>
            </a:r>
            <a:r>
              <a:rPr lang="en-US" altLang="en-US" baseline="-25000">
                <a:latin typeface="Times New Roman" panose="02020603050405020304" pitchFamily="18" charset="0"/>
              </a:rPr>
              <a:t>right</a:t>
            </a:r>
            <a:endParaRPr lang="en-US" altLang="en-US" sz="1800">
              <a:latin typeface="Times New Roman" panose="02020603050405020304" pitchFamily="18" charset="0"/>
            </a:endParaRPr>
          </a:p>
          <a:p>
            <a:pPr eaLnBrk="1" hangingPunct="1">
              <a:spcBef>
                <a:spcPct val="50000"/>
              </a:spcBef>
            </a:pPr>
            <a:endParaRPr lang="en-US" altLang="en-US" sz="1800">
              <a:latin typeface="Times New Roman" panose="02020603050405020304" pitchFamily="18" charset="0"/>
            </a:endParaRPr>
          </a:p>
        </p:txBody>
      </p:sp>
    </p:spTree>
    <p:extLst>
      <p:ext uri="{BB962C8B-B14F-4D97-AF65-F5344CB8AC3E}">
        <p14:creationId xmlns:p14="http://schemas.microsoft.com/office/powerpoint/2010/main" val="2465777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4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4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C4C7504-6DE6-AD44-8E81-44C7CD2A31D8}"/>
              </a:ext>
            </a:extLst>
          </p:cNvPr>
          <p:cNvSpPr>
            <a:spLocks noGrp="1" noChangeArrowheads="1"/>
          </p:cNvSpPr>
          <p:nvPr>
            <p:ph type="title"/>
          </p:nvPr>
        </p:nvSpPr>
        <p:spPr/>
        <p:txBody>
          <a:bodyPr/>
          <a:lstStyle/>
          <a:p>
            <a:r>
              <a:rPr lang="en-US" altLang="en-US"/>
              <a:t>Affect of Window Size</a:t>
            </a:r>
          </a:p>
        </p:txBody>
      </p:sp>
      <p:pic>
        <p:nvPicPr>
          <p:cNvPr id="63491" name="Picture 3" descr="win253">
            <a:extLst>
              <a:ext uri="{FF2B5EF4-FFF2-40B4-BE49-F238E27FC236}">
                <a16:creationId xmlns:a16="http://schemas.microsoft.com/office/drawing/2014/main" id="{36CF231C-76DE-D244-B7F7-58C35E564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win127">
            <a:extLst>
              <a:ext uri="{FF2B5EF4-FFF2-40B4-BE49-F238E27FC236}">
                <a16:creationId xmlns:a16="http://schemas.microsoft.com/office/drawing/2014/main" id="{168A39CA-0C90-474D-A2C5-28A94F3B3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Line 5">
            <a:extLst>
              <a:ext uri="{FF2B5EF4-FFF2-40B4-BE49-F238E27FC236}">
                <a16:creationId xmlns:a16="http://schemas.microsoft.com/office/drawing/2014/main" id="{34D9B794-8554-4243-B4D0-47FC2B062740}"/>
              </a:ext>
            </a:extLst>
          </p:cNvPr>
          <p:cNvSpPr>
            <a:spLocks noChangeShapeType="1"/>
          </p:cNvSpPr>
          <p:nvPr/>
        </p:nvSpPr>
        <p:spPr bwMode="auto">
          <a:xfrm flipV="1">
            <a:off x="1066800" y="4648200"/>
            <a:ext cx="32004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4" name="Line 6">
            <a:extLst>
              <a:ext uri="{FF2B5EF4-FFF2-40B4-BE49-F238E27FC236}">
                <a16:creationId xmlns:a16="http://schemas.microsoft.com/office/drawing/2014/main" id="{02B1953B-2BAC-214E-806D-19C6B8592902}"/>
              </a:ext>
            </a:extLst>
          </p:cNvPr>
          <p:cNvSpPr>
            <a:spLocks noChangeShapeType="1"/>
          </p:cNvSpPr>
          <p:nvPr/>
        </p:nvSpPr>
        <p:spPr bwMode="auto">
          <a:xfrm flipH="1" flipV="1">
            <a:off x="1066800" y="4648200"/>
            <a:ext cx="32004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5" name="Line 7">
            <a:extLst>
              <a:ext uri="{FF2B5EF4-FFF2-40B4-BE49-F238E27FC236}">
                <a16:creationId xmlns:a16="http://schemas.microsoft.com/office/drawing/2014/main" id="{9E9489F0-984E-2244-A16D-6ED891F97028}"/>
              </a:ext>
            </a:extLst>
          </p:cNvPr>
          <p:cNvSpPr>
            <a:spLocks noChangeShapeType="1"/>
          </p:cNvSpPr>
          <p:nvPr/>
        </p:nvSpPr>
        <p:spPr bwMode="auto">
          <a:xfrm flipV="1">
            <a:off x="914400" y="4495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96" name="Line 8">
            <a:extLst>
              <a:ext uri="{FF2B5EF4-FFF2-40B4-BE49-F238E27FC236}">
                <a16:creationId xmlns:a16="http://schemas.microsoft.com/office/drawing/2014/main" id="{BB3EA6C9-4599-6B4A-A996-5B233C8A30CA}"/>
              </a:ext>
            </a:extLst>
          </p:cNvPr>
          <p:cNvSpPr>
            <a:spLocks noChangeShapeType="1"/>
          </p:cNvSpPr>
          <p:nvPr/>
        </p:nvSpPr>
        <p:spPr bwMode="auto">
          <a:xfrm>
            <a:off x="1066800" y="5486400"/>
            <a:ext cx="3200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3497" name="Group 9">
            <a:extLst>
              <a:ext uri="{FF2B5EF4-FFF2-40B4-BE49-F238E27FC236}">
                <a16:creationId xmlns:a16="http://schemas.microsoft.com/office/drawing/2014/main" id="{76024358-E77F-CF40-A41B-41CA0855F2F5}"/>
              </a:ext>
            </a:extLst>
          </p:cNvPr>
          <p:cNvGrpSpPr>
            <a:grpSpLocks/>
          </p:cNvGrpSpPr>
          <p:nvPr/>
        </p:nvGrpSpPr>
        <p:grpSpPr bwMode="auto">
          <a:xfrm>
            <a:off x="615950" y="5195888"/>
            <a:ext cx="374650" cy="366712"/>
            <a:chOff x="484" y="3273"/>
            <a:chExt cx="236" cy="231"/>
          </a:xfrm>
        </p:grpSpPr>
        <p:sp>
          <p:nvSpPr>
            <p:cNvPr id="63514" name="Line 10">
              <a:extLst>
                <a:ext uri="{FF2B5EF4-FFF2-40B4-BE49-F238E27FC236}">
                  <a16:creationId xmlns:a16="http://schemas.microsoft.com/office/drawing/2014/main" id="{50E06DF0-D2BD-554C-9315-21B43D93978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5" name="Text Box 11">
              <a:extLst>
                <a:ext uri="{FF2B5EF4-FFF2-40B4-BE49-F238E27FC236}">
                  <a16:creationId xmlns:a16="http://schemas.microsoft.com/office/drawing/2014/main" id="{54D86CB4-1644-254C-82B9-67C8364D266F}"/>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3498" name="Group 12">
            <a:extLst>
              <a:ext uri="{FF2B5EF4-FFF2-40B4-BE49-F238E27FC236}">
                <a16:creationId xmlns:a16="http://schemas.microsoft.com/office/drawing/2014/main" id="{169B5066-F98A-A241-A856-ED25BC210CC1}"/>
              </a:ext>
            </a:extLst>
          </p:cNvPr>
          <p:cNvGrpSpPr>
            <a:grpSpLocks/>
          </p:cNvGrpSpPr>
          <p:nvPr/>
        </p:nvGrpSpPr>
        <p:grpSpPr bwMode="auto">
          <a:xfrm>
            <a:off x="609600" y="4433888"/>
            <a:ext cx="374650" cy="366712"/>
            <a:chOff x="484" y="3273"/>
            <a:chExt cx="236" cy="231"/>
          </a:xfrm>
        </p:grpSpPr>
        <p:sp>
          <p:nvSpPr>
            <p:cNvPr id="63512" name="Line 13">
              <a:extLst>
                <a:ext uri="{FF2B5EF4-FFF2-40B4-BE49-F238E27FC236}">
                  <a16:creationId xmlns:a16="http://schemas.microsoft.com/office/drawing/2014/main" id="{51FAEC65-5960-F341-97C9-ED2E9606C69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3" name="Text Box 14">
              <a:extLst>
                <a:ext uri="{FF2B5EF4-FFF2-40B4-BE49-F238E27FC236}">
                  <a16:creationId xmlns:a16="http://schemas.microsoft.com/office/drawing/2014/main" id="{6B5ADED6-DAE9-3742-9D0A-C9591AC7D4CB}"/>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sp>
        <p:nvSpPr>
          <p:cNvPr id="63499" name="Text Box 15">
            <a:extLst>
              <a:ext uri="{FF2B5EF4-FFF2-40B4-BE49-F238E27FC236}">
                <a16:creationId xmlns:a16="http://schemas.microsoft.com/office/drawing/2014/main" id="{2396EFDF-34CF-C240-975F-FD04FC0C8020}"/>
              </a:ext>
            </a:extLst>
          </p:cNvPr>
          <p:cNvSpPr txBox="1">
            <a:spLocks noChangeArrowheads="1"/>
          </p:cNvSpPr>
          <p:nvPr/>
        </p:nvSpPr>
        <p:spPr bwMode="auto">
          <a:xfrm>
            <a:off x="1371600" y="44640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latin typeface="Times New Roman" panose="02020603050405020304" pitchFamily="18" charset="0"/>
              </a:rPr>
              <a:t>left</a:t>
            </a:r>
          </a:p>
        </p:txBody>
      </p:sp>
      <p:sp>
        <p:nvSpPr>
          <p:cNvPr id="63500" name="Text Box 16">
            <a:extLst>
              <a:ext uri="{FF2B5EF4-FFF2-40B4-BE49-F238E27FC236}">
                <a16:creationId xmlns:a16="http://schemas.microsoft.com/office/drawing/2014/main" id="{90AD54F8-2A30-3A4B-B9C8-AAEB6377BBBA}"/>
              </a:ext>
            </a:extLst>
          </p:cNvPr>
          <p:cNvSpPr txBox="1">
            <a:spLocks noChangeArrowheads="1"/>
          </p:cNvSpPr>
          <p:nvPr/>
        </p:nvSpPr>
        <p:spPr bwMode="auto">
          <a:xfrm>
            <a:off x="1335088" y="4953000"/>
            <a:ext cx="569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latin typeface="Times New Roman" panose="02020603050405020304" pitchFamily="18" charset="0"/>
              </a:rPr>
              <a:t>right</a:t>
            </a:r>
          </a:p>
        </p:txBody>
      </p:sp>
      <p:sp>
        <p:nvSpPr>
          <p:cNvPr id="63501" name="Line 17">
            <a:extLst>
              <a:ext uri="{FF2B5EF4-FFF2-40B4-BE49-F238E27FC236}">
                <a16:creationId xmlns:a16="http://schemas.microsoft.com/office/drawing/2014/main" id="{D157EABC-7403-9F4D-A542-81465CA93306}"/>
              </a:ext>
            </a:extLst>
          </p:cNvPr>
          <p:cNvSpPr>
            <a:spLocks noChangeShapeType="1"/>
          </p:cNvSpPr>
          <p:nvPr/>
        </p:nvSpPr>
        <p:spPr bwMode="auto">
          <a:xfrm flipV="1">
            <a:off x="5632450" y="4495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3502" name="Group 18">
            <a:extLst>
              <a:ext uri="{FF2B5EF4-FFF2-40B4-BE49-F238E27FC236}">
                <a16:creationId xmlns:a16="http://schemas.microsoft.com/office/drawing/2014/main" id="{2AC25694-E8DC-E249-9703-6428C4498C63}"/>
              </a:ext>
            </a:extLst>
          </p:cNvPr>
          <p:cNvGrpSpPr>
            <a:grpSpLocks/>
          </p:cNvGrpSpPr>
          <p:nvPr/>
        </p:nvGrpSpPr>
        <p:grpSpPr bwMode="auto">
          <a:xfrm>
            <a:off x="5784850" y="4648200"/>
            <a:ext cx="1600200" cy="838200"/>
            <a:chOff x="3168" y="2928"/>
            <a:chExt cx="2016" cy="528"/>
          </a:xfrm>
        </p:grpSpPr>
        <p:sp>
          <p:nvSpPr>
            <p:cNvPr id="63509" name="Line 19">
              <a:extLst>
                <a:ext uri="{FF2B5EF4-FFF2-40B4-BE49-F238E27FC236}">
                  <a16:creationId xmlns:a16="http://schemas.microsoft.com/office/drawing/2014/main" id="{EC0F7688-82DA-0E42-A748-B5C4D25D6EF9}"/>
                </a:ext>
              </a:extLst>
            </p:cNvPr>
            <p:cNvSpPr>
              <a:spLocks noChangeShapeType="1"/>
            </p:cNvSpPr>
            <p:nvPr/>
          </p:nvSpPr>
          <p:spPr bwMode="auto">
            <a:xfrm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0" name="Line 20">
              <a:extLst>
                <a:ext uri="{FF2B5EF4-FFF2-40B4-BE49-F238E27FC236}">
                  <a16:creationId xmlns:a16="http://schemas.microsoft.com/office/drawing/2014/main" id="{F3279D40-F1E3-BB40-891F-074A30B87990}"/>
                </a:ext>
              </a:extLst>
            </p:cNvPr>
            <p:cNvSpPr>
              <a:spLocks noChangeShapeType="1"/>
            </p:cNvSpPr>
            <p:nvPr/>
          </p:nvSpPr>
          <p:spPr bwMode="auto">
            <a:xfrm flipH="1"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11" name="Line 21">
              <a:extLst>
                <a:ext uri="{FF2B5EF4-FFF2-40B4-BE49-F238E27FC236}">
                  <a16:creationId xmlns:a16="http://schemas.microsoft.com/office/drawing/2014/main" id="{9820FF2A-1CE6-6642-BAEC-4F6F71DBD3EC}"/>
                </a:ext>
              </a:extLst>
            </p:cNvPr>
            <p:cNvSpPr>
              <a:spLocks noChangeShapeType="1"/>
            </p:cNvSpPr>
            <p:nvPr/>
          </p:nvSpPr>
          <p:spPr bwMode="auto">
            <a:xfrm>
              <a:off x="3168"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3503" name="Group 22">
            <a:extLst>
              <a:ext uri="{FF2B5EF4-FFF2-40B4-BE49-F238E27FC236}">
                <a16:creationId xmlns:a16="http://schemas.microsoft.com/office/drawing/2014/main" id="{E89A35FB-F8EF-A841-BCEC-86EE3D797FDC}"/>
              </a:ext>
            </a:extLst>
          </p:cNvPr>
          <p:cNvGrpSpPr>
            <a:grpSpLocks/>
          </p:cNvGrpSpPr>
          <p:nvPr/>
        </p:nvGrpSpPr>
        <p:grpSpPr bwMode="auto">
          <a:xfrm>
            <a:off x="5334000" y="5195888"/>
            <a:ext cx="374650" cy="366712"/>
            <a:chOff x="484" y="3273"/>
            <a:chExt cx="236" cy="231"/>
          </a:xfrm>
        </p:grpSpPr>
        <p:sp>
          <p:nvSpPr>
            <p:cNvPr id="63507" name="Line 23">
              <a:extLst>
                <a:ext uri="{FF2B5EF4-FFF2-40B4-BE49-F238E27FC236}">
                  <a16:creationId xmlns:a16="http://schemas.microsoft.com/office/drawing/2014/main" id="{A63C9749-73E9-AA4E-A2FB-A19F6B69E8AA}"/>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8" name="Text Box 24">
              <a:extLst>
                <a:ext uri="{FF2B5EF4-FFF2-40B4-BE49-F238E27FC236}">
                  <a16:creationId xmlns:a16="http://schemas.microsoft.com/office/drawing/2014/main" id="{514555A0-0CD6-8C4E-8E40-1FF896C144C0}"/>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3504" name="Group 25">
            <a:extLst>
              <a:ext uri="{FF2B5EF4-FFF2-40B4-BE49-F238E27FC236}">
                <a16:creationId xmlns:a16="http://schemas.microsoft.com/office/drawing/2014/main" id="{2F6D0849-FE60-964F-B466-474118A2FA18}"/>
              </a:ext>
            </a:extLst>
          </p:cNvPr>
          <p:cNvGrpSpPr>
            <a:grpSpLocks/>
          </p:cNvGrpSpPr>
          <p:nvPr/>
        </p:nvGrpSpPr>
        <p:grpSpPr bwMode="auto">
          <a:xfrm>
            <a:off x="5334000" y="4433888"/>
            <a:ext cx="374650" cy="366712"/>
            <a:chOff x="484" y="3273"/>
            <a:chExt cx="236" cy="231"/>
          </a:xfrm>
        </p:grpSpPr>
        <p:sp>
          <p:nvSpPr>
            <p:cNvPr id="63505" name="Line 26">
              <a:extLst>
                <a:ext uri="{FF2B5EF4-FFF2-40B4-BE49-F238E27FC236}">
                  <a16:creationId xmlns:a16="http://schemas.microsoft.com/office/drawing/2014/main" id="{6C35DD2D-1171-1244-AF59-EF2ECF8CDBF5}"/>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6" name="Text Box 27">
              <a:extLst>
                <a:ext uri="{FF2B5EF4-FFF2-40B4-BE49-F238E27FC236}">
                  <a16:creationId xmlns:a16="http://schemas.microsoft.com/office/drawing/2014/main" id="{7B276962-EFED-2E4B-AA6F-D70C27BFA2D7}"/>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spTree>
    <p:extLst>
      <p:ext uri="{BB962C8B-B14F-4D97-AF65-F5344CB8AC3E}">
        <p14:creationId xmlns:p14="http://schemas.microsoft.com/office/powerpoint/2010/main" val="2099245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D25BBC8-F436-0147-B5ED-45C09FF96F90}"/>
              </a:ext>
            </a:extLst>
          </p:cNvPr>
          <p:cNvSpPr>
            <a:spLocks noGrp="1" noChangeArrowheads="1"/>
          </p:cNvSpPr>
          <p:nvPr>
            <p:ph type="title"/>
          </p:nvPr>
        </p:nvSpPr>
        <p:spPr/>
        <p:txBody>
          <a:bodyPr/>
          <a:lstStyle/>
          <a:p>
            <a:r>
              <a:rPr lang="en-US" altLang="en-US"/>
              <a:t>Affect of Window Size</a:t>
            </a:r>
          </a:p>
        </p:txBody>
      </p:sp>
      <p:grpSp>
        <p:nvGrpSpPr>
          <p:cNvPr id="64515" name="Group 3">
            <a:extLst>
              <a:ext uri="{FF2B5EF4-FFF2-40B4-BE49-F238E27FC236}">
                <a16:creationId xmlns:a16="http://schemas.microsoft.com/office/drawing/2014/main" id="{E8CEA7A3-4546-A844-95A3-6C3D8E9345C7}"/>
              </a:ext>
            </a:extLst>
          </p:cNvPr>
          <p:cNvGrpSpPr>
            <a:grpSpLocks/>
          </p:cNvGrpSpPr>
          <p:nvPr/>
        </p:nvGrpSpPr>
        <p:grpSpPr bwMode="auto">
          <a:xfrm>
            <a:off x="2185988" y="4433888"/>
            <a:ext cx="557212" cy="1128712"/>
            <a:chOff x="384" y="2793"/>
            <a:chExt cx="351" cy="711"/>
          </a:xfrm>
        </p:grpSpPr>
        <p:sp>
          <p:nvSpPr>
            <p:cNvPr id="64529" name="Line 4">
              <a:extLst>
                <a:ext uri="{FF2B5EF4-FFF2-40B4-BE49-F238E27FC236}">
                  <a16:creationId xmlns:a16="http://schemas.microsoft.com/office/drawing/2014/main" id="{4F14963C-4A3E-2543-9E2F-9B2B1914EE6D}"/>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4530" name="Group 5">
              <a:extLst>
                <a:ext uri="{FF2B5EF4-FFF2-40B4-BE49-F238E27FC236}">
                  <a16:creationId xmlns:a16="http://schemas.microsoft.com/office/drawing/2014/main" id="{9DF8310E-0DC3-5242-B8DB-81DCFF58B15F}"/>
                </a:ext>
              </a:extLst>
            </p:cNvPr>
            <p:cNvGrpSpPr>
              <a:grpSpLocks/>
            </p:cNvGrpSpPr>
            <p:nvPr/>
          </p:nvGrpSpPr>
          <p:grpSpPr bwMode="auto">
            <a:xfrm>
              <a:off x="672" y="2928"/>
              <a:ext cx="63" cy="528"/>
              <a:chOff x="672" y="2928"/>
              <a:chExt cx="2016" cy="528"/>
            </a:xfrm>
          </p:grpSpPr>
          <p:sp>
            <p:nvSpPr>
              <p:cNvPr id="64537" name="Line 6">
                <a:extLst>
                  <a:ext uri="{FF2B5EF4-FFF2-40B4-BE49-F238E27FC236}">
                    <a16:creationId xmlns:a16="http://schemas.microsoft.com/office/drawing/2014/main" id="{D8B5DADD-B88D-6843-B52C-451252909193}"/>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8" name="Line 7">
                <a:extLst>
                  <a:ext uri="{FF2B5EF4-FFF2-40B4-BE49-F238E27FC236}">
                    <a16:creationId xmlns:a16="http://schemas.microsoft.com/office/drawing/2014/main" id="{B7BA69D4-0AED-9845-8828-7B36C37696BC}"/>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9" name="Line 8">
                <a:extLst>
                  <a:ext uri="{FF2B5EF4-FFF2-40B4-BE49-F238E27FC236}">
                    <a16:creationId xmlns:a16="http://schemas.microsoft.com/office/drawing/2014/main" id="{2353CEF2-DFD7-454B-A045-4BB5331E70AB}"/>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4531" name="Group 9">
              <a:extLst>
                <a:ext uri="{FF2B5EF4-FFF2-40B4-BE49-F238E27FC236}">
                  <a16:creationId xmlns:a16="http://schemas.microsoft.com/office/drawing/2014/main" id="{EE949554-609F-C745-A91A-80DACC08A56B}"/>
                </a:ext>
              </a:extLst>
            </p:cNvPr>
            <p:cNvGrpSpPr>
              <a:grpSpLocks/>
            </p:cNvGrpSpPr>
            <p:nvPr/>
          </p:nvGrpSpPr>
          <p:grpSpPr bwMode="auto">
            <a:xfrm>
              <a:off x="388" y="3273"/>
              <a:ext cx="236" cy="231"/>
              <a:chOff x="484" y="3273"/>
              <a:chExt cx="236" cy="231"/>
            </a:xfrm>
          </p:grpSpPr>
          <p:sp>
            <p:nvSpPr>
              <p:cNvPr id="64535" name="Line 10">
                <a:extLst>
                  <a:ext uri="{FF2B5EF4-FFF2-40B4-BE49-F238E27FC236}">
                    <a16:creationId xmlns:a16="http://schemas.microsoft.com/office/drawing/2014/main" id="{13E21A06-8688-D84E-AF12-CB9B9BB4F086}"/>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6" name="Text Box 11">
                <a:extLst>
                  <a:ext uri="{FF2B5EF4-FFF2-40B4-BE49-F238E27FC236}">
                    <a16:creationId xmlns:a16="http://schemas.microsoft.com/office/drawing/2014/main" id="{48BA1F1F-F243-D34B-8208-D687DE35E6ED}"/>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4532" name="Group 12">
              <a:extLst>
                <a:ext uri="{FF2B5EF4-FFF2-40B4-BE49-F238E27FC236}">
                  <a16:creationId xmlns:a16="http://schemas.microsoft.com/office/drawing/2014/main" id="{AD766B23-DF24-9244-9F0F-B8D247F8A743}"/>
                </a:ext>
              </a:extLst>
            </p:cNvPr>
            <p:cNvGrpSpPr>
              <a:grpSpLocks/>
            </p:cNvGrpSpPr>
            <p:nvPr/>
          </p:nvGrpSpPr>
          <p:grpSpPr bwMode="auto">
            <a:xfrm>
              <a:off x="384" y="2793"/>
              <a:ext cx="236" cy="231"/>
              <a:chOff x="484" y="3273"/>
              <a:chExt cx="236" cy="231"/>
            </a:xfrm>
          </p:grpSpPr>
          <p:sp>
            <p:nvSpPr>
              <p:cNvPr id="64533" name="Line 13">
                <a:extLst>
                  <a:ext uri="{FF2B5EF4-FFF2-40B4-BE49-F238E27FC236}">
                    <a16:creationId xmlns:a16="http://schemas.microsoft.com/office/drawing/2014/main" id="{3BB4C934-8500-1D4C-A496-B1A5D06C2D73}"/>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4" name="Text Box 14">
                <a:extLst>
                  <a:ext uri="{FF2B5EF4-FFF2-40B4-BE49-F238E27FC236}">
                    <a16:creationId xmlns:a16="http://schemas.microsoft.com/office/drawing/2014/main" id="{0F12549E-3F80-D945-80BB-BBC4DD548F7D}"/>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sp>
        <p:nvSpPr>
          <p:cNvPr id="64516" name="Line 15">
            <a:extLst>
              <a:ext uri="{FF2B5EF4-FFF2-40B4-BE49-F238E27FC236}">
                <a16:creationId xmlns:a16="http://schemas.microsoft.com/office/drawing/2014/main" id="{5CD96030-4712-3E44-8798-F2E358875FA9}"/>
              </a:ext>
            </a:extLst>
          </p:cNvPr>
          <p:cNvSpPr>
            <a:spLocks noChangeShapeType="1"/>
          </p:cNvSpPr>
          <p:nvPr/>
        </p:nvSpPr>
        <p:spPr bwMode="auto">
          <a:xfrm flipV="1">
            <a:off x="6318250" y="4495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4517" name="Group 16">
            <a:extLst>
              <a:ext uri="{FF2B5EF4-FFF2-40B4-BE49-F238E27FC236}">
                <a16:creationId xmlns:a16="http://schemas.microsoft.com/office/drawing/2014/main" id="{39302F3C-28C0-BA43-8C54-C1BB5DE3721D}"/>
              </a:ext>
            </a:extLst>
          </p:cNvPr>
          <p:cNvGrpSpPr>
            <a:grpSpLocks/>
          </p:cNvGrpSpPr>
          <p:nvPr/>
        </p:nvGrpSpPr>
        <p:grpSpPr bwMode="auto">
          <a:xfrm>
            <a:off x="6470650" y="4648200"/>
            <a:ext cx="19050" cy="838200"/>
            <a:chOff x="3168" y="2928"/>
            <a:chExt cx="2016" cy="528"/>
          </a:xfrm>
        </p:grpSpPr>
        <p:sp>
          <p:nvSpPr>
            <p:cNvPr id="64526" name="Line 17">
              <a:extLst>
                <a:ext uri="{FF2B5EF4-FFF2-40B4-BE49-F238E27FC236}">
                  <a16:creationId xmlns:a16="http://schemas.microsoft.com/office/drawing/2014/main" id="{9D09EED3-06D9-EE48-BABC-8E424B01CB46}"/>
                </a:ext>
              </a:extLst>
            </p:cNvPr>
            <p:cNvSpPr>
              <a:spLocks noChangeShapeType="1"/>
            </p:cNvSpPr>
            <p:nvPr/>
          </p:nvSpPr>
          <p:spPr bwMode="auto">
            <a:xfrm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7" name="Line 18">
              <a:extLst>
                <a:ext uri="{FF2B5EF4-FFF2-40B4-BE49-F238E27FC236}">
                  <a16:creationId xmlns:a16="http://schemas.microsoft.com/office/drawing/2014/main" id="{DA1F9F20-F1D1-954F-A27C-6A04F3D36330}"/>
                </a:ext>
              </a:extLst>
            </p:cNvPr>
            <p:cNvSpPr>
              <a:spLocks noChangeShapeType="1"/>
            </p:cNvSpPr>
            <p:nvPr/>
          </p:nvSpPr>
          <p:spPr bwMode="auto">
            <a:xfrm flipH="1"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8" name="Line 19">
              <a:extLst>
                <a:ext uri="{FF2B5EF4-FFF2-40B4-BE49-F238E27FC236}">
                  <a16:creationId xmlns:a16="http://schemas.microsoft.com/office/drawing/2014/main" id="{4FE4CBA4-AB32-114E-BBAC-519477367C8B}"/>
                </a:ext>
              </a:extLst>
            </p:cNvPr>
            <p:cNvSpPr>
              <a:spLocks noChangeShapeType="1"/>
            </p:cNvSpPr>
            <p:nvPr/>
          </p:nvSpPr>
          <p:spPr bwMode="auto">
            <a:xfrm>
              <a:off x="3168"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4518" name="Group 20">
            <a:extLst>
              <a:ext uri="{FF2B5EF4-FFF2-40B4-BE49-F238E27FC236}">
                <a16:creationId xmlns:a16="http://schemas.microsoft.com/office/drawing/2014/main" id="{50B29140-D3F4-0A46-8C8B-06DFFB75EAE8}"/>
              </a:ext>
            </a:extLst>
          </p:cNvPr>
          <p:cNvGrpSpPr>
            <a:grpSpLocks/>
          </p:cNvGrpSpPr>
          <p:nvPr/>
        </p:nvGrpSpPr>
        <p:grpSpPr bwMode="auto">
          <a:xfrm>
            <a:off x="6019800" y="5195888"/>
            <a:ext cx="374650" cy="366712"/>
            <a:chOff x="484" y="3273"/>
            <a:chExt cx="236" cy="231"/>
          </a:xfrm>
        </p:grpSpPr>
        <p:sp>
          <p:nvSpPr>
            <p:cNvPr id="64524" name="Line 21">
              <a:extLst>
                <a:ext uri="{FF2B5EF4-FFF2-40B4-BE49-F238E27FC236}">
                  <a16:creationId xmlns:a16="http://schemas.microsoft.com/office/drawing/2014/main" id="{C2DC2E18-761A-1F42-B0EA-939D40F473E5}"/>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5" name="Text Box 22">
              <a:extLst>
                <a:ext uri="{FF2B5EF4-FFF2-40B4-BE49-F238E27FC236}">
                  <a16:creationId xmlns:a16="http://schemas.microsoft.com/office/drawing/2014/main" id="{6EE4D900-76C0-6C44-A692-9F07529CA532}"/>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4519" name="Group 23">
            <a:extLst>
              <a:ext uri="{FF2B5EF4-FFF2-40B4-BE49-F238E27FC236}">
                <a16:creationId xmlns:a16="http://schemas.microsoft.com/office/drawing/2014/main" id="{41CFF623-1E0E-124B-9E84-CF4FEC0369F5}"/>
              </a:ext>
            </a:extLst>
          </p:cNvPr>
          <p:cNvGrpSpPr>
            <a:grpSpLocks/>
          </p:cNvGrpSpPr>
          <p:nvPr/>
        </p:nvGrpSpPr>
        <p:grpSpPr bwMode="auto">
          <a:xfrm>
            <a:off x="6019800" y="4433888"/>
            <a:ext cx="374650" cy="366712"/>
            <a:chOff x="484" y="3273"/>
            <a:chExt cx="236" cy="231"/>
          </a:xfrm>
        </p:grpSpPr>
        <p:sp>
          <p:nvSpPr>
            <p:cNvPr id="64522" name="Line 24">
              <a:extLst>
                <a:ext uri="{FF2B5EF4-FFF2-40B4-BE49-F238E27FC236}">
                  <a16:creationId xmlns:a16="http://schemas.microsoft.com/office/drawing/2014/main" id="{262035D9-2AE3-4441-9CD4-5E10B57D8762}"/>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3" name="Text Box 25">
              <a:extLst>
                <a:ext uri="{FF2B5EF4-FFF2-40B4-BE49-F238E27FC236}">
                  <a16:creationId xmlns:a16="http://schemas.microsoft.com/office/drawing/2014/main" id="{E549763E-CFC7-6A4F-82C1-CF5109ADFADD}"/>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pic>
        <p:nvPicPr>
          <p:cNvPr id="64520" name="Picture 26" descr="win7">
            <a:extLst>
              <a:ext uri="{FF2B5EF4-FFF2-40B4-BE49-F238E27FC236}">
                <a16:creationId xmlns:a16="http://schemas.microsoft.com/office/drawing/2014/main" id="{9C7AB59C-6FEA-1440-86AC-9DCA7E335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27" descr="win3">
            <a:extLst>
              <a:ext uri="{FF2B5EF4-FFF2-40B4-BE49-F238E27FC236}">
                <a16:creationId xmlns:a16="http://schemas.microsoft.com/office/drawing/2014/main" id="{DC40B8A0-A9C3-C847-A3DB-6D5454438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501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C949EA6-9070-8242-8870-B49F8A88C489}"/>
              </a:ext>
            </a:extLst>
          </p:cNvPr>
          <p:cNvSpPr>
            <a:spLocks noGrp="1" noChangeArrowheads="1"/>
          </p:cNvSpPr>
          <p:nvPr>
            <p:ph type="title"/>
          </p:nvPr>
        </p:nvSpPr>
        <p:spPr/>
        <p:txBody>
          <a:bodyPr/>
          <a:lstStyle/>
          <a:p>
            <a:r>
              <a:rPr lang="en-US" altLang="en-US"/>
              <a:t>Good Window Size</a:t>
            </a:r>
          </a:p>
        </p:txBody>
      </p:sp>
      <p:pic>
        <p:nvPicPr>
          <p:cNvPr id="65539" name="Picture 3" descr="win15">
            <a:extLst>
              <a:ext uri="{FF2B5EF4-FFF2-40B4-BE49-F238E27FC236}">
                <a16:creationId xmlns:a16="http://schemas.microsoft.com/office/drawing/2014/main" id="{E036BFB9-588B-D640-8AEB-81C59FA67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0" name="Group 4">
            <a:extLst>
              <a:ext uri="{FF2B5EF4-FFF2-40B4-BE49-F238E27FC236}">
                <a16:creationId xmlns:a16="http://schemas.microsoft.com/office/drawing/2014/main" id="{D91AB33A-415B-3644-A037-DD1BBC14EDD6}"/>
              </a:ext>
            </a:extLst>
          </p:cNvPr>
          <p:cNvGrpSpPr>
            <a:grpSpLocks/>
          </p:cNvGrpSpPr>
          <p:nvPr/>
        </p:nvGrpSpPr>
        <p:grpSpPr bwMode="auto">
          <a:xfrm>
            <a:off x="3886200" y="4419600"/>
            <a:ext cx="658813" cy="1128713"/>
            <a:chOff x="2481" y="2793"/>
            <a:chExt cx="415" cy="711"/>
          </a:xfrm>
        </p:grpSpPr>
        <p:sp>
          <p:nvSpPr>
            <p:cNvPr id="65542" name="Line 5">
              <a:extLst>
                <a:ext uri="{FF2B5EF4-FFF2-40B4-BE49-F238E27FC236}">
                  <a16:creationId xmlns:a16="http://schemas.microsoft.com/office/drawing/2014/main" id="{079275C0-23C7-454B-A340-6929BE045C39}"/>
                </a:ext>
              </a:extLst>
            </p:cNvPr>
            <p:cNvSpPr>
              <a:spLocks noChangeShapeType="1"/>
            </p:cNvSpPr>
            <p:nvPr/>
          </p:nvSpPr>
          <p:spPr bwMode="auto">
            <a:xfrm flipV="1">
              <a:off x="2673"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5543" name="Group 6">
              <a:extLst>
                <a:ext uri="{FF2B5EF4-FFF2-40B4-BE49-F238E27FC236}">
                  <a16:creationId xmlns:a16="http://schemas.microsoft.com/office/drawing/2014/main" id="{5C1562B4-5F96-644D-AF5C-619F881F21F1}"/>
                </a:ext>
              </a:extLst>
            </p:cNvPr>
            <p:cNvGrpSpPr>
              <a:grpSpLocks/>
            </p:cNvGrpSpPr>
            <p:nvPr/>
          </p:nvGrpSpPr>
          <p:grpSpPr bwMode="auto">
            <a:xfrm>
              <a:off x="2769" y="2928"/>
              <a:ext cx="127" cy="528"/>
              <a:chOff x="672" y="2928"/>
              <a:chExt cx="2016" cy="528"/>
            </a:xfrm>
          </p:grpSpPr>
          <p:sp>
            <p:nvSpPr>
              <p:cNvPr id="65550" name="Line 7">
                <a:extLst>
                  <a:ext uri="{FF2B5EF4-FFF2-40B4-BE49-F238E27FC236}">
                    <a16:creationId xmlns:a16="http://schemas.microsoft.com/office/drawing/2014/main" id="{84B42DCF-CDC3-D941-BC9D-20ADAE562C19}"/>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51" name="Line 8">
                <a:extLst>
                  <a:ext uri="{FF2B5EF4-FFF2-40B4-BE49-F238E27FC236}">
                    <a16:creationId xmlns:a16="http://schemas.microsoft.com/office/drawing/2014/main" id="{C030CA99-C19D-6F4B-A610-16F18CF343B1}"/>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52" name="Line 9">
                <a:extLst>
                  <a:ext uri="{FF2B5EF4-FFF2-40B4-BE49-F238E27FC236}">
                    <a16:creationId xmlns:a16="http://schemas.microsoft.com/office/drawing/2014/main" id="{4F99B9F0-2A59-E648-A160-E4F849001B5E}"/>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5544" name="Group 10">
              <a:extLst>
                <a:ext uri="{FF2B5EF4-FFF2-40B4-BE49-F238E27FC236}">
                  <a16:creationId xmlns:a16="http://schemas.microsoft.com/office/drawing/2014/main" id="{23A312BA-33EB-A648-B940-D690367DE0C0}"/>
                </a:ext>
              </a:extLst>
            </p:cNvPr>
            <p:cNvGrpSpPr>
              <a:grpSpLocks/>
            </p:cNvGrpSpPr>
            <p:nvPr/>
          </p:nvGrpSpPr>
          <p:grpSpPr bwMode="auto">
            <a:xfrm>
              <a:off x="2485" y="3273"/>
              <a:ext cx="236" cy="231"/>
              <a:chOff x="484" y="3273"/>
              <a:chExt cx="236" cy="231"/>
            </a:xfrm>
          </p:grpSpPr>
          <p:sp>
            <p:nvSpPr>
              <p:cNvPr id="65548" name="Line 11">
                <a:extLst>
                  <a:ext uri="{FF2B5EF4-FFF2-40B4-BE49-F238E27FC236}">
                    <a16:creationId xmlns:a16="http://schemas.microsoft.com/office/drawing/2014/main" id="{219992EA-C623-2248-BA14-8EE107CEADB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9" name="Text Box 12">
                <a:extLst>
                  <a:ext uri="{FF2B5EF4-FFF2-40B4-BE49-F238E27FC236}">
                    <a16:creationId xmlns:a16="http://schemas.microsoft.com/office/drawing/2014/main" id="{5F54BA45-0B5E-6D41-9954-F21E16113D10}"/>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5545" name="Group 13">
              <a:extLst>
                <a:ext uri="{FF2B5EF4-FFF2-40B4-BE49-F238E27FC236}">
                  <a16:creationId xmlns:a16="http://schemas.microsoft.com/office/drawing/2014/main" id="{F7AC9805-BF17-E341-B99E-15FDD206FC93}"/>
                </a:ext>
              </a:extLst>
            </p:cNvPr>
            <p:cNvGrpSpPr>
              <a:grpSpLocks/>
            </p:cNvGrpSpPr>
            <p:nvPr/>
          </p:nvGrpSpPr>
          <p:grpSpPr bwMode="auto">
            <a:xfrm>
              <a:off x="2481" y="2793"/>
              <a:ext cx="236" cy="231"/>
              <a:chOff x="484" y="3273"/>
              <a:chExt cx="236" cy="231"/>
            </a:xfrm>
          </p:grpSpPr>
          <p:sp>
            <p:nvSpPr>
              <p:cNvPr id="65546" name="Line 14">
                <a:extLst>
                  <a:ext uri="{FF2B5EF4-FFF2-40B4-BE49-F238E27FC236}">
                    <a16:creationId xmlns:a16="http://schemas.microsoft.com/office/drawing/2014/main" id="{3E3CBB55-61AB-2A4E-9D21-6648ACC0A01F}"/>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7" name="Text Box 15">
                <a:extLst>
                  <a:ext uri="{FF2B5EF4-FFF2-40B4-BE49-F238E27FC236}">
                    <a16:creationId xmlns:a16="http://schemas.microsoft.com/office/drawing/2014/main" id="{5D7A4B56-2634-5046-9978-69151CF5FCC7}"/>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sp>
        <p:nvSpPr>
          <p:cNvPr id="65541" name="Rectangle 16">
            <a:extLst>
              <a:ext uri="{FF2B5EF4-FFF2-40B4-BE49-F238E27FC236}">
                <a16:creationId xmlns:a16="http://schemas.microsoft.com/office/drawing/2014/main" id="{2FC553DC-A8DF-EE4E-941E-848FB36AB6D1}"/>
              </a:ext>
            </a:extLst>
          </p:cNvPr>
          <p:cNvSpPr>
            <a:spLocks noChangeArrowheads="1"/>
          </p:cNvSpPr>
          <p:nvPr/>
        </p:nvSpPr>
        <p:spPr bwMode="auto">
          <a:xfrm>
            <a:off x="838200" y="5638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90000"/>
              </a:lnSpc>
            </a:pPr>
            <a:r>
              <a:rPr lang="en-US" altLang="en-US"/>
              <a:t>“Optimal” Window:  smooth but not ghosted</a:t>
            </a:r>
          </a:p>
        </p:txBody>
      </p:sp>
    </p:spTree>
    <p:extLst>
      <p:ext uri="{BB962C8B-B14F-4D97-AF65-F5344CB8AC3E}">
        <p14:creationId xmlns:p14="http://schemas.microsoft.com/office/powerpoint/2010/main" val="2201319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225D8E1-635C-7A4C-BDB7-19027E3291D9}"/>
              </a:ext>
            </a:extLst>
          </p:cNvPr>
          <p:cNvSpPr>
            <a:spLocks noGrp="1" noChangeArrowheads="1"/>
          </p:cNvSpPr>
          <p:nvPr>
            <p:ph type="title"/>
          </p:nvPr>
        </p:nvSpPr>
        <p:spPr/>
        <p:txBody>
          <a:bodyPr/>
          <a:lstStyle/>
          <a:p>
            <a:r>
              <a:rPr lang="en-US" altLang="en-US"/>
              <a:t>What is the Optimal Window?</a:t>
            </a:r>
          </a:p>
        </p:txBody>
      </p:sp>
      <p:sp>
        <p:nvSpPr>
          <p:cNvPr id="66563" name="Rectangle 3">
            <a:extLst>
              <a:ext uri="{FF2B5EF4-FFF2-40B4-BE49-F238E27FC236}">
                <a16:creationId xmlns:a16="http://schemas.microsoft.com/office/drawing/2014/main" id="{E0E84506-A855-2A48-88EF-D29026B4FD99}"/>
              </a:ext>
            </a:extLst>
          </p:cNvPr>
          <p:cNvSpPr>
            <a:spLocks noGrp="1" noChangeArrowheads="1"/>
          </p:cNvSpPr>
          <p:nvPr>
            <p:ph type="body" idx="1"/>
          </p:nvPr>
        </p:nvSpPr>
        <p:spPr>
          <a:xfrm>
            <a:off x="685800" y="914400"/>
            <a:ext cx="8001000" cy="1828800"/>
          </a:xfrm>
        </p:spPr>
        <p:txBody>
          <a:bodyPr/>
          <a:lstStyle/>
          <a:p>
            <a:r>
              <a:rPr lang="en-US" altLang="en-US"/>
              <a:t>To avoid seams</a:t>
            </a:r>
          </a:p>
          <a:p>
            <a:pPr lvl="1"/>
            <a:r>
              <a:rPr lang="en-US" altLang="en-US" sz="1800"/>
              <a:t>window = size of largest prominent feature</a:t>
            </a:r>
          </a:p>
          <a:p>
            <a:r>
              <a:rPr lang="en-US" altLang="en-US"/>
              <a:t>To avoid ghosting</a:t>
            </a:r>
          </a:p>
          <a:p>
            <a:pPr lvl="1"/>
            <a:r>
              <a:rPr lang="en-US" altLang="en-US" sz="1800"/>
              <a:t>window &lt;= 2*size of smallest prominent feature</a:t>
            </a:r>
          </a:p>
        </p:txBody>
      </p:sp>
      <p:grpSp>
        <p:nvGrpSpPr>
          <p:cNvPr id="2" name="Group 4">
            <a:extLst>
              <a:ext uri="{FF2B5EF4-FFF2-40B4-BE49-F238E27FC236}">
                <a16:creationId xmlns:a16="http://schemas.microsoft.com/office/drawing/2014/main" id="{3764689F-982E-5746-9581-47E95341A152}"/>
              </a:ext>
            </a:extLst>
          </p:cNvPr>
          <p:cNvGrpSpPr>
            <a:grpSpLocks/>
          </p:cNvGrpSpPr>
          <p:nvPr/>
        </p:nvGrpSpPr>
        <p:grpSpPr bwMode="auto">
          <a:xfrm>
            <a:off x="685800" y="2895600"/>
            <a:ext cx="8001000" cy="3505200"/>
            <a:chOff x="432" y="1824"/>
            <a:chExt cx="5040" cy="2208"/>
          </a:xfrm>
        </p:grpSpPr>
        <p:sp>
          <p:nvSpPr>
            <p:cNvPr id="66565" name="Rectangle 5">
              <a:extLst>
                <a:ext uri="{FF2B5EF4-FFF2-40B4-BE49-F238E27FC236}">
                  <a16:creationId xmlns:a16="http://schemas.microsoft.com/office/drawing/2014/main" id="{DB0AE5CD-0741-4D43-9094-6C5F8DC84649}"/>
                </a:ext>
              </a:extLst>
            </p:cNvPr>
            <p:cNvSpPr>
              <a:spLocks noChangeArrowheads="1"/>
            </p:cNvSpPr>
            <p:nvPr/>
          </p:nvSpPr>
          <p:spPr bwMode="auto">
            <a:xfrm>
              <a:off x="432" y="1824"/>
              <a:ext cx="504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90000"/>
                </a:lnSpc>
              </a:pPr>
              <a:r>
                <a:rPr lang="en-US" altLang="en-US"/>
                <a:t>Natural to cast this in the </a:t>
              </a:r>
              <a:r>
                <a:rPr lang="en-US" altLang="en-US" i="1"/>
                <a:t>Fourier domain</a:t>
              </a:r>
            </a:p>
            <a:p>
              <a:pPr lvl="1" eaLnBrk="1" hangingPunct="1">
                <a:lnSpc>
                  <a:spcPct val="90000"/>
                </a:lnSpc>
              </a:pPr>
              <a:r>
                <a:rPr lang="en-US" altLang="en-US" sz="1800"/>
                <a:t>largest frequency &lt;= 2*size of smallest frequency</a:t>
              </a:r>
            </a:p>
            <a:p>
              <a:pPr lvl="1" eaLnBrk="1" hangingPunct="1">
                <a:lnSpc>
                  <a:spcPct val="90000"/>
                </a:lnSpc>
              </a:pPr>
              <a:r>
                <a:rPr lang="en-US" altLang="en-US" sz="1800"/>
                <a:t>image frequency content should occupy one “octave” (power of two)</a:t>
              </a:r>
            </a:p>
          </p:txBody>
        </p:sp>
        <p:pic>
          <p:nvPicPr>
            <p:cNvPr id="66566" name="Picture 6" descr="stp1fil1">
              <a:extLst>
                <a:ext uri="{FF2B5EF4-FFF2-40B4-BE49-F238E27FC236}">
                  <a16:creationId xmlns:a16="http://schemas.microsoft.com/office/drawing/2014/main" id="{1233BF8B-A9D6-8743-B944-004E464BD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2640"/>
              <a:ext cx="139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stp1fur5">
              <a:extLst>
                <a:ext uri="{FF2B5EF4-FFF2-40B4-BE49-F238E27FC236}">
                  <a16:creationId xmlns:a16="http://schemas.microsoft.com/office/drawing/2014/main" id="{A31BBC37-3CF9-0946-850B-5E4DE1644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2640"/>
              <a:ext cx="139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Line 8">
              <a:extLst>
                <a:ext uri="{FF2B5EF4-FFF2-40B4-BE49-F238E27FC236}">
                  <a16:creationId xmlns:a16="http://schemas.microsoft.com/office/drawing/2014/main" id="{9B91C47F-8B2B-DB4E-8E1D-42DC4DCC90FB}"/>
                </a:ext>
              </a:extLst>
            </p:cNvPr>
            <p:cNvSpPr>
              <a:spLocks noChangeShapeType="1"/>
            </p:cNvSpPr>
            <p:nvPr/>
          </p:nvSpPr>
          <p:spPr bwMode="auto">
            <a:xfrm>
              <a:off x="2352" y="3312"/>
              <a:ext cx="86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Text Box 9">
              <a:extLst>
                <a:ext uri="{FF2B5EF4-FFF2-40B4-BE49-F238E27FC236}">
                  <a16:creationId xmlns:a16="http://schemas.microsoft.com/office/drawing/2014/main" id="{A84D7002-0A77-904E-B93E-C4ED16743F8A}"/>
                </a:ext>
              </a:extLst>
            </p:cNvPr>
            <p:cNvSpPr txBox="1">
              <a:spLocks noChangeArrowheads="1"/>
            </p:cNvSpPr>
            <p:nvPr/>
          </p:nvSpPr>
          <p:spPr bwMode="auto">
            <a:xfrm>
              <a:off x="2534" y="2976"/>
              <a:ext cx="4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latin typeface="Times New Roman" panose="02020603050405020304" pitchFamily="18" charset="0"/>
                </a:rPr>
                <a:t>FFT</a:t>
              </a:r>
            </a:p>
          </p:txBody>
        </p:sp>
      </p:grpSp>
    </p:spTree>
    <p:extLst>
      <p:ext uri="{BB962C8B-B14F-4D97-AF65-F5344CB8AC3E}">
        <p14:creationId xmlns:p14="http://schemas.microsoft.com/office/powerpoint/2010/main" val="4028245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A sum of sines</a:t>
            </a:r>
          </a:p>
        </p:txBody>
      </p:sp>
      <p:sp>
        <p:nvSpPr>
          <p:cNvPr id="1028" name="Rectangle 3"/>
          <p:cNvSpPr>
            <a:spLocks noGrp="1" noChangeArrowheads="1"/>
          </p:cNvSpPr>
          <p:nvPr>
            <p:ph type="body" sz="half" idx="1"/>
          </p:nvPr>
        </p:nvSpPr>
        <p:spPr>
          <a:xfrm>
            <a:off x="685800" y="914400"/>
            <a:ext cx="3810000" cy="5943600"/>
          </a:xfrm>
        </p:spPr>
        <p:txBody>
          <a:bodyPr/>
          <a:lstStyle/>
          <a:p>
            <a:pPr marL="0" indent="0">
              <a:buFont typeface="Arial" charset="0"/>
              <a:buNone/>
            </a:pPr>
            <a:r>
              <a:rPr lang="en-US" sz="2400"/>
              <a:t>Our building block:</a:t>
            </a:r>
          </a:p>
          <a:p>
            <a:pPr marL="0" indent="0">
              <a:buFont typeface="Arial" charset="0"/>
              <a:buNone/>
            </a:pPr>
            <a:r>
              <a:rPr lang="en-US" sz="2400"/>
              <a:t>	</a:t>
            </a:r>
          </a:p>
          <a:p>
            <a:pPr marL="0" indent="0"/>
            <a:endParaRPr lang="en-US" sz="2400"/>
          </a:p>
          <a:p>
            <a:pPr marL="0" indent="0">
              <a:buFont typeface="Arial" charset="0"/>
              <a:buNone/>
            </a:pPr>
            <a:r>
              <a:rPr lang="en-US" sz="2400"/>
              <a:t>Add enough of them to get any signal </a:t>
            </a:r>
            <a:r>
              <a:rPr lang="en-US" sz="2400" i="1"/>
              <a:t>f(x)</a:t>
            </a:r>
            <a:r>
              <a:rPr lang="en-US" sz="2400"/>
              <a:t> you want!</a:t>
            </a:r>
          </a:p>
          <a:p>
            <a:pPr marL="0" indent="0">
              <a:buFont typeface="Arial" charset="0"/>
              <a:buNone/>
            </a:pPr>
            <a:endParaRPr lang="en-US" sz="2400"/>
          </a:p>
        </p:txBody>
      </p:sp>
      <p:pic>
        <p:nvPicPr>
          <p:cNvPr id="1029" name="Picture 4" descr="The image “http://mcdb.colorado.edu/courses/3280/images/crystal/fourier.gif” cannot be displayed, because it contains errors."/>
          <p:cNvPicPr>
            <a:picLocks noChangeAspect="1" noChangeArrowheads="1"/>
          </p:cNvPicPr>
          <p:nvPr/>
        </p:nvPicPr>
        <p:blipFill>
          <a:blip r:embed="rId2" cstate="print"/>
          <a:srcRect t="2469" b="1234"/>
          <a:stretch>
            <a:fillRect/>
          </a:stretch>
        </p:blipFill>
        <p:spPr bwMode="auto">
          <a:xfrm>
            <a:off x="4667250" y="914400"/>
            <a:ext cx="4400550" cy="5943600"/>
          </a:xfrm>
          <a:prstGeom prst="rect">
            <a:avLst/>
          </a:prstGeom>
          <a:noFill/>
          <a:ln w="9525">
            <a:noFill/>
            <a:miter lim="800000"/>
            <a:headEnd/>
            <a:tailEnd/>
          </a:ln>
        </p:spPr>
      </p:pic>
      <p:graphicFrame>
        <p:nvGraphicFramePr>
          <p:cNvPr id="1026"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name="Equation" r:id="rId3" imgW="825480" imgH="203040" progId="Equation.3">
                  <p:embed/>
                </p:oleObj>
              </mc:Choice>
              <mc:Fallback>
                <p:oleObj name="Equation" r:id="rId3" imgW="825480" imgH="20304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4E927C6-1620-464A-9C8B-EEC2F2E2D415}"/>
              </a:ext>
            </a:extLst>
          </p:cNvPr>
          <p:cNvSpPr>
            <a:spLocks noGrp="1" noChangeArrowheads="1"/>
          </p:cNvSpPr>
          <p:nvPr>
            <p:ph type="title"/>
          </p:nvPr>
        </p:nvSpPr>
        <p:spPr/>
        <p:txBody>
          <a:bodyPr/>
          <a:lstStyle/>
          <a:p>
            <a:r>
              <a:rPr lang="en-US" altLang="en-US"/>
              <a:t>What if the Frequency Spread is Wide</a:t>
            </a:r>
          </a:p>
        </p:txBody>
      </p:sp>
      <p:sp>
        <p:nvSpPr>
          <p:cNvPr id="449539" name="Rectangle 3">
            <a:extLst>
              <a:ext uri="{FF2B5EF4-FFF2-40B4-BE49-F238E27FC236}">
                <a16:creationId xmlns:a16="http://schemas.microsoft.com/office/drawing/2014/main" id="{3206A358-AD6A-A448-9191-0F6B62E4A3A0}"/>
              </a:ext>
            </a:extLst>
          </p:cNvPr>
          <p:cNvSpPr>
            <a:spLocks noGrp="1" noChangeArrowheads="1"/>
          </p:cNvSpPr>
          <p:nvPr>
            <p:ph type="body" idx="1"/>
          </p:nvPr>
        </p:nvSpPr>
        <p:spPr>
          <a:xfrm>
            <a:off x="685800" y="3429000"/>
            <a:ext cx="8305800" cy="3200400"/>
          </a:xfrm>
        </p:spPr>
        <p:txBody>
          <a:bodyPr>
            <a:normAutofit fontScale="92500" lnSpcReduction="20000"/>
          </a:bodyPr>
          <a:lstStyle/>
          <a:p>
            <a:r>
              <a:rPr lang="en-US" altLang="en-US"/>
              <a:t>Idea (Burt and Adelson)</a:t>
            </a:r>
          </a:p>
          <a:p>
            <a:pPr lvl="1"/>
            <a:r>
              <a:rPr lang="en-US" altLang="en-US"/>
              <a:t>Compute F</a:t>
            </a:r>
            <a:r>
              <a:rPr lang="en-US" altLang="en-US" baseline="-25000"/>
              <a:t>left</a:t>
            </a:r>
            <a:r>
              <a:rPr lang="en-US" altLang="en-US"/>
              <a:t> = FFT(I</a:t>
            </a:r>
            <a:r>
              <a:rPr lang="en-US" altLang="en-US" baseline="-25000"/>
              <a:t>left</a:t>
            </a:r>
            <a:r>
              <a:rPr lang="en-US" altLang="en-US"/>
              <a:t>), F</a:t>
            </a:r>
            <a:r>
              <a:rPr lang="en-US" altLang="en-US" baseline="-25000"/>
              <a:t>right</a:t>
            </a:r>
            <a:r>
              <a:rPr lang="en-US" altLang="en-US"/>
              <a:t> = FFT(I</a:t>
            </a:r>
            <a:r>
              <a:rPr lang="en-US" altLang="en-US" baseline="-25000"/>
              <a:t>right</a:t>
            </a:r>
            <a:r>
              <a:rPr lang="en-US" altLang="en-US"/>
              <a:t>)</a:t>
            </a:r>
          </a:p>
          <a:p>
            <a:pPr lvl="1"/>
            <a:r>
              <a:rPr lang="en-US" altLang="en-US"/>
              <a:t>Decompose Fourier image into octaves (bands)</a:t>
            </a:r>
          </a:p>
          <a:p>
            <a:pPr lvl="2"/>
            <a:r>
              <a:rPr lang="en-US" altLang="en-US"/>
              <a:t>F</a:t>
            </a:r>
            <a:r>
              <a:rPr lang="en-US" altLang="en-US" baseline="-25000"/>
              <a:t>left</a:t>
            </a:r>
            <a:r>
              <a:rPr lang="en-US" altLang="en-US"/>
              <a:t> = F</a:t>
            </a:r>
            <a:r>
              <a:rPr lang="en-US" altLang="en-US" baseline="-25000"/>
              <a:t>left</a:t>
            </a:r>
            <a:r>
              <a:rPr lang="en-US" altLang="en-US" baseline="30000"/>
              <a:t>1</a:t>
            </a:r>
            <a:r>
              <a:rPr lang="en-US" altLang="en-US"/>
              <a:t> + F</a:t>
            </a:r>
            <a:r>
              <a:rPr lang="en-US" altLang="en-US" baseline="-25000"/>
              <a:t>left</a:t>
            </a:r>
            <a:r>
              <a:rPr lang="en-US" altLang="en-US" baseline="30000"/>
              <a:t>2</a:t>
            </a:r>
            <a:r>
              <a:rPr lang="en-US" altLang="en-US"/>
              <a:t> + …</a:t>
            </a:r>
          </a:p>
          <a:p>
            <a:pPr lvl="1"/>
            <a:r>
              <a:rPr lang="en-US" altLang="en-US"/>
              <a:t>Feather corresponding octaves F</a:t>
            </a:r>
            <a:r>
              <a:rPr lang="en-US" altLang="en-US" baseline="-25000"/>
              <a:t>left</a:t>
            </a:r>
            <a:r>
              <a:rPr lang="en-US" altLang="en-US" baseline="30000"/>
              <a:t>i </a:t>
            </a:r>
            <a:r>
              <a:rPr lang="en-US" altLang="en-US"/>
              <a:t>with F</a:t>
            </a:r>
            <a:r>
              <a:rPr lang="en-US" altLang="en-US" baseline="-25000"/>
              <a:t>right</a:t>
            </a:r>
            <a:r>
              <a:rPr lang="en-US" altLang="en-US" baseline="30000"/>
              <a:t>i</a:t>
            </a:r>
            <a:endParaRPr lang="en-US" altLang="en-US"/>
          </a:p>
          <a:p>
            <a:pPr lvl="2"/>
            <a:r>
              <a:rPr lang="en-US" altLang="en-US"/>
              <a:t>Can compute inverse FFT and feather in spatial domain</a:t>
            </a:r>
          </a:p>
          <a:p>
            <a:pPr lvl="1"/>
            <a:r>
              <a:rPr lang="en-US" altLang="en-US"/>
              <a:t>Sum feathered octave images in frequency domain</a:t>
            </a:r>
          </a:p>
          <a:p>
            <a:r>
              <a:rPr lang="en-US" altLang="en-US"/>
              <a:t>Better implemented in </a:t>
            </a:r>
            <a:r>
              <a:rPr lang="en-US" altLang="en-US" i="1"/>
              <a:t>spatial domain</a:t>
            </a:r>
          </a:p>
        </p:txBody>
      </p:sp>
      <p:pic>
        <p:nvPicPr>
          <p:cNvPr id="67588" name="Picture 4" descr="cln1">
            <a:extLst>
              <a:ext uri="{FF2B5EF4-FFF2-40B4-BE49-F238E27FC236}">
                <a16:creationId xmlns:a16="http://schemas.microsoft.com/office/drawing/2014/main" id="{5F5F5FB0-900C-114E-8ED6-DFD30A74F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cln1fur2">
            <a:extLst>
              <a:ext uri="{FF2B5EF4-FFF2-40B4-BE49-F238E27FC236}">
                <a16:creationId xmlns:a16="http://schemas.microsoft.com/office/drawing/2014/main" id="{A9FED14F-A6E1-7D47-8F8B-58D5F5394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668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0" name="Group 6">
            <a:extLst>
              <a:ext uri="{FF2B5EF4-FFF2-40B4-BE49-F238E27FC236}">
                <a16:creationId xmlns:a16="http://schemas.microsoft.com/office/drawing/2014/main" id="{6B4FA5A7-F38C-D44A-883F-49AD8AF4D33E}"/>
              </a:ext>
            </a:extLst>
          </p:cNvPr>
          <p:cNvGrpSpPr>
            <a:grpSpLocks/>
          </p:cNvGrpSpPr>
          <p:nvPr/>
        </p:nvGrpSpPr>
        <p:grpSpPr bwMode="auto">
          <a:xfrm>
            <a:off x="3733800" y="1600200"/>
            <a:ext cx="1371600" cy="533400"/>
            <a:chOff x="2352" y="2976"/>
            <a:chExt cx="864" cy="336"/>
          </a:xfrm>
        </p:grpSpPr>
        <p:sp>
          <p:nvSpPr>
            <p:cNvPr id="67591" name="Line 7">
              <a:extLst>
                <a:ext uri="{FF2B5EF4-FFF2-40B4-BE49-F238E27FC236}">
                  <a16:creationId xmlns:a16="http://schemas.microsoft.com/office/drawing/2014/main" id="{54164397-E13B-0A4A-ACAA-39715BB78625}"/>
                </a:ext>
              </a:extLst>
            </p:cNvPr>
            <p:cNvSpPr>
              <a:spLocks noChangeShapeType="1"/>
            </p:cNvSpPr>
            <p:nvPr/>
          </p:nvSpPr>
          <p:spPr bwMode="auto">
            <a:xfrm>
              <a:off x="2352" y="3312"/>
              <a:ext cx="86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2" name="Text Box 8">
              <a:extLst>
                <a:ext uri="{FF2B5EF4-FFF2-40B4-BE49-F238E27FC236}">
                  <a16:creationId xmlns:a16="http://schemas.microsoft.com/office/drawing/2014/main" id="{A3C5B344-8344-194B-B151-CF06375FDF1D}"/>
                </a:ext>
              </a:extLst>
            </p:cNvPr>
            <p:cNvSpPr txBox="1">
              <a:spLocks noChangeArrowheads="1"/>
            </p:cNvSpPr>
            <p:nvPr/>
          </p:nvSpPr>
          <p:spPr bwMode="auto">
            <a:xfrm>
              <a:off x="2534" y="2976"/>
              <a:ext cx="4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latin typeface="Times New Roman" panose="02020603050405020304" pitchFamily="18" charset="0"/>
                </a:rPr>
                <a:t>FFT</a:t>
              </a:r>
            </a:p>
          </p:txBody>
        </p:sp>
      </p:grpSp>
    </p:spTree>
    <p:extLst>
      <p:ext uri="{BB962C8B-B14F-4D97-AF65-F5344CB8AC3E}">
        <p14:creationId xmlns:p14="http://schemas.microsoft.com/office/powerpoint/2010/main" val="3380119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95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495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495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495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4953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4953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4953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95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8B4E5539-D45B-2146-B308-2512FBBE6651}"/>
              </a:ext>
            </a:extLst>
          </p:cNvPr>
          <p:cNvSpPr>
            <a:spLocks noGrp="1" noChangeArrowheads="1"/>
          </p:cNvSpPr>
          <p:nvPr>
            <p:ph type="title"/>
          </p:nvPr>
        </p:nvSpPr>
        <p:spPr/>
        <p:txBody>
          <a:bodyPr/>
          <a:lstStyle/>
          <a:p>
            <a:r>
              <a:rPr lang="en-US" altLang="en-US"/>
              <a:t>Octaves in the Spatial Domain</a:t>
            </a:r>
          </a:p>
        </p:txBody>
      </p:sp>
      <p:sp>
        <p:nvSpPr>
          <p:cNvPr id="68611" name="Rectangle 3">
            <a:extLst>
              <a:ext uri="{FF2B5EF4-FFF2-40B4-BE49-F238E27FC236}">
                <a16:creationId xmlns:a16="http://schemas.microsoft.com/office/drawing/2014/main" id="{8CCBA1CD-CFCF-DB40-95E3-758B07597AD7}"/>
              </a:ext>
            </a:extLst>
          </p:cNvPr>
          <p:cNvSpPr>
            <a:spLocks noGrp="1" noChangeArrowheads="1"/>
          </p:cNvSpPr>
          <p:nvPr>
            <p:ph type="body" idx="1"/>
          </p:nvPr>
        </p:nvSpPr>
        <p:spPr>
          <a:xfrm>
            <a:off x="685800" y="5181600"/>
            <a:ext cx="7772400" cy="533400"/>
          </a:xfrm>
        </p:spPr>
        <p:txBody>
          <a:bodyPr>
            <a:normAutofit lnSpcReduction="10000"/>
          </a:bodyPr>
          <a:lstStyle/>
          <a:p>
            <a:pPr algn="ctr"/>
            <a:r>
              <a:rPr lang="en-US" altLang="en-US" dirty="0"/>
              <a:t>Bandpass Images</a:t>
            </a:r>
          </a:p>
        </p:txBody>
      </p:sp>
      <p:sp>
        <p:nvSpPr>
          <p:cNvPr id="68613" name="Rectangle 5">
            <a:extLst>
              <a:ext uri="{FF2B5EF4-FFF2-40B4-BE49-F238E27FC236}">
                <a16:creationId xmlns:a16="http://schemas.microsoft.com/office/drawing/2014/main" id="{8D09CE11-E6E2-5B43-A3B7-6532EDBDE000}"/>
              </a:ext>
            </a:extLst>
          </p:cNvPr>
          <p:cNvSpPr>
            <a:spLocks noChangeArrowheads="1"/>
          </p:cNvSpPr>
          <p:nvPr/>
        </p:nvSpPr>
        <p:spPr bwMode="auto">
          <a:xfrm>
            <a:off x="685800" y="1600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r>
              <a:rPr lang="en-US" altLang="en-US" dirty="0"/>
              <a:t>Lowpass Images</a:t>
            </a:r>
          </a:p>
        </p:txBody>
      </p:sp>
      <p:pic>
        <p:nvPicPr>
          <p:cNvPr id="6" name="Picture 5">
            <a:extLst>
              <a:ext uri="{FF2B5EF4-FFF2-40B4-BE49-F238E27FC236}">
                <a16:creationId xmlns:a16="http://schemas.microsoft.com/office/drawing/2014/main" id="{B490D1A4-04D3-EE41-B79F-6BF3B85A4C93}"/>
              </a:ext>
            </a:extLst>
          </p:cNvPr>
          <p:cNvPicPr>
            <a:picLocks noChangeAspect="1"/>
          </p:cNvPicPr>
          <p:nvPr/>
        </p:nvPicPr>
        <p:blipFill>
          <a:blip r:embed="rId2"/>
          <a:stretch>
            <a:fillRect/>
          </a:stretch>
        </p:blipFill>
        <p:spPr>
          <a:xfrm>
            <a:off x="2069" y="2133600"/>
            <a:ext cx="9144000" cy="2997185"/>
          </a:xfrm>
          <a:prstGeom prst="rect">
            <a:avLst/>
          </a:prstGeom>
        </p:spPr>
      </p:pic>
    </p:spTree>
    <p:extLst>
      <p:ext uri="{BB962C8B-B14F-4D97-AF65-F5344CB8AC3E}">
        <p14:creationId xmlns:p14="http://schemas.microsoft.com/office/powerpoint/2010/main" val="181447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a:extLst>
              <a:ext uri="{FF2B5EF4-FFF2-40B4-BE49-F238E27FC236}">
                <a16:creationId xmlns:a16="http://schemas.microsoft.com/office/drawing/2014/main" id="{1D32F9DA-74FF-6E47-860D-96A0FAC71242}"/>
              </a:ext>
            </a:extLst>
          </p:cNvPr>
          <p:cNvSpPr>
            <a:spLocks noGrp="1" noChangeArrowheads="1"/>
          </p:cNvSpPr>
          <p:nvPr>
            <p:ph type="title"/>
          </p:nvPr>
        </p:nvSpPr>
        <p:spPr/>
        <p:txBody>
          <a:bodyPr/>
          <a:lstStyle/>
          <a:p>
            <a:r>
              <a:rPr lang="en-US" altLang="en-US"/>
              <a:t>Pyramid Blending</a:t>
            </a:r>
          </a:p>
        </p:txBody>
      </p:sp>
      <p:graphicFrame>
        <p:nvGraphicFramePr>
          <p:cNvPr id="69635" name="Object 6">
            <a:extLst>
              <a:ext uri="{FF2B5EF4-FFF2-40B4-BE49-F238E27FC236}">
                <a16:creationId xmlns:a16="http://schemas.microsoft.com/office/drawing/2014/main" id="{B6A0C53E-7DA6-6544-AA03-DEACA3F1F44F}"/>
              </a:ext>
            </a:extLst>
          </p:cNvPr>
          <p:cNvGraphicFramePr>
            <a:graphicFrameLocks noGrp="1" noChangeAspect="1"/>
          </p:cNvGraphicFramePr>
          <p:nvPr>
            <p:ph sz="half" idx="1"/>
          </p:nvPr>
        </p:nvGraphicFramePr>
        <p:xfrm>
          <a:off x="-76200" y="1828800"/>
          <a:ext cx="3733800" cy="3506788"/>
        </p:xfrm>
        <a:graphic>
          <a:graphicData uri="http://schemas.openxmlformats.org/presentationml/2006/ole">
            <mc:AlternateContent xmlns:mc="http://schemas.openxmlformats.org/markup-compatibility/2006">
              <mc:Choice xmlns:v="urn:schemas-microsoft-com:vml" Requires="v">
                <p:oleObj name="Photo Editor Photo" r:id="rId2" imgW="6527800" imgH="4559300" progId="MSPhotoEd.3">
                  <p:embed/>
                </p:oleObj>
              </mc:Choice>
              <mc:Fallback>
                <p:oleObj name="Photo Editor Photo" r:id="rId2" imgW="6527800" imgH="4559300" progId="MSPhotoEd.3">
                  <p:embed/>
                  <p:pic>
                    <p:nvPicPr>
                      <p:cNvPr id="69635" name="Object 6">
                        <a:extLst>
                          <a:ext uri="{FF2B5EF4-FFF2-40B4-BE49-F238E27FC236}">
                            <a16:creationId xmlns:a16="http://schemas.microsoft.com/office/drawing/2014/main" id="{B6A0C53E-7DA6-6544-AA03-DEACA3F1F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688" r="32880" b="22145"/>
                      <a:stretch>
                        <a:fillRect/>
                      </a:stretch>
                    </p:blipFill>
                    <p:spPr bwMode="auto">
                      <a:xfrm>
                        <a:off x="-76200" y="1828800"/>
                        <a:ext cx="3733800" cy="350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6" name="Object 11">
            <a:extLst>
              <a:ext uri="{FF2B5EF4-FFF2-40B4-BE49-F238E27FC236}">
                <a16:creationId xmlns:a16="http://schemas.microsoft.com/office/drawing/2014/main" id="{ADB328EF-3D4A-384E-A7A0-E611812AADE2}"/>
              </a:ext>
            </a:extLst>
          </p:cNvPr>
          <p:cNvGraphicFramePr>
            <a:graphicFrameLocks noGrp="1" noChangeAspect="1"/>
          </p:cNvGraphicFramePr>
          <p:nvPr>
            <p:ph sz="half" idx="2"/>
          </p:nvPr>
        </p:nvGraphicFramePr>
        <p:xfrm>
          <a:off x="5410200" y="1828800"/>
          <a:ext cx="3657600" cy="3511550"/>
        </p:xfrm>
        <a:graphic>
          <a:graphicData uri="http://schemas.openxmlformats.org/presentationml/2006/ole">
            <mc:AlternateContent xmlns:mc="http://schemas.openxmlformats.org/markup-compatibility/2006">
              <mc:Choice xmlns:v="urn:schemas-microsoft-com:vml" Requires="v">
                <p:oleObj name="Photo Editor Photo" r:id="rId4" imgW="6527800" imgH="4559300" progId="MSPhotoEd.3">
                  <p:embed/>
                </p:oleObj>
              </mc:Choice>
              <mc:Fallback>
                <p:oleObj name="Photo Editor Photo" r:id="rId4" imgW="6527800" imgH="4559300" progId="MSPhotoEd.3">
                  <p:embed/>
                  <p:pic>
                    <p:nvPicPr>
                      <p:cNvPr id="69636" name="Object 11">
                        <a:extLst>
                          <a:ext uri="{FF2B5EF4-FFF2-40B4-BE49-F238E27FC236}">
                            <a16:creationId xmlns:a16="http://schemas.microsoft.com/office/drawing/2014/main" id="{ADB328EF-3D4A-384E-A7A0-E611812AA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688" r="32880" b="22145"/>
                      <a:stretch>
                        <a:fillRect/>
                      </a:stretch>
                    </p:blipFill>
                    <p:spPr bwMode="auto">
                      <a:xfrm>
                        <a:off x="5410200" y="1828800"/>
                        <a:ext cx="36576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9637" name="Group 41">
            <a:extLst>
              <a:ext uri="{FF2B5EF4-FFF2-40B4-BE49-F238E27FC236}">
                <a16:creationId xmlns:a16="http://schemas.microsoft.com/office/drawing/2014/main" id="{7F7B8A75-4F92-2E49-8B2E-E2BC2B426BFB}"/>
              </a:ext>
            </a:extLst>
          </p:cNvPr>
          <p:cNvGrpSpPr>
            <a:grpSpLocks/>
          </p:cNvGrpSpPr>
          <p:nvPr/>
        </p:nvGrpSpPr>
        <p:grpSpPr bwMode="auto">
          <a:xfrm>
            <a:off x="4038600" y="1600200"/>
            <a:ext cx="838200" cy="1128713"/>
            <a:chOff x="384" y="2793"/>
            <a:chExt cx="351" cy="711"/>
          </a:xfrm>
        </p:grpSpPr>
        <p:sp>
          <p:nvSpPr>
            <p:cNvPr id="69665" name="Line 42">
              <a:extLst>
                <a:ext uri="{FF2B5EF4-FFF2-40B4-BE49-F238E27FC236}">
                  <a16:creationId xmlns:a16="http://schemas.microsoft.com/office/drawing/2014/main" id="{A6ECC033-764B-C742-A2B1-68A814713E94}"/>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9666" name="Group 43">
              <a:extLst>
                <a:ext uri="{FF2B5EF4-FFF2-40B4-BE49-F238E27FC236}">
                  <a16:creationId xmlns:a16="http://schemas.microsoft.com/office/drawing/2014/main" id="{B0EA043F-4410-6B48-A9AF-C64B58B0F101}"/>
                </a:ext>
              </a:extLst>
            </p:cNvPr>
            <p:cNvGrpSpPr>
              <a:grpSpLocks/>
            </p:cNvGrpSpPr>
            <p:nvPr/>
          </p:nvGrpSpPr>
          <p:grpSpPr bwMode="auto">
            <a:xfrm>
              <a:off x="672" y="2928"/>
              <a:ext cx="63" cy="528"/>
              <a:chOff x="672" y="2928"/>
              <a:chExt cx="2016" cy="528"/>
            </a:xfrm>
          </p:grpSpPr>
          <p:sp>
            <p:nvSpPr>
              <p:cNvPr id="69673" name="Line 44">
                <a:extLst>
                  <a:ext uri="{FF2B5EF4-FFF2-40B4-BE49-F238E27FC236}">
                    <a16:creationId xmlns:a16="http://schemas.microsoft.com/office/drawing/2014/main" id="{7D19F4D9-05A0-6F49-A98C-10BDF73BE201}"/>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74" name="Line 45">
                <a:extLst>
                  <a:ext uri="{FF2B5EF4-FFF2-40B4-BE49-F238E27FC236}">
                    <a16:creationId xmlns:a16="http://schemas.microsoft.com/office/drawing/2014/main" id="{56D3A051-94DB-7845-A128-99222B990DDC}"/>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75" name="Line 46">
                <a:extLst>
                  <a:ext uri="{FF2B5EF4-FFF2-40B4-BE49-F238E27FC236}">
                    <a16:creationId xmlns:a16="http://schemas.microsoft.com/office/drawing/2014/main" id="{C78D80B6-31C3-5B4A-B1D0-6CBDCEE80D25}"/>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9667" name="Group 47">
              <a:extLst>
                <a:ext uri="{FF2B5EF4-FFF2-40B4-BE49-F238E27FC236}">
                  <a16:creationId xmlns:a16="http://schemas.microsoft.com/office/drawing/2014/main" id="{C159757F-873B-AA4E-BC95-A40DBC374AD5}"/>
                </a:ext>
              </a:extLst>
            </p:cNvPr>
            <p:cNvGrpSpPr>
              <a:grpSpLocks/>
            </p:cNvGrpSpPr>
            <p:nvPr/>
          </p:nvGrpSpPr>
          <p:grpSpPr bwMode="auto">
            <a:xfrm>
              <a:off x="388" y="3273"/>
              <a:ext cx="236" cy="231"/>
              <a:chOff x="484" y="3273"/>
              <a:chExt cx="236" cy="231"/>
            </a:xfrm>
          </p:grpSpPr>
          <p:sp>
            <p:nvSpPr>
              <p:cNvPr id="69671" name="Line 48">
                <a:extLst>
                  <a:ext uri="{FF2B5EF4-FFF2-40B4-BE49-F238E27FC236}">
                    <a16:creationId xmlns:a16="http://schemas.microsoft.com/office/drawing/2014/main" id="{A9E94309-8E7B-0B48-BFDA-AAD8BB99207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72" name="Text Box 49">
                <a:extLst>
                  <a:ext uri="{FF2B5EF4-FFF2-40B4-BE49-F238E27FC236}">
                    <a16:creationId xmlns:a16="http://schemas.microsoft.com/office/drawing/2014/main" id="{60D46DE1-4CB3-5045-8CB9-DA0921AD422A}"/>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9668" name="Group 50">
              <a:extLst>
                <a:ext uri="{FF2B5EF4-FFF2-40B4-BE49-F238E27FC236}">
                  <a16:creationId xmlns:a16="http://schemas.microsoft.com/office/drawing/2014/main" id="{6BC0F9F3-28CB-894C-94B4-81EFDC3F3EC2}"/>
                </a:ext>
              </a:extLst>
            </p:cNvPr>
            <p:cNvGrpSpPr>
              <a:grpSpLocks/>
            </p:cNvGrpSpPr>
            <p:nvPr/>
          </p:nvGrpSpPr>
          <p:grpSpPr bwMode="auto">
            <a:xfrm>
              <a:off x="384" y="2793"/>
              <a:ext cx="236" cy="231"/>
              <a:chOff x="484" y="3273"/>
              <a:chExt cx="236" cy="231"/>
            </a:xfrm>
          </p:grpSpPr>
          <p:sp>
            <p:nvSpPr>
              <p:cNvPr id="69669" name="Line 51">
                <a:extLst>
                  <a:ext uri="{FF2B5EF4-FFF2-40B4-BE49-F238E27FC236}">
                    <a16:creationId xmlns:a16="http://schemas.microsoft.com/office/drawing/2014/main" id="{5FB90FE8-C0F5-E241-BB6A-2A82A55D7E9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70" name="Text Box 52">
                <a:extLst>
                  <a:ext uri="{FF2B5EF4-FFF2-40B4-BE49-F238E27FC236}">
                    <a16:creationId xmlns:a16="http://schemas.microsoft.com/office/drawing/2014/main" id="{CF2B76D7-6FDB-8441-94AC-F1522B1E2152}"/>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grpSp>
        <p:nvGrpSpPr>
          <p:cNvPr id="69638" name="Group 53">
            <a:extLst>
              <a:ext uri="{FF2B5EF4-FFF2-40B4-BE49-F238E27FC236}">
                <a16:creationId xmlns:a16="http://schemas.microsoft.com/office/drawing/2014/main" id="{138BFE62-58C4-F347-8191-9F846E05D065}"/>
              </a:ext>
            </a:extLst>
          </p:cNvPr>
          <p:cNvGrpSpPr>
            <a:grpSpLocks/>
          </p:cNvGrpSpPr>
          <p:nvPr/>
        </p:nvGrpSpPr>
        <p:grpSpPr bwMode="auto">
          <a:xfrm>
            <a:off x="4038600" y="2605088"/>
            <a:ext cx="838200" cy="1128712"/>
            <a:chOff x="384" y="2793"/>
            <a:chExt cx="351" cy="711"/>
          </a:xfrm>
        </p:grpSpPr>
        <p:sp>
          <p:nvSpPr>
            <p:cNvPr id="69654" name="Line 54">
              <a:extLst>
                <a:ext uri="{FF2B5EF4-FFF2-40B4-BE49-F238E27FC236}">
                  <a16:creationId xmlns:a16="http://schemas.microsoft.com/office/drawing/2014/main" id="{4453BCA1-3A5E-BF4D-A447-4830C006A1EA}"/>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9655" name="Group 55">
              <a:extLst>
                <a:ext uri="{FF2B5EF4-FFF2-40B4-BE49-F238E27FC236}">
                  <a16:creationId xmlns:a16="http://schemas.microsoft.com/office/drawing/2014/main" id="{02476293-9144-5A4C-A244-7AF5071D85FC}"/>
                </a:ext>
              </a:extLst>
            </p:cNvPr>
            <p:cNvGrpSpPr>
              <a:grpSpLocks/>
            </p:cNvGrpSpPr>
            <p:nvPr/>
          </p:nvGrpSpPr>
          <p:grpSpPr bwMode="auto">
            <a:xfrm>
              <a:off x="672" y="2928"/>
              <a:ext cx="63" cy="528"/>
              <a:chOff x="672" y="2928"/>
              <a:chExt cx="2016" cy="528"/>
            </a:xfrm>
          </p:grpSpPr>
          <p:sp>
            <p:nvSpPr>
              <p:cNvPr id="69662" name="Line 56">
                <a:extLst>
                  <a:ext uri="{FF2B5EF4-FFF2-40B4-BE49-F238E27FC236}">
                    <a16:creationId xmlns:a16="http://schemas.microsoft.com/office/drawing/2014/main" id="{F24D248C-B86D-AC49-9AA8-82EAEBDAA9DD}"/>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3" name="Line 57">
                <a:extLst>
                  <a:ext uri="{FF2B5EF4-FFF2-40B4-BE49-F238E27FC236}">
                    <a16:creationId xmlns:a16="http://schemas.microsoft.com/office/drawing/2014/main" id="{830EBAD9-2783-924E-A9A2-315F94650505}"/>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4" name="Line 58">
                <a:extLst>
                  <a:ext uri="{FF2B5EF4-FFF2-40B4-BE49-F238E27FC236}">
                    <a16:creationId xmlns:a16="http://schemas.microsoft.com/office/drawing/2014/main" id="{6077EB79-850D-2C45-B597-AA0F621E1B8F}"/>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9656" name="Group 59">
              <a:extLst>
                <a:ext uri="{FF2B5EF4-FFF2-40B4-BE49-F238E27FC236}">
                  <a16:creationId xmlns:a16="http://schemas.microsoft.com/office/drawing/2014/main" id="{64C314E5-4046-D74C-BB51-B4FD86E3CFE8}"/>
                </a:ext>
              </a:extLst>
            </p:cNvPr>
            <p:cNvGrpSpPr>
              <a:grpSpLocks/>
            </p:cNvGrpSpPr>
            <p:nvPr/>
          </p:nvGrpSpPr>
          <p:grpSpPr bwMode="auto">
            <a:xfrm>
              <a:off x="388" y="3273"/>
              <a:ext cx="236" cy="231"/>
              <a:chOff x="484" y="3273"/>
              <a:chExt cx="236" cy="231"/>
            </a:xfrm>
          </p:grpSpPr>
          <p:sp>
            <p:nvSpPr>
              <p:cNvPr id="69660" name="Line 60">
                <a:extLst>
                  <a:ext uri="{FF2B5EF4-FFF2-40B4-BE49-F238E27FC236}">
                    <a16:creationId xmlns:a16="http://schemas.microsoft.com/office/drawing/2014/main" id="{E9A1AE24-0917-6C4C-AE76-2BCCD66AAB3A}"/>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61" name="Text Box 61">
                <a:extLst>
                  <a:ext uri="{FF2B5EF4-FFF2-40B4-BE49-F238E27FC236}">
                    <a16:creationId xmlns:a16="http://schemas.microsoft.com/office/drawing/2014/main" id="{DF8C7E83-D80F-AE44-B078-494088DC897A}"/>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9657" name="Group 62">
              <a:extLst>
                <a:ext uri="{FF2B5EF4-FFF2-40B4-BE49-F238E27FC236}">
                  <a16:creationId xmlns:a16="http://schemas.microsoft.com/office/drawing/2014/main" id="{8A5677A7-F1C0-1446-8FDC-D9C884E01D61}"/>
                </a:ext>
              </a:extLst>
            </p:cNvPr>
            <p:cNvGrpSpPr>
              <a:grpSpLocks/>
            </p:cNvGrpSpPr>
            <p:nvPr/>
          </p:nvGrpSpPr>
          <p:grpSpPr bwMode="auto">
            <a:xfrm>
              <a:off x="384" y="2793"/>
              <a:ext cx="236" cy="231"/>
              <a:chOff x="484" y="3273"/>
              <a:chExt cx="236" cy="231"/>
            </a:xfrm>
          </p:grpSpPr>
          <p:sp>
            <p:nvSpPr>
              <p:cNvPr id="69658" name="Line 63">
                <a:extLst>
                  <a:ext uri="{FF2B5EF4-FFF2-40B4-BE49-F238E27FC236}">
                    <a16:creationId xmlns:a16="http://schemas.microsoft.com/office/drawing/2014/main" id="{B29ADF82-17AB-8540-9E72-170CE832BDFD}"/>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9" name="Text Box 64">
                <a:extLst>
                  <a:ext uri="{FF2B5EF4-FFF2-40B4-BE49-F238E27FC236}">
                    <a16:creationId xmlns:a16="http://schemas.microsoft.com/office/drawing/2014/main" id="{D274633C-BCCB-1F45-B50E-BF2C6EB43818}"/>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grpSp>
        <p:nvGrpSpPr>
          <p:cNvPr id="69639" name="Group 65">
            <a:extLst>
              <a:ext uri="{FF2B5EF4-FFF2-40B4-BE49-F238E27FC236}">
                <a16:creationId xmlns:a16="http://schemas.microsoft.com/office/drawing/2014/main" id="{C786E78B-88B3-7346-8AE8-3ED6F6257882}"/>
              </a:ext>
            </a:extLst>
          </p:cNvPr>
          <p:cNvGrpSpPr>
            <a:grpSpLocks/>
          </p:cNvGrpSpPr>
          <p:nvPr/>
        </p:nvGrpSpPr>
        <p:grpSpPr bwMode="auto">
          <a:xfrm>
            <a:off x="4038600" y="4052888"/>
            <a:ext cx="838200" cy="1128712"/>
            <a:chOff x="384" y="2793"/>
            <a:chExt cx="351" cy="711"/>
          </a:xfrm>
        </p:grpSpPr>
        <p:sp>
          <p:nvSpPr>
            <p:cNvPr id="69643" name="Line 66">
              <a:extLst>
                <a:ext uri="{FF2B5EF4-FFF2-40B4-BE49-F238E27FC236}">
                  <a16:creationId xmlns:a16="http://schemas.microsoft.com/office/drawing/2014/main" id="{9502F108-7098-5340-94C8-C9F0FCBEB758}"/>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9644" name="Group 67">
              <a:extLst>
                <a:ext uri="{FF2B5EF4-FFF2-40B4-BE49-F238E27FC236}">
                  <a16:creationId xmlns:a16="http://schemas.microsoft.com/office/drawing/2014/main" id="{1AA61583-7CAD-344F-AAB0-2A139426C730}"/>
                </a:ext>
              </a:extLst>
            </p:cNvPr>
            <p:cNvGrpSpPr>
              <a:grpSpLocks/>
            </p:cNvGrpSpPr>
            <p:nvPr/>
          </p:nvGrpSpPr>
          <p:grpSpPr bwMode="auto">
            <a:xfrm>
              <a:off x="672" y="2928"/>
              <a:ext cx="63" cy="528"/>
              <a:chOff x="672" y="2928"/>
              <a:chExt cx="2016" cy="528"/>
            </a:xfrm>
          </p:grpSpPr>
          <p:sp>
            <p:nvSpPr>
              <p:cNvPr id="69651" name="Line 68">
                <a:extLst>
                  <a:ext uri="{FF2B5EF4-FFF2-40B4-BE49-F238E27FC236}">
                    <a16:creationId xmlns:a16="http://schemas.microsoft.com/office/drawing/2014/main" id="{C8E2E434-521D-6B4C-90D3-7CD6D15532E5}"/>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2" name="Line 69">
                <a:extLst>
                  <a:ext uri="{FF2B5EF4-FFF2-40B4-BE49-F238E27FC236}">
                    <a16:creationId xmlns:a16="http://schemas.microsoft.com/office/drawing/2014/main" id="{67E7FD01-B153-8F4D-BFB2-4384192E62FD}"/>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3" name="Line 70">
                <a:extLst>
                  <a:ext uri="{FF2B5EF4-FFF2-40B4-BE49-F238E27FC236}">
                    <a16:creationId xmlns:a16="http://schemas.microsoft.com/office/drawing/2014/main" id="{8418CA54-20B7-D144-BDC6-E450C0870402}"/>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9645" name="Group 71">
              <a:extLst>
                <a:ext uri="{FF2B5EF4-FFF2-40B4-BE49-F238E27FC236}">
                  <a16:creationId xmlns:a16="http://schemas.microsoft.com/office/drawing/2014/main" id="{45A7DFD1-A791-704B-A97E-F8B401F1D0A5}"/>
                </a:ext>
              </a:extLst>
            </p:cNvPr>
            <p:cNvGrpSpPr>
              <a:grpSpLocks/>
            </p:cNvGrpSpPr>
            <p:nvPr/>
          </p:nvGrpSpPr>
          <p:grpSpPr bwMode="auto">
            <a:xfrm>
              <a:off x="388" y="3273"/>
              <a:ext cx="236" cy="231"/>
              <a:chOff x="484" y="3273"/>
              <a:chExt cx="236" cy="231"/>
            </a:xfrm>
          </p:grpSpPr>
          <p:sp>
            <p:nvSpPr>
              <p:cNvPr id="69649" name="Line 72">
                <a:extLst>
                  <a:ext uri="{FF2B5EF4-FFF2-40B4-BE49-F238E27FC236}">
                    <a16:creationId xmlns:a16="http://schemas.microsoft.com/office/drawing/2014/main" id="{B199BB35-341D-F543-8F89-B04DBB9F0DA8}"/>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50" name="Text Box 73">
                <a:extLst>
                  <a:ext uri="{FF2B5EF4-FFF2-40B4-BE49-F238E27FC236}">
                    <a16:creationId xmlns:a16="http://schemas.microsoft.com/office/drawing/2014/main" id="{9293B6B5-70B8-A046-A1A2-A5BF39BE7088}"/>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9646" name="Group 74">
              <a:extLst>
                <a:ext uri="{FF2B5EF4-FFF2-40B4-BE49-F238E27FC236}">
                  <a16:creationId xmlns:a16="http://schemas.microsoft.com/office/drawing/2014/main" id="{42814F40-65BF-7B45-BDA4-137C1B92A0AC}"/>
                </a:ext>
              </a:extLst>
            </p:cNvPr>
            <p:cNvGrpSpPr>
              <a:grpSpLocks/>
            </p:cNvGrpSpPr>
            <p:nvPr/>
          </p:nvGrpSpPr>
          <p:grpSpPr bwMode="auto">
            <a:xfrm>
              <a:off x="384" y="2793"/>
              <a:ext cx="236" cy="231"/>
              <a:chOff x="484" y="3273"/>
              <a:chExt cx="236" cy="231"/>
            </a:xfrm>
          </p:grpSpPr>
          <p:sp>
            <p:nvSpPr>
              <p:cNvPr id="69647" name="Line 75">
                <a:extLst>
                  <a:ext uri="{FF2B5EF4-FFF2-40B4-BE49-F238E27FC236}">
                    <a16:creationId xmlns:a16="http://schemas.microsoft.com/office/drawing/2014/main" id="{69CCD6CF-8654-1F4F-B7FC-3F21B430A50A}"/>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8" name="Text Box 76">
                <a:extLst>
                  <a:ext uri="{FF2B5EF4-FFF2-40B4-BE49-F238E27FC236}">
                    <a16:creationId xmlns:a16="http://schemas.microsoft.com/office/drawing/2014/main" id="{D2E7276D-09D0-4A4D-B21D-F4CEE63852ED}"/>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sp>
        <p:nvSpPr>
          <p:cNvPr id="69640" name="Text Box 77">
            <a:extLst>
              <a:ext uri="{FF2B5EF4-FFF2-40B4-BE49-F238E27FC236}">
                <a16:creationId xmlns:a16="http://schemas.microsoft.com/office/drawing/2014/main" id="{0A0F10AA-5F2E-2246-8E8D-2A67B7791A29}"/>
              </a:ext>
            </a:extLst>
          </p:cNvPr>
          <p:cNvSpPr txBox="1">
            <a:spLocks noChangeArrowheads="1"/>
          </p:cNvSpPr>
          <p:nvPr/>
        </p:nvSpPr>
        <p:spPr bwMode="auto">
          <a:xfrm>
            <a:off x="898525" y="5791200"/>
            <a:ext cx="186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Left pyramid</a:t>
            </a:r>
          </a:p>
        </p:txBody>
      </p:sp>
      <p:sp>
        <p:nvSpPr>
          <p:cNvPr id="69641" name="Text Box 78">
            <a:extLst>
              <a:ext uri="{FF2B5EF4-FFF2-40B4-BE49-F238E27FC236}">
                <a16:creationId xmlns:a16="http://schemas.microsoft.com/office/drawing/2014/main" id="{9D9A9246-76B3-A142-9BD4-BF92B66CC8EB}"/>
              </a:ext>
            </a:extLst>
          </p:cNvPr>
          <p:cNvSpPr txBox="1">
            <a:spLocks noChangeArrowheads="1"/>
          </p:cNvSpPr>
          <p:nvPr/>
        </p:nvSpPr>
        <p:spPr bwMode="auto">
          <a:xfrm>
            <a:off x="6172200" y="5791200"/>
            <a:ext cx="206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Right pyramid</a:t>
            </a:r>
          </a:p>
        </p:txBody>
      </p:sp>
      <p:sp>
        <p:nvSpPr>
          <p:cNvPr id="69642" name="Text Box 79">
            <a:extLst>
              <a:ext uri="{FF2B5EF4-FFF2-40B4-BE49-F238E27FC236}">
                <a16:creationId xmlns:a16="http://schemas.microsoft.com/office/drawing/2014/main" id="{2DF3B275-1A06-094A-9180-420B5A5DD928}"/>
              </a:ext>
            </a:extLst>
          </p:cNvPr>
          <p:cNvSpPr txBox="1">
            <a:spLocks noChangeArrowheads="1"/>
          </p:cNvSpPr>
          <p:nvPr/>
        </p:nvSpPr>
        <p:spPr bwMode="auto">
          <a:xfrm>
            <a:off x="4098925" y="5791200"/>
            <a:ext cx="93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blend</a:t>
            </a:r>
          </a:p>
        </p:txBody>
      </p:sp>
    </p:spTree>
    <p:extLst>
      <p:ext uri="{BB962C8B-B14F-4D97-AF65-F5344CB8AC3E}">
        <p14:creationId xmlns:p14="http://schemas.microsoft.com/office/powerpoint/2010/main" val="4243804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BF1C8963-866F-AD40-B421-D1FB15FEF9C9}"/>
              </a:ext>
            </a:extLst>
          </p:cNvPr>
          <p:cNvSpPr>
            <a:spLocks noGrp="1" noChangeArrowheads="1"/>
          </p:cNvSpPr>
          <p:nvPr>
            <p:ph type="title"/>
          </p:nvPr>
        </p:nvSpPr>
        <p:spPr/>
        <p:txBody>
          <a:bodyPr/>
          <a:lstStyle/>
          <a:p>
            <a:r>
              <a:rPr lang="en-US" altLang="en-US"/>
              <a:t>Pyramid Blending</a:t>
            </a:r>
          </a:p>
        </p:txBody>
      </p:sp>
      <p:pic>
        <p:nvPicPr>
          <p:cNvPr id="70659" name="Picture 3" descr="apple">
            <a:extLst>
              <a:ext uri="{FF2B5EF4-FFF2-40B4-BE49-F238E27FC236}">
                <a16:creationId xmlns:a16="http://schemas.microsoft.com/office/drawing/2014/main" id="{EB308D4F-B828-EE43-ABE8-C8444BF9F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49091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orange">
            <a:extLst>
              <a:ext uri="{FF2B5EF4-FFF2-40B4-BE49-F238E27FC236}">
                <a16:creationId xmlns:a16="http://schemas.microsoft.com/office/drawing/2014/main" id="{D8B1A6F1-97BA-8241-9E64-CF29BB697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4290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contribR">
            <a:extLst>
              <a:ext uri="{FF2B5EF4-FFF2-40B4-BE49-F238E27FC236}">
                <a16:creationId xmlns:a16="http://schemas.microsoft.com/office/drawing/2014/main" id="{253494AF-DA1D-9542-B70F-73A3FD42C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38600"/>
            <a:ext cx="8763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871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F9E9D52-339F-4E45-958C-FF2FDABC0BD4}"/>
              </a:ext>
            </a:extLst>
          </p:cNvPr>
          <p:cNvSpPr>
            <a:spLocks noChangeArrowheads="1"/>
          </p:cNvSpPr>
          <p:nvPr/>
        </p:nvSpPr>
        <p:spPr bwMode="auto">
          <a:xfrm>
            <a:off x="609600" y="685800"/>
            <a:ext cx="800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endParaRPr lang="en-US" altLang="en-US" sz="2400"/>
          </a:p>
        </p:txBody>
      </p:sp>
      <p:pic>
        <p:nvPicPr>
          <p:cNvPr id="71683" name="Picture 3" descr="level0R">
            <a:extLst>
              <a:ext uri="{FF2B5EF4-FFF2-40B4-BE49-F238E27FC236}">
                <a16:creationId xmlns:a16="http://schemas.microsoft.com/office/drawing/2014/main" id="{ACAD51B3-7574-9242-BA77-1649518C0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4340225"/>
            <a:ext cx="746601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F68DE677-3D1D-EB44-833C-AB6F9EF29110}"/>
              </a:ext>
            </a:extLst>
          </p:cNvPr>
          <p:cNvGrpSpPr>
            <a:grpSpLocks/>
          </p:cNvGrpSpPr>
          <p:nvPr/>
        </p:nvGrpSpPr>
        <p:grpSpPr bwMode="auto">
          <a:xfrm>
            <a:off x="117475" y="255588"/>
            <a:ext cx="8643938" cy="2068512"/>
            <a:chOff x="74" y="161"/>
            <a:chExt cx="5445" cy="1303"/>
          </a:xfrm>
        </p:grpSpPr>
        <p:pic>
          <p:nvPicPr>
            <p:cNvPr id="71693" name="Picture 5" descr="level4R">
              <a:extLst>
                <a:ext uri="{FF2B5EF4-FFF2-40B4-BE49-F238E27FC236}">
                  <a16:creationId xmlns:a16="http://schemas.microsoft.com/office/drawing/2014/main" id="{12C26074-508F-1B4D-BFB7-3E90736D4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61"/>
              <a:ext cx="4703"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4" name="Text Box 6">
              <a:extLst>
                <a:ext uri="{FF2B5EF4-FFF2-40B4-BE49-F238E27FC236}">
                  <a16:creationId xmlns:a16="http://schemas.microsoft.com/office/drawing/2014/main" id="{49B5B364-E1D1-924F-9807-886640964E2C}"/>
                </a:ext>
              </a:extLst>
            </p:cNvPr>
            <p:cNvSpPr txBox="1">
              <a:spLocks noChangeArrowheads="1"/>
            </p:cNvSpPr>
            <p:nvPr/>
          </p:nvSpPr>
          <p:spPr bwMode="auto">
            <a:xfrm>
              <a:off x="74" y="432"/>
              <a:ext cx="807"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laplacian</a:t>
              </a:r>
            </a:p>
            <a:p>
              <a:pPr algn="ctr" eaLnBrk="1" hangingPunct="1">
                <a:spcBef>
                  <a:spcPct val="0"/>
                </a:spcBef>
              </a:pPr>
              <a:r>
                <a:rPr lang="en-US" altLang="en-US" sz="2400">
                  <a:latin typeface="Times New Roman" panose="02020603050405020304" pitchFamily="18" charset="0"/>
                </a:rPr>
                <a:t>level</a:t>
              </a:r>
            </a:p>
            <a:p>
              <a:pPr algn="ctr" eaLnBrk="1" hangingPunct="1">
                <a:spcBef>
                  <a:spcPct val="0"/>
                </a:spcBef>
              </a:pPr>
              <a:r>
                <a:rPr lang="en-US" altLang="en-US" sz="2400">
                  <a:latin typeface="Times New Roman" panose="02020603050405020304" pitchFamily="18" charset="0"/>
                </a:rPr>
                <a:t>4</a:t>
              </a:r>
            </a:p>
          </p:txBody>
        </p:sp>
      </p:grpSp>
      <p:grpSp>
        <p:nvGrpSpPr>
          <p:cNvPr id="3" name="Group 7">
            <a:extLst>
              <a:ext uri="{FF2B5EF4-FFF2-40B4-BE49-F238E27FC236}">
                <a16:creationId xmlns:a16="http://schemas.microsoft.com/office/drawing/2014/main" id="{3F7466EC-ED00-F14C-9F84-172A9A4B9514}"/>
              </a:ext>
            </a:extLst>
          </p:cNvPr>
          <p:cNvGrpSpPr>
            <a:grpSpLocks/>
          </p:cNvGrpSpPr>
          <p:nvPr/>
        </p:nvGrpSpPr>
        <p:grpSpPr bwMode="auto">
          <a:xfrm>
            <a:off x="117475" y="2305050"/>
            <a:ext cx="8645525" cy="2062163"/>
            <a:chOff x="74" y="1452"/>
            <a:chExt cx="5446" cy="1299"/>
          </a:xfrm>
        </p:grpSpPr>
        <p:pic>
          <p:nvPicPr>
            <p:cNvPr id="71691" name="Picture 8" descr="level2R">
              <a:extLst>
                <a:ext uri="{FF2B5EF4-FFF2-40B4-BE49-F238E27FC236}">
                  <a16:creationId xmlns:a16="http://schemas.microsoft.com/office/drawing/2014/main" id="{680ACAA3-3669-4B45-BCB4-C9386F7E5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452"/>
              <a:ext cx="4704"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Text Box 9">
              <a:extLst>
                <a:ext uri="{FF2B5EF4-FFF2-40B4-BE49-F238E27FC236}">
                  <a16:creationId xmlns:a16="http://schemas.microsoft.com/office/drawing/2014/main" id="{8D449E33-56CE-2A40-B319-14E464509C8B}"/>
                </a:ext>
              </a:extLst>
            </p:cNvPr>
            <p:cNvSpPr txBox="1">
              <a:spLocks noChangeArrowheads="1"/>
            </p:cNvSpPr>
            <p:nvPr/>
          </p:nvSpPr>
          <p:spPr bwMode="auto">
            <a:xfrm>
              <a:off x="74" y="1728"/>
              <a:ext cx="807"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laplacian</a:t>
              </a:r>
            </a:p>
            <a:p>
              <a:pPr algn="ctr" eaLnBrk="1" hangingPunct="1">
                <a:spcBef>
                  <a:spcPct val="0"/>
                </a:spcBef>
              </a:pPr>
              <a:r>
                <a:rPr lang="en-US" altLang="en-US" sz="2400">
                  <a:latin typeface="Times New Roman" panose="02020603050405020304" pitchFamily="18" charset="0"/>
                </a:rPr>
                <a:t>level</a:t>
              </a:r>
            </a:p>
            <a:p>
              <a:pPr algn="ctr" eaLnBrk="1" hangingPunct="1">
                <a:spcBef>
                  <a:spcPct val="0"/>
                </a:spcBef>
              </a:pPr>
              <a:r>
                <a:rPr lang="en-US" altLang="en-US" sz="2400">
                  <a:latin typeface="Times New Roman" panose="02020603050405020304" pitchFamily="18" charset="0"/>
                </a:rPr>
                <a:t>2</a:t>
              </a:r>
            </a:p>
          </p:txBody>
        </p:sp>
      </p:grpSp>
      <p:sp>
        <p:nvSpPr>
          <p:cNvPr id="71686" name="Text Box 10">
            <a:extLst>
              <a:ext uri="{FF2B5EF4-FFF2-40B4-BE49-F238E27FC236}">
                <a16:creationId xmlns:a16="http://schemas.microsoft.com/office/drawing/2014/main" id="{D81734A3-EF5E-D54E-BF53-6E40C42A2E6C}"/>
              </a:ext>
            </a:extLst>
          </p:cNvPr>
          <p:cNvSpPr txBox="1">
            <a:spLocks noChangeArrowheads="1"/>
          </p:cNvSpPr>
          <p:nvPr/>
        </p:nvSpPr>
        <p:spPr bwMode="auto">
          <a:xfrm>
            <a:off x="117475" y="4756150"/>
            <a:ext cx="12811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laplacian</a:t>
            </a:r>
          </a:p>
          <a:p>
            <a:pPr algn="ctr" eaLnBrk="1" hangingPunct="1">
              <a:spcBef>
                <a:spcPct val="0"/>
              </a:spcBef>
            </a:pPr>
            <a:r>
              <a:rPr lang="en-US" altLang="en-US" sz="2400">
                <a:latin typeface="Times New Roman" panose="02020603050405020304" pitchFamily="18" charset="0"/>
              </a:rPr>
              <a:t>level</a:t>
            </a:r>
          </a:p>
          <a:p>
            <a:pPr algn="ctr" eaLnBrk="1" hangingPunct="1">
              <a:spcBef>
                <a:spcPct val="0"/>
              </a:spcBef>
            </a:pPr>
            <a:r>
              <a:rPr lang="en-US" altLang="en-US" sz="2400">
                <a:latin typeface="Times New Roman" panose="02020603050405020304" pitchFamily="18" charset="0"/>
              </a:rPr>
              <a:t>0</a:t>
            </a:r>
          </a:p>
        </p:txBody>
      </p:sp>
      <p:sp>
        <p:nvSpPr>
          <p:cNvPr id="71687" name="Text Box 11">
            <a:extLst>
              <a:ext uri="{FF2B5EF4-FFF2-40B4-BE49-F238E27FC236}">
                <a16:creationId xmlns:a16="http://schemas.microsoft.com/office/drawing/2014/main" id="{B350C1B8-4236-E540-9BF8-BFB37FDA3EB8}"/>
              </a:ext>
            </a:extLst>
          </p:cNvPr>
          <p:cNvSpPr txBox="1">
            <a:spLocks noChangeArrowheads="1"/>
          </p:cNvSpPr>
          <p:nvPr/>
        </p:nvSpPr>
        <p:spPr bwMode="auto">
          <a:xfrm>
            <a:off x="1631950" y="6324600"/>
            <a:ext cx="167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left pyramid</a:t>
            </a:r>
          </a:p>
        </p:txBody>
      </p:sp>
      <p:sp>
        <p:nvSpPr>
          <p:cNvPr id="71688" name="Text Box 12">
            <a:extLst>
              <a:ext uri="{FF2B5EF4-FFF2-40B4-BE49-F238E27FC236}">
                <a16:creationId xmlns:a16="http://schemas.microsoft.com/office/drawing/2014/main" id="{C0E57740-2265-9E4B-A1CB-9CE218E52910}"/>
              </a:ext>
            </a:extLst>
          </p:cNvPr>
          <p:cNvSpPr txBox="1">
            <a:spLocks noChangeArrowheads="1"/>
          </p:cNvSpPr>
          <p:nvPr/>
        </p:nvSpPr>
        <p:spPr bwMode="auto">
          <a:xfrm>
            <a:off x="3951288" y="6324600"/>
            <a:ext cx="1849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right pyramid</a:t>
            </a:r>
          </a:p>
        </p:txBody>
      </p:sp>
      <p:sp>
        <p:nvSpPr>
          <p:cNvPr id="71689" name="Text Box 13">
            <a:extLst>
              <a:ext uri="{FF2B5EF4-FFF2-40B4-BE49-F238E27FC236}">
                <a16:creationId xmlns:a16="http://schemas.microsoft.com/office/drawing/2014/main" id="{190E27F4-03AC-D54C-83EB-2349E7827630}"/>
              </a:ext>
            </a:extLst>
          </p:cNvPr>
          <p:cNvSpPr txBox="1">
            <a:spLocks noChangeArrowheads="1"/>
          </p:cNvSpPr>
          <p:nvPr/>
        </p:nvSpPr>
        <p:spPr bwMode="auto">
          <a:xfrm>
            <a:off x="6500813" y="6324600"/>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blended pyramid</a:t>
            </a:r>
          </a:p>
        </p:txBody>
      </p:sp>
      <p:sp>
        <p:nvSpPr>
          <p:cNvPr id="71690" name="Line 14">
            <a:extLst>
              <a:ext uri="{FF2B5EF4-FFF2-40B4-BE49-F238E27FC236}">
                <a16:creationId xmlns:a16="http://schemas.microsoft.com/office/drawing/2014/main" id="{DF591922-332B-574E-897C-11CD177DDA63}"/>
              </a:ext>
            </a:extLst>
          </p:cNvPr>
          <p:cNvSpPr>
            <a:spLocks noChangeShapeType="1"/>
          </p:cNvSpPr>
          <p:nvPr/>
        </p:nvSpPr>
        <p:spPr bwMode="auto">
          <a:xfrm flipV="1">
            <a:off x="2514600" y="304800"/>
            <a:ext cx="0" cy="5943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7950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BAC1109-BAEF-5040-A6D0-FA2EFD31076D}"/>
              </a:ext>
            </a:extLst>
          </p:cNvPr>
          <p:cNvSpPr>
            <a:spLocks noGrp="1" noChangeArrowheads="1"/>
          </p:cNvSpPr>
          <p:nvPr>
            <p:ph type="title"/>
          </p:nvPr>
        </p:nvSpPr>
        <p:spPr/>
        <p:txBody>
          <a:bodyPr/>
          <a:lstStyle/>
          <a:p>
            <a:r>
              <a:rPr lang="en-US" altLang="en-US"/>
              <a:t>Blending Regions</a:t>
            </a:r>
          </a:p>
        </p:txBody>
      </p:sp>
      <p:graphicFrame>
        <p:nvGraphicFramePr>
          <p:cNvPr id="72707" name="Object 3">
            <a:extLst>
              <a:ext uri="{FF2B5EF4-FFF2-40B4-BE49-F238E27FC236}">
                <a16:creationId xmlns:a16="http://schemas.microsoft.com/office/drawing/2014/main" id="{6A3771E6-27DD-8444-B22E-9B8B7452FF49}"/>
              </a:ext>
            </a:extLst>
          </p:cNvPr>
          <p:cNvGraphicFramePr>
            <a:graphicFrameLocks noChangeAspect="1"/>
          </p:cNvGraphicFramePr>
          <p:nvPr/>
        </p:nvGraphicFramePr>
        <p:xfrm>
          <a:off x="2347913" y="990600"/>
          <a:ext cx="4448175" cy="4191000"/>
        </p:xfrm>
        <a:graphic>
          <a:graphicData uri="http://schemas.openxmlformats.org/presentationml/2006/ole">
            <mc:AlternateContent xmlns:mc="http://schemas.openxmlformats.org/markup-compatibility/2006">
              <mc:Choice xmlns:v="urn:schemas-microsoft-com:vml" Requires="v">
                <p:oleObj name="Photo Editor Photo" r:id="rId2" imgW="5930900" imgH="5588000" progId="MSPhotoEd.3">
                  <p:embed/>
                </p:oleObj>
              </mc:Choice>
              <mc:Fallback>
                <p:oleObj name="Photo Editor Photo" r:id="rId2" imgW="5930900" imgH="5588000" progId="MSPhotoEd.3">
                  <p:embed/>
                  <p:pic>
                    <p:nvPicPr>
                      <p:cNvPr id="72707" name="Object 3">
                        <a:extLst>
                          <a:ext uri="{FF2B5EF4-FFF2-40B4-BE49-F238E27FC236}">
                            <a16:creationId xmlns:a16="http://schemas.microsoft.com/office/drawing/2014/main" id="{6A3771E6-27DD-8444-B22E-9B8B7452F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990600"/>
                        <a:ext cx="44481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49882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97B2ABD9-D382-E448-83E9-4F5A37D671F8}"/>
              </a:ext>
            </a:extLst>
          </p:cNvPr>
          <p:cNvSpPr>
            <a:spLocks noGrp="1" noChangeArrowheads="1"/>
          </p:cNvSpPr>
          <p:nvPr>
            <p:ph type="title"/>
          </p:nvPr>
        </p:nvSpPr>
        <p:spPr/>
        <p:txBody>
          <a:bodyPr/>
          <a:lstStyle/>
          <a:p>
            <a:r>
              <a:rPr lang="en-US" altLang="en-US"/>
              <a:t>Laplacian Pyramid: Blending</a:t>
            </a:r>
          </a:p>
        </p:txBody>
      </p:sp>
      <p:sp>
        <p:nvSpPr>
          <p:cNvPr id="453646" name="Rectangle 14">
            <a:extLst>
              <a:ext uri="{FF2B5EF4-FFF2-40B4-BE49-F238E27FC236}">
                <a16:creationId xmlns:a16="http://schemas.microsoft.com/office/drawing/2014/main" id="{2F84A02E-8CED-D842-9F7A-584D63B410F6}"/>
              </a:ext>
            </a:extLst>
          </p:cNvPr>
          <p:cNvSpPr>
            <a:spLocks noGrp="1" noChangeArrowheads="1"/>
          </p:cNvSpPr>
          <p:nvPr>
            <p:ph type="body" idx="1"/>
          </p:nvPr>
        </p:nvSpPr>
        <p:spPr/>
        <p:txBody>
          <a:bodyPr/>
          <a:lstStyle/>
          <a:p>
            <a:pPr marL="533400" indent="-533400"/>
            <a:r>
              <a:rPr lang="en-US" altLang="en-US"/>
              <a:t>General Approach:</a:t>
            </a:r>
          </a:p>
          <a:p>
            <a:pPr marL="838200" lvl="1" indent="-381000">
              <a:buFontTx/>
              <a:buAutoNum type="arabicPeriod"/>
            </a:pPr>
            <a:r>
              <a:rPr lang="en-US" altLang="en-US"/>
              <a:t>Build Laplacian pyramids </a:t>
            </a:r>
            <a:r>
              <a:rPr lang="en-US" altLang="en-US" i="1"/>
              <a:t>LA</a:t>
            </a:r>
            <a:r>
              <a:rPr lang="en-US" altLang="en-US"/>
              <a:t> and </a:t>
            </a:r>
            <a:r>
              <a:rPr lang="en-US" altLang="en-US" i="1"/>
              <a:t>LB</a:t>
            </a:r>
            <a:r>
              <a:rPr lang="en-US" altLang="en-US"/>
              <a:t> from images </a:t>
            </a:r>
            <a:r>
              <a:rPr lang="en-US" altLang="en-US" i="1"/>
              <a:t>A</a:t>
            </a:r>
            <a:r>
              <a:rPr lang="en-US" altLang="en-US"/>
              <a:t> and </a:t>
            </a:r>
            <a:r>
              <a:rPr lang="en-US" altLang="en-US" i="1"/>
              <a:t>B</a:t>
            </a:r>
          </a:p>
          <a:p>
            <a:pPr marL="838200" lvl="1" indent="-381000">
              <a:buFontTx/>
              <a:buAutoNum type="arabicPeriod"/>
            </a:pPr>
            <a:r>
              <a:rPr lang="en-US" altLang="en-US"/>
              <a:t>Build a Gaussian pyramid </a:t>
            </a:r>
            <a:r>
              <a:rPr lang="en-US" altLang="en-US" i="1"/>
              <a:t>GR</a:t>
            </a:r>
            <a:r>
              <a:rPr lang="en-US" altLang="en-US"/>
              <a:t> from selected region</a:t>
            </a:r>
            <a:r>
              <a:rPr lang="en-US" altLang="en-US" i="1"/>
              <a:t> R</a:t>
            </a:r>
          </a:p>
          <a:p>
            <a:pPr marL="838200" lvl="1" indent="-381000">
              <a:buFontTx/>
              <a:buAutoNum type="arabicPeriod"/>
            </a:pPr>
            <a:r>
              <a:rPr lang="en-US" altLang="en-US"/>
              <a:t>Form a combined pyramid </a:t>
            </a:r>
            <a:r>
              <a:rPr lang="en-US" altLang="en-US" i="1"/>
              <a:t>LS</a:t>
            </a:r>
            <a:r>
              <a:rPr lang="en-US" altLang="en-US"/>
              <a:t> from </a:t>
            </a:r>
            <a:r>
              <a:rPr lang="en-US" altLang="en-US" i="1"/>
              <a:t>LA</a:t>
            </a:r>
            <a:r>
              <a:rPr lang="en-US" altLang="en-US"/>
              <a:t> and </a:t>
            </a:r>
            <a:r>
              <a:rPr lang="en-US" altLang="en-US" i="1"/>
              <a:t>LB</a:t>
            </a:r>
            <a:r>
              <a:rPr lang="en-US" altLang="en-US"/>
              <a:t> using nodes of </a:t>
            </a:r>
            <a:r>
              <a:rPr lang="en-US" altLang="en-US" i="1"/>
              <a:t>GR</a:t>
            </a:r>
            <a:r>
              <a:rPr lang="en-US" altLang="en-US"/>
              <a:t> as weights:</a:t>
            </a:r>
          </a:p>
          <a:p>
            <a:pPr marL="1257300" lvl="2" indent="-342900">
              <a:buFontTx/>
              <a:buChar char="•"/>
            </a:pPr>
            <a:r>
              <a:rPr lang="en-US" altLang="en-US" i="1"/>
              <a:t>LS(i,j) = GR(I,j,)*LA(I,j) + (1-GR(I,j))*LB(I,j)</a:t>
            </a:r>
          </a:p>
          <a:p>
            <a:pPr marL="838200" lvl="1" indent="-381000">
              <a:buFontTx/>
              <a:buAutoNum type="arabicPeriod"/>
            </a:pPr>
            <a:r>
              <a:rPr lang="en-US" altLang="en-US"/>
              <a:t>Collapse the </a:t>
            </a:r>
            <a:r>
              <a:rPr lang="en-US" altLang="en-US" i="1"/>
              <a:t>LS</a:t>
            </a:r>
            <a:r>
              <a:rPr lang="en-US" altLang="en-US"/>
              <a:t> pyramid to get the final blended image</a:t>
            </a:r>
          </a:p>
        </p:txBody>
      </p:sp>
    </p:spTree>
    <p:extLst>
      <p:ext uri="{BB962C8B-B14F-4D97-AF65-F5344CB8AC3E}">
        <p14:creationId xmlns:p14="http://schemas.microsoft.com/office/powerpoint/2010/main" val="2584795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364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364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364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3646">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36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4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88232"/>
            <a:ext cx="8229600" cy="914400"/>
          </a:xfrm>
        </p:spPr>
        <p:txBody>
          <a:bodyPr/>
          <a:lstStyle/>
          <a:p>
            <a:r>
              <a:rPr lang="en-US" dirty="0"/>
              <a:t>Major uses of image pyramids</a:t>
            </a:r>
          </a:p>
        </p:txBody>
      </p:sp>
      <p:sp>
        <p:nvSpPr>
          <p:cNvPr id="3" name="Content Placeholder 2"/>
          <p:cNvSpPr>
            <a:spLocks noGrp="1"/>
          </p:cNvSpPr>
          <p:nvPr>
            <p:ph idx="1"/>
          </p:nvPr>
        </p:nvSpPr>
        <p:spPr/>
        <p:txBody>
          <a:bodyPr>
            <a:normAutofit fontScale="85000" lnSpcReduction="20000"/>
          </a:bodyPr>
          <a:lstStyle/>
          <a:p>
            <a:pPr>
              <a:defRPr/>
            </a:pPr>
            <a:endParaRPr lang="en-US" dirty="0"/>
          </a:p>
          <a:p>
            <a:pPr>
              <a:defRPr/>
            </a:pPr>
            <a:r>
              <a:rPr lang="en-US" dirty="0"/>
              <a:t>Compression</a:t>
            </a:r>
          </a:p>
          <a:p>
            <a:pPr>
              <a:defRPr/>
            </a:pPr>
            <a:endParaRPr lang="en-US" dirty="0"/>
          </a:p>
          <a:p>
            <a:pPr>
              <a:defRPr/>
            </a:pPr>
            <a:r>
              <a:rPr lang="en-US" dirty="0"/>
              <a:t>Object detection</a:t>
            </a:r>
          </a:p>
          <a:p>
            <a:pPr lvl="1">
              <a:defRPr/>
            </a:pPr>
            <a:r>
              <a:rPr lang="en-US" dirty="0"/>
              <a:t>Scale search</a:t>
            </a:r>
          </a:p>
          <a:p>
            <a:pPr lvl="1">
              <a:defRPr/>
            </a:pPr>
            <a:r>
              <a:rPr lang="en-US" dirty="0"/>
              <a:t>Features</a:t>
            </a:r>
          </a:p>
          <a:p>
            <a:pPr>
              <a:defRPr/>
            </a:pPr>
            <a:endParaRPr lang="en-US" dirty="0"/>
          </a:p>
          <a:p>
            <a:pPr>
              <a:defRPr/>
            </a:pPr>
            <a:r>
              <a:rPr lang="en-US" dirty="0"/>
              <a:t>Detecting stable interest points </a:t>
            </a:r>
          </a:p>
          <a:p>
            <a:pPr>
              <a:defRPr/>
            </a:pPr>
            <a:endParaRPr lang="en-US" dirty="0"/>
          </a:p>
          <a:p>
            <a:pPr>
              <a:defRPr/>
            </a:pPr>
            <a:endParaRPr lang="en-US" dirty="0"/>
          </a:p>
          <a:p>
            <a:pPr>
              <a:defRPr/>
            </a:pPr>
            <a:r>
              <a:rPr lang="en-US" dirty="0"/>
              <a:t>Registration</a:t>
            </a:r>
          </a:p>
          <a:p>
            <a:pPr lvl="1">
              <a:defRPr/>
            </a:pPr>
            <a:r>
              <a:rPr lang="en-US" dirty="0"/>
              <a:t>Course-to-fine</a:t>
            </a:r>
          </a:p>
          <a:p>
            <a:pPr lvl="1">
              <a:defRPr/>
            </a:pPr>
            <a:endParaRPr lang="en-US" dirty="0"/>
          </a:p>
        </p:txBody>
      </p:sp>
    </p:spTree>
    <p:extLst>
      <p:ext uri="{BB962C8B-B14F-4D97-AF65-F5344CB8AC3E}">
        <p14:creationId xmlns:p14="http://schemas.microsoft.com/office/powerpoint/2010/main" val="2457207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a:t>Recap</a:t>
            </a:r>
          </a:p>
        </p:txBody>
      </p:sp>
      <p:sp>
        <p:nvSpPr>
          <p:cNvPr id="70659" name="Content Placeholder 2"/>
          <p:cNvSpPr>
            <a:spLocks noGrp="1"/>
          </p:cNvSpPr>
          <p:nvPr>
            <p:ph idx="1"/>
          </p:nvPr>
        </p:nvSpPr>
        <p:spPr>
          <a:xfrm>
            <a:off x="457200" y="990600"/>
            <a:ext cx="5137849" cy="5135563"/>
          </a:xfrm>
        </p:spPr>
        <p:txBody>
          <a:bodyPr>
            <a:normAutofit/>
          </a:bodyPr>
          <a:lstStyle/>
          <a:p>
            <a:pPr>
              <a:defRPr/>
            </a:pPr>
            <a:r>
              <a:rPr lang="en-US" dirty="0"/>
              <a:t>Sometimes it makes sense to think of filtering in the frequency domain</a:t>
            </a:r>
          </a:p>
          <a:p>
            <a:pPr lvl="1">
              <a:defRPr/>
            </a:pPr>
            <a:r>
              <a:rPr lang="en-US" dirty="0"/>
              <a:t>Fourier analysis</a:t>
            </a:r>
          </a:p>
          <a:p>
            <a:pPr>
              <a:defRPr/>
            </a:pPr>
            <a:endParaRPr lang="en-US" dirty="0"/>
          </a:p>
          <a:p>
            <a:pPr>
              <a:defRPr/>
            </a:pPr>
            <a:r>
              <a:rPr lang="en-US" dirty="0"/>
              <a:t>Sampling and Aliasing</a:t>
            </a:r>
          </a:p>
          <a:p>
            <a:pPr>
              <a:defRPr/>
            </a:pPr>
            <a:endParaRPr lang="en-US" dirty="0"/>
          </a:p>
          <a:p>
            <a:pPr>
              <a:defRPr/>
            </a:pPr>
            <a:r>
              <a:rPr lang="en-US" dirty="0"/>
              <a:t>Image Pyramids</a:t>
            </a:r>
          </a:p>
          <a:p>
            <a:pPr>
              <a:defRPr/>
            </a:pPr>
            <a:endParaRPr lang="en-US" dirty="0"/>
          </a:p>
          <a:p>
            <a:pPr>
              <a:defRPr/>
            </a:pPr>
            <a:endParaRPr lang="en-US" dirty="0"/>
          </a:p>
        </p:txBody>
      </p:sp>
      <p:pic>
        <p:nvPicPr>
          <p:cNvPr id="59397" name="Picture 5"/>
          <p:cNvPicPr>
            <a:picLocks noChangeAspect="1" noChangeArrowheads="1"/>
          </p:cNvPicPr>
          <p:nvPr/>
        </p:nvPicPr>
        <p:blipFill>
          <a:blip r:embed="rId2" cstate="print"/>
          <a:srcRect/>
          <a:stretch>
            <a:fillRect/>
          </a:stretch>
        </p:blipFill>
        <p:spPr bwMode="auto">
          <a:xfrm>
            <a:off x="7010400" y="109910"/>
            <a:ext cx="609600" cy="609600"/>
          </a:xfrm>
          <a:prstGeom prst="rect">
            <a:avLst/>
          </a:prstGeom>
          <a:noFill/>
          <a:ln w="9525">
            <a:noFill/>
            <a:miter lim="800000"/>
            <a:headEnd/>
            <a:tailEnd/>
          </a:ln>
        </p:spPr>
      </p:pic>
      <p:sp>
        <p:nvSpPr>
          <p:cNvPr id="7" name="Down Arrow 6"/>
          <p:cNvSpPr/>
          <p:nvPr/>
        </p:nvSpPr>
        <p:spPr>
          <a:xfrm>
            <a:off x="7207250" y="79571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9">
            <a:extLst>
              <a:ext uri="{FF2B5EF4-FFF2-40B4-BE49-F238E27FC236}">
                <a16:creationId xmlns:a16="http://schemas.microsoft.com/office/drawing/2014/main" id="{838AEBE3-5617-6B46-A116-1EA206FCAEFA}"/>
              </a:ext>
            </a:extLst>
          </p:cNvPr>
          <p:cNvPicPr>
            <a:picLocks noChangeAspect="1"/>
          </p:cNvPicPr>
          <p:nvPr/>
        </p:nvPicPr>
        <p:blipFill rotWithShape="1">
          <a:blip r:embed="rId3"/>
          <a:srcRect t="11393"/>
          <a:stretch/>
        </p:blipFill>
        <p:spPr>
          <a:xfrm>
            <a:off x="6074124" y="1120858"/>
            <a:ext cx="2394649" cy="1524000"/>
          </a:xfrm>
          <a:prstGeom prst="rect">
            <a:avLst/>
          </a:prstGeom>
        </p:spPr>
      </p:pic>
      <p:pic>
        <p:nvPicPr>
          <p:cNvPr id="11" name="Picture 6" descr="sine-sample-5">
            <a:extLst>
              <a:ext uri="{FF2B5EF4-FFF2-40B4-BE49-F238E27FC236}">
                <a16:creationId xmlns:a16="http://schemas.microsoft.com/office/drawing/2014/main" id="{BAD13745-7F2D-554D-85E7-9B2EFBE79CB5}"/>
              </a:ext>
            </a:extLst>
          </p:cNvPr>
          <p:cNvPicPr>
            <a:picLocks noChangeAspect="1" noChangeArrowheads="1"/>
          </p:cNvPicPr>
          <p:nvPr/>
        </p:nvPicPr>
        <p:blipFill>
          <a:blip r:embed="rId4" cstate="print"/>
          <a:srcRect/>
          <a:stretch>
            <a:fillRect/>
          </a:stretch>
        </p:blipFill>
        <p:spPr bwMode="auto">
          <a:xfrm>
            <a:off x="5595049" y="3276600"/>
            <a:ext cx="3352800" cy="843375"/>
          </a:xfrm>
          <a:prstGeom prst="rect">
            <a:avLst/>
          </a:prstGeom>
          <a:noFill/>
          <a:ln w="9525">
            <a:noFill/>
            <a:miter lim="800000"/>
            <a:headEnd/>
            <a:tailEnd/>
          </a:ln>
        </p:spPr>
      </p:pic>
      <p:pic>
        <p:nvPicPr>
          <p:cNvPr id="12" name="Picture 2">
            <a:extLst>
              <a:ext uri="{FF2B5EF4-FFF2-40B4-BE49-F238E27FC236}">
                <a16:creationId xmlns:a16="http://schemas.microsoft.com/office/drawing/2014/main" id="{90AC9D28-F6EC-2540-A180-14B9DCF3B739}"/>
              </a:ext>
            </a:extLst>
          </p:cNvPr>
          <p:cNvPicPr>
            <a:picLocks noChangeAspect="1" noChangeArrowheads="1"/>
          </p:cNvPicPr>
          <p:nvPr/>
        </p:nvPicPr>
        <p:blipFill>
          <a:blip r:embed="rId5" cstate="print"/>
          <a:srcRect/>
          <a:stretch>
            <a:fillRect/>
          </a:stretch>
        </p:blipFill>
        <p:spPr bwMode="auto">
          <a:xfrm>
            <a:off x="6013354" y="4448941"/>
            <a:ext cx="2516187" cy="22772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Frequency Spectra</a:t>
            </a:r>
          </a:p>
        </p:txBody>
      </p:sp>
      <mc:AlternateContent xmlns:mc="http://schemas.openxmlformats.org/markup-compatibility/2006" xmlns:a14="http://schemas.microsoft.com/office/drawing/2010/main">
        <mc:Choice Requires="a14">
          <p:sp>
            <p:nvSpPr>
              <p:cNvPr id="18435" name="Rectangle 3"/>
              <p:cNvSpPr>
                <a:spLocks noGrp="1" noChangeArrowheads="1"/>
              </p:cNvSpPr>
              <p:nvPr>
                <p:ph type="body" idx="1"/>
              </p:nvPr>
            </p:nvSpPr>
            <p:spPr>
              <a:xfrm>
                <a:off x="457200" y="3975153"/>
                <a:ext cx="8229600" cy="2362200"/>
              </a:xfrm>
            </p:spPr>
            <p:txBody>
              <a:bodyPr>
                <a:noAutofit/>
              </a:bodyPr>
              <a:lstStyle/>
              <a:p>
                <a:pPr marL="0" indent="0">
                  <a:buNone/>
                </a:pPr>
                <a:r>
                  <a:rPr lang="en-US" sz="2400" dirty="0">
                    <a:latin typeface="Arial Unicode MS" pitchFamily="34" charset="-128"/>
                    <a:ea typeface="Arial Unicode MS" pitchFamily="34" charset="-128"/>
                    <a:cs typeface="Arial Unicode MS" pitchFamily="34" charset="-128"/>
                  </a:rPr>
                  <a:t>Square Wave:   </a:t>
                </a:r>
              </a:p>
              <a:p>
                <a:pPr marL="0"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ea typeface="Arial Unicode MS" pitchFamily="34" charset="-128"/>
                          <a:cs typeface="Arial Unicode MS" pitchFamily="34" charset="-128"/>
                        </a:rPr>
                        <m:t>f</m:t>
                      </m:r>
                      <m:d>
                        <m:dPr>
                          <m:ctrlPr>
                            <a:rPr lang="en-US" sz="2400" b="0" i="1" smtClean="0">
                              <a:latin typeface="Cambria Math" panose="02040503050406030204" pitchFamily="18" charset="0"/>
                              <a:ea typeface="Arial Unicode MS" pitchFamily="34" charset="-128"/>
                              <a:cs typeface="Arial Unicode MS" pitchFamily="34" charset="-128"/>
                            </a:rPr>
                          </m:ctrlPr>
                        </m:dPr>
                        <m:e>
                          <m:r>
                            <m:rPr>
                              <m:sty m:val="p"/>
                            </m:rPr>
                            <a:rPr lang="en-US" sz="2400" b="0" i="0" smtClean="0">
                              <a:latin typeface="Cambria Math" panose="02040503050406030204" pitchFamily="18" charset="0"/>
                              <a:ea typeface="Arial Unicode MS" pitchFamily="34" charset="-128"/>
                              <a:cs typeface="Arial Unicode MS" pitchFamily="34" charset="-128"/>
                            </a:rPr>
                            <m:t>x</m:t>
                          </m:r>
                        </m:e>
                      </m:d>
                      <m:r>
                        <a:rPr lang="en-US" sz="2400" b="0" i="0" smtClean="0">
                          <a:latin typeface="Cambria Math" panose="02040503050406030204" pitchFamily="18" charset="0"/>
                          <a:ea typeface="Arial Unicode MS" pitchFamily="34" charset="-128"/>
                          <a:cs typeface="Arial Unicode MS" pitchFamily="34" charset="-128"/>
                        </a:rPr>
                        <m:t>= </m:t>
                      </m:r>
                      <m:d>
                        <m:dPr>
                          <m:begChr m:val="{"/>
                          <m:endChr m:val=""/>
                          <m:ctrlPr>
                            <a:rPr lang="en-US" sz="2400" i="1" smtClean="0">
                              <a:latin typeface="Cambria Math" panose="02040503050406030204" pitchFamily="18" charset="0"/>
                              <a:ea typeface="Arial Unicode MS" pitchFamily="34" charset="-128"/>
                              <a:cs typeface="Arial Unicode MS" pitchFamily="34" charset="-128"/>
                            </a:rPr>
                          </m:ctrlPr>
                        </m:dPr>
                        <m:e>
                          <m:eqArr>
                            <m:eqArrPr>
                              <m:ctrlPr>
                                <a:rPr lang="en-US" sz="2400" i="1" smtClean="0">
                                  <a:latin typeface="Cambria Math" panose="02040503050406030204" pitchFamily="18" charset="0"/>
                                  <a:ea typeface="Arial Unicode MS" pitchFamily="34" charset="-128"/>
                                  <a:cs typeface="Arial Unicode MS" pitchFamily="34" charset="-128"/>
                                </a:rPr>
                              </m:ctrlPr>
                            </m:eqArrPr>
                            <m:e>
                              <m:r>
                                <a:rPr lang="en-US" sz="2400" b="0" i="1" smtClean="0">
                                  <a:latin typeface="Cambria Math" panose="02040503050406030204" pitchFamily="18" charset="0"/>
                                  <a:ea typeface="Arial Unicode MS" pitchFamily="34" charset="-128"/>
                                  <a:cs typeface="Arial Unicode MS" pitchFamily="34" charset="-128"/>
                                </a:rPr>
                                <m:t>1, </m:t>
                              </m:r>
                              <m:r>
                                <m:rPr>
                                  <m:nor/>
                                </m:rPr>
                                <a:rPr lang="en-US" sz="2400" b="0" i="0" smtClean="0">
                                  <a:latin typeface="Cambria Math" panose="02040503050406030204" pitchFamily="18" charset="0"/>
                                  <a:ea typeface="Arial Unicode MS" pitchFamily="34" charset="-128"/>
                                  <a:cs typeface="Arial Unicode MS" pitchFamily="34" charset="-128"/>
                                </a:rPr>
                                <m:t>     </m:t>
                              </m:r>
                              <m:r>
                                <m:rPr>
                                  <m:nor/>
                                </m:rPr>
                                <a:rPr lang="en-US" sz="2400" b="0" i="0" smtClean="0">
                                  <a:latin typeface="Cambria Math" panose="02040503050406030204" pitchFamily="18" charset="0"/>
                                  <a:ea typeface="Arial Unicode MS" pitchFamily="34" charset="-128"/>
                                  <a:cs typeface="Arial Unicode MS" pitchFamily="34" charset="-128"/>
                                </a:rPr>
                                <m:t>if</m:t>
                              </m:r>
                              <m:r>
                                <m:rPr>
                                  <m:nor/>
                                </m:rPr>
                                <a:rPr lang="en-US" sz="2400" b="0" i="0" smtClean="0">
                                  <a:latin typeface="Cambria Math" panose="02040503050406030204" pitchFamily="18" charset="0"/>
                                  <a:ea typeface="Arial Unicode MS" pitchFamily="34" charset="-128"/>
                                  <a:cs typeface="Arial Unicode MS" pitchFamily="34" charset="-128"/>
                                </a:rPr>
                                <m:t> </m:t>
                              </m:r>
                              <m:r>
                                <m:rPr>
                                  <m:nor/>
                                </m:rPr>
                                <a:rPr lang="en-US" sz="2400" i="0">
                                  <a:latin typeface="Cambria Math" panose="02040503050406030204" pitchFamily="18" charset="0"/>
                                  <a:ea typeface="Arial Unicode MS" pitchFamily="34" charset="-128"/>
                                  <a:cs typeface="Arial Unicode MS" pitchFamily="34" charset="-128"/>
                                </a:rPr>
                                <m:t>frac</m:t>
                              </m:r>
                              <m:d>
                                <m:dPr>
                                  <m:ctrlPr>
                                    <a:rPr lang="en-US" sz="2400" i="1">
                                      <a:latin typeface="Cambria Math" panose="02040503050406030204" pitchFamily="18" charset="0"/>
                                      <a:ea typeface="Arial Unicode MS" pitchFamily="34" charset="-128"/>
                                      <a:cs typeface="Arial Unicode MS" pitchFamily="34" charset="-128"/>
                                    </a:rPr>
                                  </m:ctrlPr>
                                </m:dPr>
                                <m:e>
                                  <m:r>
                                    <m:rPr>
                                      <m:nor/>
                                    </m:rPr>
                                    <a:rPr lang="en-US" sz="2400" i="0">
                                      <a:latin typeface="Cambria Math" panose="02040503050406030204" pitchFamily="18" charset="0"/>
                                      <a:ea typeface="Arial Unicode MS" pitchFamily="34" charset="-128"/>
                                      <a:cs typeface="Arial Unicode MS" pitchFamily="34" charset="-128"/>
                                    </a:rPr>
                                    <m:t>x</m:t>
                                  </m:r>
                                </m:e>
                              </m:d>
                              <m:r>
                                <a:rPr lang="en-US" sz="2400" i="1">
                                  <a:latin typeface="Cambria Math" panose="02040503050406030204" pitchFamily="18" charset="0"/>
                                  <a:ea typeface="Arial Unicode MS" pitchFamily="34" charset="-128"/>
                                  <a:cs typeface="Arial Unicode MS" pitchFamily="34" charset="-128"/>
                                </a:rPr>
                                <m:t>&lt;0.5</m:t>
                              </m:r>
                            </m:e>
                            <m:e>
                              <m:r>
                                <a:rPr lang="en-US" sz="2400" b="0" i="1" smtClean="0">
                                  <a:latin typeface="Cambria Math" panose="02040503050406030204" pitchFamily="18" charset="0"/>
                                  <a:ea typeface="Arial Unicode MS" pitchFamily="34" charset="-128"/>
                                  <a:cs typeface="Arial Unicode MS" pitchFamily="34" charset="-128"/>
                                </a:rPr>
                                <m:t>−1, </m:t>
                              </m:r>
                              <m:r>
                                <m:rPr>
                                  <m:nor/>
                                </m:rPr>
                                <a:rPr lang="en-US" sz="2400" b="0" i="0" smtClean="0">
                                  <a:latin typeface="Cambria Math" panose="02040503050406030204" pitchFamily="18" charset="0"/>
                                  <a:ea typeface="Arial Unicode MS" pitchFamily="34" charset="-128"/>
                                  <a:cs typeface="Arial Unicode MS" pitchFamily="34" charset="-128"/>
                                </a:rPr>
                                <m:t>           </m:t>
                              </m:r>
                              <m:r>
                                <m:rPr>
                                  <m:nor/>
                                </m:rPr>
                                <a:rPr lang="en-US" sz="2400" b="0" i="0" smtClean="0">
                                  <a:latin typeface="Cambria Math" panose="02040503050406030204" pitchFamily="18" charset="0"/>
                                  <a:ea typeface="Arial Unicode MS" pitchFamily="34" charset="-128"/>
                                  <a:cs typeface="Arial Unicode MS" pitchFamily="34" charset="-128"/>
                                </a:rPr>
                                <m:t>otherwise</m:t>
                              </m:r>
                            </m:e>
                          </m:eqArr>
                        </m:e>
                      </m:d>
                    </m:oMath>
                  </m:oMathPara>
                </a14:m>
                <a:endParaRPr lang="en-US" sz="2400" dirty="0">
                  <a:latin typeface="Arial Unicode MS" pitchFamily="34" charset="-128"/>
                  <a:ea typeface="Arial Unicode MS" pitchFamily="34" charset="-128"/>
                  <a:cs typeface="Arial Unicode MS" pitchFamily="34" charset="-128"/>
                </a:endParaRPr>
              </a:p>
              <a:p>
                <a:pPr marL="0" indent="0">
                  <a:buNone/>
                </a:pPr>
                <a:r>
                  <a:rPr lang="en-US" sz="2400" dirty="0">
                    <a:latin typeface="Arial Unicode MS" pitchFamily="34" charset="-128"/>
                    <a:ea typeface="Arial Unicode MS" pitchFamily="34" charset="-128"/>
                    <a:cs typeface="Arial Unicode MS" pitchFamily="34" charset="-128"/>
                  </a:rPr>
                  <a:t>Fourier Transform:</a:t>
                </a:r>
              </a:p>
              <a:p>
                <a:pPr marL="0" indent="0">
                  <a:buNone/>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ea typeface="Arial Unicode MS" pitchFamily="34" charset="-128"/>
                              <a:cs typeface="Arial Unicode MS" pitchFamily="34" charset="-128"/>
                            </a:rPr>
                          </m:ctrlPr>
                        </m:fPr>
                        <m:num>
                          <m:r>
                            <a:rPr lang="en-US" sz="2400" b="0" i="1" smtClean="0">
                              <a:latin typeface="Cambria Math" panose="02040503050406030204" pitchFamily="18" charset="0"/>
                              <a:ea typeface="Arial Unicode MS" pitchFamily="34" charset="-128"/>
                              <a:cs typeface="Arial Unicode MS" pitchFamily="34" charset="-128"/>
                            </a:rPr>
                            <m:t>4</m:t>
                          </m:r>
                        </m:num>
                        <m:den>
                          <m:r>
                            <a:rPr lang="en-US" sz="2400" b="0" i="1" smtClean="0">
                              <a:latin typeface="Cambria Math" panose="02040503050406030204" pitchFamily="18" charset="0"/>
                              <a:ea typeface="Arial Unicode MS" pitchFamily="34" charset="-128"/>
                              <a:cs typeface="Arial Unicode MS" pitchFamily="34" charset="-128"/>
                            </a:rPr>
                            <m:t>𝜋</m:t>
                          </m:r>
                        </m:den>
                      </m:f>
                      <m:d>
                        <m:dPr>
                          <m:ctrlPr>
                            <a:rPr lang="en-US" sz="2400" b="0" i="1" smtClean="0">
                              <a:latin typeface="Cambria Math" panose="02040503050406030204" pitchFamily="18" charset="0"/>
                              <a:ea typeface="Arial Unicode MS" pitchFamily="34" charset="-128"/>
                              <a:cs typeface="Arial Unicode MS" pitchFamily="34" charset="-128"/>
                            </a:rPr>
                          </m:ctrlPr>
                        </m:dPr>
                        <m:e>
                          <m:f>
                            <m:fPr>
                              <m:ctrlPr>
                                <a:rPr lang="en-US" sz="2400" b="0" i="1" smtClean="0">
                                  <a:latin typeface="Cambria Math" panose="02040503050406030204" pitchFamily="18" charset="0"/>
                                  <a:ea typeface="Arial Unicode MS" pitchFamily="34" charset="-128"/>
                                  <a:cs typeface="Arial Unicode MS" pitchFamily="34" charset="-128"/>
                                </a:rPr>
                              </m:ctrlPr>
                            </m:fPr>
                            <m:num>
                              <m:func>
                                <m:funcPr>
                                  <m:ctrlPr>
                                    <a:rPr lang="en-US" sz="2400" i="1">
                                      <a:latin typeface="Cambria Math" panose="02040503050406030204" pitchFamily="18" charset="0"/>
                                      <a:ea typeface="Arial Unicode MS" pitchFamily="34" charset="-128"/>
                                      <a:cs typeface="Arial Unicode MS" pitchFamily="34" charset="-128"/>
                                    </a:rPr>
                                  </m:ctrlPr>
                                </m:funcPr>
                                <m:fName>
                                  <m:r>
                                    <m:rPr>
                                      <m:sty m:val="p"/>
                                    </m:rPr>
                                    <a:rPr lang="en-US" sz="2400">
                                      <a:latin typeface="Cambria Math" panose="02040503050406030204" pitchFamily="18" charset="0"/>
                                      <a:ea typeface="Arial Unicode MS" pitchFamily="34" charset="-128"/>
                                      <a:cs typeface="Arial Unicode MS" pitchFamily="34" charset="-128"/>
                                    </a:rPr>
                                    <m:t>sin</m:t>
                                  </m:r>
                                </m:fName>
                                <m:e>
                                  <m:d>
                                    <m:dPr>
                                      <m:ctrlPr>
                                        <a:rPr lang="en-US" sz="2400" i="1">
                                          <a:latin typeface="Cambria Math" panose="02040503050406030204" pitchFamily="18" charset="0"/>
                                          <a:ea typeface="Arial Unicode MS" pitchFamily="34" charset="-128"/>
                                          <a:cs typeface="Arial Unicode MS" pitchFamily="34" charset="-128"/>
                                        </a:rPr>
                                      </m:ctrlPr>
                                    </m:dPr>
                                    <m:e>
                                      <m:r>
                                        <a:rPr lang="en-US" sz="2400" i="1">
                                          <a:latin typeface="Cambria Math" panose="02040503050406030204" pitchFamily="18" charset="0"/>
                                          <a:ea typeface="Arial Unicode MS" pitchFamily="34" charset="-128"/>
                                          <a:cs typeface="Arial Unicode MS" pitchFamily="34" charset="-128"/>
                                        </a:rPr>
                                        <m:t>2</m:t>
                                      </m:r>
                                      <m:r>
                                        <a:rPr lang="en-US" sz="2400" i="1">
                                          <a:latin typeface="Cambria Math" panose="02040503050406030204" pitchFamily="18" charset="0"/>
                                          <a:ea typeface="Arial Unicode MS" pitchFamily="34" charset="-128"/>
                                          <a:cs typeface="Arial Unicode MS" pitchFamily="34" charset="-128"/>
                                        </a:rPr>
                                        <m:t>𝜋</m:t>
                                      </m:r>
                                      <m:r>
                                        <a:rPr lang="en-US" sz="2400" b="0" i="1" smtClean="0">
                                          <a:latin typeface="Cambria Math" panose="02040503050406030204" pitchFamily="18" charset="0"/>
                                          <a:ea typeface="Arial Unicode MS" pitchFamily="34" charset="-128"/>
                                          <a:cs typeface="Arial Unicode MS" pitchFamily="34" charset="-128"/>
                                        </a:rPr>
                                        <m:t>.1.</m:t>
                                      </m:r>
                                      <m:r>
                                        <a:rPr lang="en-US" sz="2400" i="1">
                                          <a:latin typeface="Cambria Math" panose="02040503050406030204" pitchFamily="18" charset="0"/>
                                          <a:ea typeface="Arial Unicode MS" pitchFamily="34" charset="-128"/>
                                          <a:cs typeface="Arial Unicode MS" pitchFamily="34" charset="-128"/>
                                        </a:rPr>
                                        <m:t>𝑥</m:t>
                                      </m:r>
                                    </m:e>
                                  </m:d>
                                </m:e>
                              </m:func>
                            </m:num>
                            <m:den>
                              <m:r>
                                <a:rPr lang="en-US" sz="2400" b="0" i="1" smtClean="0">
                                  <a:latin typeface="Cambria Math" panose="02040503050406030204" pitchFamily="18" charset="0"/>
                                  <a:ea typeface="Arial Unicode MS" pitchFamily="34" charset="-128"/>
                                  <a:cs typeface="Arial Unicode MS" pitchFamily="34" charset="-128"/>
                                </a:rPr>
                                <m:t>1</m:t>
                              </m:r>
                            </m:den>
                          </m:f>
                          <m:r>
                            <a:rPr lang="en-US" sz="2400" b="0" i="1" smtClean="0">
                              <a:latin typeface="Cambria Math" panose="02040503050406030204" pitchFamily="18" charset="0"/>
                              <a:ea typeface="Arial Unicode MS" pitchFamily="34" charset="-128"/>
                              <a:cs typeface="Arial Unicode MS" pitchFamily="34" charset="-128"/>
                            </a:rPr>
                            <m:t>+</m:t>
                          </m:r>
                          <m:f>
                            <m:fPr>
                              <m:ctrlPr>
                                <a:rPr lang="en-US" sz="2400" i="1">
                                  <a:latin typeface="Cambria Math" panose="02040503050406030204" pitchFamily="18" charset="0"/>
                                  <a:ea typeface="Arial Unicode MS" pitchFamily="34" charset="-128"/>
                                  <a:cs typeface="Arial Unicode MS" pitchFamily="34" charset="-128"/>
                                </a:rPr>
                              </m:ctrlPr>
                            </m:fPr>
                            <m:num>
                              <m:func>
                                <m:funcPr>
                                  <m:ctrlPr>
                                    <a:rPr lang="en-US" sz="2400" i="1">
                                      <a:latin typeface="Cambria Math" panose="02040503050406030204" pitchFamily="18" charset="0"/>
                                      <a:ea typeface="Arial Unicode MS" pitchFamily="34" charset="-128"/>
                                      <a:cs typeface="Arial Unicode MS" pitchFamily="34" charset="-128"/>
                                    </a:rPr>
                                  </m:ctrlPr>
                                </m:funcPr>
                                <m:fName>
                                  <m:r>
                                    <m:rPr>
                                      <m:sty m:val="p"/>
                                    </m:rPr>
                                    <a:rPr lang="en-US" sz="2400">
                                      <a:latin typeface="Cambria Math" panose="02040503050406030204" pitchFamily="18" charset="0"/>
                                      <a:ea typeface="Arial Unicode MS" pitchFamily="34" charset="-128"/>
                                      <a:cs typeface="Arial Unicode MS" pitchFamily="34" charset="-128"/>
                                    </a:rPr>
                                    <m:t>sin</m:t>
                                  </m:r>
                                </m:fName>
                                <m:e>
                                  <m:d>
                                    <m:dPr>
                                      <m:ctrlPr>
                                        <a:rPr lang="en-US" sz="2400" i="1">
                                          <a:latin typeface="Cambria Math" panose="02040503050406030204" pitchFamily="18" charset="0"/>
                                          <a:ea typeface="Arial Unicode MS" pitchFamily="34" charset="-128"/>
                                          <a:cs typeface="Arial Unicode MS" pitchFamily="34" charset="-128"/>
                                        </a:rPr>
                                      </m:ctrlPr>
                                    </m:dPr>
                                    <m:e>
                                      <m:r>
                                        <a:rPr lang="en-US" sz="2400" i="1">
                                          <a:latin typeface="Cambria Math" panose="02040503050406030204" pitchFamily="18" charset="0"/>
                                          <a:ea typeface="Arial Unicode MS" pitchFamily="34" charset="-128"/>
                                          <a:cs typeface="Arial Unicode MS" pitchFamily="34" charset="-128"/>
                                        </a:rPr>
                                        <m:t>2</m:t>
                                      </m:r>
                                      <m:r>
                                        <a:rPr lang="en-US" sz="2400" i="1">
                                          <a:latin typeface="Cambria Math" panose="02040503050406030204" pitchFamily="18" charset="0"/>
                                          <a:ea typeface="Arial Unicode MS" pitchFamily="34" charset="-128"/>
                                          <a:cs typeface="Arial Unicode MS" pitchFamily="34" charset="-128"/>
                                        </a:rPr>
                                        <m:t>𝜋</m:t>
                                      </m:r>
                                      <m:r>
                                        <a:rPr lang="en-US" sz="2400" b="0" i="1" smtClean="0">
                                          <a:latin typeface="Cambria Math" panose="02040503050406030204" pitchFamily="18" charset="0"/>
                                          <a:ea typeface="Arial Unicode MS" pitchFamily="34" charset="-128"/>
                                          <a:cs typeface="Arial Unicode MS" pitchFamily="34" charset="-128"/>
                                        </a:rPr>
                                        <m:t>.3.</m:t>
                                      </m:r>
                                      <m:r>
                                        <a:rPr lang="en-US" sz="2400" i="1">
                                          <a:latin typeface="Cambria Math" panose="02040503050406030204" pitchFamily="18" charset="0"/>
                                          <a:ea typeface="Arial Unicode MS" pitchFamily="34" charset="-128"/>
                                          <a:cs typeface="Arial Unicode MS" pitchFamily="34" charset="-128"/>
                                        </a:rPr>
                                        <m:t>𝑥</m:t>
                                      </m:r>
                                    </m:e>
                                  </m:d>
                                </m:e>
                              </m:func>
                            </m:num>
                            <m:den>
                              <m:r>
                                <a:rPr lang="en-US" sz="2400" b="0" i="1" smtClean="0">
                                  <a:latin typeface="Cambria Math" panose="02040503050406030204" pitchFamily="18" charset="0"/>
                                  <a:ea typeface="Arial Unicode MS" pitchFamily="34" charset="-128"/>
                                  <a:cs typeface="Arial Unicode MS" pitchFamily="34" charset="-128"/>
                                </a:rPr>
                                <m:t>3</m:t>
                              </m:r>
                            </m:den>
                          </m:f>
                          <m:r>
                            <a:rPr lang="en-US" sz="2400" b="0" i="1" smtClean="0">
                              <a:latin typeface="Cambria Math" panose="02040503050406030204" pitchFamily="18" charset="0"/>
                              <a:ea typeface="Arial Unicode MS" pitchFamily="34" charset="-128"/>
                              <a:cs typeface="Arial Unicode MS" pitchFamily="34" charset="-128"/>
                            </a:rPr>
                            <m:t>+</m:t>
                          </m:r>
                          <m:f>
                            <m:fPr>
                              <m:ctrlPr>
                                <a:rPr lang="en-US" sz="2400" i="1">
                                  <a:latin typeface="Cambria Math" panose="02040503050406030204" pitchFamily="18" charset="0"/>
                                  <a:ea typeface="Arial Unicode MS" pitchFamily="34" charset="-128"/>
                                  <a:cs typeface="Arial Unicode MS" pitchFamily="34" charset="-128"/>
                                </a:rPr>
                              </m:ctrlPr>
                            </m:fPr>
                            <m:num>
                              <m:func>
                                <m:funcPr>
                                  <m:ctrlPr>
                                    <a:rPr lang="en-US" sz="2400" i="1">
                                      <a:latin typeface="Cambria Math" panose="02040503050406030204" pitchFamily="18" charset="0"/>
                                      <a:ea typeface="Arial Unicode MS" pitchFamily="34" charset="-128"/>
                                      <a:cs typeface="Arial Unicode MS" pitchFamily="34" charset="-128"/>
                                    </a:rPr>
                                  </m:ctrlPr>
                                </m:funcPr>
                                <m:fName>
                                  <m:r>
                                    <m:rPr>
                                      <m:sty m:val="p"/>
                                    </m:rPr>
                                    <a:rPr lang="en-US" sz="2400">
                                      <a:latin typeface="Cambria Math" panose="02040503050406030204" pitchFamily="18" charset="0"/>
                                      <a:ea typeface="Arial Unicode MS" pitchFamily="34" charset="-128"/>
                                      <a:cs typeface="Arial Unicode MS" pitchFamily="34" charset="-128"/>
                                    </a:rPr>
                                    <m:t>sin</m:t>
                                  </m:r>
                                </m:fName>
                                <m:e>
                                  <m:d>
                                    <m:dPr>
                                      <m:ctrlPr>
                                        <a:rPr lang="en-US" sz="2400" i="1">
                                          <a:latin typeface="Cambria Math" panose="02040503050406030204" pitchFamily="18" charset="0"/>
                                          <a:ea typeface="Arial Unicode MS" pitchFamily="34" charset="-128"/>
                                          <a:cs typeface="Arial Unicode MS" pitchFamily="34" charset="-128"/>
                                        </a:rPr>
                                      </m:ctrlPr>
                                    </m:dPr>
                                    <m:e>
                                      <m:r>
                                        <a:rPr lang="en-US" sz="2400" i="1">
                                          <a:latin typeface="Cambria Math" panose="02040503050406030204" pitchFamily="18" charset="0"/>
                                          <a:ea typeface="Arial Unicode MS" pitchFamily="34" charset="-128"/>
                                          <a:cs typeface="Arial Unicode MS" pitchFamily="34" charset="-128"/>
                                        </a:rPr>
                                        <m:t>2</m:t>
                                      </m:r>
                                      <m:r>
                                        <a:rPr lang="en-US" sz="2400" i="1">
                                          <a:latin typeface="Cambria Math" panose="02040503050406030204" pitchFamily="18" charset="0"/>
                                          <a:ea typeface="Arial Unicode MS" pitchFamily="34" charset="-128"/>
                                          <a:cs typeface="Arial Unicode MS" pitchFamily="34" charset="-128"/>
                                        </a:rPr>
                                        <m:t>𝜋</m:t>
                                      </m:r>
                                      <m:r>
                                        <a:rPr lang="en-US" sz="2400" b="0" i="1" smtClean="0">
                                          <a:latin typeface="Cambria Math" panose="02040503050406030204" pitchFamily="18" charset="0"/>
                                          <a:ea typeface="Arial Unicode MS" pitchFamily="34" charset="-128"/>
                                          <a:cs typeface="Arial Unicode MS" pitchFamily="34" charset="-128"/>
                                        </a:rPr>
                                        <m:t>.5.</m:t>
                                      </m:r>
                                      <m:r>
                                        <a:rPr lang="en-US" sz="2400" i="1">
                                          <a:latin typeface="Cambria Math" panose="02040503050406030204" pitchFamily="18" charset="0"/>
                                          <a:ea typeface="Arial Unicode MS" pitchFamily="34" charset="-128"/>
                                          <a:cs typeface="Arial Unicode MS" pitchFamily="34" charset="-128"/>
                                        </a:rPr>
                                        <m:t>𝑥</m:t>
                                      </m:r>
                                    </m:e>
                                  </m:d>
                                </m:e>
                              </m:func>
                            </m:num>
                            <m:den>
                              <m:r>
                                <a:rPr lang="en-US" sz="2400" b="0" i="1" smtClean="0">
                                  <a:latin typeface="Cambria Math" panose="02040503050406030204" pitchFamily="18" charset="0"/>
                                  <a:ea typeface="Arial Unicode MS" pitchFamily="34" charset="-128"/>
                                  <a:cs typeface="Arial Unicode MS" pitchFamily="34" charset="-128"/>
                                </a:rPr>
                                <m:t>5</m:t>
                              </m:r>
                            </m:den>
                          </m:f>
                          <m:r>
                            <a:rPr lang="en-US" sz="2400" b="0" i="1" smtClean="0">
                              <a:latin typeface="Cambria Math" panose="02040503050406030204" pitchFamily="18" charset="0"/>
                              <a:ea typeface="Arial Unicode MS" pitchFamily="34" charset="-128"/>
                              <a:cs typeface="Arial Unicode MS" pitchFamily="34" charset="-128"/>
                            </a:rPr>
                            <m:t>+ … </m:t>
                          </m:r>
                        </m:e>
                      </m:d>
                    </m:oMath>
                  </m:oMathPara>
                </a14:m>
                <a:endParaRPr lang="en-US" sz="2400" dirty="0">
                  <a:latin typeface="Arial Unicode MS" pitchFamily="34" charset="-128"/>
                  <a:ea typeface="Arial Unicode MS" pitchFamily="34" charset="-128"/>
                  <a:cs typeface="Arial Unicode MS" pitchFamily="34" charset="-128"/>
                </a:endParaRPr>
              </a:p>
            </p:txBody>
          </p:sp>
        </mc:Choice>
        <mc:Fallback xmlns="">
          <p:sp>
            <p:nvSpPr>
              <p:cNvPr id="18435" name="Rectangle 3"/>
              <p:cNvSpPr>
                <a:spLocks noGrp="1" noRot="1" noChangeAspect="1" noMove="1" noResize="1" noEditPoints="1" noAdjustHandles="1" noChangeArrowheads="1" noChangeShapeType="1" noTextEdit="1"/>
              </p:cNvSpPr>
              <p:nvPr>
                <p:ph type="body" idx="1"/>
              </p:nvPr>
            </p:nvSpPr>
            <p:spPr>
              <a:xfrm>
                <a:off x="457200" y="3975153"/>
                <a:ext cx="8229600" cy="2362200"/>
              </a:xfrm>
              <a:blipFill>
                <a:blip r:embed="rId2"/>
                <a:stretch>
                  <a:fillRect l="-1235" t="-61497" b="-6684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8B4D1D9-C4CD-0E48-BE1F-84F50C5E73BD}"/>
              </a:ext>
            </a:extLst>
          </p:cNvPr>
          <p:cNvPicPr>
            <a:picLocks noChangeAspect="1"/>
          </p:cNvPicPr>
          <p:nvPr/>
        </p:nvPicPr>
        <p:blipFill>
          <a:blip r:embed="rId3"/>
          <a:stretch>
            <a:fillRect/>
          </a:stretch>
        </p:blipFill>
        <p:spPr>
          <a:xfrm>
            <a:off x="0" y="824049"/>
            <a:ext cx="9144000" cy="3151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3D7FA-25C4-8F4D-81D5-36878DAD71D2}"/>
              </a:ext>
            </a:extLst>
          </p:cNvPr>
          <p:cNvPicPr>
            <a:picLocks noChangeAspect="1"/>
          </p:cNvPicPr>
          <p:nvPr/>
        </p:nvPicPr>
        <p:blipFill>
          <a:blip r:embed="rId2"/>
          <a:stretch>
            <a:fillRect/>
          </a:stretch>
        </p:blipFill>
        <p:spPr>
          <a:xfrm>
            <a:off x="10886" y="277896"/>
            <a:ext cx="9144000" cy="3151104"/>
          </a:xfrm>
          <a:prstGeom prst="rect">
            <a:avLst/>
          </a:prstGeom>
        </p:spPr>
      </p:pic>
      <p:pic>
        <p:nvPicPr>
          <p:cNvPr id="6" name="Picture 5">
            <a:extLst>
              <a:ext uri="{FF2B5EF4-FFF2-40B4-BE49-F238E27FC236}">
                <a16:creationId xmlns:a16="http://schemas.microsoft.com/office/drawing/2014/main" id="{1ED0DDD0-87D5-CA47-9E0F-F668029DA490}"/>
              </a:ext>
            </a:extLst>
          </p:cNvPr>
          <p:cNvPicPr>
            <a:picLocks noChangeAspect="1"/>
          </p:cNvPicPr>
          <p:nvPr/>
        </p:nvPicPr>
        <p:blipFill>
          <a:blip r:embed="rId3"/>
          <a:stretch>
            <a:fillRect/>
          </a:stretch>
        </p:blipFill>
        <p:spPr>
          <a:xfrm>
            <a:off x="10886" y="3581400"/>
            <a:ext cx="9144000" cy="3151104"/>
          </a:xfrm>
          <a:prstGeom prst="rect">
            <a:avLst/>
          </a:prstGeom>
        </p:spPr>
      </p:pic>
      <p:sp>
        <p:nvSpPr>
          <p:cNvPr id="8" name="TextBox 7">
            <a:extLst>
              <a:ext uri="{FF2B5EF4-FFF2-40B4-BE49-F238E27FC236}">
                <a16:creationId xmlns:a16="http://schemas.microsoft.com/office/drawing/2014/main" id="{856720E1-7C60-D444-877F-4F4B438F25DA}"/>
              </a:ext>
            </a:extLst>
          </p:cNvPr>
          <p:cNvSpPr txBox="1"/>
          <p:nvPr/>
        </p:nvSpPr>
        <p:spPr>
          <a:xfrm>
            <a:off x="2133600" y="381000"/>
            <a:ext cx="885884" cy="369332"/>
          </a:xfrm>
          <a:prstGeom prst="rect">
            <a:avLst/>
          </a:prstGeom>
          <a:noFill/>
        </p:spPr>
        <p:txBody>
          <a:bodyPr wrap="none" rtlCol="0">
            <a:spAutoFit/>
          </a:bodyPr>
          <a:lstStyle/>
          <a:p>
            <a:r>
              <a:rPr lang="en-US" dirty="0"/>
              <a:t>1 Term</a:t>
            </a:r>
          </a:p>
        </p:txBody>
      </p:sp>
      <p:sp>
        <p:nvSpPr>
          <p:cNvPr id="15" name="TextBox 14">
            <a:extLst>
              <a:ext uri="{FF2B5EF4-FFF2-40B4-BE49-F238E27FC236}">
                <a16:creationId xmlns:a16="http://schemas.microsoft.com/office/drawing/2014/main" id="{4BBF985C-7C8D-F843-9CCA-55D180285CA5}"/>
              </a:ext>
            </a:extLst>
          </p:cNvPr>
          <p:cNvSpPr txBox="1"/>
          <p:nvPr/>
        </p:nvSpPr>
        <p:spPr>
          <a:xfrm>
            <a:off x="5004596" y="381000"/>
            <a:ext cx="1119922" cy="369332"/>
          </a:xfrm>
          <a:prstGeom prst="rect">
            <a:avLst/>
          </a:prstGeom>
          <a:noFill/>
        </p:spPr>
        <p:txBody>
          <a:bodyPr wrap="none" rtlCol="0">
            <a:spAutoFit/>
          </a:bodyPr>
          <a:lstStyle/>
          <a:p>
            <a:r>
              <a:rPr lang="en-US" dirty="0"/>
              <a:t>2</a:t>
            </a:r>
            <a:r>
              <a:rPr lang="en-US" baseline="30000" dirty="0"/>
              <a:t>nd</a:t>
            </a:r>
            <a:r>
              <a:rPr lang="en-US" dirty="0"/>
              <a:t>  Term</a:t>
            </a:r>
          </a:p>
        </p:txBody>
      </p:sp>
      <p:sp>
        <p:nvSpPr>
          <p:cNvPr id="16" name="TextBox 15">
            <a:extLst>
              <a:ext uri="{FF2B5EF4-FFF2-40B4-BE49-F238E27FC236}">
                <a16:creationId xmlns:a16="http://schemas.microsoft.com/office/drawing/2014/main" id="{BB4B509A-670E-4144-9F74-9FF18D5C6F53}"/>
              </a:ext>
            </a:extLst>
          </p:cNvPr>
          <p:cNvSpPr txBox="1"/>
          <p:nvPr/>
        </p:nvSpPr>
        <p:spPr>
          <a:xfrm>
            <a:off x="8045923" y="381000"/>
            <a:ext cx="1065420" cy="369332"/>
          </a:xfrm>
          <a:prstGeom prst="rect">
            <a:avLst/>
          </a:prstGeom>
          <a:noFill/>
        </p:spPr>
        <p:txBody>
          <a:bodyPr wrap="none" rtlCol="0">
            <a:spAutoFit/>
          </a:bodyPr>
          <a:lstStyle/>
          <a:p>
            <a:r>
              <a:rPr lang="en-US" dirty="0"/>
              <a:t>2  Terms</a:t>
            </a:r>
          </a:p>
        </p:txBody>
      </p:sp>
      <p:sp>
        <p:nvSpPr>
          <p:cNvPr id="17" name="TextBox 16">
            <a:extLst>
              <a:ext uri="{FF2B5EF4-FFF2-40B4-BE49-F238E27FC236}">
                <a16:creationId xmlns:a16="http://schemas.microsoft.com/office/drawing/2014/main" id="{867C4148-8594-EE49-98D4-293CDC47EE72}"/>
              </a:ext>
            </a:extLst>
          </p:cNvPr>
          <p:cNvSpPr txBox="1"/>
          <p:nvPr/>
        </p:nvSpPr>
        <p:spPr>
          <a:xfrm>
            <a:off x="1981200" y="3745468"/>
            <a:ext cx="1065420" cy="369332"/>
          </a:xfrm>
          <a:prstGeom prst="rect">
            <a:avLst/>
          </a:prstGeom>
          <a:noFill/>
        </p:spPr>
        <p:txBody>
          <a:bodyPr wrap="none" rtlCol="0">
            <a:spAutoFit/>
          </a:bodyPr>
          <a:lstStyle/>
          <a:p>
            <a:r>
              <a:rPr lang="en-US" dirty="0"/>
              <a:t>2  Terms</a:t>
            </a:r>
          </a:p>
        </p:txBody>
      </p:sp>
      <p:sp>
        <p:nvSpPr>
          <p:cNvPr id="18" name="TextBox 17">
            <a:extLst>
              <a:ext uri="{FF2B5EF4-FFF2-40B4-BE49-F238E27FC236}">
                <a16:creationId xmlns:a16="http://schemas.microsoft.com/office/drawing/2014/main" id="{C3F2BA9B-4A52-0644-ABFC-94F533B1446D}"/>
              </a:ext>
            </a:extLst>
          </p:cNvPr>
          <p:cNvSpPr txBox="1"/>
          <p:nvPr/>
        </p:nvSpPr>
        <p:spPr>
          <a:xfrm>
            <a:off x="4936116" y="3745468"/>
            <a:ext cx="1150380" cy="369332"/>
          </a:xfrm>
          <a:prstGeom prst="rect">
            <a:avLst/>
          </a:prstGeom>
          <a:noFill/>
        </p:spPr>
        <p:txBody>
          <a:bodyPr wrap="none" rtlCol="0">
            <a:spAutoFit/>
          </a:bodyPr>
          <a:lstStyle/>
          <a:p>
            <a:r>
              <a:rPr lang="en-US" dirty="0"/>
              <a:t>3</a:t>
            </a:r>
            <a:r>
              <a:rPr lang="en-US" baseline="30000" dirty="0"/>
              <a:t>rd</a:t>
            </a:r>
            <a:r>
              <a:rPr lang="en-US" dirty="0"/>
              <a:t>   Term</a:t>
            </a:r>
          </a:p>
        </p:txBody>
      </p:sp>
      <p:sp>
        <p:nvSpPr>
          <p:cNvPr id="19" name="TextBox 18">
            <a:extLst>
              <a:ext uri="{FF2B5EF4-FFF2-40B4-BE49-F238E27FC236}">
                <a16:creationId xmlns:a16="http://schemas.microsoft.com/office/drawing/2014/main" id="{1C063504-06A7-1040-A627-29222A20B5C3}"/>
              </a:ext>
            </a:extLst>
          </p:cNvPr>
          <p:cNvSpPr txBox="1"/>
          <p:nvPr/>
        </p:nvSpPr>
        <p:spPr>
          <a:xfrm>
            <a:off x="8088272" y="3745468"/>
            <a:ext cx="1001300" cy="369332"/>
          </a:xfrm>
          <a:prstGeom prst="rect">
            <a:avLst/>
          </a:prstGeom>
          <a:noFill/>
        </p:spPr>
        <p:txBody>
          <a:bodyPr wrap="none" rtlCol="0">
            <a:spAutoFit/>
          </a:bodyPr>
          <a:lstStyle/>
          <a:p>
            <a:r>
              <a:rPr lang="en-US" dirty="0"/>
              <a:t>3 Terms</a:t>
            </a:r>
          </a:p>
        </p:txBody>
      </p:sp>
    </p:spTree>
    <p:extLst>
      <p:ext uri="{BB962C8B-B14F-4D97-AF65-F5344CB8AC3E}">
        <p14:creationId xmlns:p14="http://schemas.microsoft.com/office/powerpoint/2010/main" val="33510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EF1E0E-D515-7243-BE7A-1C44168100D0}"/>
              </a:ext>
            </a:extLst>
          </p:cNvPr>
          <p:cNvPicPr>
            <a:picLocks noChangeAspect="1"/>
          </p:cNvPicPr>
          <p:nvPr/>
        </p:nvPicPr>
        <p:blipFill>
          <a:blip r:embed="rId2"/>
          <a:stretch>
            <a:fillRect/>
          </a:stretch>
        </p:blipFill>
        <p:spPr>
          <a:xfrm>
            <a:off x="-32657" y="3706896"/>
            <a:ext cx="9144000" cy="3151104"/>
          </a:xfrm>
          <a:prstGeom prst="rect">
            <a:avLst/>
          </a:prstGeom>
        </p:spPr>
      </p:pic>
      <p:sp>
        <p:nvSpPr>
          <p:cNvPr id="11" name="TextBox 10">
            <a:extLst>
              <a:ext uri="{FF2B5EF4-FFF2-40B4-BE49-F238E27FC236}">
                <a16:creationId xmlns:a16="http://schemas.microsoft.com/office/drawing/2014/main" id="{C7514D42-84BD-6043-926B-4DC7B77694E8}"/>
              </a:ext>
            </a:extLst>
          </p:cNvPr>
          <p:cNvSpPr txBox="1"/>
          <p:nvPr/>
        </p:nvSpPr>
        <p:spPr>
          <a:xfrm>
            <a:off x="7831792" y="3830989"/>
            <a:ext cx="1257780" cy="369332"/>
          </a:xfrm>
          <a:prstGeom prst="rect">
            <a:avLst/>
          </a:prstGeom>
          <a:noFill/>
        </p:spPr>
        <p:txBody>
          <a:bodyPr wrap="none" rtlCol="0">
            <a:spAutoFit/>
          </a:bodyPr>
          <a:lstStyle/>
          <a:p>
            <a:r>
              <a:rPr lang="en-US" dirty="0"/>
              <a:t>101 Terms</a:t>
            </a:r>
          </a:p>
        </p:txBody>
      </p:sp>
      <p:sp>
        <p:nvSpPr>
          <p:cNvPr id="12" name="TextBox 11">
            <a:extLst>
              <a:ext uri="{FF2B5EF4-FFF2-40B4-BE49-F238E27FC236}">
                <a16:creationId xmlns:a16="http://schemas.microsoft.com/office/drawing/2014/main" id="{83D13DA3-C9F8-5448-9A38-7A977BD969C8}"/>
              </a:ext>
            </a:extLst>
          </p:cNvPr>
          <p:cNvSpPr txBox="1"/>
          <p:nvPr/>
        </p:nvSpPr>
        <p:spPr>
          <a:xfrm>
            <a:off x="4932423" y="3830989"/>
            <a:ext cx="1129540" cy="369332"/>
          </a:xfrm>
          <a:prstGeom prst="rect">
            <a:avLst/>
          </a:prstGeom>
          <a:noFill/>
        </p:spPr>
        <p:txBody>
          <a:bodyPr wrap="none" rtlCol="0">
            <a:spAutoFit/>
          </a:bodyPr>
          <a:lstStyle/>
          <a:p>
            <a:r>
              <a:rPr lang="en-US" dirty="0"/>
              <a:t>31 Terms</a:t>
            </a:r>
          </a:p>
        </p:txBody>
      </p:sp>
      <p:sp>
        <p:nvSpPr>
          <p:cNvPr id="13" name="TextBox 12">
            <a:extLst>
              <a:ext uri="{FF2B5EF4-FFF2-40B4-BE49-F238E27FC236}">
                <a16:creationId xmlns:a16="http://schemas.microsoft.com/office/drawing/2014/main" id="{1DBFC640-6D38-8B4D-BC75-DD481A371B47}"/>
              </a:ext>
            </a:extLst>
          </p:cNvPr>
          <p:cNvSpPr txBox="1"/>
          <p:nvPr/>
        </p:nvSpPr>
        <p:spPr>
          <a:xfrm>
            <a:off x="1883043" y="3830989"/>
            <a:ext cx="1129540" cy="369332"/>
          </a:xfrm>
          <a:prstGeom prst="rect">
            <a:avLst/>
          </a:prstGeom>
          <a:noFill/>
        </p:spPr>
        <p:txBody>
          <a:bodyPr wrap="none" rtlCol="0">
            <a:spAutoFit/>
          </a:bodyPr>
          <a:lstStyle/>
          <a:p>
            <a:r>
              <a:rPr lang="en-US" dirty="0"/>
              <a:t>15 Terms</a:t>
            </a:r>
          </a:p>
        </p:txBody>
      </p:sp>
      <p:pic>
        <p:nvPicPr>
          <p:cNvPr id="4" name="Picture 3">
            <a:extLst>
              <a:ext uri="{FF2B5EF4-FFF2-40B4-BE49-F238E27FC236}">
                <a16:creationId xmlns:a16="http://schemas.microsoft.com/office/drawing/2014/main" id="{5FC8CD12-8A6F-2841-A9CD-59A03FC4EE15}"/>
              </a:ext>
            </a:extLst>
          </p:cNvPr>
          <p:cNvPicPr>
            <a:picLocks noChangeAspect="1"/>
          </p:cNvPicPr>
          <p:nvPr/>
        </p:nvPicPr>
        <p:blipFill>
          <a:blip r:embed="rId3"/>
          <a:stretch>
            <a:fillRect/>
          </a:stretch>
        </p:blipFill>
        <p:spPr>
          <a:xfrm>
            <a:off x="2732220" y="215850"/>
            <a:ext cx="3614245" cy="3429000"/>
          </a:xfrm>
          <a:prstGeom prst="rect">
            <a:avLst/>
          </a:prstGeom>
        </p:spPr>
      </p:pic>
    </p:spTree>
    <p:extLst>
      <p:ext uri="{BB962C8B-B14F-4D97-AF65-F5344CB8AC3E}">
        <p14:creationId xmlns:p14="http://schemas.microsoft.com/office/powerpoint/2010/main" val="24838981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Edittex"/>
  <p:tag name="BLEND" val="False"/>
  <p:tag name="TRANSPARENT" val="False"/>
  <p:tag name="BITMAPFORMAT" val="bmpmono"/>
  <p:tag name="DEBUGINTERACTIVE" val="True"/>
  <p:tag name="ORIGWIDTH" val="48.6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pprox$&#10;\end{document}&#10;"/>
  <p:tag name="EXTERNALNAME" val="Edittex"/>
  <p:tag name="BLEND" val="False"/>
  <p:tag name="TRANSPARENT" val="False"/>
  <p:tag name="BITMAPFORMAT" val="bmpmono"/>
  <p:tag name="DEBUGINTERACTIVE" val="True"/>
  <p:tag name="ORIGWIDTH" val="55.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48281</TotalTime>
  <Words>1836</Words>
  <Application>Microsoft Macintosh PowerPoint</Application>
  <PresentationFormat>On-screen Show (4:3)</PresentationFormat>
  <Paragraphs>455</Paragraphs>
  <Slides>68</Slides>
  <Notes>10</Notes>
  <HiddenSlides>2</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8" baseType="lpstr">
      <vt:lpstr>Arial Unicode MS</vt:lpstr>
      <vt:lpstr>Arial</vt:lpstr>
      <vt:lpstr>Calibri</vt:lpstr>
      <vt:lpstr>Cambria Math</vt:lpstr>
      <vt:lpstr>Helvetica</vt:lpstr>
      <vt:lpstr>Symbol</vt:lpstr>
      <vt:lpstr>Times New Roman</vt:lpstr>
      <vt:lpstr>Office Theme</vt:lpstr>
      <vt:lpstr>Equation</vt:lpstr>
      <vt:lpstr>Photo Editor Photo</vt:lpstr>
      <vt:lpstr>Filtering  (in Frequency Domain)</vt:lpstr>
      <vt:lpstr>Today’s Class</vt:lpstr>
      <vt:lpstr>Why does the Gaussian give a nice smooth image, but the square filter give edgy artifacts?</vt:lpstr>
      <vt:lpstr>Thinking in terms of frequency</vt:lpstr>
      <vt:lpstr>Jean Baptiste Joseph Fourier (1768-1830)</vt:lpstr>
      <vt:lpstr>A sum of sines</vt:lpstr>
      <vt:lpstr>Frequency Spectra</vt:lpstr>
      <vt:lpstr>PowerPoint Presentation</vt:lpstr>
      <vt:lpstr>PowerPoint Presentation</vt:lpstr>
      <vt:lpstr>PowerPoint Presentation</vt:lpstr>
      <vt:lpstr>Fourier Transform</vt:lpstr>
      <vt:lpstr>Computing the Fourier Transform</vt:lpstr>
      <vt:lpstr>Properties of Fourier Transforms</vt:lpstr>
      <vt:lpstr>The Convolution Theorem</vt:lpstr>
      <vt:lpstr>Other signals</vt:lpstr>
      <vt:lpstr>Images</vt:lpstr>
      <vt:lpstr>Fourier analysis in images</vt:lpstr>
      <vt:lpstr>Signals can be composed</vt:lpstr>
      <vt:lpstr>Filtering in spatial domain</vt:lpstr>
      <vt:lpstr>Filtering in frequency domain</vt:lpstr>
      <vt:lpstr>Why does the Gaussian give a nice smooth image, but the square filter give edgy artifacts?</vt:lpstr>
      <vt:lpstr>Filtering in frequency domain (Box)</vt:lpstr>
      <vt:lpstr>Filtering in frequency domain (Gaussian)</vt:lpstr>
      <vt:lpstr>Filtering in frequency domain (Gaussian)</vt:lpstr>
      <vt:lpstr>Filtering in frequency domain (Gaussian)</vt:lpstr>
      <vt:lpstr>Filtering in frequency domain (Gaussian)</vt:lpstr>
      <vt:lpstr>Sampling</vt:lpstr>
      <vt:lpstr>PowerPoint Presentation</vt:lpstr>
      <vt:lpstr>Aliasing problem</vt:lpstr>
      <vt:lpstr>Aliasing problem</vt:lpstr>
      <vt:lpstr>Aliasing problem</vt:lpstr>
      <vt:lpstr>Aliasing in video</vt:lpstr>
      <vt:lpstr>Aliasing in graphics</vt:lpstr>
      <vt:lpstr>Sampling and aliasing</vt:lpstr>
      <vt:lpstr>Aliasing in Frequency Domain</vt:lpstr>
      <vt:lpstr>Nyquist-Shannon Sampling Theorem</vt:lpstr>
      <vt:lpstr>Anti-aliasing</vt:lpstr>
      <vt:lpstr>Algorithm for downsampling by factor of 2</vt:lpstr>
      <vt:lpstr>Anti-aliasing</vt:lpstr>
      <vt:lpstr>Subsampling without pre-filtering</vt:lpstr>
      <vt:lpstr>Subsampling with Gaussian pre-filtering</vt:lpstr>
      <vt:lpstr>Gaussian pyramid (Repeated blurring and sampling)</vt:lpstr>
      <vt:lpstr>Laplacian pyramid</vt:lpstr>
      <vt:lpstr>Creating the Difference of Gaussian Pyramid</vt:lpstr>
      <vt:lpstr>Creating the Difference of Gaussian Pyramid</vt:lpstr>
      <vt:lpstr>Creating the Difference of Gaussian Pyramid</vt:lpstr>
      <vt:lpstr>Creating the Difference of Gaussian Pyramid</vt:lpstr>
      <vt:lpstr>Laplacian filter</vt:lpstr>
      <vt:lpstr>Images in a Difference of Gaussian Pyramid</vt:lpstr>
      <vt:lpstr>PowerPoint Presentation</vt:lpstr>
      <vt:lpstr>PowerPoint Presentation</vt:lpstr>
      <vt:lpstr>Reconstructing from Diff of Gauss Pyramid</vt:lpstr>
      <vt:lpstr>Application: Image Blending</vt:lpstr>
      <vt:lpstr>Blending</vt:lpstr>
      <vt:lpstr>Alpha Blending / Feathering</vt:lpstr>
      <vt:lpstr>Affect of Window Size</vt:lpstr>
      <vt:lpstr>Affect of Window Size</vt:lpstr>
      <vt:lpstr>Good Window Size</vt:lpstr>
      <vt:lpstr>What is the Optimal Window?</vt:lpstr>
      <vt:lpstr>What if the Frequency Spread is Wide</vt:lpstr>
      <vt:lpstr>Octaves in the Spatial Domain</vt:lpstr>
      <vt:lpstr>Pyramid Blending</vt:lpstr>
      <vt:lpstr>Pyramid Blending</vt:lpstr>
      <vt:lpstr>PowerPoint Presentation</vt:lpstr>
      <vt:lpstr>Blending Regions</vt:lpstr>
      <vt:lpstr>Laplacian Pyramid: Blending</vt:lpstr>
      <vt:lpstr>Major uses of image pyramids</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Gupta, Saurabh</cp:lastModifiedBy>
  <cp:revision>263</cp:revision>
  <dcterms:created xsi:type="dcterms:W3CDTF">2009-12-16T02:55:56Z</dcterms:created>
  <dcterms:modified xsi:type="dcterms:W3CDTF">2023-02-03T02:40:12Z</dcterms:modified>
</cp:coreProperties>
</file>