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37" r:id="rId2"/>
    <p:sldId id="600" r:id="rId3"/>
    <p:sldId id="653" r:id="rId4"/>
    <p:sldId id="601" r:id="rId5"/>
    <p:sldId id="602" r:id="rId6"/>
    <p:sldId id="603" r:id="rId7"/>
    <p:sldId id="604" r:id="rId8"/>
    <p:sldId id="606" r:id="rId9"/>
    <p:sldId id="607" r:id="rId10"/>
    <p:sldId id="608" r:id="rId11"/>
    <p:sldId id="609" r:id="rId12"/>
    <p:sldId id="610" r:id="rId13"/>
    <p:sldId id="611" r:id="rId14"/>
    <p:sldId id="612" r:id="rId15"/>
    <p:sldId id="613" r:id="rId16"/>
    <p:sldId id="633" r:id="rId17"/>
    <p:sldId id="614" r:id="rId18"/>
    <p:sldId id="615" r:id="rId19"/>
    <p:sldId id="605" r:id="rId20"/>
    <p:sldId id="513" r:id="rId21"/>
    <p:sldId id="522" r:id="rId22"/>
    <p:sldId id="523" r:id="rId23"/>
    <p:sldId id="524" r:id="rId24"/>
    <p:sldId id="525" r:id="rId25"/>
    <p:sldId id="526" r:id="rId26"/>
    <p:sldId id="527" r:id="rId27"/>
    <p:sldId id="514" r:id="rId28"/>
    <p:sldId id="516" r:id="rId29"/>
    <p:sldId id="517" r:id="rId30"/>
    <p:sldId id="550" r:id="rId31"/>
    <p:sldId id="560" r:id="rId32"/>
    <p:sldId id="650" r:id="rId33"/>
    <p:sldId id="578" r:id="rId34"/>
    <p:sldId id="518" r:id="rId35"/>
    <p:sldId id="521" r:id="rId36"/>
    <p:sldId id="637" r:id="rId37"/>
    <p:sldId id="575" r:id="rId38"/>
    <p:sldId id="552" r:id="rId39"/>
    <p:sldId id="584" r:id="rId40"/>
    <p:sldId id="553" r:id="rId41"/>
    <p:sldId id="588" r:id="rId42"/>
    <p:sldId id="652" r:id="rId43"/>
  </p:sldIdLst>
  <p:sldSz cx="9144000" cy="6858000" type="screen4x3"/>
  <p:notesSz cx="7315200" cy="9601200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8C8C8"/>
    <a:srgbClr val="DDDDDD"/>
    <a:srgbClr val="FF0000"/>
    <a:srgbClr val="FFFF00"/>
    <a:srgbClr val="33CC33"/>
    <a:srgbClr val="FF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53" autoAdjust="0"/>
    <p:restoredTop sz="94660" autoAdjust="0"/>
  </p:normalViewPr>
  <p:slideViewPr>
    <p:cSldViewPr snapToObjects="1">
      <p:cViewPr varScale="1">
        <p:scale>
          <a:sx n="128" d="100"/>
          <a:sy n="128" d="100"/>
        </p:scale>
        <p:origin x="16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t" anchorCtr="0" compatLnSpc="1">
            <a:prstTxWarp prst="textNoShape">
              <a:avLst/>
            </a:prstTxWarp>
          </a:bodyPr>
          <a:lstStyle>
            <a:lvl1pPr defTabSz="9540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7975" y="0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9875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b" anchorCtr="0" compatLnSpc="1">
            <a:prstTxWarp prst="textNoShape">
              <a:avLst/>
            </a:prstTxWarp>
          </a:bodyPr>
          <a:lstStyle>
            <a:lvl1pPr defTabSz="9540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7975" y="9159875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200" b="0"/>
            </a:lvl1pPr>
          </a:lstStyle>
          <a:p>
            <a:pPr>
              <a:defRPr/>
            </a:pPr>
            <a:fld id="{16534B19-0BDF-449F-B63B-67F6D1922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74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t" anchorCtr="0" compatLnSpc="1">
            <a:prstTxWarp prst="textNoShape">
              <a:avLst/>
            </a:prstTxWarp>
          </a:bodyPr>
          <a:lstStyle>
            <a:lvl1pPr defTabSz="9540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7975" y="0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2538" y="717550"/>
            <a:ext cx="4779962" cy="3584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540250"/>
            <a:ext cx="538480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9875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b" anchorCtr="0" compatLnSpc="1">
            <a:prstTxWarp prst="textNoShape">
              <a:avLst/>
            </a:prstTxWarp>
          </a:bodyPr>
          <a:lstStyle>
            <a:lvl1pPr defTabSz="9540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7975" y="9159875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200" b="0"/>
            </a:lvl1pPr>
          </a:lstStyle>
          <a:p>
            <a:pPr>
              <a:defRPr/>
            </a:pPr>
            <a:fld id="{AC99860D-A2B0-4975-A461-7ED4B535E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16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467E4-D267-4206-A6A9-A934F9955A7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7AD72-ACFA-45EC-88C3-6AC52699210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4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3011A-272D-41EE-8944-401E83A2DF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4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47917-C80D-4761-BA20-3004DC268C1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0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8D57B-F96B-4FC1-BD3E-0D96BC76D93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42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3B2C2-FF0A-4627-BE77-09C530CCD89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25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FA167-B014-45C8-8EA6-A2CCDB23BFD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6B08A-03AF-4F0D-90A4-AE25A77E66A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26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54140-08E0-4822-A28A-ECB455D0724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4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1E930-1374-4561-ABFD-BCF2C8E560D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BC1BC-018B-4752-8C88-D43E30D97030}" type="slidenum">
              <a:rPr lang="en-US"/>
              <a:pPr/>
              <a:t>21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8500"/>
            <a:ext cx="4598988" cy="344963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147" y="4386594"/>
            <a:ext cx="5085907" cy="4153158"/>
          </a:xfrm>
          <a:noFill/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5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D7A0B-9144-41CA-8EB2-FF435BE520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49700-FA69-4744-93F2-DF06A56D141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78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9AA50-AA54-42BD-9CC1-15B61FBB465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C6B2A-EB0C-4C9D-8AB0-D3589F43716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9BFD9-F4ED-4E29-892B-030086916847}" type="slidenum">
              <a:rPr lang="en-US"/>
              <a:pPr/>
              <a:t>32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min</a:t>
            </a:r>
          </a:p>
        </p:txBody>
      </p:sp>
    </p:spTree>
    <p:extLst>
      <p:ext uri="{BB962C8B-B14F-4D97-AF65-F5344CB8AC3E}">
        <p14:creationId xmlns:p14="http://schemas.microsoft.com/office/powerpoint/2010/main" val="1158835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7413" y="2667000"/>
            <a:ext cx="4598988" cy="3449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0" y="617131"/>
            <a:ext cx="3929380" cy="79986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1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9C5A9-E23C-4B83-96A8-AB298EBEF10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9C5A9-E23C-4B83-96A8-AB298EBEF10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C85E2-53EB-40AD-95F5-592FD0279B9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F9A72D-AAA5-4948-A60D-B3ACD2DFD19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8A028-3D3F-4E46-9646-C2FC3D635C9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D7A0B-9144-41CA-8EB2-FF435BE520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85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E9094-360E-4070-8D31-CF4A6F62AEE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F4631-4C60-422F-93CE-D10BFE4A562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2586C-FEEC-457E-9F15-4A4E4A4480E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D744C-5560-4380-B9DE-3FDA02548C8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C3AA9-3C38-494A-89FD-D160CE79CA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0E4F7-1986-4663-99EC-D83A725FD01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40CA5-3CDD-427F-8C23-6AE255511D1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62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0236B-4664-4DBF-86D0-EAAC5A64777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4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4AA29-1170-4E44-B88B-FDF3A710D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41B08-7797-49C7-8283-A4E91E0A8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64BEA-4537-4564-BD33-66573E04E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DFFF6-BC3E-414E-9E7F-84B440896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507D0-B977-4740-8279-C9CFD49F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9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387D3-5453-4B51-B30F-0A098EE92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7E8A4-5210-4BC2-8D46-690873997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71B4A-8C06-41BE-BDDE-E7326F035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A39A5-B531-4AE4-B14F-0492053F1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5AAF8-59A4-400D-918C-F9102FA6E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B8ED1-2C94-4A5A-9694-5F2C9E5BE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71D99-C8E8-47AC-BF07-4E034607C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9403E-A514-4DE5-BB5B-69EFBB214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844648C-0E90-401D-A61B-A9DBCDCE6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raphics.cs.cmu.edu/courses/15-463/2010_fal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cs.ubc.ca/~lowe/papers/ijcv04.pdf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bc.ca/~lowe/papers/ijcv04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s.ubc.ca/~lowe/papers/ijcv04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39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oleObject" Target="../embeddings/oleObject15.bin"/><Relationship Id="rId2" Type="http://schemas.openxmlformats.org/officeDocument/2006/relationships/tags" Target="../tags/tag3.xml"/><Relationship Id="rId16" Type="http://schemas.openxmlformats.org/officeDocument/2006/relationships/notesSlide" Target="../notesSlides/notesSlide23.xml"/><Relationship Id="rId20" Type="http://schemas.openxmlformats.org/officeDocument/2006/relationships/image" Target="../media/image40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1.xml"/><Relationship Id="rId19" Type="http://schemas.openxmlformats.org/officeDocument/2006/relationships/oleObject" Target="../embeddings/oleObject16.bin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4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20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50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2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27.bin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3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9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86750" cy="838200"/>
          </a:xfrm>
        </p:spPr>
        <p:txBody>
          <a:bodyPr/>
          <a:lstStyle/>
          <a:p>
            <a:r>
              <a:rPr lang="en-US"/>
              <a:t>Image alignment</a:t>
            </a:r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39668"/>
            <a:ext cx="8839200" cy="361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75704" y="6550223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+mn-lt"/>
                <a:hlinkClick r:id="rId4"/>
              </a:rPr>
              <a:t>Image source</a:t>
            </a:r>
            <a:endParaRPr lang="en-US" sz="1400" b="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34030-D500-AE4C-A0FA-862195640354}"/>
              </a:ext>
            </a:extLst>
          </p:cNvPr>
          <p:cNvSpPr txBox="1"/>
          <p:nvPr/>
        </p:nvSpPr>
        <p:spPr>
          <a:xfrm>
            <a:off x="0" y="6550223"/>
            <a:ext cx="3456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Slides from Derek </a:t>
            </a:r>
            <a:r>
              <a:rPr lang="en-US" sz="1400" b="0" dirty="0" err="1"/>
              <a:t>Hoiem</a:t>
            </a:r>
            <a:r>
              <a:rPr lang="en-US" sz="1400" b="0" dirty="0"/>
              <a:t>, Svetlana </a:t>
            </a:r>
            <a:r>
              <a:rPr lang="en-US" sz="1400" b="0" dirty="0" err="1"/>
              <a:t>Lazebnik</a:t>
            </a:r>
            <a:endParaRPr lang="en-US" sz="14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descriptors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Recall: feature detection and description</a:t>
            </a:r>
          </a:p>
        </p:txBody>
      </p:sp>
      <p:pic>
        <p:nvPicPr>
          <p:cNvPr id="17" name="Picture 4" descr="sift-f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851" y="2209800"/>
            <a:ext cx="842534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0F0D3C-4117-3249-A4C9-FDAD50E385A5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895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638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Simplest descriptor: vector of raw intensity values</a:t>
            </a:r>
          </a:p>
          <a:p>
            <a:pPr>
              <a:buFontTx/>
              <a:buChar char="•"/>
            </a:pPr>
            <a:r>
              <a:rPr lang="en-US" dirty="0"/>
              <a:t>How to compare two such vectors?</a:t>
            </a:r>
          </a:p>
          <a:p>
            <a:pPr lvl="1"/>
            <a:r>
              <a:rPr lang="en-US" dirty="0"/>
              <a:t>Sum of squared differences (SSD)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Not invariant to intensity change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Normalized correlation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Invariant to affine intensity change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descriptors</a:t>
            </a:r>
          </a:p>
        </p:txBody>
      </p:sp>
      <p:graphicFrame>
        <p:nvGraphicFramePr>
          <p:cNvPr id="8194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971800" y="2286000"/>
          <a:ext cx="3124200" cy="74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320" imgH="355320" progId="Equation.3">
                  <p:embed/>
                </p:oleObj>
              </mc:Choice>
              <mc:Fallback>
                <p:oleObj name="Equation" r:id="rId3" imgW="1498320" imgH="355320" progId="Equation.3">
                  <p:embed/>
                  <p:pic>
                    <p:nvPicPr>
                      <p:cNvPr id="81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86000"/>
                        <a:ext cx="3124200" cy="741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61330" y="4130675"/>
          <a:ext cx="7949270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08360" imgH="774360" progId="Equation.3">
                  <p:embed/>
                </p:oleObj>
              </mc:Choice>
              <mc:Fallback>
                <p:oleObj name="Equation" r:id="rId5" imgW="3708360" imgH="774360" progId="Equation.3">
                  <p:embed/>
                  <p:pic>
                    <p:nvPicPr>
                      <p:cNvPr id="819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30" y="4130675"/>
                        <a:ext cx="7949270" cy="166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9D669E1-9CC3-5D47-87EE-C73AF0E861BD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7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/>
            <a:r>
              <a:rPr lang="en-US" sz="3200" dirty="0"/>
              <a:t>Disadvantage of intensity vectors as descriptors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/>
              <a:t>Small deformations can affect the matching score a lot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838450"/>
            <a:ext cx="78009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D4A512-4FDB-824A-ADBB-EF6D64CD1228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649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663" y="3352800"/>
            <a:ext cx="1809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Descriptor computation:</a:t>
            </a:r>
          </a:p>
          <a:p>
            <a:pPr lvl="1"/>
            <a:r>
              <a:rPr lang="en-US"/>
              <a:t>Divide patch into 4x4 sub-patches</a:t>
            </a:r>
          </a:p>
          <a:p>
            <a:pPr lvl="1"/>
            <a:r>
              <a:rPr lang="en-US"/>
              <a:t>Compute histogram of gradient orientations (8 reference angles) inside each sub-patch</a:t>
            </a:r>
          </a:p>
          <a:p>
            <a:pPr lvl="1"/>
            <a:r>
              <a:rPr lang="en-US"/>
              <a:t>Resulting descriptor: 4x4x8 = 128 dimensions</a:t>
            </a: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descriptors: SIFT</a:t>
            </a:r>
          </a:p>
        </p:txBody>
      </p:sp>
      <p:pic>
        <p:nvPicPr>
          <p:cNvPr id="32773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381375"/>
            <a:ext cx="1752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845863" name="Group 39"/>
          <p:cNvGraphicFramePr>
            <a:graphicFrameLocks noGrp="1"/>
          </p:cNvGraphicFramePr>
          <p:nvPr/>
        </p:nvGraphicFramePr>
        <p:xfrm>
          <a:off x="1998663" y="3375025"/>
          <a:ext cx="1811337" cy="1758951"/>
        </p:xfrm>
        <a:graphic>
          <a:graphicData uri="http://schemas.openxmlformats.org/drawingml/2006/table">
            <a:tbl>
              <a:tblPr/>
              <a:tblGrid>
                <a:gridCol w="452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801" name="AutoShape 38"/>
          <p:cNvSpPr>
            <a:spLocks noChangeArrowheads="1"/>
          </p:cNvSpPr>
          <p:nvPr/>
        </p:nvSpPr>
        <p:spPr bwMode="auto">
          <a:xfrm>
            <a:off x="4267200" y="3990975"/>
            <a:ext cx="758825" cy="603250"/>
          </a:xfrm>
          <a:prstGeom prst="rightArrow">
            <a:avLst>
              <a:gd name="adj1" fmla="val 50000"/>
              <a:gd name="adj2" fmla="val 31447"/>
            </a:avLst>
          </a:prstGeom>
          <a:solidFill>
            <a:srgbClr val="FF99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Rectangle 40"/>
          <p:cNvSpPr>
            <a:spLocks noChangeArrowheads="1"/>
          </p:cNvSpPr>
          <p:nvPr/>
        </p:nvSpPr>
        <p:spPr bwMode="auto">
          <a:xfrm>
            <a:off x="228600" y="6034088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800" b="0">
                <a:latin typeface="Arial" pitchFamily="34" charset="0"/>
                <a:cs typeface="Arial" pitchFamily="34" charset="0"/>
              </a:rPr>
              <a:t>David G. Lowe. </a:t>
            </a:r>
            <a:r>
              <a:rPr lang="en-US" sz="1800" b="0">
                <a:latin typeface="Arial" pitchFamily="34" charset="0"/>
                <a:cs typeface="Arial" pitchFamily="34" charset="0"/>
                <a:hlinkClick r:id="rId5"/>
              </a:rPr>
              <a:t>"Distinctive image features from scale-invariant keypoints.”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i="1">
                <a:latin typeface="Arial" pitchFamily="34" charset="0"/>
                <a:cs typeface="Arial" pitchFamily="34" charset="0"/>
              </a:rPr>
              <a:t>IJCV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 60 (2), pp. 91-110, 2004.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E835E-B0AD-A448-B2E0-3454613950DA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96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Descriptor computation:</a:t>
            </a:r>
          </a:p>
          <a:p>
            <a:pPr lvl="1"/>
            <a:r>
              <a:rPr lang="en-US" dirty="0"/>
              <a:t>Divide patch into 4x4 sub-patches</a:t>
            </a:r>
          </a:p>
          <a:p>
            <a:pPr lvl="1"/>
            <a:r>
              <a:rPr lang="en-US" dirty="0"/>
              <a:t>Compute histogram of gradient orientations (8 reference angles) inside each sub-patch</a:t>
            </a:r>
          </a:p>
          <a:p>
            <a:pPr lvl="1"/>
            <a:r>
              <a:rPr lang="en-US" dirty="0"/>
              <a:t>Resulting descriptor: 4x4x8 = 128 dimensions</a:t>
            </a:r>
            <a:br>
              <a:rPr lang="en-US" dirty="0"/>
            </a:br>
            <a:endParaRPr lang="en-US" dirty="0"/>
          </a:p>
          <a:p>
            <a:pPr>
              <a:buFontTx/>
              <a:buChar char="•"/>
            </a:pPr>
            <a:r>
              <a:rPr lang="en-US" altLang="ko-KR" dirty="0">
                <a:ea typeface="굴림" pitchFamily="34" charset="-127"/>
              </a:rPr>
              <a:t>Advantage over raw vectors of pixel values</a:t>
            </a:r>
            <a:endParaRPr lang="en-US" dirty="0"/>
          </a:p>
          <a:p>
            <a:pPr lvl="1"/>
            <a:r>
              <a:rPr lang="en-US" altLang="ko-KR" dirty="0">
                <a:ea typeface="굴림" pitchFamily="34" charset="-127"/>
              </a:rPr>
              <a:t>Gradients less sensitive to illumination change</a:t>
            </a:r>
          </a:p>
          <a:p>
            <a:pPr lvl="1"/>
            <a:r>
              <a:rPr lang="en-US" dirty="0"/>
              <a:t>Pooling of gradients over the sub-patches achieves robustness to small shifts, but still preserves some spatial information</a:t>
            </a:r>
          </a:p>
          <a:p>
            <a:pPr lvl="1"/>
            <a:endParaRPr lang="en-US" dirty="0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descriptors: SIFT</a:t>
            </a:r>
          </a:p>
        </p:txBody>
      </p:sp>
      <p:sp>
        <p:nvSpPr>
          <p:cNvPr id="33796" name="Rectangle 34"/>
          <p:cNvSpPr>
            <a:spLocks noChangeArrowheads="1"/>
          </p:cNvSpPr>
          <p:nvPr/>
        </p:nvSpPr>
        <p:spPr bwMode="auto">
          <a:xfrm>
            <a:off x="228600" y="6034088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800" b="0">
                <a:latin typeface="Arial" pitchFamily="34" charset="0"/>
                <a:cs typeface="Arial" pitchFamily="34" charset="0"/>
              </a:rPr>
              <a:t>David G. Lowe. </a:t>
            </a:r>
            <a:r>
              <a:rPr lang="en-US" sz="1800" b="0">
                <a:latin typeface="Arial" pitchFamily="34" charset="0"/>
                <a:cs typeface="Arial" pitchFamily="34" charset="0"/>
                <a:hlinkClick r:id="rId3"/>
              </a:rPr>
              <a:t>"Distinctive image features from scale-invariant keypoints.”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i="1">
                <a:latin typeface="Arial" pitchFamily="34" charset="0"/>
                <a:cs typeface="Arial" pitchFamily="34" charset="0"/>
              </a:rPr>
              <a:t>IJCV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 60 (2), pp. 91-110, 2004.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807059-9BD9-FE4C-B934-5E78C9D135B9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805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matching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 cstate="print"/>
          <a:srcRect l="11906" t="10825" r="12073" b="10780"/>
          <a:stretch>
            <a:fillRect/>
          </a:stretch>
        </p:blipFill>
        <p:spPr bwMode="auto">
          <a:xfrm>
            <a:off x="1676400" y="2441575"/>
            <a:ext cx="25177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4" cstate="print"/>
          <a:srcRect l="12590" t="9528" r="12910" b="9253"/>
          <a:stretch>
            <a:fillRect/>
          </a:stretch>
        </p:blipFill>
        <p:spPr bwMode="auto">
          <a:xfrm>
            <a:off x="5057775" y="2438400"/>
            <a:ext cx="256222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4267200" y="3700463"/>
            <a:ext cx="6810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4424363" y="3059113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4823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Generating </a:t>
            </a:r>
            <a:r>
              <a:rPr lang="en-US" i="1"/>
              <a:t>putative matches</a:t>
            </a:r>
            <a:r>
              <a:rPr lang="en-US"/>
              <a:t>: for each patch in one image, find a short list of patches in the other image that could match it based solely on appearance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840294-0927-9445-A2E6-9E43BBA73DDC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2068878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Ambiguous putative matches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067800" cy="335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7216" y="6553200"/>
            <a:ext cx="1596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latin typeface="+mn-lt"/>
              </a:rPr>
              <a:t>Source: Y. Furukawa</a:t>
            </a:r>
          </a:p>
        </p:txBody>
      </p:sp>
    </p:spTree>
    <p:extLst>
      <p:ext uri="{BB962C8B-B14F-4D97-AF65-F5344CB8AC3E}">
        <p14:creationId xmlns:p14="http://schemas.microsoft.com/office/powerpoint/2010/main" val="515910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000" dirty="0">
                <a:ea typeface="굴림" pitchFamily="34" charset="-127"/>
              </a:rPr>
              <a:t>Rejection of unreliable matches</a:t>
            </a:r>
            <a:endParaRPr lang="en-US" sz="3000" dirty="0"/>
          </a:p>
        </p:txBody>
      </p:sp>
      <p:pic>
        <p:nvPicPr>
          <p:cNvPr id="35843" name="Picture 4" descr="plot-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124200"/>
            <a:ext cx="38862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2514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How can we tell which putative matches are more reliable?</a:t>
            </a:r>
          </a:p>
          <a:p>
            <a:pPr>
              <a:buFontTx/>
              <a:buChar char="•"/>
            </a:pPr>
            <a:r>
              <a:rPr lang="en-US"/>
              <a:t>Heuristic: compare distance of </a:t>
            </a:r>
            <a:r>
              <a:rPr lang="en-US" b="1"/>
              <a:t>nearest</a:t>
            </a:r>
            <a:r>
              <a:rPr lang="en-US"/>
              <a:t> neighbor to that of </a:t>
            </a:r>
            <a:r>
              <a:rPr lang="en-US" b="1"/>
              <a:t>second</a:t>
            </a:r>
            <a:r>
              <a:rPr lang="en-US"/>
              <a:t> nearest neighbor</a:t>
            </a:r>
          </a:p>
          <a:p>
            <a:pPr lvl="1"/>
            <a:r>
              <a:rPr lang="en-US"/>
              <a:t>Ratio of closest distance to second-closest distance will be </a:t>
            </a:r>
            <a:r>
              <a:rPr lang="en-US" i="1"/>
              <a:t>high</a:t>
            </a:r>
            <a:r>
              <a:rPr lang="en-US"/>
              <a:t> </a:t>
            </a:r>
            <a:br>
              <a:rPr lang="en-US"/>
            </a:br>
            <a:r>
              <a:rPr lang="en-US"/>
              <a:t>for features that are </a:t>
            </a:r>
            <a:r>
              <a:rPr lang="en-US" i="1"/>
              <a:t>not</a:t>
            </a:r>
            <a:r>
              <a:rPr lang="en-US"/>
              <a:t> distinctive</a:t>
            </a:r>
            <a:endParaRPr lang="en-US" altLang="ko-KR">
              <a:ea typeface="굴림" pitchFamily="34" charset="-127"/>
            </a:endParaRPr>
          </a:p>
          <a:p>
            <a:pPr lvl="1"/>
            <a:endParaRPr lang="en-US"/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228600" y="614045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800" b="0">
                <a:latin typeface="Arial" pitchFamily="34" charset="0"/>
                <a:cs typeface="Arial" pitchFamily="34" charset="0"/>
              </a:rPr>
              <a:t>David G. Lowe. </a:t>
            </a:r>
            <a:r>
              <a:rPr lang="en-US" sz="1800" b="0">
                <a:latin typeface="Arial" pitchFamily="34" charset="0"/>
                <a:cs typeface="Arial" pitchFamily="34" charset="0"/>
                <a:hlinkClick r:id="rId4"/>
              </a:rPr>
              <a:t>"Distinctive image features from scale-invariant keypoints.”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i="1">
                <a:latin typeface="Arial" pitchFamily="34" charset="0"/>
                <a:cs typeface="Arial" pitchFamily="34" charset="0"/>
              </a:rPr>
              <a:t>IJCV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 60 (2), pp. 91-110, 2004. </a:t>
            </a: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5029200" y="3649663"/>
            <a:ext cx="3657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000">
                <a:latin typeface="Arial" pitchFamily="34" charset="0"/>
                <a:cs typeface="Arial" pitchFamily="34" charset="0"/>
              </a:rPr>
              <a:t>Threshold of 0.8 provides good separation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6E2300-D32E-8B4E-9155-ADB9C61C804F}"/>
              </a:ext>
            </a:extLst>
          </p:cNvPr>
          <p:cNvSpPr/>
          <p:nvPr/>
        </p:nvSpPr>
        <p:spPr>
          <a:xfrm>
            <a:off x="632460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681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181600"/>
          </a:xfrm>
        </p:spPr>
        <p:txBody>
          <a:bodyPr/>
          <a:lstStyle/>
          <a:p>
            <a:pPr marL="533400" indent="-533400">
              <a:buFont typeface="Arial" pitchFamily="34" charset="0"/>
              <a:buChar char="•"/>
            </a:pPr>
            <a:r>
              <a:rPr lang="en-US" dirty="0"/>
              <a:t>The set of putative matches contains a very high percentage of outliers</a:t>
            </a:r>
            <a:br>
              <a:rPr lang="en-US" dirty="0"/>
            </a:br>
            <a:endParaRPr lang="en-US" dirty="0"/>
          </a:p>
          <a:p>
            <a:pPr marL="533400" indent="-533400"/>
            <a:r>
              <a:rPr lang="en-US" b="1" dirty="0"/>
              <a:t>RANSAC loop: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Randomly select a </a:t>
            </a:r>
            <a:r>
              <a:rPr lang="en-US" i="1" dirty="0"/>
              <a:t>seed group</a:t>
            </a:r>
            <a:r>
              <a:rPr lang="en-US" dirty="0"/>
              <a:t> of matches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Compute transformation from seed group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Find </a:t>
            </a:r>
            <a:r>
              <a:rPr lang="en-US" i="1" dirty="0"/>
              <a:t>inliers </a:t>
            </a:r>
            <a:r>
              <a:rPr lang="en-US" dirty="0"/>
              <a:t>to this transformation 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If the number of inliers is sufficiently large, re-compute least-squares estimate of transformation on all of the inliers</a:t>
            </a:r>
            <a:br>
              <a:rPr lang="en-US" dirty="0"/>
            </a:br>
            <a:endParaRPr lang="en-US" dirty="0"/>
          </a:p>
          <a:p>
            <a:pPr marL="533400" indent="-533400"/>
            <a:r>
              <a:rPr lang="en-US" dirty="0"/>
              <a:t>Keep the transformation with the largest number of inliers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C55E1C-14B7-9A41-AF37-1D88E387F129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5608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feature-based alignment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/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/>
              <a:t>Compute </a:t>
            </a:r>
            <a:r>
              <a:rPr lang="en-US" i="1"/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/>
              <a:t>Loop:</a:t>
            </a:r>
          </a:p>
          <a:p>
            <a:pPr marL="838200" lvl="1" indent="-381000"/>
            <a:r>
              <a:rPr lang="en-US" i="1"/>
              <a:t>Hypothesize</a:t>
            </a:r>
            <a:r>
              <a:rPr lang="en-US"/>
              <a:t> transformation </a:t>
            </a:r>
            <a:r>
              <a:rPr lang="en-US" i="1"/>
              <a:t>T</a:t>
            </a:r>
            <a:endParaRPr lang="en-US"/>
          </a:p>
          <a:p>
            <a:pPr marL="838200" lvl="1" indent="-381000"/>
            <a:r>
              <a:rPr lang="en-US" i="1"/>
              <a:t>Verify </a:t>
            </a:r>
            <a:r>
              <a:rPr lang="en-US"/>
              <a:t>transformation (search for other matches consistent with </a:t>
            </a:r>
            <a:r>
              <a:rPr lang="en-US" i="1"/>
              <a:t>T</a:t>
            </a:r>
            <a:r>
              <a:rPr lang="en-US"/>
              <a:t>)</a:t>
            </a:r>
          </a:p>
        </p:txBody>
      </p:sp>
      <p:pic>
        <p:nvPicPr>
          <p:cNvPr id="28676" name="Picture 23" descr="hom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963613"/>
            <a:ext cx="5691187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6E7468-D021-EF4E-87D0-3AD90DABE220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113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Alignment</a:t>
            </a:r>
          </a:p>
        </p:txBody>
      </p:sp>
      <p:pic>
        <p:nvPicPr>
          <p:cNvPr id="23555" name="Picture 4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695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9695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0F5165-7A27-9D45-96D3-29B517AD2C00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23" descr="homography">
            <a:extLst>
              <a:ext uri="{FF2B5EF4-FFF2-40B4-BE49-F238E27FC236}">
                <a16:creationId xmlns:a16="http://schemas.microsoft.com/office/drawing/2014/main" id="{85B57181-74A0-CC4A-BC6A-A5E446A5F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9626" y="3847740"/>
            <a:ext cx="5624747" cy="281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50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transformations</a:t>
            </a:r>
          </a:p>
        </p:txBody>
      </p:sp>
      <p:pic>
        <p:nvPicPr>
          <p:cNvPr id="4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600" y="3240833"/>
            <a:ext cx="1462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31887" y="433620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translation</a:t>
            </a:r>
          </a:p>
        </p:txBody>
      </p:sp>
      <p:pic>
        <p:nvPicPr>
          <p:cNvPr id="6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7" y="3255120"/>
            <a:ext cx="1462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4087" y="3026520"/>
            <a:ext cx="17557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725862" y="432192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rotation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161087" y="424572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aspect</a:t>
            </a:r>
          </a:p>
        </p:txBody>
      </p:sp>
      <p:pic>
        <p:nvPicPr>
          <p:cNvPr id="10" name="Picture 10" descr="aff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2932" y="4967287"/>
            <a:ext cx="17462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415332" y="6267061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affine</a:t>
            </a:r>
          </a:p>
        </p:txBody>
      </p:sp>
      <p:pic>
        <p:nvPicPr>
          <p:cNvPr id="12" name="Picture 12" descr="perspect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7532" y="5119687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893420" y="6211887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perspective</a:t>
            </a:r>
          </a:p>
        </p:txBody>
      </p:sp>
      <p:pic>
        <p:nvPicPr>
          <p:cNvPr id="16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930" y="1024812"/>
            <a:ext cx="1462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862500" y="212018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67313" y="2628606"/>
            <a:ext cx="15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Transformed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318757-0AC6-2C4D-9E9C-83D4D4250170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A.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Efros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, S. Seitz,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1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/>
              <a:t>Scaling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39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>
                <a:solidFill>
                  <a:srgbClr val="CC3300"/>
                </a:solidFill>
              </a:rPr>
              <a:t>Scaling</a:t>
            </a:r>
            <a:r>
              <a:rPr lang="en-US" sz="200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sz="2000" i="1">
                <a:solidFill>
                  <a:srgbClr val="CC3300"/>
                </a:solidFill>
              </a:rPr>
              <a:t>Uniform scaling</a:t>
            </a:r>
            <a:r>
              <a:rPr lang="en-US" sz="2000"/>
              <a:t> means this scalar is the same for all components: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3505200"/>
            <a:ext cx="3048000" cy="2743200"/>
            <a:chOff x="816" y="2208"/>
            <a:chExt cx="1920" cy="1728"/>
          </a:xfrm>
        </p:grpSpPr>
        <p:sp>
          <p:nvSpPr>
            <p:cNvPr id="22562" name="Line 5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6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7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8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9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Line 10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11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Line 12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0" name="Line 13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Line 14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Line 15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Line 16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Line 17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Line 18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19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Line 20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Line 21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Line 22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600200" y="4572000"/>
            <a:ext cx="914400" cy="1066800"/>
            <a:chOff x="1440" y="2928"/>
            <a:chExt cx="576" cy="672"/>
          </a:xfrm>
        </p:grpSpPr>
        <p:sp>
          <p:nvSpPr>
            <p:cNvPr id="22559" name="Freeform 24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Rectangle 25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Freeform 26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181600" y="3505200"/>
            <a:ext cx="3048000" cy="2743200"/>
            <a:chOff x="816" y="2208"/>
            <a:chExt cx="1920" cy="1728"/>
          </a:xfrm>
        </p:grpSpPr>
        <p:sp>
          <p:nvSpPr>
            <p:cNvPr id="22541" name="Line 28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29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Line 30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Line 31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32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33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34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Line 43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Line 44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Line 45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 noChangeAspect="1"/>
          </p:cNvGrpSpPr>
          <p:nvPr/>
        </p:nvGrpSpPr>
        <p:grpSpPr bwMode="auto">
          <a:xfrm>
            <a:off x="6781800" y="3200400"/>
            <a:ext cx="1828800" cy="2133600"/>
            <a:chOff x="1440" y="2928"/>
            <a:chExt cx="576" cy="672"/>
          </a:xfrm>
        </p:grpSpPr>
        <p:sp>
          <p:nvSpPr>
            <p:cNvPr id="22538" name="Freeform 47" descr="Horizontal brick"/>
            <p:cNvSpPr>
              <a:spLocks noChangeAspect="1"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11965"/>
              </a:fgClr>
              <a:bgClr>
                <a:srgbClr val="FFFFFF"/>
              </a:bgClr>
            </a:pattFill>
            <a:ln w="38100" cap="flat" cmpd="sng">
              <a:solidFill>
                <a:srgbClr val="0119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Rectangle 48"/>
            <p:cNvSpPr>
              <a:spLocks noChangeAspect="1"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Freeform 49"/>
            <p:cNvSpPr>
              <a:spLocks noChangeAspect="1"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6" name="AutoShape 50"/>
          <p:cNvSpPr>
            <a:spLocks noChangeArrowheads="1"/>
          </p:cNvSpPr>
          <p:nvPr/>
        </p:nvSpPr>
        <p:spPr bwMode="auto">
          <a:xfrm>
            <a:off x="3962400" y="47244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51"/>
          <p:cNvSpPr txBox="1">
            <a:spLocks noChangeArrowheads="1"/>
          </p:cNvSpPr>
          <p:nvPr/>
        </p:nvSpPr>
        <p:spPr bwMode="auto">
          <a:xfrm>
            <a:off x="4065588" y="5105400"/>
            <a:ext cx="57943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ym typeface="Symbol" pitchFamily="18" charset="2"/>
              </a:rPr>
              <a:t>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0AD4613-6B8C-3145-BE86-D2B618E1290E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A.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Efros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, S. Seitz,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09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>
                <a:solidFill>
                  <a:srgbClr val="CC3300"/>
                </a:solidFill>
              </a:rPr>
              <a:t>Non-uniform scaling</a:t>
            </a:r>
            <a:r>
              <a:rPr lang="en-US" sz="200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/>
              <a:t>Scaling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514600"/>
            <a:ext cx="8001000" cy="2743200"/>
            <a:chOff x="384" y="1584"/>
            <a:chExt cx="5040" cy="172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23587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8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9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0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8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2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3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4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23584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23566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6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7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8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9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0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2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3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23563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61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 i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3562" name="Text Box 52"/>
            <p:cNvSpPr txBox="1">
              <a:spLocks noChangeArrowheads="1"/>
            </p:cNvSpPr>
            <p:nvPr/>
          </p:nvSpPr>
          <p:spPr bwMode="auto">
            <a:xfrm>
              <a:off x="2436" y="2592"/>
              <a:ext cx="618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ym typeface="Symbol" pitchFamily="18" charset="2"/>
                </a:rPr>
                <a:t>X  </a:t>
              </a:r>
              <a:r>
                <a:rPr lang="en-US"/>
                <a:t>2,</a:t>
              </a:r>
              <a:br>
                <a:rPr lang="en-US"/>
              </a:br>
              <a:r>
                <a:rPr lang="en-US"/>
                <a:t>Y </a:t>
              </a:r>
              <a:r>
                <a:rPr lang="en-US">
                  <a:sym typeface="Symbol" pitchFamily="18" charset="2"/>
                </a:rPr>
                <a:t></a:t>
              </a:r>
              <a:r>
                <a:rPr lang="en-US"/>
                <a:t> 0.5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508766EA-E5AC-954A-8E85-3D58506A29AD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A.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Efros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, S. Seitz,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24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/>
              <a:t>Scaling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772400" cy="4114800"/>
          </a:xfrm>
        </p:spPr>
        <p:txBody>
          <a:bodyPr/>
          <a:lstStyle/>
          <a:p>
            <a:r>
              <a:rPr lang="en-US"/>
              <a:t>Scaling operation: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Or, in matrix form: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837113" y="2038350"/>
          <a:ext cx="13287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240" imgH="431640" progId="Equation.3">
                  <p:embed/>
                </p:oleObj>
              </mc:Choice>
              <mc:Fallback>
                <p:oleObj name="Equation" r:id="rId2" imgW="444240" imgH="431640" progId="Equation.3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2038350"/>
                        <a:ext cx="1328737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29" name="Object 5"/>
          <p:cNvGraphicFramePr>
            <a:graphicFrameLocks noChangeAspect="1"/>
          </p:cNvGraphicFramePr>
          <p:nvPr/>
        </p:nvGraphicFramePr>
        <p:xfrm>
          <a:off x="4030663" y="4095750"/>
          <a:ext cx="32718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469800" progId="Equation.3">
                  <p:embed/>
                </p:oleObj>
              </mc:Choice>
              <mc:Fallback>
                <p:oleObj name="Equation" r:id="rId4" imgW="1091880" imgH="469800" progId="Equation.3">
                  <p:embed/>
                  <p:pic>
                    <p:nvPicPr>
                      <p:cNvPr id="717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4095750"/>
                        <a:ext cx="32718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30" name="AutoShape 6"/>
          <p:cNvSpPr>
            <a:spLocks/>
          </p:cNvSpPr>
          <p:nvPr/>
        </p:nvSpPr>
        <p:spPr bwMode="auto">
          <a:xfrm rot="-5400000">
            <a:off x="5811838" y="50673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4767263" y="5791200"/>
            <a:ext cx="233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i="1">
                <a:latin typeface="Arial" charset="0"/>
              </a:rPr>
              <a:t>scaling matrix S</a:t>
            </a:r>
            <a:endParaRPr lang="en-US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128FF-D8E6-A34E-A53C-ECA873035332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A.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Efros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, S. Seitz,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2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/>
              <a:t>2-D Rotation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0975" y="1524000"/>
            <a:ext cx="5838825" cy="4495800"/>
            <a:chOff x="128" y="960"/>
            <a:chExt cx="4138" cy="2832"/>
          </a:xfrm>
        </p:grpSpPr>
        <p:sp>
          <p:nvSpPr>
            <p:cNvPr id="24581" name="Oval 4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Line 5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Line 6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>
              <a:off x="992" y="3006"/>
              <a:ext cx="316" cy="51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>
                  <a:sym typeface="Symbol" pitchFamily="18" charset="2"/>
                </a:rPr>
                <a:t></a:t>
              </a:r>
              <a:endParaRPr lang="en-US" sz="4800"/>
            </a:p>
          </p:txBody>
        </p:sp>
        <p:sp>
          <p:nvSpPr>
            <p:cNvPr id="24588" name="Text Box 11"/>
            <p:cNvSpPr txBox="1">
              <a:spLocks noChangeArrowheads="1"/>
            </p:cNvSpPr>
            <p:nvPr/>
          </p:nvSpPr>
          <p:spPr bwMode="auto">
            <a:xfrm>
              <a:off x="2916" y="1872"/>
              <a:ext cx="810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1656" y="960"/>
              <a:ext cx="1024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718861" name="Text Box 13"/>
          <p:cNvSpPr txBox="1">
            <a:spLocks noChangeArrowheads="1"/>
          </p:cNvSpPr>
          <p:nvPr/>
        </p:nvSpPr>
        <p:spPr bwMode="auto">
          <a:xfrm>
            <a:off x="3767138" y="4324350"/>
            <a:ext cx="5072062" cy="1228725"/>
          </a:xfrm>
          <a:prstGeom prst="rect">
            <a:avLst/>
          </a:prstGeom>
          <a:solidFill>
            <a:srgbClr val="9999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/>
              <a:t>x’ = x </a:t>
            </a:r>
            <a:r>
              <a:rPr lang="en-US" sz="3600" b="1"/>
              <a:t>cos</a:t>
            </a:r>
            <a:r>
              <a:rPr lang="en-US" sz="3600"/>
              <a:t>(</a:t>
            </a:r>
            <a:r>
              <a:rPr lang="en-US" sz="3600">
                <a:sym typeface="Symbol" pitchFamily="18" charset="2"/>
              </a:rPr>
              <a:t>) - y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</a:t>
            </a:r>
          </a:p>
          <a:p>
            <a:pPr algn="ctr"/>
            <a:r>
              <a:rPr lang="en-US" sz="3600">
                <a:sym typeface="Symbol" pitchFamily="18" charset="2"/>
              </a:rPr>
              <a:t>y’ = x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 + y </a:t>
            </a:r>
            <a:r>
              <a:rPr lang="en-US" sz="3600" b="1">
                <a:sym typeface="Symbol" pitchFamily="18" charset="2"/>
              </a:rPr>
              <a:t>cos</a:t>
            </a:r>
            <a:r>
              <a:rPr lang="en-US" sz="3600">
                <a:sym typeface="Symbol" pitchFamily="18" charset="2"/>
              </a:rPr>
              <a:t>()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EA80FB-05D6-A742-AC0A-8BFA9022919D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A.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Efros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, S. Seitz,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83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/>
              <a:t>2-D Rotation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03738" y="1914128"/>
            <a:ext cx="3683444" cy="36933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Polar coordinates…</a:t>
            </a:r>
            <a:endParaRPr lang="en-US" dirty="0"/>
          </a:p>
          <a:p>
            <a:r>
              <a:rPr lang="en-US" dirty="0"/>
              <a:t>x 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y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Trig Identity…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–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+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Substitute…</a:t>
            </a:r>
          </a:p>
          <a:p>
            <a:r>
              <a:rPr lang="en-US" dirty="0"/>
              <a:t>x’ = x </a:t>
            </a:r>
            <a:r>
              <a:rPr lang="en-US" b="1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) - y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</a:t>
            </a:r>
          </a:p>
          <a:p>
            <a:r>
              <a:rPr lang="en-US" dirty="0">
                <a:sym typeface="Symbol" pitchFamily="18" charset="2"/>
              </a:rPr>
              <a:t>y’ = x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 + y </a:t>
            </a:r>
            <a:r>
              <a:rPr lang="en-US" b="1" dirty="0" err="1">
                <a:sym typeface="Symbol" pitchFamily="18" charset="2"/>
              </a:rPr>
              <a:t>cos</a:t>
            </a:r>
            <a:r>
              <a:rPr lang="en-US" dirty="0">
                <a:sym typeface="Symbol" pitchFamily="18" charset="2"/>
              </a:rPr>
              <a:t>()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743200"/>
            <a:ext cx="3714750" cy="2949575"/>
            <a:chOff x="128" y="829"/>
            <a:chExt cx="4138" cy="2963"/>
          </a:xfrm>
        </p:grpSpPr>
        <p:sp>
          <p:nvSpPr>
            <p:cNvPr id="25608" name="Oval 5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Oval 8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Text Box 11"/>
            <p:cNvSpPr txBox="1">
              <a:spLocks noChangeArrowheads="1"/>
            </p:cNvSpPr>
            <p:nvPr/>
          </p:nvSpPr>
          <p:spPr bwMode="auto">
            <a:xfrm>
              <a:off x="903" y="2853"/>
              <a:ext cx="497" cy="8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 dirty="0">
                  <a:sym typeface="Symbol" pitchFamily="18" charset="2"/>
                </a:rPr>
                <a:t></a:t>
              </a:r>
              <a:endParaRPr lang="en-US" sz="4800" dirty="0"/>
            </a:p>
          </p:txBody>
        </p:sp>
        <p:sp>
          <p:nvSpPr>
            <p:cNvPr id="25615" name="Text Box 12"/>
            <p:cNvSpPr txBox="1">
              <a:spLocks noChangeArrowheads="1"/>
            </p:cNvSpPr>
            <p:nvPr/>
          </p:nvSpPr>
          <p:spPr bwMode="auto">
            <a:xfrm>
              <a:off x="2915" y="1741"/>
              <a:ext cx="1274" cy="70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5616" name="Text Box 13"/>
            <p:cNvSpPr txBox="1">
              <a:spLocks noChangeArrowheads="1"/>
            </p:cNvSpPr>
            <p:nvPr/>
          </p:nvSpPr>
          <p:spPr bwMode="auto">
            <a:xfrm>
              <a:off x="1656" y="829"/>
              <a:ext cx="1610" cy="70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25605" name="Rectangle 14"/>
          <p:cNvSpPr>
            <a:spLocks noChangeArrowheads="1"/>
          </p:cNvSpPr>
          <p:nvPr/>
        </p:nvSpPr>
        <p:spPr bwMode="auto">
          <a:xfrm>
            <a:off x="1117600" y="5029200"/>
            <a:ext cx="604838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Symbol" pitchFamily="18" charset="2"/>
                <a:sym typeface="Symbol" pitchFamily="18" charset="2"/>
              </a:rPr>
              <a:t>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977AA6-FD39-4648-B37D-316F7B0B3B3F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A.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Efros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, S. Seitz,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88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2-D Rotation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This is easy to capture in matrix form: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>
              <a:buNone/>
            </a:pPr>
            <a:r>
              <a:rPr lang="en-US" sz="2000" dirty="0"/>
              <a:t>Even though sin(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) and </a:t>
            </a:r>
            <a:r>
              <a:rPr lang="en-US" sz="2000" dirty="0" err="1"/>
              <a:t>cos</a:t>
            </a:r>
            <a:r>
              <a:rPr lang="en-US" sz="2000" dirty="0"/>
              <a:t>(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) are nonlinear functions of 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,</a:t>
            </a:r>
          </a:p>
          <a:p>
            <a:pPr lvl="1"/>
            <a:r>
              <a:rPr lang="en-US" sz="1800" b="1" i="1" dirty="0"/>
              <a:t>x’ is a linear combination of x and y</a:t>
            </a:r>
          </a:p>
          <a:p>
            <a:pPr lvl="1"/>
            <a:r>
              <a:rPr lang="en-US" sz="1800" b="1" i="1" dirty="0"/>
              <a:t>y’ is a linear combination of x and y</a:t>
            </a:r>
          </a:p>
          <a:p>
            <a:pPr lvl="1"/>
            <a:endParaRPr lang="en-US" sz="1800" b="1" i="1" dirty="0"/>
          </a:p>
          <a:p>
            <a:pPr marL="0" indent="0">
              <a:buNone/>
            </a:pPr>
            <a:r>
              <a:rPr lang="en-US" sz="2000" dirty="0"/>
              <a:t>What is the inverse transformation?</a:t>
            </a:r>
          </a:p>
          <a:p>
            <a:pPr lvl="1"/>
            <a:r>
              <a:rPr lang="en-US" sz="1800" dirty="0"/>
              <a:t>Rotation by –</a:t>
            </a:r>
            <a:r>
              <a:rPr lang="en-US" sz="1800" dirty="0">
                <a:latin typeface="Symbol" pitchFamily="18" charset="2"/>
              </a:rPr>
              <a:t>q</a:t>
            </a:r>
            <a:endParaRPr lang="en-US" sz="1800" dirty="0"/>
          </a:p>
          <a:p>
            <a:pPr lvl="1"/>
            <a:r>
              <a:rPr lang="en-US" sz="1800" dirty="0"/>
              <a:t>For rotation matrices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752600" y="1338263"/>
          <a:ext cx="445452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7680" imgH="469800" progId="Equation.3">
                  <p:embed/>
                </p:oleObj>
              </mc:Choice>
              <mc:Fallback>
                <p:oleObj name="Equation" r:id="rId2" imgW="1777680" imgH="469800" progId="Equation.3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38263"/>
                        <a:ext cx="4454525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90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746500" y="5453063"/>
          <a:ext cx="12541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190440" progId="Equation.3">
                  <p:embed/>
                </p:oleObj>
              </mc:Choice>
              <mc:Fallback>
                <p:oleObj name="Equation" r:id="rId4" imgW="596880" imgH="190440" progId="Equation.3">
                  <p:embed/>
                  <p:pic>
                    <p:nvPicPr>
                      <p:cNvPr id="7209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5453063"/>
                        <a:ext cx="12541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AutoShape 7"/>
          <p:cNvSpPr>
            <a:spLocks/>
          </p:cNvSpPr>
          <p:nvPr/>
        </p:nvSpPr>
        <p:spPr bwMode="auto">
          <a:xfrm rot="-5400000">
            <a:off x="4038600" y="1447800"/>
            <a:ext cx="228600" cy="2514600"/>
          </a:xfrm>
          <a:prstGeom prst="leftBrace">
            <a:avLst>
              <a:gd name="adj1" fmla="val 9166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3946525" y="2860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01EEB4-40A1-B54F-B784-3BB5F6A88894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A.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Efros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, S. Seitz,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2D transformations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30910" y="4387072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Translate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01543" y="4387072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Rotate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34110" y="2499965"/>
            <a:ext cx="88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Shear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94423" y="2494771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Scale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440360" y="1563340"/>
          <a:ext cx="24717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680" imgH="482400" progId="Equation.3">
                  <p:embed/>
                </p:oleObj>
              </mc:Choice>
              <mc:Fallback>
                <p:oleObj name="Equation" r:id="rId3" imgW="1282680" imgH="4824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0" y="1563340"/>
                        <a:ext cx="2471738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16973" y="3482942"/>
          <a:ext cx="3110551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88760" imgH="469800" progId="Equation.3">
                  <p:embed/>
                </p:oleObj>
              </mc:Choice>
              <mc:Fallback>
                <p:oleObj name="Equation" r:id="rId5" imgW="1688760" imgH="46980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73" y="3482942"/>
                        <a:ext cx="3110551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70486" y="1433555"/>
          <a:ext cx="2624137" cy="1038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8960" imgH="482400" progId="Equation.3">
                  <p:embed/>
                </p:oleObj>
              </mc:Choice>
              <mc:Fallback>
                <p:oleObj name="Equation" r:id="rId7" imgW="1218960" imgH="48240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486" y="1433555"/>
                        <a:ext cx="2624137" cy="1038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343767" y="3244072"/>
          <a:ext cx="266809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58640" imgH="698400" progId="Equation.3">
                  <p:embed/>
                </p:oleObj>
              </mc:Choice>
              <mc:Fallback>
                <p:oleObj name="Equation" r:id="rId9" imgW="1358640" imgH="6984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767" y="3244072"/>
                        <a:ext cx="266809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601543" y="5184450"/>
          <a:ext cx="2667000" cy="1357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71600" imgH="698400" progId="Equation.3">
                  <p:embed/>
                </p:oleObj>
              </mc:Choice>
              <mc:Fallback>
                <p:oleObj name="Equation" r:id="rId11" imgW="1371600" imgH="69840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543" y="5184450"/>
                        <a:ext cx="2667000" cy="1357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720171" y="6327450"/>
            <a:ext cx="770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Affine</a:t>
            </a:r>
            <a:endParaRPr lang="en-US" dirty="0"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23927" y="5496453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Affine is any combination of translation, scale, rotation, shear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CDC7DA-736A-1D4F-9DBD-F870750E3216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A.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Efros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, S. Seitz,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38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dirty="0"/>
              <a:t>Affine Transformations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16129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Affine transformations are combinations of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Linear transformations, and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Translations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Properties of affine transformations: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Lines map to lines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Parallel lines remain parallel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Ratios are preserved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Closed under composition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791200" y="1143000"/>
          <a:ext cx="2667000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698400" progId="Equation.3">
                  <p:embed/>
                </p:oleObj>
              </mc:Choice>
              <mc:Fallback>
                <p:oleObj name="Equation" r:id="rId2" imgW="1371600" imgH="6984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143000"/>
                        <a:ext cx="2667000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740400" y="3200400"/>
          <a:ext cx="27559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698400" progId="Equation.3">
                  <p:embed/>
                </p:oleObj>
              </mc:Choice>
              <mc:Fallback>
                <p:oleObj name="Equation" r:id="rId4" imgW="1358640" imgH="6984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3200400"/>
                        <a:ext cx="275590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34200" y="254609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F6F51-C509-5342-A729-5BF7B01EF70B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8269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dirty="0"/>
              <a:t>Projective Transformations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5494338" y="1447800"/>
          <a:ext cx="28114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200" imgH="583920" progId="">
                  <p:embed/>
                </p:oleObj>
              </mc:Choice>
              <mc:Fallback>
                <p:oleObj name="Equation" r:id="rId2" imgW="1384200" imgH="583920" progId="">
                  <p:embed/>
                  <p:pic>
                    <p:nvPicPr>
                      <p:cNvPr id="1638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1447800"/>
                        <a:ext cx="2811462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6129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Projective transformations are combos of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Affine transformations, and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Projective warps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Properties of projective transformations: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Lines map to lines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Parallel lines do not necessarily remain parallel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Ratios are not preserved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Closed under composition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kern="0" dirty="0">
                <a:solidFill>
                  <a:srgbClr val="0000FF"/>
                </a:solidFill>
                <a:latin typeface="Arial"/>
              </a:rPr>
              <a:t>Projective matrix is defined up to a scale (8 DOF)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C4DE2F-E402-4445-AE87-DA63F1AE7EA6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119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feature-based alignment</a:t>
            </a:r>
          </a:p>
        </p:txBody>
      </p:sp>
      <p:pic>
        <p:nvPicPr>
          <p:cNvPr id="23555" name="Picture 4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695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9695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0F5165-7A27-9D45-96D3-29B517AD2C00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6505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 plane projective transformation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b="1"/>
              <a:t>Homography:</a:t>
            </a:r>
            <a:r>
              <a:rPr lang="en-US"/>
              <a:t> plane projective transformation (transformation taking a quad to another arbitrary quad)</a:t>
            </a:r>
          </a:p>
        </p:txBody>
      </p:sp>
      <p:grpSp>
        <p:nvGrpSpPr>
          <p:cNvPr id="61444" name="Group 8"/>
          <p:cNvGrpSpPr>
            <a:grpSpLocks/>
          </p:cNvGrpSpPr>
          <p:nvPr/>
        </p:nvGrpSpPr>
        <p:grpSpPr bwMode="auto">
          <a:xfrm>
            <a:off x="2057400" y="2870200"/>
            <a:ext cx="5257800" cy="1778000"/>
            <a:chOff x="2160" y="2208"/>
            <a:chExt cx="1296" cy="432"/>
          </a:xfrm>
        </p:grpSpPr>
        <p:sp>
          <p:nvSpPr>
            <p:cNvPr id="61445" name="Rectangle 5"/>
            <p:cNvSpPr>
              <a:spLocks noChangeArrowheads="1"/>
            </p:cNvSpPr>
            <p:nvPr/>
          </p:nvSpPr>
          <p:spPr bwMode="auto">
            <a:xfrm>
              <a:off x="2160" y="2304"/>
              <a:ext cx="288" cy="24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6" name="AutoShape 6"/>
            <p:cNvSpPr>
              <a:spLocks noChangeArrowheads="1"/>
            </p:cNvSpPr>
            <p:nvPr/>
          </p:nvSpPr>
          <p:spPr bwMode="auto">
            <a:xfrm>
              <a:off x="2544" y="2352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auto">
            <a:xfrm>
              <a:off x="2880" y="2208"/>
              <a:ext cx="576" cy="432"/>
            </a:xfrm>
            <a:custGeom>
              <a:avLst/>
              <a:gdLst>
                <a:gd name="T0" fmla="*/ 0 w 576"/>
                <a:gd name="T1" fmla="*/ 384 h 432"/>
                <a:gd name="T2" fmla="*/ 96 w 576"/>
                <a:gd name="T3" fmla="*/ 96 h 432"/>
                <a:gd name="T4" fmla="*/ 528 w 576"/>
                <a:gd name="T5" fmla="*/ 0 h 432"/>
                <a:gd name="T6" fmla="*/ 576 w 576"/>
                <a:gd name="T7" fmla="*/ 432 h 432"/>
                <a:gd name="T8" fmla="*/ 0 w 576"/>
                <a:gd name="T9" fmla="*/ 384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432"/>
                <a:gd name="T17" fmla="*/ 576 w 576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432">
                  <a:moveTo>
                    <a:pt x="0" y="384"/>
                  </a:moveTo>
                  <a:lnTo>
                    <a:pt x="96" y="96"/>
                  </a:lnTo>
                  <a:lnTo>
                    <a:pt x="528" y="0"/>
                  </a:lnTo>
                  <a:lnTo>
                    <a:pt x="576" y="432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D2A0A01-CC87-C044-97B4-694DBAC40740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Homography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The transformation between two views of a planar surface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  <a:p>
            <a:pPr>
              <a:buFontTx/>
              <a:buChar char="•"/>
            </a:pPr>
            <a:r>
              <a:rPr lang="en-US"/>
              <a:t>The transformation between images from two cameras that share the same center</a:t>
            </a:r>
          </a:p>
        </p:txBody>
      </p:sp>
      <p:grpSp>
        <p:nvGrpSpPr>
          <p:cNvPr id="62468" name="Group 8"/>
          <p:cNvGrpSpPr>
            <a:grpSpLocks/>
          </p:cNvGrpSpPr>
          <p:nvPr/>
        </p:nvGrpSpPr>
        <p:grpSpPr bwMode="auto">
          <a:xfrm>
            <a:off x="1828800" y="4724400"/>
            <a:ext cx="5486400" cy="1981200"/>
            <a:chOff x="288" y="2160"/>
            <a:chExt cx="5192" cy="1901"/>
          </a:xfrm>
        </p:grpSpPr>
        <p:pic>
          <p:nvPicPr>
            <p:cNvPr id="62471" name="Picture 5" descr="fig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2160"/>
              <a:ext cx="2508" cy="1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2" name="Picture 6" descr="fig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2" y="2160"/>
              <a:ext cx="2508" cy="1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2469" name="Picture 9" descr="graffiti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739900"/>
            <a:ext cx="24923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10" descr="graffiti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9950" y="1739900"/>
            <a:ext cx="24923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8DDEE9-A21B-5542-B37E-51C198746CF1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Homography</a:t>
            </a:r>
            <a:r>
              <a:rPr lang="en-US" dirty="0"/>
              <a:t> example: Image rectification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graphicFrame>
        <p:nvGraphicFramePr>
          <p:cNvPr id="330756" name="Object 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838200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7" imgW="5106113" imgH="5172797" progId="MSPhotoEd.3">
                  <p:embed/>
                </p:oleObj>
              </mc:Choice>
              <mc:Fallback>
                <p:oleObj name="Photo Editor Photo" r:id="rId17" imgW="5106113" imgH="5172797" progId="MSPhotoEd.3">
                  <p:embed/>
                  <p:pic>
                    <p:nvPicPr>
                      <p:cNvPr id="330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0759" name="Object 7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648200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9" imgW="5106113" imgH="5172797" progId="MSPhotoEd.3">
                  <p:embed/>
                </p:oleObj>
              </mc:Choice>
              <mc:Fallback>
                <p:oleObj name="Photo Editor Photo" r:id="rId19" imgW="5106113" imgH="5172797" progId="MSPhotoEd.3">
                  <p:embed/>
                  <p:pic>
                    <p:nvPicPr>
                      <p:cNvPr id="3307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765" name="Oval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95413" y="3895725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6" name="Oval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95525" y="353377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7" name="Oval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57325" y="35623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8" name="Oval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3819525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9" name="Oval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57850" y="391795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0" name="Oval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15113" y="32131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1" name="Oval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67375" y="3213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2" name="Oval 2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19875" y="391795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4" name="Text Box 2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489075" y="33528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p</a:t>
            </a:r>
          </a:p>
        </p:txBody>
      </p:sp>
      <p:sp>
        <p:nvSpPr>
          <p:cNvPr id="330775" name="Text Box 2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94363" y="3124200"/>
            <a:ext cx="40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p’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038600" y="2590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2D1116-0BF4-5F4B-8962-BB170EEDED39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A.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Efros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, S. Seitz,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31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Homography</a:t>
            </a:r>
            <a:r>
              <a:rPr lang="en-US" dirty="0"/>
              <a:t> Example</a:t>
            </a:r>
          </a:p>
        </p:txBody>
      </p:sp>
      <p:sp>
        <p:nvSpPr>
          <p:cNvPr id="20483" name="Content Placeholder 3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7D258A7-0825-1342-B732-556F9CE9A5A3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A.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Efros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, S. Seitz, D.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Hoiem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image transformations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143000" y="1371600"/>
            <a:ext cx="647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409700" y="3657600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800178-6E79-E147-9C55-95673D00F6E9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R.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Szeliski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15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Fitting an affine transformation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Assume we know the correspondences, how do we get the transformation?</a:t>
            </a:r>
          </a:p>
        </p:txBody>
      </p:sp>
      <p:graphicFrame>
        <p:nvGraphicFramePr>
          <p:cNvPr id="6146" name="Object 3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200" imgH="228600" progId="Equation.3">
                  <p:embed/>
                </p:oleObj>
              </mc:Choice>
              <mc:Fallback>
                <p:oleObj name="Equation" r:id="rId3" imgW="45720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53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6160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4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7" name="Object 3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228600" progId="Equation.3">
                  <p:embed/>
                </p:oleObj>
              </mc:Choice>
              <mc:Fallback>
                <p:oleObj name="Equation" r:id="rId5" imgW="457200" imgH="2286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7" name="Object 3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01720" imgH="482400" progId="Equation.3">
                  <p:embed/>
                </p:oleObj>
              </mc:Choice>
              <mc:Fallback>
                <p:oleObj name="Equation" r:id="rId7" imgW="1701720" imgH="4824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953000"/>
                        <a:ext cx="35512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966828"/>
              </p:ext>
            </p:extLst>
          </p:nvPr>
        </p:nvGraphicFramePr>
        <p:xfrm>
          <a:off x="5429250" y="4419600"/>
          <a:ext cx="24193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87320" imgH="228600" progId="Equation.3">
                  <p:embed/>
                </p:oleObj>
              </mc:Choice>
              <mc:Fallback>
                <p:oleObj name="Equation" r:id="rId9" imgW="7873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29250" y="4419600"/>
                        <a:ext cx="2419350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09769" y="5177135"/>
            <a:ext cx="407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n-lt"/>
              </a:rPr>
              <a:t>Want to find </a:t>
            </a:r>
            <a:r>
              <a:rPr lang="en-US" dirty="0">
                <a:latin typeface="+mn-lt"/>
              </a:rPr>
              <a:t>M</a:t>
            </a:r>
            <a:r>
              <a:rPr lang="en-US" b="0" dirty="0">
                <a:latin typeface="+mn-lt"/>
              </a:rPr>
              <a:t>, </a:t>
            </a:r>
            <a:r>
              <a:rPr lang="en-US" dirty="0">
                <a:latin typeface="+mn-lt"/>
              </a:rPr>
              <a:t>t</a:t>
            </a:r>
            <a:r>
              <a:rPr lang="en-US" b="0" dirty="0">
                <a:latin typeface="+mn-lt"/>
              </a:rPr>
              <a:t> to minimize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038218"/>
              </p:ext>
            </p:extLst>
          </p:nvPr>
        </p:nvGraphicFramePr>
        <p:xfrm>
          <a:off x="4870450" y="5562600"/>
          <a:ext cx="3511550" cy="1284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80800" imgH="431640" progId="Equation.3">
                  <p:embed/>
                </p:oleObj>
              </mc:Choice>
              <mc:Fallback>
                <p:oleObj name="Equation" r:id="rId11" imgW="11808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70450" y="5562600"/>
                        <a:ext cx="3511550" cy="1284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FF60C21B-EB75-404B-B502-39E4A3288112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Fitting an affine transformation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Assume we know the correspondences, how do we get the transformation?</a:t>
            </a:r>
          </a:p>
        </p:txBody>
      </p:sp>
      <p:graphicFrame>
        <p:nvGraphicFramePr>
          <p:cNvPr id="6146" name="Object 3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200" imgH="228600" progId="Equation.3">
                  <p:embed/>
                </p:oleObj>
              </mc:Choice>
              <mc:Fallback>
                <p:oleObj name="Equation" r:id="rId3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53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6160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4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7" name="Object 3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228600" progId="Equation.3">
                  <p:embed/>
                </p:oleObj>
              </mc:Choice>
              <mc:Fallback>
                <p:oleObj name="Equation" r:id="rId5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7" name="Object 3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01720" imgH="482400" progId="Equation.3">
                  <p:embed/>
                </p:oleObj>
              </mc:Choice>
              <mc:Fallback>
                <p:oleObj name="Equation" r:id="rId7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953000"/>
                        <a:ext cx="35512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9" name="Object 3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95800" y="4038600"/>
          <a:ext cx="4525963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60440" imgH="1396800" progId="Equation.3">
                  <p:embed/>
                </p:oleObj>
              </mc:Choice>
              <mc:Fallback>
                <p:oleObj name="Equation" r:id="rId9" imgW="226044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38600"/>
                        <a:ext cx="4525963" cy="279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4648200" y="4648200"/>
            <a:ext cx="27432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F4A717-C571-6749-8428-809759F3A142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98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Fitting an affine transformation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3940175"/>
            <a:ext cx="7772400" cy="22320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Linear system with six unknowns</a:t>
            </a:r>
          </a:p>
          <a:p>
            <a:pPr>
              <a:buFontTx/>
              <a:buChar char="•"/>
            </a:pPr>
            <a:r>
              <a:rPr lang="en-US"/>
              <a:t>Each match gives us two linearly independent equations: need at least three to solve for the transformation parameters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828800" y="1066800"/>
          <a:ext cx="46482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60440" imgH="1396800" progId="Equation.3">
                  <p:embed/>
                </p:oleObj>
              </mc:Choice>
              <mc:Fallback>
                <p:oleObj name="Equation" r:id="rId3" imgW="2260440" imgH="1396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4648200" cy="287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771900" y="5683609"/>
            <a:ext cx="2192338" cy="691469"/>
            <a:chOff x="3771900" y="5683609"/>
            <a:chExt cx="2192338" cy="691469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3810000" y="5836009"/>
              <a:ext cx="457200" cy="38100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 rot="20281809">
              <a:off x="4821238" y="5683609"/>
              <a:ext cx="1143000" cy="457200"/>
            </a:xfrm>
            <a:prstGeom prst="parallelogram">
              <a:avLst>
                <a:gd name="adj" fmla="val 625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4419600" y="5912209"/>
              <a:ext cx="304800" cy="228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Oval 1"/>
            <p:cNvSpPr/>
            <p:nvPr/>
          </p:nvSpPr>
          <p:spPr bwMode="auto">
            <a:xfrm>
              <a:off x="3780367" y="617116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771900" y="5811327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229100" y="61722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001768" y="5773227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910328" y="6298878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715000" y="59817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2BF9A42-6194-9B4F-8303-B3944013728D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Fitting a homography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Recall: homogeneous coordinates</a:t>
            </a:r>
          </a:p>
        </p:txBody>
      </p:sp>
      <p:sp>
        <p:nvSpPr>
          <p:cNvPr id="64516" name="Text Box 8"/>
          <p:cNvSpPr txBox="1">
            <a:spLocks noChangeArrowheads="1"/>
          </p:cNvSpPr>
          <p:nvPr/>
        </p:nvSpPr>
        <p:spPr bwMode="auto">
          <a:xfrm>
            <a:off x="993775" y="2727325"/>
            <a:ext cx="351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Arial" pitchFamily="34" charset="0"/>
                <a:cs typeface="Arial" pitchFamily="34" charset="0"/>
              </a:rPr>
              <a:t>Converting </a:t>
            </a:r>
            <a:r>
              <a:rPr lang="en-US" sz="2000" b="0" i="1" dirty="0">
                <a:latin typeface="Arial" pitchFamily="34" charset="0"/>
                <a:cs typeface="Arial" pitchFamily="34" charset="0"/>
              </a:rPr>
              <a:t>to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homogeneous</a:t>
            </a:r>
            <a:br>
              <a:rPr lang="en-US" sz="2000" b="0" dirty="0">
                <a:latin typeface="Arial" pitchFamily="34" charset="0"/>
                <a:cs typeface="Arial" pitchFamily="34" charset="0"/>
              </a:rPr>
            </a:br>
            <a:r>
              <a:rPr lang="en-US" sz="2000" b="0" dirty="0">
                <a:latin typeface="Arial" pitchFamily="34" charset="0"/>
                <a:cs typeface="Arial" pitchFamily="34" charset="0"/>
              </a:rPr>
              <a:t>image coordinates</a:t>
            </a:r>
          </a:p>
        </p:txBody>
      </p:sp>
      <p:pic>
        <p:nvPicPr>
          <p:cNvPr id="64517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576388"/>
            <a:ext cx="18430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1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7050" y="1500188"/>
            <a:ext cx="26225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Text Box 11"/>
          <p:cNvSpPr txBox="1">
            <a:spLocks noChangeArrowheads="1"/>
          </p:cNvSpPr>
          <p:nvPr/>
        </p:nvSpPr>
        <p:spPr bwMode="auto">
          <a:xfrm>
            <a:off x="4949825" y="2719388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Arial" pitchFamily="34" charset="0"/>
                <a:cs typeface="Arial" pitchFamily="34" charset="0"/>
              </a:rPr>
              <a:t>Converting </a:t>
            </a:r>
            <a:r>
              <a:rPr lang="en-US" sz="2000" b="0" i="1" dirty="0">
                <a:latin typeface="Arial" pitchFamily="34" charset="0"/>
                <a:cs typeface="Arial" pitchFamily="34" charset="0"/>
              </a:rPr>
              <a:t>from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 homogeneous</a:t>
            </a:r>
            <a:br>
              <a:rPr lang="en-US" sz="2000" b="0" dirty="0">
                <a:latin typeface="Arial" pitchFamily="34" charset="0"/>
                <a:cs typeface="Arial" pitchFamily="34" charset="0"/>
              </a:rPr>
            </a:br>
            <a:r>
              <a:rPr lang="en-US" sz="2000" b="0" dirty="0">
                <a:latin typeface="Arial" pitchFamily="34" charset="0"/>
                <a:cs typeface="Arial" pitchFamily="34" charset="0"/>
              </a:rPr>
              <a:t>image coordinates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DEE339-C928-404B-87DA-C18A36DFCCC1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Fitting a homography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Recall: homogeneous coordinates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  <a:p>
            <a:pPr>
              <a:buFontTx/>
              <a:buChar char="•"/>
            </a:pPr>
            <a:r>
              <a:rPr lang="en-US"/>
              <a:t>Equation for homography: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993775" y="2727325"/>
            <a:ext cx="351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Arial" pitchFamily="34" charset="0"/>
                <a:cs typeface="Arial" pitchFamily="34" charset="0"/>
              </a:rPr>
              <a:t>Converting </a:t>
            </a:r>
            <a:r>
              <a:rPr lang="en-US" sz="2000" b="0" i="1">
                <a:latin typeface="Arial" pitchFamily="34" charset="0"/>
                <a:cs typeface="Arial" pitchFamily="34" charset="0"/>
              </a:rPr>
              <a:t>to</a:t>
            </a:r>
            <a:r>
              <a:rPr lang="en-US" sz="2000" b="0">
                <a:latin typeface="Arial" pitchFamily="34" charset="0"/>
                <a:cs typeface="Arial" pitchFamily="34" charset="0"/>
              </a:rPr>
              <a:t> homogeneous</a:t>
            </a:r>
            <a:br>
              <a:rPr lang="en-US" sz="2000" b="0">
                <a:latin typeface="Arial" pitchFamily="34" charset="0"/>
                <a:cs typeface="Arial" pitchFamily="34" charset="0"/>
              </a:rPr>
            </a:br>
            <a:r>
              <a:rPr lang="en-US" sz="2000" b="0">
                <a:latin typeface="Arial" pitchFamily="34" charset="0"/>
                <a:cs typeface="Arial" pitchFamily="34" charset="0"/>
              </a:rPr>
              <a:t>image coordinates</a:t>
            </a:r>
          </a:p>
        </p:txBody>
      </p:sp>
      <p:pic>
        <p:nvPicPr>
          <p:cNvPr id="12294" name="Picture 5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576388"/>
            <a:ext cx="18430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7050" y="1500188"/>
            <a:ext cx="26225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4949825" y="2719388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Arial" pitchFamily="34" charset="0"/>
                <a:cs typeface="Arial" pitchFamily="34" charset="0"/>
              </a:rPr>
              <a:t>Converting </a:t>
            </a:r>
            <a:r>
              <a:rPr lang="en-US" sz="2000" b="0" i="1">
                <a:latin typeface="Arial" pitchFamily="34" charset="0"/>
                <a:cs typeface="Arial" pitchFamily="34" charset="0"/>
              </a:rPr>
              <a:t>from</a:t>
            </a:r>
            <a:r>
              <a:rPr lang="en-US" sz="2000" b="0">
                <a:latin typeface="Arial" pitchFamily="34" charset="0"/>
                <a:cs typeface="Arial" pitchFamily="34" charset="0"/>
              </a:rPr>
              <a:t> homogeneous</a:t>
            </a:r>
            <a:br>
              <a:rPr lang="en-US" sz="2000" b="0">
                <a:latin typeface="Arial" pitchFamily="34" charset="0"/>
                <a:cs typeface="Arial" pitchFamily="34" charset="0"/>
              </a:rPr>
            </a:br>
            <a:r>
              <a:rPr lang="en-US" sz="2000" b="0">
                <a:latin typeface="Arial" pitchFamily="34" charset="0"/>
                <a:cs typeface="Arial" pitchFamily="34" charset="0"/>
              </a:rPr>
              <a:t>image coordinates</a:t>
            </a:r>
          </a:p>
        </p:txBody>
      </p:sp>
      <p:graphicFrame>
        <p:nvGraphicFramePr>
          <p:cNvPr id="12290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62200" y="4597400"/>
          <a:ext cx="4329113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26920" imgH="711000" progId="Equation.3">
                  <p:embed/>
                </p:oleObj>
              </mc:Choice>
              <mc:Fallback>
                <p:oleObj name="Equation" r:id="rId7" imgW="1726920" imgH="711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597400"/>
                        <a:ext cx="4329113" cy="178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D85DF55-348A-4C4E-BF9A-A751F67B532D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feature-based alignment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/>
              <a:t>Extract features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7E46E-F4C2-B54C-8E9C-C57DF88623D7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198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Fitting a homography</a:t>
            </a:r>
          </a:p>
        </p:txBody>
      </p:sp>
      <p:sp>
        <p:nvSpPr>
          <p:cNvPr id="1332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Equation for homography:</a:t>
            </a:r>
          </a:p>
        </p:txBody>
      </p:sp>
      <p:graphicFrame>
        <p:nvGraphicFramePr>
          <p:cNvPr id="908295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172200" y="1524000"/>
          <a:ext cx="18288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400" imgH="228600" progId="Equation.3">
                  <p:embed/>
                </p:oleObj>
              </mc:Choice>
              <mc:Fallback>
                <p:oleObj name="Equation" r:id="rId3" imgW="6984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524000"/>
                        <a:ext cx="18288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528763" y="1446213"/>
          <a:ext cx="3905250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65080" imgH="711000" progId="Equation.3">
                  <p:embed/>
                </p:oleObj>
              </mc:Choice>
              <mc:Fallback>
                <p:oleObj name="Equation" r:id="rId5" imgW="176508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1446213"/>
                        <a:ext cx="3905250" cy="157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8297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019800" y="2255838"/>
          <a:ext cx="2057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87320" imgH="228600" progId="Equation.3">
                  <p:embed/>
                </p:oleObj>
              </mc:Choice>
              <mc:Fallback>
                <p:oleObj name="Equation" r:id="rId7" imgW="78732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55838"/>
                        <a:ext cx="20574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8299" name="Object 11"/>
          <p:cNvGraphicFramePr>
            <a:graphicFrameLocks noChangeAspect="1"/>
          </p:cNvGraphicFramePr>
          <p:nvPr/>
        </p:nvGraphicFramePr>
        <p:xfrm>
          <a:off x="1757363" y="3170238"/>
          <a:ext cx="4795837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82600" imgH="736560" progId="Equation.3">
                  <p:embed/>
                </p:oleObj>
              </mc:Choice>
              <mc:Fallback>
                <p:oleObj name="Equation" r:id="rId9" imgW="2082600" imgH="7365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3170238"/>
                        <a:ext cx="4795837" cy="170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8300" name="Object 12"/>
          <p:cNvGraphicFramePr>
            <a:graphicFrameLocks noChangeAspect="1"/>
          </p:cNvGraphicFramePr>
          <p:nvPr/>
        </p:nvGraphicFramePr>
        <p:xfrm>
          <a:off x="1757363" y="5010150"/>
          <a:ext cx="45831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95200" imgH="736560" progId="Equation.3">
                  <p:embed/>
                </p:oleObj>
              </mc:Choice>
              <mc:Fallback>
                <p:oleObj name="Equation" r:id="rId11" imgW="2095200" imgH="736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5010150"/>
                        <a:ext cx="4583112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8302" name="Text Box 14"/>
          <p:cNvSpPr txBox="1">
            <a:spLocks noChangeArrowheads="1"/>
          </p:cNvSpPr>
          <p:nvPr/>
        </p:nvSpPr>
        <p:spPr bwMode="auto">
          <a:xfrm>
            <a:off x="6553200" y="5486400"/>
            <a:ext cx="190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>
                <a:latin typeface="Arial" pitchFamily="34" charset="0"/>
              </a:rPr>
              <a:t>3 equations, only 2 linearly </a:t>
            </a:r>
            <a:br>
              <a:rPr lang="en-US" sz="1800" b="0">
                <a:latin typeface="Arial" pitchFamily="34" charset="0"/>
              </a:rPr>
            </a:br>
            <a:r>
              <a:rPr lang="en-US" sz="1800" b="0">
                <a:latin typeface="Arial" pitchFamily="34" charset="0"/>
              </a:rPr>
              <a:t>independent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438B4D-E8C1-3446-BD4B-F716D7489A10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30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 </a:t>
            </a:r>
            <a:r>
              <a:rPr lang="en-US" dirty="0" err="1"/>
              <a:t>homography</a:t>
            </a:r>
            <a:endParaRPr lang="en-US" dirty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38600"/>
            <a:ext cx="8229600" cy="27066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H has 8 degrees of freedom (9 parameters, but scale is arbitrary)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One match gives us two linearly independent equations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Homogeneous least squares: find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minimizing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Eigenvector of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/>
              <a:t> corresponding to smallest eigenvalue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Four matches needed for a minimal solution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914400" y="914400"/>
          <a:ext cx="4343400" cy="293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39880" imgH="1168200" progId="Equation.3">
                  <p:embed/>
                </p:oleObj>
              </mc:Choice>
              <mc:Fallback>
                <p:oleObj name="Equation" r:id="rId3" imgW="1739880" imgH="1168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4343400" cy="293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6389688" y="2105025"/>
          <a:ext cx="12239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95000" imgH="203040" progId="Equation.3">
                  <p:embed/>
                </p:oleObj>
              </mc:Choice>
              <mc:Fallback>
                <p:oleObj name="Equation" r:id="rId5" imgW="49500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2105025"/>
                        <a:ext cx="122396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DAC8867-D7FE-DB46-B58B-C620996F9A74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Feature-based alignment: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Alignment as fitting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Affine transformations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Homographies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Robust alignment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Descriptor-based feature matching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RANSAC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Applications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CF25F6-3D43-514F-A62B-8036940C43C5}"/>
              </a:ext>
            </a:extLst>
          </p:cNvPr>
          <p:cNvSpPr/>
          <p:nvPr/>
        </p:nvSpPr>
        <p:spPr>
          <a:xfrm>
            <a:off x="0" y="658100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7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feature-based alignment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/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/>
              <a:t>Compute </a:t>
            </a:r>
            <a:r>
              <a:rPr lang="en-US" i="1"/>
              <a:t>putative matches</a:t>
            </a:r>
          </a:p>
        </p:txBody>
      </p:sp>
      <p:sp>
        <p:nvSpPr>
          <p:cNvPr id="25606" name="Line 11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Freeform 12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13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Freeform 14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>
              <a:gd name="T0" fmla="*/ 0 w 1092"/>
              <a:gd name="T1" fmla="*/ 2147483647 h 30"/>
              <a:gd name="T2" fmla="*/ 2147483647 w 1092"/>
              <a:gd name="T3" fmla="*/ 0 h 30"/>
              <a:gd name="T4" fmla="*/ 0 60000 65536"/>
              <a:gd name="T5" fmla="*/ 0 60000 65536"/>
              <a:gd name="T6" fmla="*/ 0 w 1092"/>
              <a:gd name="T7" fmla="*/ 0 h 30"/>
              <a:gd name="T8" fmla="*/ 1092 w 1092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15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Freeform 16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Freeform 17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Freeform 18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Freeform 19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20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Freeform 21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Freeform 22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Freeform 23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Freeform 24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Freeform 25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Freeform 26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Freeform 27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Freeform 28"/>
          <p:cNvSpPr>
            <a:spLocks/>
          </p:cNvSpPr>
          <p:nvPr/>
        </p:nvSpPr>
        <p:spPr bwMode="auto">
          <a:xfrm>
            <a:off x="2362200" y="2438400"/>
            <a:ext cx="3878263" cy="609600"/>
          </a:xfrm>
          <a:custGeom>
            <a:avLst/>
            <a:gdLst>
              <a:gd name="T0" fmla="*/ 0 w 2443"/>
              <a:gd name="T1" fmla="*/ 0 h 384"/>
              <a:gd name="T2" fmla="*/ 2147483647 w 2443"/>
              <a:gd name="T3" fmla="*/ 2147483647 h 384"/>
              <a:gd name="T4" fmla="*/ 0 60000 65536"/>
              <a:gd name="T5" fmla="*/ 0 60000 65536"/>
              <a:gd name="T6" fmla="*/ 0 w 2443"/>
              <a:gd name="T7" fmla="*/ 0 h 384"/>
              <a:gd name="T8" fmla="*/ 2443 w 2443"/>
              <a:gd name="T9" fmla="*/ 384 h 3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3" h="384">
                <a:moveTo>
                  <a:pt x="0" y="0"/>
                </a:moveTo>
                <a:lnTo>
                  <a:pt x="2443" y="38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4" name="Freeform 29"/>
          <p:cNvSpPr>
            <a:spLocks/>
          </p:cNvSpPr>
          <p:nvPr/>
        </p:nvSpPr>
        <p:spPr bwMode="auto">
          <a:xfrm>
            <a:off x="2286000" y="2786063"/>
            <a:ext cx="5392738" cy="414337"/>
          </a:xfrm>
          <a:custGeom>
            <a:avLst/>
            <a:gdLst>
              <a:gd name="T0" fmla="*/ 0 w 3397"/>
              <a:gd name="T1" fmla="*/ 2147483647 h 261"/>
              <a:gd name="T2" fmla="*/ 2147483647 w 3397"/>
              <a:gd name="T3" fmla="*/ 0 h 261"/>
              <a:gd name="T4" fmla="*/ 0 60000 65536"/>
              <a:gd name="T5" fmla="*/ 0 60000 65536"/>
              <a:gd name="T6" fmla="*/ 0 w 3397"/>
              <a:gd name="T7" fmla="*/ 0 h 261"/>
              <a:gd name="T8" fmla="*/ 3397 w 3397"/>
              <a:gd name="T9" fmla="*/ 261 h 2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97" h="261">
                <a:moveTo>
                  <a:pt x="0" y="261"/>
                </a:moveTo>
                <a:lnTo>
                  <a:pt x="339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5" name="Freeform 30"/>
          <p:cNvSpPr>
            <a:spLocks/>
          </p:cNvSpPr>
          <p:nvPr/>
        </p:nvSpPr>
        <p:spPr bwMode="auto">
          <a:xfrm>
            <a:off x="1335088" y="3149600"/>
            <a:ext cx="6124575" cy="246063"/>
          </a:xfrm>
          <a:custGeom>
            <a:avLst/>
            <a:gdLst>
              <a:gd name="T0" fmla="*/ 0 w 3858"/>
              <a:gd name="T1" fmla="*/ 0 h 155"/>
              <a:gd name="T2" fmla="*/ 2147483647 w 3858"/>
              <a:gd name="T3" fmla="*/ 2147483647 h 155"/>
              <a:gd name="T4" fmla="*/ 0 60000 65536"/>
              <a:gd name="T5" fmla="*/ 0 60000 65536"/>
              <a:gd name="T6" fmla="*/ 0 w 3858"/>
              <a:gd name="T7" fmla="*/ 0 h 155"/>
              <a:gd name="T8" fmla="*/ 3858 w 3858"/>
              <a:gd name="T9" fmla="*/ 155 h 1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58" h="155">
                <a:moveTo>
                  <a:pt x="0" y="0"/>
                </a:moveTo>
                <a:lnTo>
                  <a:pt x="3858" y="15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Freeform 31"/>
          <p:cNvSpPr>
            <a:spLocks/>
          </p:cNvSpPr>
          <p:nvPr/>
        </p:nvSpPr>
        <p:spPr bwMode="auto">
          <a:xfrm>
            <a:off x="1114425" y="2819400"/>
            <a:ext cx="5243513" cy="795338"/>
          </a:xfrm>
          <a:custGeom>
            <a:avLst/>
            <a:gdLst>
              <a:gd name="T0" fmla="*/ 0 w 3303"/>
              <a:gd name="T1" fmla="*/ 0 h 501"/>
              <a:gd name="T2" fmla="*/ 2147483647 w 3303"/>
              <a:gd name="T3" fmla="*/ 2147483647 h 501"/>
              <a:gd name="T4" fmla="*/ 0 60000 65536"/>
              <a:gd name="T5" fmla="*/ 0 60000 65536"/>
              <a:gd name="T6" fmla="*/ 0 w 3303"/>
              <a:gd name="T7" fmla="*/ 0 h 501"/>
              <a:gd name="T8" fmla="*/ 3303 w 3303"/>
              <a:gd name="T9" fmla="*/ 501 h 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03" h="501">
                <a:moveTo>
                  <a:pt x="0" y="0"/>
                </a:moveTo>
                <a:lnTo>
                  <a:pt x="3303" y="50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Freeform 32"/>
          <p:cNvSpPr>
            <a:spLocks/>
          </p:cNvSpPr>
          <p:nvPr/>
        </p:nvSpPr>
        <p:spPr bwMode="auto">
          <a:xfrm>
            <a:off x="1770063" y="2627313"/>
            <a:ext cx="4949825" cy="203200"/>
          </a:xfrm>
          <a:custGeom>
            <a:avLst/>
            <a:gdLst>
              <a:gd name="T0" fmla="*/ 0 w 3118"/>
              <a:gd name="T1" fmla="*/ 2147483647 h 128"/>
              <a:gd name="T2" fmla="*/ 2147483647 w 3118"/>
              <a:gd name="T3" fmla="*/ 0 h 128"/>
              <a:gd name="T4" fmla="*/ 0 60000 65536"/>
              <a:gd name="T5" fmla="*/ 0 60000 65536"/>
              <a:gd name="T6" fmla="*/ 0 w 3118"/>
              <a:gd name="T7" fmla="*/ 0 h 128"/>
              <a:gd name="T8" fmla="*/ 3118 w 3118"/>
              <a:gd name="T9" fmla="*/ 128 h 1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8" h="128">
                <a:moveTo>
                  <a:pt x="0" y="128"/>
                </a:moveTo>
                <a:lnTo>
                  <a:pt x="311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8" name="Freeform 33"/>
          <p:cNvSpPr>
            <a:spLocks/>
          </p:cNvSpPr>
          <p:nvPr/>
        </p:nvSpPr>
        <p:spPr bwMode="auto">
          <a:xfrm>
            <a:off x="1447800" y="2278063"/>
            <a:ext cx="4154488" cy="1285875"/>
          </a:xfrm>
          <a:custGeom>
            <a:avLst/>
            <a:gdLst>
              <a:gd name="T0" fmla="*/ 0 w 2617"/>
              <a:gd name="T1" fmla="*/ 2147483647 h 810"/>
              <a:gd name="T2" fmla="*/ 2147483647 w 2617"/>
              <a:gd name="T3" fmla="*/ 0 h 810"/>
              <a:gd name="T4" fmla="*/ 0 60000 65536"/>
              <a:gd name="T5" fmla="*/ 0 60000 65536"/>
              <a:gd name="T6" fmla="*/ 0 w 2617"/>
              <a:gd name="T7" fmla="*/ 0 h 810"/>
              <a:gd name="T8" fmla="*/ 2617 w 2617"/>
              <a:gd name="T9" fmla="*/ 810 h 8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17" h="810">
                <a:moveTo>
                  <a:pt x="0" y="810"/>
                </a:moveTo>
                <a:lnTo>
                  <a:pt x="26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9" name="Freeform 34"/>
          <p:cNvSpPr>
            <a:spLocks/>
          </p:cNvSpPr>
          <p:nvPr/>
        </p:nvSpPr>
        <p:spPr bwMode="auto">
          <a:xfrm>
            <a:off x="3787775" y="1944688"/>
            <a:ext cx="1436688" cy="1568450"/>
          </a:xfrm>
          <a:custGeom>
            <a:avLst/>
            <a:gdLst>
              <a:gd name="T0" fmla="*/ 0 w 905"/>
              <a:gd name="T1" fmla="*/ 2147483647 h 988"/>
              <a:gd name="T2" fmla="*/ 2147483647 w 905"/>
              <a:gd name="T3" fmla="*/ 0 h 988"/>
              <a:gd name="T4" fmla="*/ 0 60000 65536"/>
              <a:gd name="T5" fmla="*/ 0 60000 65536"/>
              <a:gd name="T6" fmla="*/ 0 w 905"/>
              <a:gd name="T7" fmla="*/ 0 h 988"/>
              <a:gd name="T8" fmla="*/ 905 w 905"/>
              <a:gd name="T9" fmla="*/ 988 h 9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" h="988">
                <a:moveTo>
                  <a:pt x="0" y="988"/>
                </a:moveTo>
                <a:lnTo>
                  <a:pt x="90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0" name="Freeform 35"/>
          <p:cNvSpPr>
            <a:spLocks/>
          </p:cNvSpPr>
          <p:nvPr/>
        </p:nvSpPr>
        <p:spPr bwMode="auto">
          <a:xfrm>
            <a:off x="990600" y="2481263"/>
            <a:ext cx="6688138" cy="795337"/>
          </a:xfrm>
          <a:custGeom>
            <a:avLst/>
            <a:gdLst>
              <a:gd name="T0" fmla="*/ 0 w 4213"/>
              <a:gd name="T1" fmla="*/ 2147483647 h 501"/>
              <a:gd name="T2" fmla="*/ 2147483647 w 4213"/>
              <a:gd name="T3" fmla="*/ 0 h 501"/>
              <a:gd name="T4" fmla="*/ 0 60000 65536"/>
              <a:gd name="T5" fmla="*/ 0 60000 65536"/>
              <a:gd name="T6" fmla="*/ 0 w 4213"/>
              <a:gd name="T7" fmla="*/ 0 h 501"/>
              <a:gd name="T8" fmla="*/ 4213 w 4213"/>
              <a:gd name="T9" fmla="*/ 501 h 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13" h="501">
                <a:moveTo>
                  <a:pt x="0" y="501"/>
                </a:moveTo>
                <a:lnTo>
                  <a:pt x="4213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1" name="Freeform 36"/>
          <p:cNvSpPr>
            <a:spLocks/>
          </p:cNvSpPr>
          <p:nvPr/>
        </p:nvSpPr>
        <p:spPr bwMode="auto">
          <a:xfrm>
            <a:off x="1495425" y="3106738"/>
            <a:ext cx="6081713" cy="474662"/>
          </a:xfrm>
          <a:custGeom>
            <a:avLst/>
            <a:gdLst>
              <a:gd name="T0" fmla="*/ 0 w 3831"/>
              <a:gd name="T1" fmla="*/ 2147483647 h 299"/>
              <a:gd name="T2" fmla="*/ 2147483647 w 3831"/>
              <a:gd name="T3" fmla="*/ 0 h 299"/>
              <a:gd name="T4" fmla="*/ 0 60000 65536"/>
              <a:gd name="T5" fmla="*/ 0 60000 65536"/>
              <a:gd name="T6" fmla="*/ 0 w 3831"/>
              <a:gd name="T7" fmla="*/ 0 h 299"/>
              <a:gd name="T8" fmla="*/ 3831 w 3831"/>
              <a:gd name="T9" fmla="*/ 299 h 2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31" h="299">
                <a:moveTo>
                  <a:pt x="0" y="299"/>
                </a:moveTo>
                <a:lnTo>
                  <a:pt x="3831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2" name="Freeform 37"/>
          <p:cNvSpPr>
            <a:spLocks/>
          </p:cNvSpPr>
          <p:nvPr/>
        </p:nvSpPr>
        <p:spPr bwMode="auto">
          <a:xfrm>
            <a:off x="4354513" y="2903538"/>
            <a:ext cx="3556000" cy="623887"/>
          </a:xfrm>
          <a:custGeom>
            <a:avLst/>
            <a:gdLst>
              <a:gd name="T0" fmla="*/ 0 w 2240"/>
              <a:gd name="T1" fmla="*/ 2147483647 h 393"/>
              <a:gd name="T2" fmla="*/ 2147483647 w 2240"/>
              <a:gd name="T3" fmla="*/ 0 h 393"/>
              <a:gd name="T4" fmla="*/ 0 60000 65536"/>
              <a:gd name="T5" fmla="*/ 0 60000 65536"/>
              <a:gd name="T6" fmla="*/ 0 w 2240"/>
              <a:gd name="T7" fmla="*/ 0 h 393"/>
              <a:gd name="T8" fmla="*/ 2240 w 2240"/>
              <a:gd name="T9" fmla="*/ 393 h 3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40" h="393">
                <a:moveTo>
                  <a:pt x="0" y="393"/>
                </a:moveTo>
                <a:lnTo>
                  <a:pt x="224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3" name="Freeform 38"/>
          <p:cNvSpPr>
            <a:spLocks/>
          </p:cNvSpPr>
          <p:nvPr/>
        </p:nvSpPr>
        <p:spPr bwMode="auto">
          <a:xfrm>
            <a:off x="4224338" y="2540000"/>
            <a:ext cx="3454400" cy="668338"/>
          </a:xfrm>
          <a:custGeom>
            <a:avLst/>
            <a:gdLst>
              <a:gd name="T0" fmla="*/ 0 w 2176"/>
              <a:gd name="T1" fmla="*/ 2147483647 h 421"/>
              <a:gd name="T2" fmla="*/ 2147483647 w 2176"/>
              <a:gd name="T3" fmla="*/ 0 h 421"/>
              <a:gd name="T4" fmla="*/ 0 60000 65536"/>
              <a:gd name="T5" fmla="*/ 0 60000 65536"/>
              <a:gd name="T6" fmla="*/ 0 w 2176"/>
              <a:gd name="T7" fmla="*/ 0 h 421"/>
              <a:gd name="T8" fmla="*/ 2176 w 2176"/>
              <a:gd name="T9" fmla="*/ 421 h 4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76" h="421">
                <a:moveTo>
                  <a:pt x="0" y="421"/>
                </a:moveTo>
                <a:lnTo>
                  <a:pt x="2176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4" name="Freeform 39"/>
          <p:cNvSpPr>
            <a:spLocks/>
          </p:cNvSpPr>
          <p:nvPr/>
        </p:nvSpPr>
        <p:spPr bwMode="auto">
          <a:xfrm>
            <a:off x="2590800" y="2362200"/>
            <a:ext cx="3694113" cy="33338"/>
          </a:xfrm>
          <a:custGeom>
            <a:avLst/>
            <a:gdLst>
              <a:gd name="T0" fmla="*/ 0 w 2327"/>
              <a:gd name="T1" fmla="*/ 0 h 21"/>
              <a:gd name="T2" fmla="*/ 2147483647 w 2327"/>
              <a:gd name="T3" fmla="*/ 2147483647 h 21"/>
              <a:gd name="T4" fmla="*/ 0 60000 65536"/>
              <a:gd name="T5" fmla="*/ 0 60000 65536"/>
              <a:gd name="T6" fmla="*/ 0 w 2327"/>
              <a:gd name="T7" fmla="*/ 0 h 21"/>
              <a:gd name="T8" fmla="*/ 2327 w 2327"/>
              <a:gd name="T9" fmla="*/ 21 h 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27" h="21">
                <a:moveTo>
                  <a:pt x="0" y="0"/>
                </a:moveTo>
                <a:lnTo>
                  <a:pt x="2327" y="2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5" name="Freeform 40"/>
          <p:cNvSpPr>
            <a:spLocks/>
          </p:cNvSpPr>
          <p:nvPr/>
        </p:nvSpPr>
        <p:spPr bwMode="auto">
          <a:xfrm>
            <a:off x="914400" y="2286000"/>
            <a:ext cx="6908800" cy="1095375"/>
          </a:xfrm>
          <a:custGeom>
            <a:avLst/>
            <a:gdLst>
              <a:gd name="T0" fmla="*/ 0 w 4352"/>
              <a:gd name="T1" fmla="*/ 0 h 690"/>
              <a:gd name="T2" fmla="*/ 2147483647 w 4352"/>
              <a:gd name="T3" fmla="*/ 2147483647 h 690"/>
              <a:gd name="T4" fmla="*/ 0 60000 65536"/>
              <a:gd name="T5" fmla="*/ 0 60000 65536"/>
              <a:gd name="T6" fmla="*/ 0 w 4352"/>
              <a:gd name="T7" fmla="*/ 0 h 690"/>
              <a:gd name="T8" fmla="*/ 4352 w 4352"/>
              <a:gd name="T9" fmla="*/ 690 h 6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52" h="690">
                <a:moveTo>
                  <a:pt x="0" y="0"/>
                </a:moveTo>
                <a:lnTo>
                  <a:pt x="4352" y="69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6" name="Freeform 41"/>
          <p:cNvSpPr>
            <a:spLocks/>
          </p:cNvSpPr>
          <p:nvPr/>
        </p:nvSpPr>
        <p:spPr bwMode="auto">
          <a:xfrm>
            <a:off x="2257425" y="2878138"/>
            <a:ext cx="5884863" cy="198437"/>
          </a:xfrm>
          <a:custGeom>
            <a:avLst/>
            <a:gdLst>
              <a:gd name="T0" fmla="*/ 0 w 3707"/>
              <a:gd name="T1" fmla="*/ 0 h 125"/>
              <a:gd name="T2" fmla="*/ 2147483647 w 3707"/>
              <a:gd name="T3" fmla="*/ 2147483647 h 125"/>
              <a:gd name="T4" fmla="*/ 0 60000 65536"/>
              <a:gd name="T5" fmla="*/ 0 60000 65536"/>
              <a:gd name="T6" fmla="*/ 0 w 3707"/>
              <a:gd name="T7" fmla="*/ 0 h 125"/>
              <a:gd name="T8" fmla="*/ 3707 w 3707"/>
              <a:gd name="T9" fmla="*/ 125 h 1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7" h="125">
                <a:moveTo>
                  <a:pt x="0" y="0"/>
                </a:moveTo>
                <a:lnTo>
                  <a:pt x="3707" y="12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D3EC1F-281D-F840-BA52-4AA93D3EDFCD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93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feature-based alignment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/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/>
              <a:t>Compute </a:t>
            </a:r>
            <a:r>
              <a:rPr lang="en-US" i="1"/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/>
              <a:t>Loop:</a:t>
            </a:r>
          </a:p>
          <a:p>
            <a:pPr marL="838200" lvl="1" indent="-381000"/>
            <a:r>
              <a:rPr lang="en-US" i="1"/>
              <a:t>Hypothesize</a:t>
            </a:r>
            <a:r>
              <a:rPr lang="en-US"/>
              <a:t> transformation </a:t>
            </a:r>
            <a:r>
              <a:rPr lang="en-US" i="1"/>
              <a:t>T</a:t>
            </a:r>
            <a:endParaRPr lang="en-US"/>
          </a:p>
          <a:p>
            <a:pPr marL="457200" indent="-457200">
              <a:buFontTx/>
              <a:buChar char="•"/>
            </a:pPr>
            <a:endParaRPr lang="en-US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4232275" y="20986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429CA9-96F6-6945-895E-3377DBEB1C3B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600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feature-based alignment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/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/>
              <a:t>Compute </a:t>
            </a:r>
            <a:r>
              <a:rPr lang="en-US" i="1"/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/>
              <a:t>Loop:</a:t>
            </a:r>
          </a:p>
          <a:p>
            <a:pPr marL="838200" lvl="1" indent="-381000"/>
            <a:r>
              <a:rPr lang="en-US" i="1"/>
              <a:t>Hypothesize</a:t>
            </a:r>
            <a:r>
              <a:rPr lang="en-US"/>
              <a:t> transformation </a:t>
            </a:r>
            <a:r>
              <a:rPr lang="en-US" i="1"/>
              <a:t>T</a:t>
            </a:r>
            <a:endParaRPr lang="en-US"/>
          </a:p>
          <a:p>
            <a:pPr marL="838200" lvl="1" indent="-381000"/>
            <a:r>
              <a:rPr lang="en-US" i="1"/>
              <a:t>Verify </a:t>
            </a:r>
            <a:r>
              <a:rPr lang="en-US"/>
              <a:t>transformation (search for other matches consistent with </a:t>
            </a:r>
            <a:r>
              <a:rPr lang="en-US" i="1"/>
              <a:t>T</a:t>
            </a:r>
            <a:r>
              <a:rPr lang="en-US"/>
              <a:t>)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>
              <a:gd name="T0" fmla="*/ 0 w 1092"/>
              <a:gd name="T1" fmla="*/ 2147483647 h 30"/>
              <a:gd name="T2" fmla="*/ 2147483647 w 1092"/>
              <a:gd name="T3" fmla="*/ 0 h 30"/>
              <a:gd name="T4" fmla="*/ 0 60000 65536"/>
              <a:gd name="T5" fmla="*/ 0 60000 65536"/>
              <a:gd name="T6" fmla="*/ 0 w 1092"/>
              <a:gd name="T7" fmla="*/ 0 h 30"/>
              <a:gd name="T8" fmla="*/ 1092 w 1092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Freeform 11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Freeform 12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Freeform 14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Freeform 16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Freeform 18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Freeform 19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Freeform 20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Freeform 21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Freeform 22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3F64ED-C54A-134D-BD6B-03FF9B1E0651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5225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Generating putative correspondences</a:t>
            </a:r>
          </a:p>
        </p:txBody>
      </p:sp>
      <p:pic>
        <p:nvPicPr>
          <p:cNvPr id="29699" name="Picture 34" descr="vangogh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638" y="1219200"/>
            <a:ext cx="2925762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0" name="Group 35"/>
          <p:cNvGrpSpPr>
            <a:grpSpLocks noChangeAspect="1"/>
          </p:cNvGrpSpPr>
          <p:nvPr/>
        </p:nvGrpSpPr>
        <p:grpSpPr bwMode="auto">
          <a:xfrm>
            <a:off x="1271588" y="2786063"/>
            <a:ext cx="201612" cy="227012"/>
            <a:chOff x="1824" y="1728"/>
            <a:chExt cx="1392" cy="1392"/>
          </a:xfrm>
        </p:grpSpPr>
        <p:sp>
          <p:nvSpPr>
            <p:cNvPr id="29750" name="Line 36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51" name="Line 37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01" name="Group 38"/>
          <p:cNvGrpSpPr>
            <a:grpSpLocks noChangeAspect="1"/>
          </p:cNvGrpSpPr>
          <p:nvPr/>
        </p:nvGrpSpPr>
        <p:grpSpPr bwMode="auto">
          <a:xfrm>
            <a:off x="2389188" y="2905125"/>
            <a:ext cx="201612" cy="228600"/>
            <a:chOff x="1824" y="1728"/>
            <a:chExt cx="1392" cy="1392"/>
          </a:xfrm>
        </p:grpSpPr>
        <p:sp>
          <p:nvSpPr>
            <p:cNvPr id="29748" name="Line 39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49" name="Line 40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02" name="Group 41"/>
          <p:cNvGrpSpPr>
            <a:grpSpLocks noChangeAspect="1"/>
          </p:cNvGrpSpPr>
          <p:nvPr/>
        </p:nvGrpSpPr>
        <p:grpSpPr bwMode="auto">
          <a:xfrm>
            <a:off x="1941513" y="2479675"/>
            <a:ext cx="203200" cy="227013"/>
            <a:chOff x="1824" y="1728"/>
            <a:chExt cx="1392" cy="1392"/>
          </a:xfrm>
        </p:grpSpPr>
        <p:sp>
          <p:nvSpPr>
            <p:cNvPr id="29746" name="Line 42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47" name="Line 43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03" name="Group 44"/>
          <p:cNvGrpSpPr>
            <a:grpSpLocks noChangeAspect="1"/>
          </p:cNvGrpSpPr>
          <p:nvPr/>
        </p:nvGrpSpPr>
        <p:grpSpPr bwMode="auto">
          <a:xfrm>
            <a:off x="1485900" y="2157413"/>
            <a:ext cx="203200" cy="228600"/>
            <a:chOff x="1824" y="1728"/>
            <a:chExt cx="1392" cy="1392"/>
          </a:xfrm>
        </p:grpSpPr>
        <p:sp>
          <p:nvSpPr>
            <p:cNvPr id="29744" name="Line 45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45" name="Line 46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04" name="Group 47"/>
          <p:cNvGrpSpPr>
            <a:grpSpLocks noChangeAspect="1"/>
          </p:cNvGrpSpPr>
          <p:nvPr/>
        </p:nvGrpSpPr>
        <p:grpSpPr bwMode="auto">
          <a:xfrm>
            <a:off x="2984500" y="2870200"/>
            <a:ext cx="201613" cy="227013"/>
            <a:chOff x="1824" y="1728"/>
            <a:chExt cx="1392" cy="1392"/>
          </a:xfrm>
        </p:grpSpPr>
        <p:sp>
          <p:nvSpPr>
            <p:cNvPr id="29742" name="Line 48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43" name="Line 49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05" name="Group 50"/>
          <p:cNvGrpSpPr>
            <a:grpSpLocks noChangeAspect="1"/>
          </p:cNvGrpSpPr>
          <p:nvPr/>
        </p:nvGrpSpPr>
        <p:grpSpPr bwMode="auto">
          <a:xfrm>
            <a:off x="2798763" y="1766888"/>
            <a:ext cx="201612" cy="227012"/>
            <a:chOff x="1824" y="1728"/>
            <a:chExt cx="1392" cy="1392"/>
          </a:xfrm>
        </p:grpSpPr>
        <p:sp>
          <p:nvSpPr>
            <p:cNvPr id="29740" name="Line 51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41" name="Line 52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06" name="Group 53"/>
          <p:cNvGrpSpPr>
            <a:grpSpLocks noChangeAspect="1"/>
          </p:cNvGrpSpPr>
          <p:nvPr/>
        </p:nvGrpSpPr>
        <p:grpSpPr bwMode="auto">
          <a:xfrm>
            <a:off x="3124200" y="2206625"/>
            <a:ext cx="201613" cy="230188"/>
            <a:chOff x="1824" y="1728"/>
            <a:chExt cx="1392" cy="1392"/>
          </a:xfrm>
        </p:grpSpPr>
        <p:sp>
          <p:nvSpPr>
            <p:cNvPr id="29738" name="Line 54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39" name="Line 55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07" name="Group 56"/>
          <p:cNvGrpSpPr>
            <a:grpSpLocks noChangeAspect="1"/>
          </p:cNvGrpSpPr>
          <p:nvPr/>
        </p:nvGrpSpPr>
        <p:grpSpPr bwMode="auto">
          <a:xfrm>
            <a:off x="1844675" y="3054350"/>
            <a:ext cx="203200" cy="227013"/>
            <a:chOff x="1824" y="1728"/>
            <a:chExt cx="1392" cy="1392"/>
          </a:xfrm>
        </p:grpSpPr>
        <p:sp>
          <p:nvSpPr>
            <p:cNvPr id="29736" name="Line 57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37" name="Line 58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08" name="Group 59"/>
          <p:cNvGrpSpPr>
            <a:grpSpLocks noChangeAspect="1"/>
          </p:cNvGrpSpPr>
          <p:nvPr/>
        </p:nvGrpSpPr>
        <p:grpSpPr bwMode="auto">
          <a:xfrm>
            <a:off x="2352675" y="2147888"/>
            <a:ext cx="203200" cy="228600"/>
            <a:chOff x="1824" y="1728"/>
            <a:chExt cx="1392" cy="1392"/>
          </a:xfrm>
        </p:grpSpPr>
        <p:sp>
          <p:nvSpPr>
            <p:cNvPr id="29734" name="Line 60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35" name="Line 61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29709" name="Picture 63" descr="v_img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23963"/>
            <a:ext cx="292735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10" name="Group 64"/>
          <p:cNvGrpSpPr>
            <a:grpSpLocks noChangeAspect="1"/>
          </p:cNvGrpSpPr>
          <p:nvPr/>
        </p:nvGrpSpPr>
        <p:grpSpPr bwMode="auto">
          <a:xfrm>
            <a:off x="6629400" y="1870075"/>
            <a:ext cx="201613" cy="228600"/>
            <a:chOff x="1824" y="1728"/>
            <a:chExt cx="1392" cy="1392"/>
          </a:xfrm>
        </p:grpSpPr>
        <p:sp>
          <p:nvSpPr>
            <p:cNvPr id="29732" name="Line 65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33" name="Line 66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11" name="Group 67"/>
          <p:cNvGrpSpPr>
            <a:grpSpLocks noChangeAspect="1"/>
          </p:cNvGrpSpPr>
          <p:nvPr/>
        </p:nvGrpSpPr>
        <p:grpSpPr bwMode="auto">
          <a:xfrm>
            <a:off x="7072313" y="1592263"/>
            <a:ext cx="201612" cy="230187"/>
            <a:chOff x="1824" y="1728"/>
            <a:chExt cx="1392" cy="1392"/>
          </a:xfrm>
        </p:grpSpPr>
        <p:sp>
          <p:nvSpPr>
            <p:cNvPr id="29730" name="Line 68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31" name="Line 69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12" name="Group 70"/>
          <p:cNvGrpSpPr>
            <a:grpSpLocks noChangeAspect="1"/>
          </p:cNvGrpSpPr>
          <p:nvPr/>
        </p:nvGrpSpPr>
        <p:grpSpPr bwMode="auto">
          <a:xfrm>
            <a:off x="7615238" y="1947863"/>
            <a:ext cx="201612" cy="230187"/>
            <a:chOff x="1824" y="1728"/>
            <a:chExt cx="1392" cy="1392"/>
          </a:xfrm>
        </p:grpSpPr>
        <p:sp>
          <p:nvSpPr>
            <p:cNvPr id="29728" name="Line 71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29" name="Line 72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13" name="Group 73"/>
          <p:cNvGrpSpPr>
            <a:grpSpLocks noChangeAspect="1"/>
          </p:cNvGrpSpPr>
          <p:nvPr/>
        </p:nvGrpSpPr>
        <p:grpSpPr bwMode="auto">
          <a:xfrm>
            <a:off x="6848475" y="2457450"/>
            <a:ext cx="201613" cy="230188"/>
            <a:chOff x="1824" y="1728"/>
            <a:chExt cx="1392" cy="1392"/>
          </a:xfrm>
        </p:grpSpPr>
        <p:sp>
          <p:nvSpPr>
            <p:cNvPr id="29726" name="Line 74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27" name="Line 75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14" name="Group 76"/>
          <p:cNvGrpSpPr>
            <a:grpSpLocks noChangeAspect="1"/>
          </p:cNvGrpSpPr>
          <p:nvPr/>
        </p:nvGrpSpPr>
        <p:grpSpPr bwMode="auto">
          <a:xfrm>
            <a:off x="7085013" y="2878138"/>
            <a:ext cx="201612" cy="228600"/>
            <a:chOff x="1824" y="1728"/>
            <a:chExt cx="1392" cy="1392"/>
          </a:xfrm>
        </p:grpSpPr>
        <p:sp>
          <p:nvSpPr>
            <p:cNvPr id="29724" name="Line 77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25" name="Line 78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15" name="Group 79"/>
          <p:cNvGrpSpPr>
            <a:grpSpLocks noChangeAspect="1"/>
          </p:cNvGrpSpPr>
          <p:nvPr/>
        </p:nvGrpSpPr>
        <p:grpSpPr bwMode="auto">
          <a:xfrm>
            <a:off x="7480300" y="3168650"/>
            <a:ext cx="201613" cy="230188"/>
            <a:chOff x="1824" y="1728"/>
            <a:chExt cx="1392" cy="1392"/>
          </a:xfrm>
        </p:grpSpPr>
        <p:sp>
          <p:nvSpPr>
            <p:cNvPr id="29722" name="Line 80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23" name="Line 81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16" name="Group 82"/>
          <p:cNvGrpSpPr>
            <a:grpSpLocks noChangeAspect="1"/>
          </p:cNvGrpSpPr>
          <p:nvPr/>
        </p:nvGrpSpPr>
        <p:grpSpPr bwMode="auto">
          <a:xfrm>
            <a:off x="7529513" y="2633663"/>
            <a:ext cx="201612" cy="228600"/>
            <a:chOff x="1824" y="1728"/>
            <a:chExt cx="1392" cy="1392"/>
          </a:xfrm>
        </p:grpSpPr>
        <p:sp>
          <p:nvSpPr>
            <p:cNvPr id="29720" name="Line 83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21" name="Line 84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9717" name="Line 85"/>
          <p:cNvSpPr>
            <a:spLocks noChangeShapeType="1"/>
          </p:cNvSpPr>
          <p:nvPr/>
        </p:nvSpPr>
        <p:spPr bwMode="auto">
          <a:xfrm>
            <a:off x="4516438" y="2341563"/>
            <a:ext cx="631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18" name="Text Box 107"/>
          <p:cNvSpPr txBox="1">
            <a:spLocks noChangeArrowheads="1"/>
          </p:cNvSpPr>
          <p:nvPr/>
        </p:nvSpPr>
        <p:spPr bwMode="auto">
          <a:xfrm>
            <a:off x="4606925" y="1752600"/>
            <a:ext cx="498475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0"/>
              <a:t>?</a:t>
            </a:r>
            <a:endParaRPr lang="en-US" b="0"/>
          </a:p>
        </p:txBody>
      </p:sp>
      <p:sp>
        <p:nvSpPr>
          <p:cNvPr id="29719" name="Rectangle 10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6457E98-19B5-7A47-9347-FA7481ACF213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3022567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Generating putative correspondences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791200"/>
            <a:ext cx="7772400" cy="914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Need to compare </a:t>
            </a:r>
            <a:r>
              <a:rPr lang="en-US" i="1"/>
              <a:t>feature descriptors</a:t>
            </a:r>
            <a:r>
              <a:rPr lang="en-US"/>
              <a:t> of local patches surrounding interest points</a:t>
            </a:r>
            <a:endParaRPr lang="en-US" i="1"/>
          </a:p>
        </p:txBody>
      </p:sp>
      <p:pic>
        <p:nvPicPr>
          <p:cNvPr id="30724" name="Picture 4" descr="vangogh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638" y="1219200"/>
            <a:ext cx="2925762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5" name="Group 5"/>
          <p:cNvGrpSpPr>
            <a:grpSpLocks noChangeAspect="1"/>
          </p:cNvGrpSpPr>
          <p:nvPr/>
        </p:nvGrpSpPr>
        <p:grpSpPr bwMode="auto">
          <a:xfrm>
            <a:off x="1271588" y="2786063"/>
            <a:ext cx="201612" cy="227012"/>
            <a:chOff x="1824" y="1728"/>
            <a:chExt cx="1392" cy="1392"/>
          </a:xfrm>
        </p:grpSpPr>
        <p:sp>
          <p:nvSpPr>
            <p:cNvPr id="30794" name="Line 6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95" name="Line 7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26" name="Group 8"/>
          <p:cNvGrpSpPr>
            <a:grpSpLocks noChangeAspect="1"/>
          </p:cNvGrpSpPr>
          <p:nvPr/>
        </p:nvGrpSpPr>
        <p:grpSpPr bwMode="auto">
          <a:xfrm>
            <a:off x="2389188" y="2905125"/>
            <a:ext cx="201612" cy="228600"/>
            <a:chOff x="1824" y="1728"/>
            <a:chExt cx="1392" cy="1392"/>
          </a:xfrm>
        </p:grpSpPr>
        <p:sp>
          <p:nvSpPr>
            <p:cNvPr id="30792" name="Line 9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93" name="Line 10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27" name="Group 11"/>
          <p:cNvGrpSpPr>
            <a:grpSpLocks noChangeAspect="1"/>
          </p:cNvGrpSpPr>
          <p:nvPr/>
        </p:nvGrpSpPr>
        <p:grpSpPr bwMode="auto">
          <a:xfrm>
            <a:off x="1941513" y="2479675"/>
            <a:ext cx="203200" cy="227013"/>
            <a:chOff x="1824" y="1728"/>
            <a:chExt cx="1392" cy="1392"/>
          </a:xfrm>
        </p:grpSpPr>
        <p:sp>
          <p:nvSpPr>
            <p:cNvPr id="30790" name="Line 12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91" name="Line 13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28" name="Group 14"/>
          <p:cNvGrpSpPr>
            <a:grpSpLocks noChangeAspect="1"/>
          </p:cNvGrpSpPr>
          <p:nvPr/>
        </p:nvGrpSpPr>
        <p:grpSpPr bwMode="auto">
          <a:xfrm>
            <a:off x="1485900" y="2157413"/>
            <a:ext cx="203200" cy="228600"/>
            <a:chOff x="1824" y="1728"/>
            <a:chExt cx="1392" cy="1392"/>
          </a:xfrm>
        </p:grpSpPr>
        <p:sp>
          <p:nvSpPr>
            <p:cNvPr id="30788" name="Line 15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89" name="Line 16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29" name="Group 17"/>
          <p:cNvGrpSpPr>
            <a:grpSpLocks noChangeAspect="1"/>
          </p:cNvGrpSpPr>
          <p:nvPr/>
        </p:nvGrpSpPr>
        <p:grpSpPr bwMode="auto">
          <a:xfrm>
            <a:off x="2984500" y="2870200"/>
            <a:ext cx="201613" cy="227013"/>
            <a:chOff x="1824" y="1728"/>
            <a:chExt cx="1392" cy="1392"/>
          </a:xfrm>
        </p:grpSpPr>
        <p:sp>
          <p:nvSpPr>
            <p:cNvPr id="30786" name="Line 18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87" name="Line 19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30" name="Group 20"/>
          <p:cNvGrpSpPr>
            <a:grpSpLocks noChangeAspect="1"/>
          </p:cNvGrpSpPr>
          <p:nvPr/>
        </p:nvGrpSpPr>
        <p:grpSpPr bwMode="auto">
          <a:xfrm>
            <a:off x="2798763" y="1766888"/>
            <a:ext cx="201612" cy="227012"/>
            <a:chOff x="1824" y="1728"/>
            <a:chExt cx="1392" cy="1392"/>
          </a:xfrm>
        </p:grpSpPr>
        <p:sp>
          <p:nvSpPr>
            <p:cNvPr id="30784" name="Line 21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85" name="Line 22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31" name="Group 23"/>
          <p:cNvGrpSpPr>
            <a:grpSpLocks noChangeAspect="1"/>
          </p:cNvGrpSpPr>
          <p:nvPr/>
        </p:nvGrpSpPr>
        <p:grpSpPr bwMode="auto">
          <a:xfrm>
            <a:off x="3124200" y="2206625"/>
            <a:ext cx="201613" cy="230188"/>
            <a:chOff x="1824" y="1728"/>
            <a:chExt cx="1392" cy="1392"/>
          </a:xfrm>
        </p:grpSpPr>
        <p:sp>
          <p:nvSpPr>
            <p:cNvPr id="30782" name="Line 24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83" name="Line 25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32" name="Group 26"/>
          <p:cNvGrpSpPr>
            <a:grpSpLocks noChangeAspect="1"/>
          </p:cNvGrpSpPr>
          <p:nvPr/>
        </p:nvGrpSpPr>
        <p:grpSpPr bwMode="auto">
          <a:xfrm>
            <a:off x="1844675" y="3054350"/>
            <a:ext cx="203200" cy="227013"/>
            <a:chOff x="1824" y="1728"/>
            <a:chExt cx="1392" cy="1392"/>
          </a:xfrm>
        </p:grpSpPr>
        <p:sp>
          <p:nvSpPr>
            <p:cNvPr id="30780" name="Line 27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81" name="Line 28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33" name="Group 29"/>
          <p:cNvGrpSpPr>
            <a:grpSpLocks noChangeAspect="1"/>
          </p:cNvGrpSpPr>
          <p:nvPr/>
        </p:nvGrpSpPr>
        <p:grpSpPr bwMode="auto">
          <a:xfrm>
            <a:off x="2352675" y="2147888"/>
            <a:ext cx="203200" cy="228600"/>
            <a:chOff x="1824" y="1728"/>
            <a:chExt cx="1392" cy="1392"/>
          </a:xfrm>
        </p:grpSpPr>
        <p:sp>
          <p:nvSpPr>
            <p:cNvPr id="30778" name="Line 30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79" name="Line 31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30734" name="Picture 32" descr="v_img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23963"/>
            <a:ext cx="292735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35" name="Group 33"/>
          <p:cNvGrpSpPr>
            <a:grpSpLocks noChangeAspect="1"/>
          </p:cNvGrpSpPr>
          <p:nvPr/>
        </p:nvGrpSpPr>
        <p:grpSpPr bwMode="auto">
          <a:xfrm>
            <a:off x="6629400" y="1870075"/>
            <a:ext cx="201613" cy="228600"/>
            <a:chOff x="1824" y="1728"/>
            <a:chExt cx="1392" cy="1392"/>
          </a:xfrm>
        </p:grpSpPr>
        <p:sp>
          <p:nvSpPr>
            <p:cNvPr id="30776" name="Line 34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77" name="Line 35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36" name="Group 36"/>
          <p:cNvGrpSpPr>
            <a:grpSpLocks noChangeAspect="1"/>
          </p:cNvGrpSpPr>
          <p:nvPr/>
        </p:nvGrpSpPr>
        <p:grpSpPr bwMode="auto">
          <a:xfrm>
            <a:off x="7072313" y="1592263"/>
            <a:ext cx="201612" cy="230187"/>
            <a:chOff x="1824" y="1728"/>
            <a:chExt cx="1392" cy="1392"/>
          </a:xfrm>
        </p:grpSpPr>
        <p:sp>
          <p:nvSpPr>
            <p:cNvPr id="30774" name="Line 37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75" name="Line 38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37" name="Group 39"/>
          <p:cNvGrpSpPr>
            <a:grpSpLocks noChangeAspect="1"/>
          </p:cNvGrpSpPr>
          <p:nvPr/>
        </p:nvGrpSpPr>
        <p:grpSpPr bwMode="auto">
          <a:xfrm>
            <a:off x="7615238" y="1947863"/>
            <a:ext cx="201612" cy="230187"/>
            <a:chOff x="1824" y="1728"/>
            <a:chExt cx="1392" cy="1392"/>
          </a:xfrm>
        </p:grpSpPr>
        <p:sp>
          <p:nvSpPr>
            <p:cNvPr id="30772" name="Line 40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73" name="Line 41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38" name="Group 42"/>
          <p:cNvGrpSpPr>
            <a:grpSpLocks noChangeAspect="1"/>
          </p:cNvGrpSpPr>
          <p:nvPr/>
        </p:nvGrpSpPr>
        <p:grpSpPr bwMode="auto">
          <a:xfrm>
            <a:off x="6848475" y="2457450"/>
            <a:ext cx="201613" cy="230188"/>
            <a:chOff x="1824" y="1728"/>
            <a:chExt cx="1392" cy="1392"/>
          </a:xfrm>
        </p:grpSpPr>
        <p:sp>
          <p:nvSpPr>
            <p:cNvPr id="30770" name="Line 43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71" name="Line 44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39" name="Group 45"/>
          <p:cNvGrpSpPr>
            <a:grpSpLocks noChangeAspect="1"/>
          </p:cNvGrpSpPr>
          <p:nvPr/>
        </p:nvGrpSpPr>
        <p:grpSpPr bwMode="auto">
          <a:xfrm>
            <a:off x="7085013" y="2878138"/>
            <a:ext cx="201612" cy="228600"/>
            <a:chOff x="1824" y="1728"/>
            <a:chExt cx="1392" cy="1392"/>
          </a:xfrm>
        </p:grpSpPr>
        <p:sp>
          <p:nvSpPr>
            <p:cNvPr id="30768" name="Line 46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69" name="Line 47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40" name="Group 48"/>
          <p:cNvGrpSpPr>
            <a:grpSpLocks noChangeAspect="1"/>
          </p:cNvGrpSpPr>
          <p:nvPr/>
        </p:nvGrpSpPr>
        <p:grpSpPr bwMode="auto">
          <a:xfrm>
            <a:off x="7480300" y="3168650"/>
            <a:ext cx="201613" cy="230188"/>
            <a:chOff x="1824" y="1728"/>
            <a:chExt cx="1392" cy="1392"/>
          </a:xfrm>
        </p:grpSpPr>
        <p:sp>
          <p:nvSpPr>
            <p:cNvPr id="30766" name="Line 49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67" name="Line 50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741" name="Group 51"/>
          <p:cNvGrpSpPr>
            <a:grpSpLocks noChangeAspect="1"/>
          </p:cNvGrpSpPr>
          <p:nvPr/>
        </p:nvGrpSpPr>
        <p:grpSpPr bwMode="auto">
          <a:xfrm>
            <a:off x="7529513" y="2633663"/>
            <a:ext cx="201612" cy="228600"/>
            <a:chOff x="1824" y="1728"/>
            <a:chExt cx="1392" cy="1392"/>
          </a:xfrm>
        </p:grpSpPr>
        <p:sp>
          <p:nvSpPr>
            <p:cNvPr id="30764" name="Line 52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65" name="Line 53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742" name="Line 54"/>
          <p:cNvSpPr>
            <a:spLocks noChangeShapeType="1"/>
          </p:cNvSpPr>
          <p:nvPr/>
        </p:nvSpPr>
        <p:spPr bwMode="auto">
          <a:xfrm>
            <a:off x="4516438" y="2341563"/>
            <a:ext cx="631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0743" name="Group 55"/>
          <p:cNvGrpSpPr>
            <a:grpSpLocks/>
          </p:cNvGrpSpPr>
          <p:nvPr/>
        </p:nvGrpSpPr>
        <p:grpSpPr bwMode="auto">
          <a:xfrm>
            <a:off x="1422400" y="3910013"/>
            <a:ext cx="882650" cy="1006475"/>
            <a:chOff x="2734" y="1800"/>
            <a:chExt cx="432" cy="439"/>
          </a:xfrm>
        </p:grpSpPr>
        <p:sp>
          <p:nvSpPr>
            <p:cNvPr id="30758" name="Line 56"/>
            <p:cNvSpPr>
              <a:spLocks noChangeAspect="1" noChangeShapeType="1"/>
            </p:cNvSpPr>
            <p:nvPr/>
          </p:nvSpPr>
          <p:spPr bwMode="auto">
            <a:xfrm>
              <a:off x="2877" y="1960"/>
              <a:ext cx="1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59" name="Line 57"/>
            <p:cNvSpPr>
              <a:spLocks noChangeAspect="1" noChangeShapeType="1"/>
            </p:cNvSpPr>
            <p:nvPr/>
          </p:nvSpPr>
          <p:spPr bwMode="auto">
            <a:xfrm>
              <a:off x="2877" y="2008"/>
              <a:ext cx="1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60" name="Line 58"/>
            <p:cNvSpPr>
              <a:spLocks noChangeAspect="1" noChangeShapeType="1"/>
            </p:cNvSpPr>
            <p:nvPr/>
          </p:nvSpPr>
          <p:spPr bwMode="auto">
            <a:xfrm>
              <a:off x="2878" y="205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61" name="Line 59"/>
            <p:cNvSpPr>
              <a:spLocks noChangeAspect="1" noChangeShapeType="1"/>
            </p:cNvSpPr>
            <p:nvPr/>
          </p:nvSpPr>
          <p:spPr bwMode="auto">
            <a:xfrm>
              <a:off x="2878" y="21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62" name="Line 60"/>
            <p:cNvSpPr>
              <a:spLocks noChangeAspect="1" noChangeShapeType="1"/>
            </p:cNvSpPr>
            <p:nvPr/>
          </p:nvSpPr>
          <p:spPr bwMode="auto">
            <a:xfrm>
              <a:off x="2877" y="2156"/>
              <a:ext cx="1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63" name="Rectangle 61"/>
            <p:cNvSpPr>
              <a:spLocks noChangeArrowheads="1"/>
            </p:cNvSpPr>
            <p:nvPr/>
          </p:nvSpPr>
          <p:spPr bwMode="auto">
            <a:xfrm>
              <a:off x="2734" y="1800"/>
              <a:ext cx="432" cy="43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6000" b="0"/>
                <a:t>( )</a:t>
              </a:r>
            </a:p>
          </p:txBody>
        </p:sp>
      </p:grpSp>
      <p:grpSp>
        <p:nvGrpSpPr>
          <p:cNvPr id="30744" name="Group 62"/>
          <p:cNvGrpSpPr>
            <a:grpSpLocks/>
          </p:cNvGrpSpPr>
          <p:nvPr/>
        </p:nvGrpSpPr>
        <p:grpSpPr bwMode="auto">
          <a:xfrm>
            <a:off x="6791325" y="3911600"/>
            <a:ext cx="882650" cy="1004888"/>
            <a:chOff x="2734" y="1801"/>
            <a:chExt cx="433" cy="438"/>
          </a:xfrm>
        </p:grpSpPr>
        <p:sp>
          <p:nvSpPr>
            <p:cNvPr id="30752" name="Line 63"/>
            <p:cNvSpPr>
              <a:spLocks noChangeAspect="1" noChangeShapeType="1"/>
            </p:cNvSpPr>
            <p:nvPr/>
          </p:nvSpPr>
          <p:spPr bwMode="auto">
            <a:xfrm>
              <a:off x="2877" y="1960"/>
              <a:ext cx="1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53" name="Line 64"/>
            <p:cNvSpPr>
              <a:spLocks noChangeAspect="1" noChangeShapeType="1"/>
            </p:cNvSpPr>
            <p:nvPr/>
          </p:nvSpPr>
          <p:spPr bwMode="auto">
            <a:xfrm>
              <a:off x="2877" y="2008"/>
              <a:ext cx="1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54" name="Line 65"/>
            <p:cNvSpPr>
              <a:spLocks noChangeAspect="1" noChangeShapeType="1"/>
            </p:cNvSpPr>
            <p:nvPr/>
          </p:nvSpPr>
          <p:spPr bwMode="auto">
            <a:xfrm>
              <a:off x="2878" y="205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55" name="Line 66"/>
            <p:cNvSpPr>
              <a:spLocks noChangeAspect="1" noChangeShapeType="1"/>
            </p:cNvSpPr>
            <p:nvPr/>
          </p:nvSpPr>
          <p:spPr bwMode="auto">
            <a:xfrm>
              <a:off x="2878" y="21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56" name="Line 67"/>
            <p:cNvSpPr>
              <a:spLocks noChangeAspect="1" noChangeShapeType="1"/>
            </p:cNvSpPr>
            <p:nvPr/>
          </p:nvSpPr>
          <p:spPr bwMode="auto">
            <a:xfrm>
              <a:off x="2877" y="2156"/>
              <a:ext cx="1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57" name="Rectangle 68"/>
            <p:cNvSpPr>
              <a:spLocks noChangeArrowheads="1"/>
            </p:cNvSpPr>
            <p:nvPr/>
          </p:nvSpPr>
          <p:spPr bwMode="auto">
            <a:xfrm>
              <a:off x="2734" y="1801"/>
              <a:ext cx="433" cy="4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6000" b="0"/>
                <a:t>( )</a:t>
              </a:r>
            </a:p>
          </p:txBody>
        </p:sp>
      </p:grpSp>
      <p:sp>
        <p:nvSpPr>
          <p:cNvPr id="30745" name="Freeform 69"/>
          <p:cNvSpPr>
            <a:spLocks/>
          </p:cNvSpPr>
          <p:nvPr/>
        </p:nvSpPr>
        <p:spPr bwMode="auto">
          <a:xfrm>
            <a:off x="1941513" y="3155950"/>
            <a:ext cx="215900" cy="825500"/>
          </a:xfrm>
          <a:custGeom>
            <a:avLst/>
            <a:gdLst>
              <a:gd name="T0" fmla="*/ 0 w 106"/>
              <a:gd name="T1" fmla="*/ 0 h 360"/>
              <a:gd name="T2" fmla="*/ 2147483647 w 106"/>
              <a:gd name="T3" fmla="*/ 2147483647 h 360"/>
              <a:gd name="T4" fmla="*/ 0 w 106"/>
              <a:gd name="T5" fmla="*/ 2147483647 h 360"/>
              <a:gd name="T6" fmla="*/ 0 60000 65536"/>
              <a:gd name="T7" fmla="*/ 0 60000 65536"/>
              <a:gd name="T8" fmla="*/ 0 60000 65536"/>
              <a:gd name="T9" fmla="*/ 0 w 106"/>
              <a:gd name="T10" fmla="*/ 0 h 360"/>
              <a:gd name="T11" fmla="*/ 106 w 106"/>
              <a:gd name="T12" fmla="*/ 360 h 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60">
                <a:moveTo>
                  <a:pt x="0" y="0"/>
                </a:moveTo>
                <a:cubicBezTo>
                  <a:pt x="53" y="65"/>
                  <a:pt x="106" y="130"/>
                  <a:pt x="106" y="190"/>
                </a:cubicBezTo>
                <a:cubicBezTo>
                  <a:pt x="106" y="250"/>
                  <a:pt x="18" y="332"/>
                  <a:pt x="0" y="36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46" name="Freeform 70"/>
          <p:cNvSpPr>
            <a:spLocks/>
          </p:cNvSpPr>
          <p:nvPr/>
        </p:nvSpPr>
        <p:spPr bwMode="auto">
          <a:xfrm>
            <a:off x="7581900" y="3260725"/>
            <a:ext cx="215900" cy="827088"/>
          </a:xfrm>
          <a:custGeom>
            <a:avLst/>
            <a:gdLst>
              <a:gd name="T0" fmla="*/ 0 w 106"/>
              <a:gd name="T1" fmla="*/ 0 h 360"/>
              <a:gd name="T2" fmla="*/ 2147483647 w 106"/>
              <a:gd name="T3" fmla="*/ 2147483647 h 360"/>
              <a:gd name="T4" fmla="*/ 0 w 106"/>
              <a:gd name="T5" fmla="*/ 2147483647 h 360"/>
              <a:gd name="T6" fmla="*/ 0 60000 65536"/>
              <a:gd name="T7" fmla="*/ 0 60000 65536"/>
              <a:gd name="T8" fmla="*/ 0 60000 65536"/>
              <a:gd name="T9" fmla="*/ 0 w 106"/>
              <a:gd name="T10" fmla="*/ 0 h 360"/>
              <a:gd name="T11" fmla="*/ 106 w 106"/>
              <a:gd name="T12" fmla="*/ 360 h 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60">
                <a:moveTo>
                  <a:pt x="0" y="0"/>
                </a:moveTo>
                <a:cubicBezTo>
                  <a:pt x="53" y="65"/>
                  <a:pt x="106" y="130"/>
                  <a:pt x="106" y="190"/>
                </a:cubicBezTo>
                <a:cubicBezTo>
                  <a:pt x="106" y="250"/>
                  <a:pt x="18" y="332"/>
                  <a:pt x="0" y="36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47" name="Text Box 71"/>
          <p:cNvSpPr txBox="1">
            <a:spLocks noChangeArrowheads="1"/>
          </p:cNvSpPr>
          <p:nvPr/>
        </p:nvSpPr>
        <p:spPr bwMode="auto">
          <a:xfrm>
            <a:off x="4552950" y="4170363"/>
            <a:ext cx="569913" cy="9128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0"/>
              <a:t>=</a:t>
            </a:r>
            <a:endParaRPr lang="en-US" b="0"/>
          </a:p>
        </p:txBody>
      </p:sp>
      <p:sp>
        <p:nvSpPr>
          <p:cNvPr id="30748" name="Text Box 72"/>
          <p:cNvSpPr txBox="1">
            <a:spLocks noChangeArrowheads="1"/>
          </p:cNvSpPr>
          <p:nvPr/>
        </p:nvSpPr>
        <p:spPr bwMode="auto">
          <a:xfrm>
            <a:off x="4591050" y="3927475"/>
            <a:ext cx="498475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0"/>
              <a:t>?</a:t>
            </a:r>
            <a:endParaRPr lang="en-US" b="0"/>
          </a:p>
        </p:txBody>
      </p:sp>
      <p:sp>
        <p:nvSpPr>
          <p:cNvPr id="30749" name="Text Box 73"/>
          <p:cNvSpPr txBox="1">
            <a:spLocks noChangeArrowheads="1"/>
          </p:cNvSpPr>
          <p:nvPr/>
        </p:nvSpPr>
        <p:spPr bwMode="auto">
          <a:xfrm>
            <a:off x="1250950" y="4978400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0">
                <a:latin typeface="Arial" pitchFamily="34" charset="0"/>
              </a:rPr>
              <a:t>feature</a:t>
            </a:r>
            <a:br>
              <a:rPr lang="en-US" sz="1800" b="0">
                <a:latin typeface="Arial" pitchFamily="34" charset="0"/>
              </a:rPr>
            </a:br>
            <a:r>
              <a:rPr lang="en-US" sz="1800" b="0">
                <a:latin typeface="Arial" pitchFamily="34" charset="0"/>
              </a:rPr>
              <a:t>descriptor</a:t>
            </a:r>
          </a:p>
        </p:txBody>
      </p:sp>
      <p:sp>
        <p:nvSpPr>
          <p:cNvPr id="30750" name="Text Box 74"/>
          <p:cNvSpPr txBox="1">
            <a:spLocks noChangeArrowheads="1"/>
          </p:cNvSpPr>
          <p:nvPr/>
        </p:nvSpPr>
        <p:spPr bwMode="auto">
          <a:xfrm>
            <a:off x="6629400" y="4997450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0">
                <a:latin typeface="Arial" pitchFamily="34" charset="0"/>
              </a:rPr>
              <a:t>feature</a:t>
            </a:r>
            <a:br>
              <a:rPr lang="en-US" sz="1800" b="0">
                <a:latin typeface="Arial" pitchFamily="34" charset="0"/>
              </a:rPr>
            </a:br>
            <a:r>
              <a:rPr lang="en-US" sz="1800" b="0">
                <a:latin typeface="Arial" pitchFamily="34" charset="0"/>
              </a:rPr>
              <a:t>descriptor</a:t>
            </a:r>
          </a:p>
        </p:txBody>
      </p:sp>
      <p:sp>
        <p:nvSpPr>
          <p:cNvPr id="30751" name="Text Box 75"/>
          <p:cNvSpPr txBox="1">
            <a:spLocks noChangeArrowheads="1"/>
          </p:cNvSpPr>
          <p:nvPr/>
        </p:nvSpPr>
        <p:spPr bwMode="auto">
          <a:xfrm>
            <a:off x="4606925" y="1752600"/>
            <a:ext cx="498475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0"/>
              <a:t>?</a:t>
            </a:r>
            <a:endParaRPr lang="en-US" b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C90DE5E-FF7D-0C4A-BB40-2391D8716B13}"/>
              </a:ext>
            </a:extLst>
          </p:cNvPr>
          <p:cNvSpPr/>
          <p:nvPr/>
        </p:nvSpPr>
        <p:spPr>
          <a:xfrm>
            <a:off x="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Slide from L.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Lazebnik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806036"/>
      </p:ext>
    </p:extLst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45923</TotalTime>
  <Words>1525</Words>
  <Application>Microsoft Macintosh PowerPoint</Application>
  <PresentationFormat>On-screen Show (4:3)</PresentationFormat>
  <Paragraphs>288</Paragraphs>
  <Slides>42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Symbol</vt:lpstr>
      <vt:lpstr>Times New Roman</vt:lpstr>
      <vt:lpstr>Blank Presentation</vt:lpstr>
      <vt:lpstr>Equation</vt:lpstr>
      <vt:lpstr>Photo Editor Photo</vt:lpstr>
      <vt:lpstr>Image alignment</vt:lpstr>
      <vt:lpstr>Image Alignment</vt:lpstr>
      <vt:lpstr>Robust feature-based alignment</vt:lpstr>
      <vt:lpstr>Robust feature-based alignment</vt:lpstr>
      <vt:lpstr>Robust feature-based alignment</vt:lpstr>
      <vt:lpstr>Robust feature-based alignment</vt:lpstr>
      <vt:lpstr>Robust feature-based alignment</vt:lpstr>
      <vt:lpstr>Generating putative correspondences</vt:lpstr>
      <vt:lpstr>Generating putative correspondences</vt:lpstr>
      <vt:lpstr>Feature descriptors</vt:lpstr>
      <vt:lpstr>Feature descriptors</vt:lpstr>
      <vt:lpstr>Disadvantage of intensity vectors as descriptors</vt:lpstr>
      <vt:lpstr>Feature descriptors: SIFT</vt:lpstr>
      <vt:lpstr>Feature descriptors: SIFT</vt:lpstr>
      <vt:lpstr>Feature matching</vt:lpstr>
      <vt:lpstr>Problem: Ambiguous putative matches</vt:lpstr>
      <vt:lpstr>Rejection of unreliable matches</vt:lpstr>
      <vt:lpstr>RANSAC</vt:lpstr>
      <vt:lpstr>Robust feature-based alignment</vt:lpstr>
      <vt:lpstr>Common transformations</vt:lpstr>
      <vt:lpstr>Scaling</vt:lpstr>
      <vt:lpstr>Scaling</vt:lpstr>
      <vt:lpstr>Scaling</vt:lpstr>
      <vt:lpstr>2-D Rotation</vt:lpstr>
      <vt:lpstr>2-D Rotation</vt:lpstr>
      <vt:lpstr>2-D Rotation</vt:lpstr>
      <vt:lpstr>Basic 2D transformations</vt:lpstr>
      <vt:lpstr>Affine Transformations</vt:lpstr>
      <vt:lpstr>Projective Transformations</vt:lpstr>
      <vt:lpstr>Fitting a plane projective transformation</vt:lpstr>
      <vt:lpstr>Homography</vt:lpstr>
      <vt:lpstr>Homography example: Image rectification</vt:lpstr>
      <vt:lpstr>Homography Example</vt:lpstr>
      <vt:lpstr>2D image transformations</vt:lpstr>
      <vt:lpstr>Fitting an affine transformation</vt:lpstr>
      <vt:lpstr>Fitting an affine transformation</vt:lpstr>
      <vt:lpstr>Fitting an affine transformation</vt:lpstr>
      <vt:lpstr>Fitting a homography</vt:lpstr>
      <vt:lpstr>Fitting a homography</vt:lpstr>
      <vt:lpstr>Fitting a homography</vt:lpstr>
      <vt:lpstr>Fitting a homography</vt:lpstr>
      <vt:lpstr>Feature-based alignment: Overview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Vision: Motion</dc:title>
  <dc:creator>Steve Seitz</dc:creator>
  <cp:lastModifiedBy>Gupta, Saurabh</cp:lastModifiedBy>
  <cp:revision>1067</cp:revision>
  <cp:lastPrinted>2018-02-27T16:16:47Z</cp:lastPrinted>
  <dcterms:created xsi:type="dcterms:W3CDTF">1998-05-10T17:20:27Z</dcterms:created>
  <dcterms:modified xsi:type="dcterms:W3CDTF">2023-02-22T04:15:00Z</dcterms:modified>
</cp:coreProperties>
</file>