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519" r:id="rId2"/>
    <p:sldId id="509" r:id="rId3"/>
    <p:sldId id="532" r:id="rId4"/>
    <p:sldId id="533" r:id="rId5"/>
    <p:sldId id="534" r:id="rId6"/>
    <p:sldId id="504" r:id="rId7"/>
    <p:sldId id="459" r:id="rId8"/>
    <p:sldId id="506" r:id="rId9"/>
    <p:sldId id="447" r:id="rId10"/>
    <p:sldId id="448" r:id="rId11"/>
    <p:sldId id="449" r:id="rId12"/>
    <p:sldId id="508" r:id="rId13"/>
    <p:sldId id="520" r:id="rId14"/>
    <p:sldId id="450" r:id="rId15"/>
    <p:sldId id="499" r:id="rId16"/>
    <p:sldId id="482" r:id="rId17"/>
    <p:sldId id="521" r:id="rId18"/>
    <p:sldId id="536" r:id="rId19"/>
    <p:sldId id="537" r:id="rId20"/>
    <p:sldId id="538" r:id="rId21"/>
    <p:sldId id="491" r:id="rId22"/>
    <p:sldId id="544" r:id="rId23"/>
    <p:sldId id="543" r:id="rId24"/>
    <p:sldId id="485" r:id="rId25"/>
    <p:sldId id="525" r:id="rId26"/>
    <p:sldId id="490" r:id="rId27"/>
    <p:sldId id="492" r:id="rId28"/>
    <p:sldId id="486" r:id="rId29"/>
    <p:sldId id="529" r:id="rId30"/>
    <p:sldId id="546" r:id="rId31"/>
    <p:sldId id="526" r:id="rId32"/>
    <p:sldId id="457" r:id="rId33"/>
    <p:sldId id="500" r:id="rId34"/>
    <p:sldId id="458" r:id="rId35"/>
    <p:sldId id="535" r:id="rId36"/>
    <p:sldId id="527" r:id="rId37"/>
    <p:sldId id="479" r:id="rId38"/>
    <p:sldId id="528" r:id="rId39"/>
    <p:sldId id="503" r:id="rId40"/>
    <p:sldId id="553" r:id="rId41"/>
    <p:sldId id="554" r:id="rId42"/>
    <p:sldId id="552" r:id="rId4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A50021"/>
    <a:srgbClr val="FF00FF"/>
    <a:srgbClr val="99FF33"/>
    <a:srgbClr val="CCFF33"/>
    <a:srgbClr val="339966"/>
    <a:srgbClr val="96969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6803" autoAdjust="0"/>
    <p:restoredTop sz="97479" autoAdjust="0"/>
  </p:normalViewPr>
  <p:slideViewPr>
    <p:cSldViewPr>
      <p:cViewPr varScale="1">
        <p:scale>
          <a:sx n="124" d="100"/>
          <a:sy n="124" d="100"/>
        </p:scale>
        <p:origin x="174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C55A2B-CA65-4916-85B5-AF2CD7734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23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7419DC-0B64-4C78-B47C-FC001C6DD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83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C14F46-3B7E-4240-931D-1B586A61339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2538" y="717550"/>
            <a:ext cx="4779962" cy="358457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AD167A-3B9E-4F3F-B8DA-D994CDE8CDB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B91091-15CC-4338-ACE0-C335C20EA157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B91091-15CC-4338-ACE0-C335C20EA15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E6C72C-6F38-4F92-973D-E1E43F2D69B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EE8D7-724D-49BC-83BB-FB02DCD7478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E09A57-2BEC-442E-8EF7-2AD67DF5D26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473B0-D645-4F8E-AD7C-18BAD656CFB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473B0-D645-4F8E-AD7C-18BAD656CFB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77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473B0-D645-4F8E-AD7C-18BAD656CFB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049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6473B0-D645-4F8E-AD7C-18BAD656CFB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611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 from motion solves the following problem:</a:t>
            </a:r>
          </a:p>
          <a:p>
            <a:endParaRPr lang="en-US"/>
          </a:p>
          <a:p>
            <a:r>
              <a:rPr lang="en-US"/>
              <a:t>Given a set of images of a static scene with 2D points in correspondence, shown here as color-coded points, find…</a:t>
            </a:r>
          </a:p>
          <a:p>
            <a:endParaRPr lang="en-US"/>
          </a:p>
          <a:p>
            <a:r>
              <a:rPr lang="en-US"/>
              <a:t>a set of 3D points P and </a:t>
            </a:r>
          </a:p>
          <a:p>
            <a:r>
              <a:rPr lang="en-US"/>
              <a:t>a rotation R and position t of the cameras that explain the observed correspondences.  In other words, when we project a point into any of the cameras, the reprojection error between the projected and observed 2D points is low.</a:t>
            </a:r>
          </a:p>
          <a:p>
            <a:r>
              <a:rPr lang="en-US"/>
              <a:t>This problem can be formulated as an optimization problem where we want to find the rotations R, positions t, and 3D point locations P that minimize sum of squared reprojection errors f.  This is a non-linear least squares problem and can be solved with algorithms such as Levenberg-Marquart.  However, because the problem is non-linear, it can be susceptible to local minima.  Therefore, it’s important to initialize the parameters of the system carefully.  In addition, we need to be able to deal with erroneous correspondences.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56120C-FE6B-4B78-86E7-7DAEDC885979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X’ is X in the second camera’s coordinate system</a:t>
            </a:r>
          </a:p>
          <a:p>
            <a:pPr eaLnBrk="1" hangingPunct="1"/>
            <a:r>
              <a:rPr lang="en-US" dirty="0"/>
              <a:t>We can identify the non-homogeneous 3D vectors X and X’ with the homogeneous coordinate vectors x and x’ of the projections of the two points into the two respective images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56120C-FE6B-4B78-86E7-7DAEDC885979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X’ is X in the second camera’s coordinate system</a:t>
            </a:r>
          </a:p>
          <a:p>
            <a:pPr eaLnBrk="1" hangingPunct="1"/>
            <a:r>
              <a:rPr lang="en-US" dirty="0"/>
              <a:t>We can identify the non-homogeneous 3D vectors X and X’ with the homogeneous coordinate vectors x and x’ of the projections of the two points into the two respective images</a:t>
            </a:r>
          </a:p>
        </p:txBody>
      </p:sp>
    </p:spTree>
    <p:extLst>
      <p:ext uri="{BB962C8B-B14F-4D97-AF65-F5344CB8AC3E}">
        <p14:creationId xmlns:p14="http://schemas.microsoft.com/office/powerpoint/2010/main" val="27498887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56120C-FE6B-4B78-86E7-7DAEDC88597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X’ is X in the second camera’s coordinate system</a:t>
            </a:r>
          </a:p>
          <a:p>
            <a:pPr eaLnBrk="1" hangingPunct="1"/>
            <a:r>
              <a:rPr lang="en-US" dirty="0"/>
              <a:t>We can identify the non-homogeneous 3D vectors X and X’ with the homogeneous coordinate vectors x and x’ of the projections of the two points into the two respective images</a:t>
            </a:r>
          </a:p>
        </p:txBody>
      </p:sp>
    </p:spTree>
    <p:extLst>
      <p:ext uri="{BB962C8B-B14F-4D97-AF65-F5344CB8AC3E}">
        <p14:creationId xmlns:p14="http://schemas.microsoft.com/office/powerpoint/2010/main" val="982456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F0DE9-DE6A-4EC6-8CB6-4B20A56B856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CF0DE9-DE6A-4EC6-8CB6-4B20A56B8568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491519-53F1-4AE3-A5AB-EED6E456B18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F6917B-FDEB-4DCD-938C-428055F66773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AB627B-5F55-416B-8A75-E1A398E782F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AC015-6004-498E-9BCD-BCD08157FCD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863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3AC015-6004-498E-9BCD-BCD08157FCD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 from motion solves the following problem:</a:t>
            </a:r>
          </a:p>
          <a:p>
            <a:endParaRPr lang="en-US"/>
          </a:p>
          <a:p>
            <a:r>
              <a:rPr lang="en-US"/>
              <a:t>Given a set of images of a static scene with 2D points in correspondence, shown here as color-coded points, find…</a:t>
            </a:r>
          </a:p>
          <a:p>
            <a:endParaRPr lang="en-US"/>
          </a:p>
          <a:p>
            <a:r>
              <a:rPr lang="en-US"/>
              <a:t>a set of 3D points P and </a:t>
            </a:r>
          </a:p>
          <a:p>
            <a:r>
              <a:rPr lang="en-US"/>
              <a:t>a rotation R and position t of the cameras that explain the observed correspondences.  In other words, when we project a point into any of the cameras, the reprojection error between the projected and observed 2D points is low.</a:t>
            </a:r>
          </a:p>
          <a:p>
            <a:r>
              <a:rPr lang="en-US"/>
              <a:t>This problem can be formulated as an optimization problem where we want to find the rotations R, positions t, and 3D point locations P that minimize sum of squared reprojection errors f.  This is a non-linear least squares problem and can be solved with algorithms such as Levenberg-Marquart.  However, because the problem is non-linear, it can be susceptible to local minima.  Therefore, it’s important to initialize the parameters of the system carefully.  In addition, we need to be able to deal with erroneous correspondences.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FA102C-3135-4A9F-AB9D-704BC3D676FC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7EFF60-2F50-4C29-8D7B-56AE705CA533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C08440-C7E4-4A62-8509-FFFC0368085D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D5798E-44C2-4537-B907-8991FC942F2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96ED3C-2123-48AB-9684-0D63112B7653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17CD0-D08D-45F3-A30F-707A5C43E36A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 from motion solves the following problem:</a:t>
            </a:r>
          </a:p>
          <a:p>
            <a:endParaRPr lang="en-US"/>
          </a:p>
          <a:p>
            <a:r>
              <a:rPr lang="en-US"/>
              <a:t>Given a set of images of a static scene with 2D points in correspondence, shown here as color-coded points, find…</a:t>
            </a:r>
          </a:p>
          <a:p>
            <a:endParaRPr lang="en-US"/>
          </a:p>
          <a:p>
            <a:r>
              <a:rPr lang="en-US"/>
              <a:t>a set of 3D points P and </a:t>
            </a:r>
          </a:p>
          <a:p>
            <a:r>
              <a:rPr lang="en-US"/>
              <a:t>a rotation R and position t of the cameras that explain the observed correspondences.  In other words, when we project a point into any of the cameras, the reprojection error between the projected and observed 2D points is low.</a:t>
            </a:r>
          </a:p>
          <a:p>
            <a:r>
              <a:rPr lang="en-US"/>
              <a:t>This problem can be formulated as an optimization problem where we want to find the rotations R, positions t, and 3D point locations P that minimize sum of squared reprojection errors f.  This is a non-linear least squares problem and can be solved with algorithms such as Levenberg-Marquart.  However, because the problem is non-linear, it can be susceptible to local minima.  Therefore, it’s important to initialize the parameters of the system carefully.  In addition, we need to be able to deal with erroneous correspondences.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Structure from motion solves the following problem:</a:t>
            </a:r>
          </a:p>
          <a:p>
            <a:endParaRPr lang="en-US"/>
          </a:p>
          <a:p>
            <a:r>
              <a:rPr lang="en-US"/>
              <a:t>Given a set of images of a static scene with 2D points in correspondence, shown here as color-coded points, find…</a:t>
            </a:r>
          </a:p>
          <a:p>
            <a:endParaRPr lang="en-US"/>
          </a:p>
          <a:p>
            <a:r>
              <a:rPr lang="en-US"/>
              <a:t>a set of 3D points P and </a:t>
            </a:r>
          </a:p>
          <a:p>
            <a:r>
              <a:rPr lang="en-US"/>
              <a:t>a rotation R and position t of the cameras that explain the observed correspondences.  In other words, when we project a point into any of the cameras, the reprojection error between the projected and observed 2D points is low.</a:t>
            </a:r>
          </a:p>
          <a:p>
            <a:r>
              <a:rPr lang="en-US"/>
              <a:t>This problem can be formulated as an optimization problem where we want to find the rotations R, positions t, and 3D point locations P that minimize sum of squared reprojection errors f.  This is a non-linear least squares problem and can be solved with algorithms such as Levenberg-Marquart.  However, because the problem is non-linear, it can be susceptible to local minima.  Therefore, it’s important to initialize the parameters of the system carefully.  In addition, we need to be able to deal with erroneous correspondences.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B2C96C-17A3-4FC6-86D0-EB67B6EF9FF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B4E4D3-FE3B-4AD6-A903-4D7B6CFC0F4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7718F0-10B1-4AED-B477-719F505268A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E8CDC5-FDA6-4E5F-8F62-E32911C0DA32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B8F4B-B2CE-4E1A-A94C-A3C341E3C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33A92-4343-440D-AFE4-836D9CC63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2FF3B-0566-4553-AE69-8481917B6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9144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6195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E01E6-B8D6-4CCA-9D7D-D8F346D52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9144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195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90E6C4-192E-40C0-AC62-58C9B08C6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A68D2-2E3B-4EB5-9074-3DF0E1080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D94A83-8AC2-469A-B472-1F126DA45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802F0-A34E-4355-8FCD-F11147502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C6FF6-F6F8-49D3-AABA-2BE3B8D51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E0CF5-AA2C-42FE-9B96-32FBC6F1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EBE57-7781-448F-82FE-9B8602C8A2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ACBC9-385B-42B4-AD66-C00455F8F6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9CC2B-E015-46B4-BB3D-3F635CBF48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FD8A55CD-9EF6-43E1-9EDE-3BE2822178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4842542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16.wmf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3.png"/><Relationship Id="rId5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16.wmf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26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image" Target="../media/image25.png"/><Relationship Id="rId19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16.wmf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2.wmf"/><Relationship Id="rId9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46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45.emf"/><Relationship Id="rId4" Type="http://schemas.openxmlformats.org/officeDocument/2006/relationships/image" Target="../media/image42.emf"/><Relationship Id="rId9" Type="http://schemas.openxmlformats.org/officeDocument/2006/relationships/oleObject" Target="../embeddings/oleObject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danielwedge.com/fmatrix/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pdfs.semanticscholar.org/c288/7c83751d2c36c63139e68d46516ba3038909.pdf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ar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00200"/>
            <a:ext cx="2833688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gar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6113" y="1600200"/>
            <a:ext cx="2833687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Multi-view geometry</a:t>
            </a:r>
          </a:p>
        </p:txBody>
      </p:sp>
      <p:pic>
        <p:nvPicPr>
          <p:cNvPr id="20486" name="Picture 5" descr="garg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600200"/>
            <a:ext cx="2833688" cy="457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C6C71B-58F0-B844-8643-C50FFB0D3D2F}"/>
              </a:ext>
            </a:extLst>
          </p:cNvPr>
          <p:cNvSpPr txBox="1"/>
          <p:nvPr/>
        </p:nvSpPr>
        <p:spPr>
          <a:xfrm>
            <a:off x="0" y="6535579"/>
            <a:ext cx="3352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Slides from L. </a:t>
            </a:r>
            <a:r>
              <a:rPr lang="en-US" sz="1600" dirty="0" err="1"/>
              <a:t>Lazebnik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6835315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6937" y="4191000"/>
            <a:ext cx="3370263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 descr="fig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8325" y="2209800"/>
            <a:ext cx="55530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 descr="fig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4587" y="4203700"/>
            <a:ext cx="3332163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Motion parallel to the image plane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basement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0438" y="1087438"/>
            <a:ext cx="46815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Example 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2" name="Rectangle 2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Example 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5867400"/>
            <a:ext cx="7772400" cy="9906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000" dirty="0"/>
              <a:t>Motion is perpendicular to the image plane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000" dirty="0" err="1"/>
              <a:t>Epipole</a:t>
            </a:r>
            <a:r>
              <a:rPr lang="en-US" sz="2000" dirty="0"/>
              <a:t> is the “focus of expansion” and the principal point</a:t>
            </a:r>
          </a:p>
        </p:txBody>
      </p:sp>
      <p:pic>
        <p:nvPicPr>
          <p:cNvPr id="4" name="Picture 1027" descr="basement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0438" y="1087438"/>
            <a:ext cx="46815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Motion perpendicular to image plane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772400" cy="496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622588" y="6167735"/>
            <a:ext cx="38988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http://vimeo.com/48425421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16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9017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</a:t>
            </a:r>
          </a:p>
        </p:txBody>
      </p:sp>
      <p:sp>
        <p:nvSpPr>
          <p:cNvPr id="19460" name="Rectangle 55"/>
          <p:cNvSpPr>
            <a:spLocks noGrp="1" noChangeArrowheads="1"/>
          </p:cNvSpPr>
          <p:nvPr>
            <p:ph type="body" idx="1"/>
          </p:nvPr>
        </p:nvSpPr>
        <p:spPr>
          <a:xfrm>
            <a:off x="685800" y="4267200"/>
            <a:ext cx="7772400" cy="19050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If we observe a point </a:t>
            </a:r>
            <a:r>
              <a:rPr lang="en-US" b="1" i="1" dirty="0"/>
              <a:t>x</a:t>
            </a:r>
            <a:r>
              <a:rPr lang="en-US" dirty="0"/>
              <a:t> in one image, where can the corresponding point </a:t>
            </a:r>
            <a:r>
              <a:rPr lang="en-US" b="1" i="1" dirty="0"/>
              <a:t>x’</a:t>
            </a:r>
            <a:r>
              <a:rPr lang="en-US" dirty="0"/>
              <a:t> be in the other image?</a:t>
            </a:r>
          </a:p>
        </p:txBody>
      </p:sp>
      <p:sp>
        <p:nvSpPr>
          <p:cNvPr id="19461" name="Freeform 41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Text Box 42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9463" name="Freeform 43"/>
          <p:cNvSpPr>
            <a:spLocks/>
          </p:cNvSpPr>
          <p:nvPr/>
        </p:nvSpPr>
        <p:spPr bwMode="auto">
          <a:xfrm>
            <a:off x="6019800" y="2336800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Text Box 44"/>
          <p:cNvSpPr txBox="1">
            <a:spLocks noChangeArrowheads="1"/>
          </p:cNvSpPr>
          <p:nvPr/>
        </p:nvSpPr>
        <p:spPr bwMode="auto">
          <a:xfrm>
            <a:off x="6019800" y="2286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19465" name="Freeform 45"/>
          <p:cNvSpPr>
            <a:spLocks/>
          </p:cNvSpPr>
          <p:nvPr/>
        </p:nvSpPr>
        <p:spPr bwMode="auto">
          <a:xfrm>
            <a:off x="8001000" y="1524000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Freeform 46"/>
          <p:cNvSpPr>
            <a:spLocks/>
          </p:cNvSpPr>
          <p:nvPr/>
        </p:nvSpPr>
        <p:spPr bwMode="auto">
          <a:xfrm>
            <a:off x="838200" y="1536700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Freeform 47"/>
          <p:cNvSpPr>
            <a:spLocks/>
          </p:cNvSpPr>
          <p:nvPr/>
        </p:nvSpPr>
        <p:spPr bwMode="auto">
          <a:xfrm>
            <a:off x="5905500" y="2667000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Freeform 48"/>
          <p:cNvSpPr>
            <a:spLocks/>
          </p:cNvSpPr>
          <p:nvPr/>
        </p:nvSpPr>
        <p:spPr bwMode="auto">
          <a:xfrm>
            <a:off x="3854450" y="1371600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Freeform 49"/>
          <p:cNvSpPr>
            <a:spLocks/>
          </p:cNvSpPr>
          <p:nvPr/>
        </p:nvSpPr>
        <p:spPr bwMode="auto">
          <a:xfrm>
            <a:off x="3200400" y="1828800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0" name="Rectangle 54"/>
          <p:cNvSpPr>
            <a:spLocks noChangeArrowheads="1"/>
          </p:cNvSpPr>
          <p:nvPr/>
        </p:nvSpPr>
        <p:spPr bwMode="auto">
          <a:xfrm>
            <a:off x="4419600" y="914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Text Box 40"/>
          <p:cNvSpPr txBox="1">
            <a:spLocks noChangeArrowheads="1"/>
          </p:cNvSpPr>
          <p:nvPr/>
        </p:nvSpPr>
        <p:spPr bwMode="auto">
          <a:xfrm>
            <a:off x="4343400" y="9144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338" y="901700"/>
            <a:ext cx="76628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1683" name="Text Box 3"/>
          <p:cNvSpPr txBox="1">
            <a:spLocks noChangeArrowheads="1"/>
          </p:cNvSpPr>
          <p:nvPr/>
        </p:nvSpPr>
        <p:spPr bwMode="auto">
          <a:xfrm>
            <a:off x="1457325" y="4579938"/>
            <a:ext cx="68691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 </a:t>
            </a:r>
            <a:r>
              <a:rPr lang="en-US" sz="2000" dirty="0"/>
              <a:t>Potential matches for </a:t>
            </a:r>
            <a:r>
              <a:rPr lang="en-US" sz="2000" b="1" i="1" dirty="0"/>
              <a:t>x</a:t>
            </a:r>
            <a:r>
              <a:rPr lang="en-US" sz="2000" dirty="0"/>
              <a:t> have to lie on the corresponding </a:t>
            </a:r>
          </a:p>
          <a:p>
            <a:r>
              <a:rPr lang="en-US" sz="2000" dirty="0" err="1"/>
              <a:t>epipolar</a:t>
            </a:r>
            <a:r>
              <a:rPr lang="en-US" sz="2000" dirty="0"/>
              <a:t> line </a:t>
            </a:r>
            <a:r>
              <a:rPr lang="en-US" sz="2000" b="1" i="1" dirty="0"/>
              <a:t>l</a:t>
            </a:r>
            <a:r>
              <a:rPr lang="en-US" sz="2000" i="1" dirty="0"/>
              <a:t>’</a:t>
            </a:r>
            <a:r>
              <a:rPr lang="en-US" sz="2000" dirty="0"/>
              <a:t>.</a:t>
            </a:r>
          </a:p>
        </p:txBody>
      </p:sp>
      <p:sp>
        <p:nvSpPr>
          <p:cNvPr id="711684" name="Text Box 4"/>
          <p:cNvSpPr txBox="1">
            <a:spLocks noChangeArrowheads="1"/>
          </p:cNvSpPr>
          <p:nvPr/>
        </p:nvSpPr>
        <p:spPr bwMode="auto">
          <a:xfrm>
            <a:off x="1447800" y="5646738"/>
            <a:ext cx="69397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 </a:t>
            </a:r>
            <a:r>
              <a:rPr lang="en-US" sz="2000" dirty="0"/>
              <a:t>Potential matches for </a:t>
            </a:r>
            <a:r>
              <a:rPr lang="en-US" sz="2000" b="1" i="1" dirty="0"/>
              <a:t>x</a:t>
            </a:r>
            <a:r>
              <a:rPr lang="en-US" sz="2000" i="1" dirty="0"/>
              <a:t>’</a:t>
            </a:r>
            <a:r>
              <a:rPr lang="en-US" sz="2000" b="1" dirty="0"/>
              <a:t> </a:t>
            </a:r>
            <a:r>
              <a:rPr lang="en-US" sz="2000" dirty="0"/>
              <a:t>have to lie on the corresponding </a:t>
            </a:r>
          </a:p>
          <a:p>
            <a:r>
              <a:rPr lang="en-US" sz="2000" dirty="0" err="1"/>
              <a:t>epipolar</a:t>
            </a:r>
            <a:r>
              <a:rPr lang="en-US" sz="2000" dirty="0"/>
              <a:t> line </a:t>
            </a:r>
            <a:r>
              <a:rPr lang="en-US" sz="2000" b="1" i="1" dirty="0"/>
              <a:t>l</a:t>
            </a:r>
            <a:r>
              <a:rPr lang="en-US" sz="2000" dirty="0"/>
              <a:t>.</a:t>
            </a:r>
          </a:p>
        </p:txBody>
      </p:sp>
      <p:sp>
        <p:nvSpPr>
          <p:cNvPr id="711685" name="Oval 5"/>
          <p:cNvSpPr>
            <a:spLocks noChangeArrowheads="1"/>
          </p:cNvSpPr>
          <p:nvPr/>
        </p:nvSpPr>
        <p:spPr bwMode="auto">
          <a:xfrm>
            <a:off x="2884488" y="24066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6" name="Line 6"/>
          <p:cNvSpPr>
            <a:spLocks noChangeShapeType="1"/>
          </p:cNvSpPr>
          <p:nvPr/>
        </p:nvSpPr>
        <p:spPr bwMode="auto">
          <a:xfrm flipH="1">
            <a:off x="6084888" y="2330450"/>
            <a:ext cx="254000" cy="158115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7" name="Oval 7"/>
          <p:cNvSpPr>
            <a:spLocks noChangeArrowheads="1"/>
          </p:cNvSpPr>
          <p:nvPr/>
        </p:nvSpPr>
        <p:spPr bwMode="auto">
          <a:xfrm>
            <a:off x="6275388" y="2406650"/>
            <a:ext cx="76200" cy="76200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Verdana" pitchFamily="34" charset="0"/>
            </a:endParaRPr>
          </a:p>
        </p:txBody>
      </p:sp>
      <p:sp>
        <p:nvSpPr>
          <p:cNvPr id="711688" name="Line 8"/>
          <p:cNvSpPr>
            <a:spLocks noChangeShapeType="1"/>
          </p:cNvSpPr>
          <p:nvPr/>
        </p:nvSpPr>
        <p:spPr bwMode="auto">
          <a:xfrm flipH="1" flipV="1">
            <a:off x="2909888" y="2311400"/>
            <a:ext cx="241300" cy="156210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89" name="Oval 9"/>
          <p:cNvSpPr>
            <a:spLocks noChangeArrowheads="1"/>
          </p:cNvSpPr>
          <p:nvPr/>
        </p:nvSpPr>
        <p:spPr bwMode="auto">
          <a:xfrm>
            <a:off x="3316288" y="21018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0" name="Oval 10"/>
          <p:cNvSpPr>
            <a:spLocks noChangeArrowheads="1"/>
          </p:cNvSpPr>
          <p:nvPr/>
        </p:nvSpPr>
        <p:spPr bwMode="auto">
          <a:xfrm>
            <a:off x="3970338" y="16573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1" name="Oval 11"/>
          <p:cNvSpPr>
            <a:spLocks noChangeArrowheads="1"/>
          </p:cNvSpPr>
          <p:nvPr/>
        </p:nvSpPr>
        <p:spPr bwMode="auto">
          <a:xfrm>
            <a:off x="6275388" y="24003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2" name="Oval 12"/>
          <p:cNvSpPr>
            <a:spLocks noChangeArrowheads="1"/>
          </p:cNvSpPr>
          <p:nvPr/>
        </p:nvSpPr>
        <p:spPr bwMode="auto">
          <a:xfrm>
            <a:off x="6224588" y="27559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693" name="Oval 13"/>
          <p:cNvSpPr>
            <a:spLocks noChangeArrowheads="1"/>
          </p:cNvSpPr>
          <p:nvPr/>
        </p:nvSpPr>
        <p:spPr bwMode="auto">
          <a:xfrm>
            <a:off x="6167438" y="304800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</a:t>
            </a:r>
          </a:p>
        </p:txBody>
      </p:sp>
      <p:sp>
        <p:nvSpPr>
          <p:cNvPr id="20495" name="Freeform 15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12" y="80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497" name="Freeform 17"/>
          <p:cNvSpPr>
            <a:spLocks/>
          </p:cNvSpPr>
          <p:nvPr/>
        </p:nvSpPr>
        <p:spPr bwMode="auto">
          <a:xfrm>
            <a:off x="6019800" y="2336800"/>
            <a:ext cx="273050" cy="254000"/>
          </a:xfrm>
          <a:custGeom>
            <a:avLst/>
            <a:gdLst>
              <a:gd name="T0" fmla="*/ 2147483647 w 172"/>
              <a:gd name="T1" fmla="*/ 2147483647 h 160"/>
              <a:gd name="T2" fmla="*/ 0 w 172"/>
              <a:gd name="T3" fmla="*/ 2147483647 h 160"/>
              <a:gd name="T4" fmla="*/ 2147483647 w 172"/>
              <a:gd name="T5" fmla="*/ 2147483647 h 160"/>
              <a:gd name="T6" fmla="*/ 2147483647 w 172"/>
              <a:gd name="T7" fmla="*/ 2147483647 h 160"/>
              <a:gd name="T8" fmla="*/ 2147483647 w 172"/>
              <a:gd name="T9" fmla="*/ 0 h 160"/>
              <a:gd name="T10" fmla="*/ 2147483647 w 172"/>
              <a:gd name="T11" fmla="*/ 2147483647 h 1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72"/>
              <a:gd name="T19" fmla="*/ 0 h 160"/>
              <a:gd name="T20" fmla="*/ 172 w 172"/>
              <a:gd name="T21" fmla="*/ 160 h 16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72" h="160">
                <a:moveTo>
                  <a:pt x="48" y="16"/>
                </a:moveTo>
                <a:lnTo>
                  <a:pt x="0" y="112"/>
                </a:lnTo>
                <a:lnTo>
                  <a:pt x="48" y="160"/>
                </a:lnTo>
                <a:lnTo>
                  <a:pt x="144" y="112"/>
                </a:lnTo>
                <a:lnTo>
                  <a:pt x="172" y="0"/>
                </a:lnTo>
                <a:lnTo>
                  <a:pt x="4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698" name="Text Box 18"/>
          <p:cNvSpPr txBox="1">
            <a:spLocks noChangeArrowheads="1"/>
          </p:cNvSpPr>
          <p:nvPr/>
        </p:nvSpPr>
        <p:spPr bwMode="auto">
          <a:xfrm>
            <a:off x="6019800" y="2286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8001000" y="1524000"/>
            <a:ext cx="381000" cy="304800"/>
          </a:xfrm>
          <a:custGeom>
            <a:avLst/>
            <a:gdLst>
              <a:gd name="T0" fmla="*/ 2147483647 w 240"/>
              <a:gd name="T1" fmla="*/ 2147483647 h 192"/>
              <a:gd name="T2" fmla="*/ 2147483647 w 240"/>
              <a:gd name="T3" fmla="*/ 0 h 192"/>
              <a:gd name="T4" fmla="*/ 2147483647 w 240"/>
              <a:gd name="T5" fmla="*/ 2147483647 h 192"/>
              <a:gd name="T6" fmla="*/ 0 w 240"/>
              <a:gd name="T7" fmla="*/ 2147483647 h 192"/>
              <a:gd name="T8" fmla="*/ 2147483647 w 240"/>
              <a:gd name="T9" fmla="*/ 2147483647 h 192"/>
              <a:gd name="T10" fmla="*/ 2147483647 w 240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0"/>
              <a:gd name="T19" fmla="*/ 0 h 192"/>
              <a:gd name="T20" fmla="*/ 240 w 240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0" h="192">
                <a:moveTo>
                  <a:pt x="240" y="192"/>
                </a:moveTo>
                <a:lnTo>
                  <a:pt x="240" y="0"/>
                </a:lnTo>
                <a:lnTo>
                  <a:pt x="88" y="24"/>
                </a:lnTo>
                <a:lnTo>
                  <a:pt x="0" y="96"/>
                </a:lnTo>
                <a:lnTo>
                  <a:pt x="96" y="192"/>
                </a:lnTo>
                <a:lnTo>
                  <a:pt x="24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838200" y="1536700"/>
            <a:ext cx="260350" cy="292100"/>
          </a:xfrm>
          <a:custGeom>
            <a:avLst/>
            <a:gdLst>
              <a:gd name="T0" fmla="*/ 2147483647 w 164"/>
              <a:gd name="T1" fmla="*/ 0 h 184"/>
              <a:gd name="T2" fmla="*/ 0 w 164"/>
              <a:gd name="T3" fmla="*/ 2147483647 h 184"/>
              <a:gd name="T4" fmla="*/ 2147483647 w 164"/>
              <a:gd name="T5" fmla="*/ 2147483647 h 184"/>
              <a:gd name="T6" fmla="*/ 2147483647 w 164"/>
              <a:gd name="T7" fmla="*/ 2147483647 h 184"/>
              <a:gd name="T8" fmla="*/ 2147483647 w 164"/>
              <a:gd name="T9" fmla="*/ 2147483647 h 184"/>
              <a:gd name="T10" fmla="*/ 2147483647 w 164"/>
              <a:gd name="T11" fmla="*/ 0 h 1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64"/>
              <a:gd name="T19" fmla="*/ 0 h 184"/>
              <a:gd name="T20" fmla="*/ 164 w 164"/>
              <a:gd name="T21" fmla="*/ 184 h 1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64" h="184">
                <a:moveTo>
                  <a:pt x="32" y="0"/>
                </a:moveTo>
                <a:lnTo>
                  <a:pt x="0" y="136"/>
                </a:lnTo>
                <a:lnTo>
                  <a:pt x="48" y="184"/>
                </a:lnTo>
                <a:lnTo>
                  <a:pt x="148" y="176"/>
                </a:lnTo>
                <a:lnTo>
                  <a:pt x="164" y="36"/>
                </a:lnTo>
                <a:lnTo>
                  <a:pt x="3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Freeform 21"/>
          <p:cNvSpPr>
            <a:spLocks/>
          </p:cNvSpPr>
          <p:nvPr/>
        </p:nvSpPr>
        <p:spPr bwMode="auto">
          <a:xfrm>
            <a:off x="5905500" y="2667000"/>
            <a:ext cx="336550" cy="698500"/>
          </a:xfrm>
          <a:custGeom>
            <a:avLst/>
            <a:gdLst>
              <a:gd name="T0" fmla="*/ 2147483647 w 212"/>
              <a:gd name="T1" fmla="*/ 2147483647 h 440"/>
              <a:gd name="T2" fmla="*/ 2147483647 w 212"/>
              <a:gd name="T3" fmla="*/ 2147483647 h 440"/>
              <a:gd name="T4" fmla="*/ 0 w 212"/>
              <a:gd name="T5" fmla="*/ 2147483647 h 440"/>
              <a:gd name="T6" fmla="*/ 2147483647 w 212"/>
              <a:gd name="T7" fmla="*/ 2147483647 h 440"/>
              <a:gd name="T8" fmla="*/ 2147483647 w 212"/>
              <a:gd name="T9" fmla="*/ 0 h 440"/>
              <a:gd name="T10" fmla="*/ 2147483647 w 212"/>
              <a:gd name="T11" fmla="*/ 2147483647 h 44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12"/>
              <a:gd name="T19" fmla="*/ 0 h 440"/>
              <a:gd name="T20" fmla="*/ 212 w 212"/>
              <a:gd name="T21" fmla="*/ 440 h 44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2" h="440">
                <a:moveTo>
                  <a:pt x="72" y="16"/>
                </a:moveTo>
                <a:lnTo>
                  <a:pt x="24" y="112"/>
                </a:lnTo>
                <a:lnTo>
                  <a:pt x="0" y="400"/>
                </a:lnTo>
                <a:lnTo>
                  <a:pt x="132" y="440"/>
                </a:lnTo>
                <a:lnTo>
                  <a:pt x="212" y="0"/>
                </a:lnTo>
                <a:lnTo>
                  <a:pt x="7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Freeform 22"/>
          <p:cNvSpPr>
            <a:spLocks/>
          </p:cNvSpPr>
          <p:nvPr/>
        </p:nvSpPr>
        <p:spPr bwMode="auto">
          <a:xfrm>
            <a:off x="3854450" y="1371600"/>
            <a:ext cx="368300" cy="298450"/>
          </a:xfrm>
          <a:custGeom>
            <a:avLst/>
            <a:gdLst>
              <a:gd name="T0" fmla="*/ 2147483647 w 232"/>
              <a:gd name="T1" fmla="*/ 2147483647 h 188"/>
              <a:gd name="T2" fmla="*/ 2147483647 w 232"/>
              <a:gd name="T3" fmla="*/ 2147483647 h 188"/>
              <a:gd name="T4" fmla="*/ 0 w 232"/>
              <a:gd name="T5" fmla="*/ 2147483647 h 188"/>
              <a:gd name="T6" fmla="*/ 2147483647 w 232"/>
              <a:gd name="T7" fmla="*/ 2147483647 h 188"/>
              <a:gd name="T8" fmla="*/ 2147483647 w 232"/>
              <a:gd name="T9" fmla="*/ 2147483647 h 188"/>
              <a:gd name="T10" fmla="*/ 2147483647 w 232"/>
              <a:gd name="T11" fmla="*/ 2147483647 h 188"/>
              <a:gd name="T12" fmla="*/ 2147483647 w 232"/>
              <a:gd name="T13" fmla="*/ 0 h 188"/>
              <a:gd name="T14" fmla="*/ 2147483647 w 232"/>
              <a:gd name="T15" fmla="*/ 2147483647 h 18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2"/>
              <a:gd name="T25" fmla="*/ 0 h 188"/>
              <a:gd name="T26" fmla="*/ 232 w 232"/>
              <a:gd name="T27" fmla="*/ 188 h 18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2" h="188">
                <a:moveTo>
                  <a:pt x="68" y="16"/>
                </a:moveTo>
                <a:lnTo>
                  <a:pt x="20" y="112"/>
                </a:lnTo>
                <a:lnTo>
                  <a:pt x="0" y="164"/>
                </a:lnTo>
                <a:lnTo>
                  <a:pt x="56" y="188"/>
                </a:lnTo>
                <a:lnTo>
                  <a:pt x="136" y="148"/>
                </a:lnTo>
                <a:lnTo>
                  <a:pt x="232" y="80"/>
                </a:lnTo>
                <a:lnTo>
                  <a:pt x="192" y="0"/>
                </a:lnTo>
                <a:lnTo>
                  <a:pt x="6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Freeform 23"/>
          <p:cNvSpPr>
            <a:spLocks/>
          </p:cNvSpPr>
          <p:nvPr/>
        </p:nvSpPr>
        <p:spPr bwMode="auto">
          <a:xfrm>
            <a:off x="3200400" y="1828800"/>
            <a:ext cx="381000" cy="260350"/>
          </a:xfrm>
          <a:custGeom>
            <a:avLst/>
            <a:gdLst>
              <a:gd name="T0" fmla="*/ 2147483647 w 240"/>
              <a:gd name="T1" fmla="*/ 2147483647 h 164"/>
              <a:gd name="T2" fmla="*/ 2147483647 w 240"/>
              <a:gd name="T3" fmla="*/ 2147483647 h 164"/>
              <a:gd name="T4" fmla="*/ 0 w 240"/>
              <a:gd name="T5" fmla="*/ 2147483647 h 164"/>
              <a:gd name="T6" fmla="*/ 2147483647 w 240"/>
              <a:gd name="T7" fmla="*/ 2147483647 h 164"/>
              <a:gd name="T8" fmla="*/ 2147483647 w 240"/>
              <a:gd name="T9" fmla="*/ 2147483647 h 164"/>
              <a:gd name="T10" fmla="*/ 2147483647 w 240"/>
              <a:gd name="T11" fmla="*/ 0 h 164"/>
              <a:gd name="T12" fmla="*/ 2147483647 w 240"/>
              <a:gd name="T13" fmla="*/ 2147483647 h 16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40"/>
              <a:gd name="T22" fmla="*/ 0 h 164"/>
              <a:gd name="T23" fmla="*/ 240 w 240"/>
              <a:gd name="T24" fmla="*/ 164 h 16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40" h="164">
                <a:moveTo>
                  <a:pt x="76" y="16"/>
                </a:moveTo>
                <a:lnTo>
                  <a:pt x="28" y="112"/>
                </a:lnTo>
                <a:lnTo>
                  <a:pt x="0" y="156"/>
                </a:lnTo>
                <a:lnTo>
                  <a:pt x="104" y="164"/>
                </a:lnTo>
                <a:lnTo>
                  <a:pt x="240" y="80"/>
                </a:lnTo>
                <a:lnTo>
                  <a:pt x="200" y="0"/>
                </a:lnTo>
                <a:lnTo>
                  <a:pt x="76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3733800" y="13493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5" name="Text Box 25"/>
          <p:cNvSpPr txBox="1">
            <a:spLocks noChangeArrowheads="1"/>
          </p:cNvSpPr>
          <p:nvPr/>
        </p:nvSpPr>
        <p:spPr bwMode="auto">
          <a:xfrm>
            <a:off x="5943600" y="2667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6" name="Text Box 26"/>
          <p:cNvSpPr txBox="1">
            <a:spLocks noChangeArrowheads="1"/>
          </p:cNvSpPr>
          <p:nvPr/>
        </p:nvSpPr>
        <p:spPr bwMode="auto">
          <a:xfrm>
            <a:off x="3124200" y="1752600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711707" name="Text Box 27"/>
          <p:cNvSpPr txBox="1">
            <a:spLocks noChangeArrowheads="1"/>
          </p:cNvSpPr>
          <p:nvPr/>
        </p:nvSpPr>
        <p:spPr bwMode="auto">
          <a:xfrm>
            <a:off x="5867400" y="30480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711708" name="Oval 28"/>
          <p:cNvSpPr>
            <a:spLocks noChangeArrowheads="1"/>
          </p:cNvSpPr>
          <p:nvPr/>
        </p:nvSpPr>
        <p:spPr bwMode="auto">
          <a:xfrm>
            <a:off x="4592638" y="1225550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09" name="Rectangle 29"/>
          <p:cNvSpPr>
            <a:spLocks noChangeArrowheads="1"/>
          </p:cNvSpPr>
          <p:nvPr/>
        </p:nvSpPr>
        <p:spPr bwMode="auto">
          <a:xfrm>
            <a:off x="4419600" y="914400"/>
            <a:ext cx="3048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1710" name="Text Box 30"/>
          <p:cNvSpPr txBox="1">
            <a:spLocks noChangeArrowheads="1"/>
          </p:cNvSpPr>
          <p:nvPr/>
        </p:nvSpPr>
        <p:spPr bwMode="auto">
          <a:xfrm>
            <a:off x="4343400" y="914400"/>
            <a:ext cx="457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1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1683" grpId="0" autoUpdateAnimBg="0"/>
      <p:bldP spid="711684" grpId="0" autoUpdateAnimBg="0"/>
      <p:bldP spid="711685" grpId="0" animBg="1"/>
      <p:bldP spid="711686" grpId="0" animBg="1"/>
      <p:bldP spid="711687" grpId="0" animBg="1" autoUpdateAnimBg="0"/>
      <p:bldP spid="711688" grpId="0" animBg="1"/>
      <p:bldP spid="711689" grpId="0" animBg="1"/>
      <p:bldP spid="711690" grpId="0" animBg="1"/>
      <p:bldP spid="711691" grpId="0" animBg="1"/>
      <p:bldP spid="711692" grpId="0" animBg="1"/>
      <p:bldP spid="711693" grpId="0" animBg="1"/>
      <p:bldP spid="711698" grpId="0"/>
      <p:bldP spid="711704" grpId="0" animBg="1"/>
      <p:bldP spid="711705" grpId="0"/>
      <p:bldP spid="711706" grpId="0" animBg="1"/>
      <p:bldP spid="711707" grpId="0"/>
      <p:bldP spid="711708" grpId="0" animBg="1"/>
      <p:bldP spid="7117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 example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 cstate="print"/>
          <a:srcRect t="833" r="1215"/>
          <a:stretch>
            <a:fillRect/>
          </a:stretch>
        </p:blipFill>
        <p:spPr bwMode="auto">
          <a:xfrm>
            <a:off x="819150" y="1109663"/>
            <a:ext cx="7413625" cy="54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7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28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29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3558" name="Freeform 30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Text Box 31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3560" name="Freeform 32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Text Box 33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356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constraint: Calibrated case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F5CF9-2015-5749-A632-27808F954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756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7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28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29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3558" name="Freeform 30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Text Box 31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3560" name="Freeform 32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Text Box 33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356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constraint: Calibrated case</a:t>
            </a:r>
          </a:p>
        </p:txBody>
      </p:sp>
      <p:sp>
        <p:nvSpPr>
          <p:cNvPr id="23563" name="Rectangle 55"/>
          <p:cNvSpPr>
            <a:spLocks noGrp="1" noChangeArrowheads="1"/>
          </p:cNvSpPr>
          <p:nvPr>
            <p:ph type="body" idx="1"/>
          </p:nvPr>
        </p:nvSpPr>
        <p:spPr>
          <a:xfrm>
            <a:off x="685800" y="4191000"/>
            <a:ext cx="7772400" cy="2514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/>
              <a:t>Intrinsic and extrinsic parameters of the cameras are known, world coordinate system is set to that of the first camera 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/>
              <a:t>Then the projection matrices are given by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| 0] </a:t>
            </a:r>
            <a:r>
              <a:rPr lang="en-US" sz="2000" dirty="0">
                <a:cs typeface="Times New Roman" pitchFamily="18" charset="0"/>
              </a:rPr>
              <a:t>and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’[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| 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]</a:t>
            </a:r>
            <a:endParaRPr lang="en-US" sz="2000" dirty="0"/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000" dirty="0"/>
              <a:t>We can multiply the projection matrices (and the image points) by the inverse of the calibration matrices to get </a:t>
            </a:r>
            <a:r>
              <a:rPr lang="en-US" sz="2000" i="1" dirty="0"/>
              <a:t>normalized</a:t>
            </a:r>
            <a:r>
              <a:rPr lang="en-US" sz="2000" dirty="0"/>
              <a:t> image coordinates: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3D4DEF-C9E8-ACE2-4563-08CC4B523FB9}"/>
                  </a:ext>
                </a:extLst>
              </p:cNvPr>
              <p:cNvSpPr txBox="1"/>
              <p:nvPr/>
            </p:nvSpPr>
            <p:spPr>
              <a:xfrm>
                <a:off x="631601" y="6191980"/>
                <a:ext cx="3911264" cy="496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𝑛𝑜𝑟𝑚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𝑝𝑖𝑥𝑒𝑙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13D4DEF-C9E8-ACE2-4563-08CC4B523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01" y="6191980"/>
                <a:ext cx="3911264" cy="496867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1BFA89-D219-A2F1-E9F6-5559FBEC27C6}"/>
                  </a:ext>
                </a:extLst>
              </p:cNvPr>
              <p:cNvSpPr txBox="1"/>
              <p:nvPr/>
            </p:nvSpPr>
            <p:spPr>
              <a:xfrm>
                <a:off x="4876800" y="6191979"/>
                <a:ext cx="4178965" cy="496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𝑛𝑜𝑟𝑚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𝑝𝑖𝑥𝑒𝑙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41BFA89-D219-A2F1-E9F6-5559FBEC2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6191979"/>
                <a:ext cx="4178965" cy="496867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40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7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28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29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3558" name="Freeform 30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Text Box 31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3560" name="Freeform 32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Text Box 33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356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constraint: Calibrated case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F5CF9-2015-5749-A632-27808F954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Derivation</a:t>
            </a:r>
          </a:p>
        </p:txBody>
      </p:sp>
    </p:spTree>
    <p:extLst>
      <p:ext uri="{BB962C8B-B14F-4D97-AF65-F5344CB8AC3E}">
        <p14:creationId xmlns:p14="http://schemas.microsoft.com/office/powerpoint/2010/main" val="913592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from motion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4264024" y="1539875"/>
            <a:ext cx="1219200" cy="1219200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1700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 rot="5400000">
            <a:off x="1040606" y="2886869"/>
            <a:ext cx="1981200" cy="1725612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2136775" y="3462338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6499998" rev="0"/>
            </a:camera>
            <a:lightRig rig="legacyFlat3" dir="b"/>
          </a:scene3d>
          <a:sp3d extrusionH="684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 rot="16200000" flipH="1">
            <a:off x="6223794" y="3078956"/>
            <a:ext cx="1981200" cy="1725613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7054850" y="3717925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3736975" y="3521075"/>
            <a:ext cx="2044700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4619625" y="4032250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7858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37" name="Line 33"/>
          <p:cNvSpPr>
            <a:spLocks noChangeShapeType="1"/>
          </p:cNvSpPr>
          <p:nvPr/>
        </p:nvSpPr>
        <p:spPr bwMode="auto">
          <a:xfrm flipH="1">
            <a:off x="635000" y="2759075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38" name="Line 34"/>
          <p:cNvSpPr>
            <a:spLocks noChangeShapeType="1"/>
          </p:cNvSpPr>
          <p:nvPr/>
        </p:nvSpPr>
        <p:spPr bwMode="auto">
          <a:xfrm flipH="1">
            <a:off x="635000" y="4206875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1" name="Line 37"/>
          <p:cNvSpPr>
            <a:spLocks noChangeShapeType="1"/>
          </p:cNvSpPr>
          <p:nvPr/>
        </p:nvSpPr>
        <p:spPr bwMode="auto">
          <a:xfrm flipH="1">
            <a:off x="635000" y="4740275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4" name="Line 40"/>
          <p:cNvSpPr>
            <a:spLocks noChangeShapeType="1"/>
          </p:cNvSpPr>
          <p:nvPr/>
        </p:nvSpPr>
        <p:spPr bwMode="auto">
          <a:xfrm flipH="1">
            <a:off x="4714875" y="3543300"/>
            <a:ext cx="1066800" cy="211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5" name="Line 41"/>
          <p:cNvSpPr>
            <a:spLocks noChangeShapeType="1"/>
          </p:cNvSpPr>
          <p:nvPr/>
        </p:nvSpPr>
        <p:spPr bwMode="auto">
          <a:xfrm>
            <a:off x="3724275" y="4991100"/>
            <a:ext cx="9906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7" name="Line 43"/>
          <p:cNvSpPr>
            <a:spLocks noChangeShapeType="1"/>
          </p:cNvSpPr>
          <p:nvPr/>
        </p:nvSpPr>
        <p:spPr bwMode="auto">
          <a:xfrm flipH="1">
            <a:off x="4714875" y="4991100"/>
            <a:ext cx="10668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9" name="Line 45"/>
          <p:cNvSpPr>
            <a:spLocks noChangeShapeType="1"/>
          </p:cNvSpPr>
          <p:nvPr/>
        </p:nvSpPr>
        <p:spPr bwMode="auto">
          <a:xfrm flipV="1">
            <a:off x="6324600" y="4779963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0" name="Line 46"/>
          <p:cNvSpPr>
            <a:spLocks noChangeShapeType="1"/>
          </p:cNvSpPr>
          <p:nvPr/>
        </p:nvSpPr>
        <p:spPr bwMode="auto">
          <a:xfrm>
            <a:off x="8077200" y="4398963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1" name="Line 47"/>
          <p:cNvSpPr>
            <a:spLocks noChangeShapeType="1"/>
          </p:cNvSpPr>
          <p:nvPr/>
        </p:nvSpPr>
        <p:spPr bwMode="auto">
          <a:xfrm>
            <a:off x="8077200" y="2951163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7" name="Text Box 53"/>
          <p:cNvSpPr txBox="1">
            <a:spLocks noChangeArrowheads="1"/>
          </p:cNvSpPr>
          <p:nvPr/>
        </p:nvSpPr>
        <p:spPr bwMode="auto">
          <a:xfrm>
            <a:off x="6650037" y="49659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3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572135" y="3297238"/>
            <a:ext cx="995143" cy="860425"/>
            <a:chOff x="852" y="2079"/>
            <a:chExt cx="760" cy="657"/>
          </a:xfrm>
        </p:grpSpPr>
        <p:sp>
          <p:nvSpPr>
            <p:cNvPr id="123959" name="Oval 55"/>
            <p:cNvSpPr>
              <a:spLocks noChangeArrowheads="1"/>
            </p:cNvSpPr>
            <p:nvPr/>
          </p:nvSpPr>
          <p:spPr bwMode="auto">
            <a:xfrm>
              <a:off x="852" y="2235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0" name="Oval 56"/>
            <p:cNvSpPr>
              <a:spLocks noChangeArrowheads="1"/>
            </p:cNvSpPr>
            <p:nvPr/>
          </p:nvSpPr>
          <p:spPr bwMode="auto">
            <a:xfrm>
              <a:off x="1368" y="2256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1" name="Oval 57"/>
            <p:cNvSpPr>
              <a:spLocks noChangeArrowheads="1"/>
            </p:cNvSpPr>
            <p:nvPr/>
          </p:nvSpPr>
          <p:spPr bwMode="auto">
            <a:xfrm>
              <a:off x="852" y="265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2" name="Oval 58"/>
            <p:cNvSpPr>
              <a:spLocks noChangeArrowheads="1"/>
            </p:cNvSpPr>
            <p:nvPr/>
          </p:nvSpPr>
          <p:spPr bwMode="auto">
            <a:xfrm>
              <a:off x="1359" y="2667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3" name="Oval 59"/>
            <p:cNvSpPr>
              <a:spLocks noChangeArrowheads="1"/>
            </p:cNvSpPr>
            <p:nvPr/>
          </p:nvSpPr>
          <p:spPr bwMode="auto">
            <a:xfrm>
              <a:off x="1543" y="2523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4" name="Oval 60"/>
            <p:cNvSpPr>
              <a:spLocks noChangeArrowheads="1"/>
            </p:cNvSpPr>
            <p:nvPr/>
          </p:nvSpPr>
          <p:spPr bwMode="auto">
            <a:xfrm>
              <a:off x="1543" y="2123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5" name="Oval 61"/>
            <p:cNvSpPr>
              <a:spLocks noChangeArrowheads="1"/>
            </p:cNvSpPr>
            <p:nvPr/>
          </p:nvSpPr>
          <p:spPr bwMode="auto">
            <a:xfrm>
              <a:off x="1053" y="2079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4129088" y="3768725"/>
            <a:ext cx="1042379" cy="950913"/>
            <a:chOff x="2412" y="2031"/>
            <a:chExt cx="813" cy="741"/>
          </a:xfrm>
        </p:grpSpPr>
        <p:sp>
          <p:nvSpPr>
            <p:cNvPr id="123967" name="Oval 6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8" name="Oval 6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9" name="Oval 6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0" name="Oval 6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1" name="Oval 67"/>
            <p:cNvSpPr>
              <a:spLocks noChangeArrowheads="1"/>
            </p:cNvSpPr>
            <p:nvPr/>
          </p:nvSpPr>
          <p:spPr bwMode="auto">
            <a:xfrm>
              <a:off x="3156" y="2586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2" name="Oval 68"/>
            <p:cNvSpPr>
              <a:spLocks noChangeArrowheads="1"/>
            </p:cNvSpPr>
            <p:nvPr/>
          </p:nvSpPr>
          <p:spPr bwMode="auto">
            <a:xfrm>
              <a:off x="3156" y="2144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3" name="Oval 6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6683373" y="3369007"/>
            <a:ext cx="972776" cy="1005375"/>
            <a:chOff x="4188" y="1966"/>
            <a:chExt cx="733" cy="757"/>
          </a:xfrm>
        </p:grpSpPr>
        <p:sp>
          <p:nvSpPr>
            <p:cNvPr id="123975" name="Oval 71"/>
            <p:cNvSpPr>
              <a:spLocks noChangeArrowheads="1"/>
            </p:cNvSpPr>
            <p:nvPr/>
          </p:nvSpPr>
          <p:spPr bwMode="auto">
            <a:xfrm>
              <a:off x="4191" y="2081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6" name="Oval 72"/>
            <p:cNvSpPr>
              <a:spLocks noChangeArrowheads="1"/>
            </p:cNvSpPr>
            <p:nvPr/>
          </p:nvSpPr>
          <p:spPr bwMode="auto">
            <a:xfrm>
              <a:off x="4443" y="2268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7" name="Oval 73"/>
            <p:cNvSpPr>
              <a:spLocks noChangeArrowheads="1"/>
            </p:cNvSpPr>
            <p:nvPr/>
          </p:nvSpPr>
          <p:spPr bwMode="auto">
            <a:xfrm>
              <a:off x="4188" y="248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8" name="Oval 74"/>
            <p:cNvSpPr>
              <a:spLocks noChangeArrowheads="1"/>
            </p:cNvSpPr>
            <p:nvPr/>
          </p:nvSpPr>
          <p:spPr bwMode="auto">
            <a:xfrm>
              <a:off x="4428" y="2654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9" name="Oval 75"/>
            <p:cNvSpPr>
              <a:spLocks noChangeArrowheads="1"/>
            </p:cNvSpPr>
            <p:nvPr/>
          </p:nvSpPr>
          <p:spPr bwMode="auto">
            <a:xfrm>
              <a:off x="4852" y="2569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0" name="Oval 76"/>
            <p:cNvSpPr>
              <a:spLocks noChangeArrowheads="1"/>
            </p:cNvSpPr>
            <p:nvPr/>
          </p:nvSpPr>
          <p:spPr bwMode="auto">
            <a:xfrm>
              <a:off x="4848" y="2138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1" name="Oval 77"/>
            <p:cNvSpPr>
              <a:spLocks noChangeArrowheads="1"/>
            </p:cNvSpPr>
            <p:nvPr/>
          </p:nvSpPr>
          <p:spPr bwMode="auto">
            <a:xfrm>
              <a:off x="4611" y="1966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92" name="Text Box 88"/>
          <p:cNvSpPr txBox="1">
            <a:spLocks noChangeArrowheads="1"/>
          </p:cNvSpPr>
          <p:nvPr/>
        </p:nvSpPr>
        <p:spPr bwMode="auto">
          <a:xfrm>
            <a:off x="6872287" y="51771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R</a:t>
            </a:r>
            <a:r>
              <a:rPr lang="en-US" b="1" baseline="-25000" dirty="0">
                <a:latin typeface="Times New Roman" pitchFamily="18" charset="0"/>
              </a:rPr>
              <a:t>3</a:t>
            </a:r>
            <a:r>
              <a:rPr lang="en-US" b="1" dirty="0">
                <a:latin typeface="Times New Roman" pitchFamily="18" charset="0"/>
              </a:rPr>
              <a:t>,t</a:t>
            </a:r>
            <a:r>
              <a:rPr lang="en-US" b="1" baseline="-25000" dirty="0">
                <a:latin typeface="Times New Roman" pitchFamily="18" charset="0"/>
              </a:rPr>
              <a:t>3</a:t>
            </a:r>
          </a:p>
        </p:txBody>
      </p: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3159124" y="911225"/>
            <a:ext cx="2362200" cy="2090738"/>
            <a:chOff x="2412" y="2031"/>
            <a:chExt cx="837" cy="741"/>
          </a:xfrm>
        </p:grpSpPr>
        <p:sp>
          <p:nvSpPr>
            <p:cNvPr id="123927" name="Oval 2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8" name="Oval 2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9" name="Oval 2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0" name="Oval 2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1" name="Oval 27"/>
            <p:cNvSpPr>
              <a:spLocks noChangeArrowheads="1"/>
            </p:cNvSpPr>
            <p:nvPr/>
          </p:nvSpPr>
          <p:spPr bwMode="auto">
            <a:xfrm>
              <a:off x="3180" y="2595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2" name="Oval 28"/>
            <p:cNvSpPr>
              <a:spLocks noChangeArrowheads="1"/>
            </p:cNvSpPr>
            <p:nvPr/>
          </p:nvSpPr>
          <p:spPr bwMode="auto">
            <a:xfrm>
              <a:off x="3168" y="2160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3" name="Oval 2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39" name="Line 35"/>
          <p:cNvSpPr>
            <a:spLocks noChangeShapeType="1"/>
          </p:cNvSpPr>
          <p:nvPr/>
        </p:nvSpPr>
        <p:spPr bwMode="auto">
          <a:xfrm flipH="1">
            <a:off x="635000" y="3259138"/>
            <a:ext cx="2270125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2" name="Line 38"/>
          <p:cNvSpPr>
            <a:spLocks noChangeShapeType="1"/>
          </p:cNvSpPr>
          <p:nvPr/>
        </p:nvSpPr>
        <p:spPr bwMode="auto">
          <a:xfrm>
            <a:off x="3724275" y="3524250"/>
            <a:ext cx="99060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8" name="Line 44"/>
          <p:cNvSpPr>
            <a:spLocks noChangeShapeType="1"/>
          </p:cNvSpPr>
          <p:nvPr/>
        </p:nvSpPr>
        <p:spPr bwMode="auto">
          <a:xfrm>
            <a:off x="6337300" y="3451225"/>
            <a:ext cx="2197100" cy="132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8148637" y="6457890"/>
            <a:ext cx="995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Figure credit: Noah </a:t>
            </a:r>
            <a:r>
              <a:rPr lang="en-US" sz="1000" dirty="0" err="1"/>
              <a:t>Snavely</a:t>
            </a:r>
            <a:endParaRPr lang="en-US" sz="1000" dirty="0"/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868362" y="48897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Camera 1</a:t>
            </a:r>
          </a:p>
        </p:txBody>
      </p: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2540000" y="50421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2</a:t>
            </a:r>
          </a:p>
        </p:txBody>
      </p:sp>
      <p:sp>
        <p:nvSpPr>
          <p:cNvPr id="79" name="Text Box 86"/>
          <p:cNvSpPr txBox="1">
            <a:spLocks noChangeArrowheads="1"/>
          </p:cNvSpPr>
          <p:nvPr/>
        </p:nvSpPr>
        <p:spPr bwMode="auto">
          <a:xfrm>
            <a:off x="965200" y="51009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R</a:t>
            </a:r>
            <a:r>
              <a:rPr lang="en-US" b="1" baseline="-25000" dirty="0">
                <a:latin typeface="Times New Roman" pitchFamily="18" charset="0"/>
              </a:rPr>
              <a:t>1</a:t>
            </a:r>
            <a:r>
              <a:rPr lang="en-US" b="1" dirty="0">
                <a:latin typeface="Times New Roman" pitchFamily="18" charset="0"/>
              </a:rPr>
              <a:t>,t</a:t>
            </a:r>
            <a:r>
              <a:rPr lang="en-US" b="1" baseline="-25000" dirty="0">
                <a:latin typeface="Times New Roman" pitchFamily="18" charset="0"/>
              </a:rPr>
              <a:t>1</a:t>
            </a:r>
          </a:p>
        </p:txBody>
      </p:sp>
      <p:sp>
        <p:nvSpPr>
          <p:cNvPr id="80" name="Text Box 87"/>
          <p:cNvSpPr txBox="1">
            <a:spLocks noChangeArrowheads="1"/>
          </p:cNvSpPr>
          <p:nvPr/>
        </p:nvSpPr>
        <p:spPr bwMode="auto">
          <a:xfrm>
            <a:off x="2678113" y="52533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R</a:t>
            </a:r>
            <a:r>
              <a:rPr lang="en-US" b="1" baseline="-25000" dirty="0">
                <a:latin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</a:rPr>
              <a:t>,t</a:t>
            </a:r>
            <a:r>
              <a:rPr lang="en-US" b="1" baseline="-25000" dirty="0">
                <a:latin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6348904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27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28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Text Box 29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3558" name="Freeform 30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Text Box 31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3560" name="Freeform 32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1" name="Text Box 33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23562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constraint: Calibrated case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F5CF9-2015-5749-A632-27808F954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Derivation</a:t>
            </a:r>
          </a:p>
        </p:txBody>
      </p:sp>
    </p:spTree>
    <p:extLst>
      <p:ext uri="{BB962C8B-B14F-4D97-AF65-F5344CB8AC3E}">
        <p14:creationId xmlns:p14="http://schemas.microsoft.com/office/powerpoint/2010/main" val="4034923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4582" name="Freeform 7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</a:t>
            </a:r>
          </a:p>
        </p:txBody>
      </p:sp>
      <p:sp>
        <p:nvSpPr>
          <p:cNvPr id="24584" name="Freeform 9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1204913" y="3713163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arrow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7821613" y="2854229"/>
            <a:ext cx="1335467" cy="865284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constraint: Calibrated case</a:t>
            </a:r>
          </a:p>
        </p:txBody>
      </p:sp>
      <p:sp>
        <p:nvSpPr>
          <p:cNvPr id="22548" name="Freeform 21"/>
          <p:cNvSpPr>
            <a:spLocks/>
          </p:cNvSpPr>
          <p:nvPr/>
        </p:nvSpPr>
        <p:spPr bwMode="auto">
          <a:xfrm>
            <a:off x="2819400" y="4114800"/>
            <a:ext cx="3124200" cy="609600"/>
          </a:xfrm>
          <a:custGeom>
            <a:avLst/>
            <a:gdLst>
              <a:gd name="T0" fmla="*/ 0 w 1968"/>
              <a:gd name="T1" fmla="*/ 0 h 384"/>
              <a:gd name="T2" fmla="*/ 2147483647 w 1968"/>
              <a:gd name="T3" fmla="*/ 2147483647 h 384"/>
              <a:gd name="T4" fmla="*/ 2147483647 w 1968"/>
              <a:gd name="T5" fmla="*/ 0 h 384"/>
              <a:gd name="T6" fmla="*/ 0 60000 65536"/>
              <a:gd name="T7" fmla="*/ 0 60000 65536"/>
              <a:gd name="T8" fmla="*/ 0 60000 65536"/>
              <a:gd name="T9" fmla="*/ 0 w 1968"/>
              <a:gd name="T10" fmla="*/ 0 h 384"/>
              <a:gd name="T11" fmla="*/ 1968 w 196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8" h="384">
                <a:moveTo>
                  <a:pt x="0" y="0"/>
                </a:moveTo>
                <a:cubicBezTo>
                  <a:pt x="340" y="192"/>
                  <a:pt x="680" y="384"/>
                  <a:pt x="1008" y="384"/>
                </a:cubicBezTo>
                <a:cubicBezTo>
                  <a:pt x="1336" y="384"/>
                  <a:pt x="1652" y="192"/>
                  <a:pt x="19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4251325" y="42322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R</a:t>
            </a:r>
          </a:p>
        </p:txBody>
      </p:sp>
      <p:sp>
        <p:nvSpPr>
          <p:cNvPr id="22550" name="Line 23"/>
          <p:cNvSpPr>
            <a:spLocks noChangeShapeType="1"/>
          </p:cNvSpPr>
          <p:nvPr/>
        </p:nvSpPr>
        <p:spPr bwMode="auto">
          <a:xfrm>
            <a:off x="3733800" y="4114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4343400" y="37338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2009" name="Text Box 25"/>
              <p:cNvSpPr txBox="1">
                <a:spLocks noChangeArrowheads="1"/>
              </p:cNvSpPr>
              <p:nvPr/>
            </p:nvSpPr>
            <p:spPr bwMode="auto">
              <a:xfrm>
                <a:off x="766763" y="6096000"/>
                <a:ext cx="79248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The vectors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66FF33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are coplanar </a:t>
                </a:r>
              </a:p>
            </p:txBody>
          </p:sp>
        </mc:Choice>
        <mc:Fallback xmlns="">
          <p:sp>
            <p:nvSpPr>
              <p:cNvPr id="68200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763" y="6096000"/>
                <a:ext cx="7924800" cy="584775"/>
              </a:xfrm>
              <a:prstGeom prst="rect">
                <a:avLst/>
              </a:prstGeom>
              <a:blipFill>
                <a:blip r:embed="rId5"/>
                <a:stretch>
                  <a:fillRect l="-1920" t="-14894" b="-297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648200" y="1143000"/>
            <a:ext cx="90120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latin typeface="Times New Roman" pitchFamily="18" charset="0"/>
              </a:rPr>
              <a:t>= </a:t>
            </a:r>
            <a:r>
              <a:rPr lang="en-US" sz="1800" dirty="0">
                <a:latin typeface="Times New Roman" pitchFamily="18" charset="0"/>
              </a:rPr>
              <a:t>(</a:t>
            </a:r>
            <a:r>
              <a:rPr lang="en-US" sz="1800" b="1" i="1" dirty="0">
                <a:latin typeface="Times New Roman" pitchFamily="18" charset="0"/>
              </a:rPr>
              <a:t>x,</a:t>
            </a:r>
            <a:r>
              <a:rPr lang="en-US" sz="1800" dirty="0">
                <a:latin typeface="Times New Roman" pitchFamily="18" charset="0"/>
              </a:rPr>
              <a:t>1)</a:t>
            </a:r>
            <a:r>
              <a:rPr lang="en-US" sz="1800" i="1" baseline="30000" dirty="0">
                <a:latin typeface="Times New Roman" pitchFamily="18" charset="0"/>
              </a:rPr>
              <a:t>T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412696"/>
              </p:ext>
            </p:extLst>
          </p:nvPr>
        </p:nvGraphicFramePr>
        <p:xfrm>
          <a:off x="1831975" y="1219200"/>
          <a:ext cx="101758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40" imgH="457200" progId="Equation.3">
                  <p:embed/>
                </p:oleObj>
              </mc:Choice>
              <mc:Fallback>
                <p:oleObj name="Equation" r:id="rId6" imgW="67284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31975" y="1219200"/>
                        <a:ext cx="1017588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>
            <a:endCxn id="24583" idx="1"/>
          </p:cNvCxnSpPr>
          <p:nvPr/>
        </p:nvCxnSpPr>
        <p:spPr bwMode="auto">
          <a:xfrm>
            <a:off x="2362200" y="1806575"/>
            <a:ext cx="293688" cy="631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A0FF02-BCB1-224C-9A2A-94347BED5635}"/>
                  </a:ext>
                </a:extLst>
              </p:cNvPr>
              <p:cNvSpPr txBox="1"/>
              <p:nvPr/>
            </p:nvSpPr>
            <p:spPr>
              <a:xfrm>
                <a:off x="8153400" y="3429000"/>
                <a:ext cx="4533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𝑅𝑥</m:t>
                      </m:r>
                    </m:oMath>
                  </m:oMathPara>
                </a14:m>
                <a:endParaRPr lang="en-US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A0FF02-BCB1-224C-9A2A-94347BED5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3429000"/>
                <a:ext cx="453329" cy="369332"/>
              </a:xfrm>
              <a:prstGeom prst="rect">
                <a:avLst/>
              </a:prstGeom>
              <a:blipFill>
                <a:blip r:embed="rId8"/>
                <a:stretch>
                  <a:fillRect l="-13889" r="-1111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3FE6017-3827-1947-AD40-9F91D0A2F151}"/>
                  </a:ext>
                </a:extLst>
              </p:cNvPr>
              <p:cNvSpPr txBox="1"/>
              <p:nvPr/>
            </p:nvSpPr>
            <p:spPr>
              <a:xfrm>
                <a:off x="6303167" y="2938784"/>
                <a:ext cx="328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3FE6017-3827-1947-AD40-9F91D0A2F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67" y="2938784"/>
                <a:ext cx="328615" cy="369332"/>
              </a:xfrm>
              <a:prstGeom prst="rect">
                <a:avLst/>
              </a:prstGeom>
              <a:blipFill>
                <a:blip r:embed="rId11"/>
                <a:stretch>
                  <a:fillRect l="-18519" r="-2222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8FE4656-5577-ED42-A4A4-3D1190400FE4}"/>
                  </a:ext>
                </a:extLst>
              </p:cNvPr>
              <p:cNvSpPr txBox="1"/>
              <p:nvPr/>
            </p:nvSpPr>
            <p:spPr>
              <a:xfrm>
                <a:off x="6510361" y="3706165"/>
                <a:ext cx="214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66FF33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66FF33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8FE4656-5577-ED42-A4A4-3D1190400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361" y="3706165"/>
                <a:ext cx="214289" cy="369332"/>
              </a:xfrm>
              <a:prstGeom prst="rect">
                <a:avLst/>
              </a:prstGeom>
              <a:blipFill>
                <a:blip r:embed="rId12"/>
                <a:stretch>
                  <a:fillRect l="-22222" r="-11111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>
            <a:extLst>
              <a:ext uri="{FF2B5EF4-FFF2-40B4-BE49-F238E27FC236}">
                <a16:creationId xmlns:a16="http://schemas.microsoft.com/office/drawing/2014/main" id="{CC154045-CE29-0240-9A1D-179E51DB2B54}"/>
              </a:ext>
            </a:extLst>
          </p:cNvPr>
          <p:cNvSpPr/>
          <p:nvPr/>
        </p:nvSpPr>
        <p:spPr>
          <a:xfrm>
            <a:off x="5260705" y="4466511"/>
            <a:ext cx="890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Recall:</a:t>
            </a:r>
          </a:p>
        </p:txBody>
      </p:sp>
      <p:sp>
        <p:nvSpPr>
          <p:cNvPr id="36" name="Text Box 10">
            <a:extLst>
              <a:ext uri="{FF2B5EF4-FFF2-40B4-BE49-F238E27FC236}">
                <a16:creationId xmlns:a16="http://schemas.microsoft.com/office/drawing/2014/main" id="{FC09A1B0-3ED9-614C-AF8B-7FC0CBEA36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2286000"/>
            <a:ext cx="3286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6618F8-EEA8-14F4-4B33-D9DE0CFC2100}"/>
                  </a:ext>
                </a:extLst>
              </p:cNvPr>
              <p:cNvSpPr txBox="1"/>
              <p:nvPr/>
            </p:nvSpPr>
            <p:spPr>
              <a:xfrm>
                <a:off x="5791200" y="4679716"/>
                <a:ext cx="3436758" cy="1371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26618F8-EEA8-14F4-4B33-D9DE0CFC2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679716"/>
                <a:ext cx="3436758" cy="1371209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682009" grpId="0"/>
      <p:bldP spid="33" grpId="0"/>
      <p:bldP spid="3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4582" name="Freeform 7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</a:t>
            </a:r>
          </a:p>
        </p:txBody>
      </p:sp>
      <p:sp>
        <p:nvSpPr>
          <p:cNvPr id="24584" name="Freeform 9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6057900" y="2286000"/>
            <a:ext cx="3286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 </a:t>
            </a:r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1204913" y="3713163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arrow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7821613" y="2854229"/>
            <a:ext cx="1335467" cy="865284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constraint: Calibrated case</a:t>
            </a:r>
          </a:p>
        </p:txBody>
      </p:sp>
      <p:sp>
        <p:nvSpPr>
          <p:cNvPr id="22548" name="Freeform 21"/>
          <p:cNvSpPr>
            <a:spLocks/>
          </p:cNvSpPr>
          <p:nvPr/>
        </p:nvSpPr>
        <p:spPr bwMode="auto">
          <a:xfrm>
            <a:off x="2819400" y="4114800"/>
            <a:ext cx="3124200" cy="609600"/>
          </a:xfrm>
          <a:custGeom>
            <a:avLst/>
            <a:gdLst>
              <a:gd name="T0" fmla="*/ 0 w 1968"/>
              <a:gd name="T1" fmla="*/ 0 h 384"/>
              <a:gd name="T2" fmla="*/ 2147483647 w 1968"/>
              <a:gd name="T3" fmla="*/ 2147483647 h 384"/>
              <a:gd name="T4" fmla="*/ 2147483647 w 1968"/>
              <a:gd name="T5" fmla="*/ 0 h 384"/>
              <a:gd name="T6" fmla="*/ 0 60000 65536"/>
              <a:gd name="T7" fmla="*/ 0 60000 65536"/>
              <a:gd name="T8" fmla="*/ 0 60000 65536"/>
              <a:gd name="T9" fmla="*/ 0 w 1968"/>
              <a:gd name="T10" fmla="*/ 0 h 384"/>
              <a:gd name="T11" fmla="*/ 1968 w 1968"/>
              <a:gd name="T12" fmla="*/ 384 h 3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68" h="384">
                <a:moveTo>
                  <a:pt x="0" y="0"/>
                </a:moveTo>
                <a:cubicBezTo>
                  <a:pt x="340" y="192"/>
                  <a:pt x="680" y="384"/>
                  <a:pt x="1008" y="384"/>
                </a:cubicBezTo>
                <a:cubicBezTo>
                  <a:pt x="1336" y="384"/>
                  <a:pt x="1652" y="192"/>
                  <a:pt x="1968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Text Box 22"/>
          <p:cNvSpPr txBox="1">
            <a:spLocks noChangeArrowheads="1"/>
          </p:cNvSpPr>
          <p:nvPr/>
        </p:nvSpPr>
        <p:spPr bwMode="auto">
          <a:xfrm>
            <a:off x="4251325" y="423227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R</a:t>
            </a:r>
          </a:p>
        </p:txBody>
      </p:sp>
      <p:sp>
        <p:nvSpPr>
          <p:cNvPr id="22550" name="Line 23"/>
          <p:cNvSpPr>
            <a:spLocks noChangeShapeType="1"/>
          </p:cNvSpPr>
          <p:nvPr/>
        </p:nvSpPr>
        <p:spPr bwMode="auto">
          <a:xfrm>
            <a:off x="3733800" y="41148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51" name="Text Box 24"/>
          <p:cNvSpPr txBox="1">
            <a:spLocks noChangeArrowheads="1"/>
          </p:cNvSpPr>
          <p:nvPr/>
        </p:nvSpPr>
        <p:spPr bwMode="auto">
          <a:xfrm>
            <a:off x="4343400" y="3733800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latin typeface="Times New Roman" pitchFamily="18" charset="0"/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2009" name="Text Box 25"/>
              <p:cNvSpPr txBox="1">
                <a:spLocks noChangeArrowheads="1"/>
              </p:cNvSpPr>
              <p:nvPr/>
            </p:nvSpPr>
            <p:spPr bwMode="auto">
              <a:xfrm>
                <a:off x="766763" y="6096000"/>
                <a:ext cx="79248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The vectors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𝑅𝑥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66FF33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are coplanar </a:t>
                </a:r>
              </a:p>
            </p:txBody>
          </p:sp>
        </mc:Choice>
        <mc:Fallback xmlns="">
          <p:sp>
            <p:nvSpPr>
              <p:cNvPr id="68200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763" y="6096000"/>
                <a:ext cx="7924800" cy="584775"/>
              </a:xfrm>
              <a:prstGeom prst="rect">
                <a:avLst/>
              </a:prstGeom>
              <a:blipFill>
                <a:blip r:embed="rId5"/>
                <a:stretch>
                  <a:fillRect l="-1920" t="-14894" b="-297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648200" y="1143000"/>
            <a:ext cx="90120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latin typeface="Times New Roman" pitchFamily="18" charset="0"/>
              </a:rPr>
              <a:t>= </a:t>
            </a:r>
            <a:r>
              <a:rPr lang="en-US" sz="1800" dirty="0">
                <a:latin typeface="Times New Roman" pitchFamily="18" charset="0"/>
              </a:rPr>
              <a:t>(</a:t>
            </a:r>
            <a:r>
              <a:rPr lang="en-US" sz="1800" b="1" i="1" dirty="0">
                <a:latin typeface="Times New Roman" pitchFamily="18" charset="0"/>
              </a:rPr>
              <a:t>x,</a:t>
            </a:r>
            <a:r>
              <a:rPr lang="en-US" sz="1800" dirty="0">
                <a:latin typeface="Times New Roman" pitchFamily="18" charset="0"/>
              </a:rPr>
              <a:t>1)</a:t>
            </a:r>
            <a:r>
              <a:rPr lang="en-US" sz="1800" i="1" baseline="30000" dirty="0">
                <a:latin typeface="Times New Roman" pitchFamily="18" charset="0"/>
              </a:rPr>
              <a:t>T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831975" y="1219200"/>
          <a:ext cx="101758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40" imgH="457200" progId="Equation.3">
                  <p:embed/>
                </p:oleObj>
              </mc:Choice>
              <mc:Fallback>
                <p:oleObj name="Equation" r:id="rId6" imgW="672840" imgH="45720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31975" y="1219200"/>
                        <a:ext cx="1017588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>
            <a:endCxn id="24583" idx="1"/>
          </p:cNvCxnSpPr>
          <p:nvPr/>
        </p:nvCxnSpPr>
        <p:spPr bwMode="auto">
          <a:xfrm>
            <a:off x="2362200" y="1806575"/>
            <a:ext cx="293688" cy="631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A0FF02-BCB1-224C-9A2A-94347BED5635}"/>
                  </a:ext>
                </a:extLst>
              </p:cNvPr>
              <p:cNvSpPr txBox="1"/>
              <p:nvPr/>
            </p:nvSpPr>
            <p:spPr>
              <a:xfrm>
                <a:off x="8153400" y="3429000"/>
                <a:ext cx="4533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𝑅𝑥</m:t>
                      </m:r>
                    </m:oMath>
                  </m:oMathPara>
                </a14:m>
                <a:endParaRPr lang="en-US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A0FF02-BCB1-224C-9A2A-94347BED5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3429000"/>
                <a:ext cx="453329" cy="369332"/>
              </a:xfrm>
              <a:prstGeom prst="rect">
                <a:avLst/>
              </a:prstGeom>
              <a:blipFill>
                <a:blip r:embed="rId8"/>
                <a:stretch>
                  <a:fillRect l="-13889" r="-1111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3FE6017-3827-1947-AD40-9F91D0A2F151}"/>
                  </a:ext>
                </a:extLst>
              </p:cNvPr>
              <p:cNvSpPr txBox="1"/>
              <p:nvPr/>
            </p:nvSpPr>
            <p:spPr>
              <a:xfrm>
                <a:off x="6303167" y="2938784"/>
                <a:ext cx="328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3FE6017-3827-1947-AD40-9F91D0A2F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67" y="2938784"/>
                <a:ext cx="328615" cy="369332"/>
              </a:xfrm>
              <a:prstGeom prst="rect">
                <a:avLst/>
              </a:prstGeom>
              <a:blipFill>
                <a:blip r:embed="rId11"/>
                <a:stretch>
                  <a:fillRect l="-18519" r="-2222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8FE4656-5577-ED42-A4A4-3D1190400FE4}"/>
                  </a:ext>
                </a:extLst>
              </p:cNvPr>
              <p:cNvSpPr txBox="1"/>
              <p:nvPr/>
            </p:nvSpPr>
            <p:spPr>
              <a:xfrm>
                <a:off x="6510361" y="3706165"/>
                <a:ext cx="214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66FF33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66FF33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8FE4656-5577-ED42-A4A4-3D1190400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361" y="3706165"/>
                <a:ext cx="214289" cy="369332"/>
              </a:xfrm>
              <a:prstGeom prst="rect">
                <a:avLst/>
              </a:prstGeom>
              <a:blipFill>
                <a:blip r:embed="rId12"/>
                <a:stretch>
                  <a:fillRect l="-22222" r="-11111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Content Placeholder 3">
            <a:extLst>
              <a:ext uri="{FF2B5EF4-FFF2-40B4-BE49-F238E27FC236}">
                <a16:creationId xmlns:a16="http://schemas.microsoft.com/office/drawing/2014/main" id="{6FCAAE20-58FD-AB4D-B4C6-B70EA68DC9A7}"/>
              </a:ext>
            </a:extLst>
          </p:cNvPr>
          <p:cNvSpPr txBox="1">
            <a:spLocks/>
          </p:cNvSpPr>
          <p:nvPr/>
        </p:nvSpPr>
        <p:spPr bwMode="auto">
          <a:xfrm>
            <a:off x="190500" y="838200"/>
            <a:ext cx="24653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Simplification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FDAE407-B614-E84B-8BAA-AED8BF99270B}"/>
                  </a:ext>
                </a:extLst>
              </p:cNvPr>
              <p:cNvSpPr/>
              <p:nvPr/>
            </p:nvSpPr>
            <p:spPr>
              <a:xfrm>
                <a:off x="889036" y="4858871"/>
                <a:ext cx="24149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FDAE407-B614-E84B-8BAA-AED8BF9927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036" y="4858871"/>
                <a:ext cx="241495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A950C76-AB30-BD42-AE0A-83421AAE255F}"/>
                  </a:ext>
                </a:extLst>
              </p:cNvPr>
              <p:cNvSpPr/>
              <p:nvPr/>
            </p:nvSpPr>
            <p:spPr>
              <a:xfrm>
                <a:off x="1164312" y="5328192"/>
                <a:ext cx="210096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1A950C76-AB30-BD42-AE0A-83421AAE25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312" y="5328192"/>
                <a:ext cx="2100960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1CB5AD0-6C53-9A4E-9531-4B99F14D6FB6}"/>
                  </a:ext>
                </a:extLst>
              </p:cNvPr>
              <p:cNvSpPr/>
              <p:nvPr/>
            </p:nvSpPr>
            <p:spPr>
              <a:xfrm>
                <a:off x="3303991" y="5098510"/>
                <a:ext cx="162275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𝐸𝑥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81CB5AD0-6C53-9A4E-9531-4B99F14D6F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991" y="5098510"/>
                <a:ext cx="1622752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6DEEE117-708B-DE52-2AE2-FD1305A1FAEA}"/>
              </a:ext>
            </a:extLst>
          </p:cNvPr>
          <p:cNvSpPr/>
          <p:nvPr/>
        </p:nvSpPr>
        <p:spPr>
          <a:xfrm>
            <a:off x="5598028" y="4325782"/>
            <a:ext cx="890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Recall: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D04811-A2CA-1220-0902-C3DCC30972F1}"/>
                  </a:ext>
                </a:extLst>
              </p:cNvPr>
              <p:cNvSpPr txBox="1"/>
              <p:nvPr/>
            </p:nvSpPr>
            <p:spPr>
              <a:xfrm>
                <a:off x="5791200" y="4679716"/>
                <a:ext cx="3436758" cy="1371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×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0D04811-A2CA-1220-0902-C3DCC3097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4679716"/>
                <a:ext cx="3436758" cy="137120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967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5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4582" name="Freeform 7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</a:t>
            </a:r>
          </a:p>
        </p:txBody>
      </p:sp>
      <p:sp>
        <p:nvSpPr>
          <p:cNvPr id="24584" name="Freeform 9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1995" name="Line 11"/>
          <p:cNvSpPr>
            <a:spLocks noChangeShapeType="1"/>
          </p:cNvSpPr>
          <p:nvPr/>
        </p:nvSpPr>
        <p:spPr bwMode="auto">
          <a:xfrm flipV="1">
            <a:off x="1204913" y="3713163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arrow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6" name="Line 12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7" name="Line 13"/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8" name="Line 14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1999" name="Line 15"/>
          <p:cNvSpPr>
            <a:spLocks noChangeShapeType="1"/>
          </p:cNvSpPr>
          <p:nvPr/>
        </p:nvSpPr>
        <p:spPr bwMode="auto">
          <a:xfrm flipV="1">
            <a:off x="7821613" y="2854229"/>
            <a:ext cx="1335467" cy="865284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constraint: Calibrated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2009" name="Text Box 25"/>
              <p:cNvSpPr txBox="1">
                <a:spLocks noChangeArrowheads="1"/>
              </p:cNvSpPr>
              <p:nvPr/>
            </p:nvSpPr>
            <p:spPr bwMode="auto">
              <a:xfrm>
                <a:off x="766763" y="6096000"/>
                <a:ext cx="7924800" cy="584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The vectors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3200" b="0" i="1" smtClean="0">
                        <a:solidFill>
                          <a:srgbClr val="FF00FF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200" dirty="0"/>
                  <a:t>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66FF33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/>
                  <a:t>, and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solidFill>
                          <a:srgbClr val="A5002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3200" dirty="0"/>
                  <a:t> are coplanar </a:t>
                </a:r>
              </a:p>
            </p:txBody>
          </p:sp>
        </mc:Choice>
        <mc:Fallback xmlns="">
          <p:sp>
            <p:nvSpPr>
              <p:cNvPr id="682009" name="Text 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6763" y="6096000"/>
                <a:ext cx="7924800" cy="584775"/>
              </a:xfrm>
              <a:prstGeom prst="rect">
                <a:avLst/>
              </a:prstGeom>
              <a:blipFill>
                <a:blip r:embed="rId5"/>
                <a:stretch>
                  <a:fillRect l="-1920" t="-14894" b="-29787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4648200" y="1143000"/>
            <a:ext cx="901209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 dirty="0">
                <a:latin typeface="Times New Roman" pitchFamily="18" charset="0"/>
              </a:rPr>
              <a:t>= </a:t>
            </a:r>
            <a:r>
              <a:rPr lang="en-US" sz="1800" dirty="0">
                <a:latin typeface="Times New Roman" pitchFamily="18" charset="0"/>
              </a:rPr>
              <a:t>(</a:t>
            </a:r>
            <a:r>
              <a:rPr lang="en-US" sz="1800" b="1" i="1" dirty="0">
                <a:latin typeface="Times New Roman" pitchFamily="18" charset="0"/>
              </a:rPr>
              <a:t>x,</a:t>
            </a:r>
            <a:r>
              <a:rPr lang="en-US" sz="1800" dirty="0">
                <a:latin typeface="Times New Roman" pitchFamily="18" charset="0"/>
              </a:rPr>
              <a:t>1)</a:t>
            </a:r>
            <a:r>
              <a:rPr lang="en-US" sz="1800" i="1" baseline="30000" dirty="0">
                <a:latin typeface="Times New Roman" pitchFamily="18" charset="0"/>
              </a:rPr>
              <a:t>T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831975" y="1219200"/>
          <a:ext cx="1017588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72840" imgH="457200" progId="Equation.3">
                  <p:embed/>
                </p:oleObj>
              </mc:Choice>
              <mc:Fallback>
                <p:oleObj name="Equation" r:id="rId6" imgW="672840" imgH="457200" progId="Equation.3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31975" y="1219200"/>
                        <a:ext cx="1017588" cy="690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Arrow Connector 4"/>
          <p:cNvCxnSpPr>
            <a:endCxn id="24583" idx="1"/>
          </p:cNvCxnSpPr>
          <p:nvPr/>
        </p:nvCxnSpPr>
        <p:spPr bwMode="auto">
          <a:xfrm>
            <a:off x="2362200" y="1806575"/>
            <a:ext cx="293688" cy="631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A0FF02-BCB1-224C-9A2A-94347BED5635}"/>
                  </a:ext>
                </a:extLst>
              </p:cNvPr>
              <p:cNvSpPr txBox="1"/>
              <p:nvPr/>
            </p:nvSpPr>
            <p:spPr>
              <a:xfrm>
                <a:off x="8153400" y="3429000"/>
                <a:ext cx="45332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FF"/>
                          </a:solidFill>
                          <a:latin typeface="Cambria Math" panose="02040503050406030204" pitchFamily="18" charset="0"/>
                        </a:rPr>
                        <m:t>𝑅𝑥</m:t>
                      </m:r>
                    </m:oMath>
                  </m:oMathPara>
                </a14:m>
                <a:endParaRPr lang="en-US" dirty="0">
                  <a:solidFill>
                    <a:srgbClr val="FF00FF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A0FF02-BCB1-224C-9A2A-94347BED5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400" y="3429000"/>
                <a:ext cx="453329" cy="369332"/>
              </a:xfrm>
              <a:prstGeom prst="rect">
                <a:avLst/>
              </a:prstGeom>
              <a:blipFill>
                <a:blip r:embed="rId8"/>
                <a:stretch>
                  <a:fillRect l="-13889" r="-1111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3FE6017-3827-1947-AD40-9F91D0A2F151}"/>
                  </a:ext>
                </a:extLst>
              </p:cNvPr>
              <p:cNvSpPr txBox="1"/>
              <p:nvPr/>
            </p:nvSpPr>
            <p:spPr>
              <a:xfrm>
                <a:off x="6303167" y="2938784"/>
                <a:ext cx="32861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A5002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>
                  <a:solidFill>
                    <a:srgbClr val="A5002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3FE6017-3827-1947-AD40-9F91D0A2F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67" y="2938784"/>
                <a:ext cx="328615" cy="369332"/>
              </a:xfrm>
              <a:prstGeom prst="rect">
                <a:avLst/>
              </a:prstGeom>
              <a:blipFill>
                <a:blip r:embed="rId11"/>
                <a:stretch>
                  <a:fillRect l="-18519" r="-2222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8FE4656-5577-ED42-A4A4-3D1190400FE4}"/>
                  </a:ext>
                </a:extLst>
              </p:cNvPr>
              <p:cNvSpPr txBox="1"/>
              <p:nvPr/>
            </p:nvSpPr>
            <p:spPr>
              <a:xfrm>
                <a:off x="6510361" y="3706165"/>
                <a:ext cx="21428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66FF33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dirty="0">
                  <a:solidFill>
                    <a:srgbClr val="66FF33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8FE4656-5577-ED42-A4A4-3D1190400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0361" y="3706165"/>
                <a:ext cx="214289" cy="369332"/>
              </a:xfrm>
              <a:prstGeom prst="rect">
                <a:avLst/>
              </a:prstGeom>
              <a:blipFill>
                <a:blip r:embed="rId12"/>
                <a:stretch>
                  <a:fillRect l="-22222" r="-11111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utoShape 28">
            <a:extLst>
              <a:ext uri="{FF2B5EF4-FFF2-40B4-BE49-F238E27FC236}">
                <a16:creationId xmlns:a16="http://schemas.microsoft.com/office/drawing/2014/main" id="{900EA8E8-2447-9C42-8CB5-7AF254510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41148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38">
            <a:extLst>
              <a:ext uri="{FF2B5EF4-FFF2-40B4-BE49-F238E27FC236}">
                <a16:creationId xmlns:a16="http://schemas.microsoft.com/office/drawing/2014/main" id="{BEEF2889-F919-164A-81C2-D91218D26E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04913" y="3713163"/>
            <a:ext cx="1911350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39">
            <a:extLst>
              <a:ext uri="{FF2B5EF4-FFF2-40B4-BE49-F238E27FC236}">
                <a16:creationId xmlns:a16="http://schemas.microsoft.com/office/drawing/2014/main" id="{CC3577D1-49D8-054E-B4D8-A57A8C7A685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40">
            <a:extLst>
              <a:ext uri="{FF2B5EF4-FFF2-40B4-BE49-F238E27FC236}">
                <a16:creationId xmlns:a16="http://schemas.microsoft.com/office/drawing/2014/main" id="{83916F22-F2A0-1D42-8E50-90EC92B0CCC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AutoShape 28">
            <a:extLst>
              <a:ext uri="{FF2B5EF4-FFF2-40B4-BE49-F238E27FC236}">
                <a16:creationId xmlns:a16="http://schemas.microsoft.com/office/drawing/2014/main" id="{DE649287-E91F-F548-877B-A9CD4C527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800" y="4114800"/>
            <a:ext cx="533400" cy="381000"/>
          </a:xfrm>
          <a:prstGeom prst="right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AutoShape 22">
            <a:extLst>
              <a:ext uri="{FF2B5EF4-FFF2-40B4-BE49-F238E27FC236}">
                <a16:creationId xmlns:a16="http://schemas.microsoft.com/office/drawing/2014/main" id="{C8B822D8-3088-B849-9792-55989D579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4681538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Text Box 23">
            <a:extLst>
              <a:ext uri="{FF2B5EF4-FFF2-40B4-BE49-F238E27FC236}">
                <a16:creationId xmlns:a16="http://schemas.microsoft.com/office/drawing/2014/main" id="{DF71DCD6-D2AD-B349-AD1D-7B016035A7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13" y="5222875"/>
            <a:ext cx="34591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Essential Matrix</a:t>
            </a:r>
          </a:p>
          <a:p>
            <a:pPr algn="ctr"/>
            <a:r>
              <a:rPr lang="en-US" dirty="0"/>
              <a:t>(</a:t>
            </a:r>
            <a:r>
              <a:rPr lang="en-US" dirty="0" err="1"/>
              <a:t>Longuet</a:t>
            </a:r>
            <a:r>
              <a:rPr lang="en-US" dirty="0"/>
              <a:t>-Higgins, 1981)</a:t>
            </a:r>
          </a:p>
        </p:txBody>
      </p:sp>
      <p:sp>
        <p:nvSpPr>
          <p:cNvPr id="39" name="Rectangle 24">
            <a:extLst>
              <a:ext uri="{FF2B5EF4-FFF2-40B4-BE49-F238E27FC236}">
                <a16:creationId xmlns:a16="http://schemas.microsoft.com/office/drawing/2014/main" id="{4CC0F9B4-2C9C-0D4C-BC7C-8237E86D8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5138738"/>
            <a:ext cx="3581400" cy="1033462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Text Box 10">
            <a:extLst>
              <a:ext uri="{FF2B5EF4-FFF2-40B4-BE49-F238E27FC236}">
                <a16:creationId xmlns:a16="http://schemas.microsoft.com/office/drawing/2014/main" id="{CD55B990-8EB6-C94D-A24D-C00E674E7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2286000"/>
            <a:ext cx="32861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x’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556E38-20DB-460F-2C47-26C86579FEC6}"/>
                  </a:ext>
                </a:extLst>
              </p:cNvPr>
              <p:cNvSpPr txBox="1"/>
              <p:nvPr/>
            </p:nvSpPr>
            <p:spPr>
              <a:xfrm>
                <a:off x="75137" y="4068763"/>
                <a:ext cx="25918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×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𝑅𝑥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8556E38-20DB-460F-2C47-26C86579FE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37" y="4068763"/>
                <a:ext cx="2591863" cy="461665"/>
              </a:xfrm>
              <a:prstGeom prst="rect">
                <a:avLst/>
              </a:prstGeom>
              <a:blipFill>
                <a:blip r:embed="rId13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69EB10-2818-D1A5-98C4-6042BBF205BE}"/>
                  </a:ext>
                </a:extLst>
              </p:cNvPr>
              <p:cNvSpPr txBox="1"/>
              <p:nvPr/>
            </p:nvSpPr>
            <p:spPr>
              <a:xfrm>
                <a:off x="3544199" y="4097635"/>
                <a:ext cx="213180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69EB10-2818-D1A5-98C4-6042BBF205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4199" y="4097635"/>
                <a:ext cx="2131801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AAC164-1E64-86CE-1DB2-7D4D1538680E}"/>
                  </a:ext>
                </a:extLst>
              </p:cNvPr>
              <p:cNvSpPr txBox="1"/>
              <p:nvPr/>
            </p:nvSpPr>
            <p:spPr>
              <a:xfrm>
                <a:off x="6724650" y="4098279"/>
                <a:ext cx="16227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2AAC164-1E64-86CE-1DB2-7D4D153868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650" y="4098279"/>
                <a:ext cx="1622752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81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682009" grpId="0"/>
      <p:bldP spid="37" grpId="0" animBg="1"/>
      <p:bldP spid="38" grpId="0"/>
      <p:bldP spid="39" grpId="0" animBg="1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056" name="Freeform 7"/>
          <p:cNvSpPr>
            <a:spLocks/>
          </p:cNvSpPr>
          <p:nvPr/>
        </p:nvSpPr>
        <p:spPr bwMode="auto">
          <a:xfrm>
            <a:off x="2655888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2058" name="Freeform 9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660501" name="Line 21"/>
          <p:cNvSpPr>
            <a:spLocks noChangeShapeType="1"/>
          </p:cNvSpPr>
          <p:nvPr/>
        </p:nvSpPr>
        <p:spPr bwMode="auto">
          <a:xfrm flipV="1">
            <a:off x="5837238" y="2468563"/>
            <a:ext cx="231775" cy="138271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constraint: Calibrated case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0510" name="Rectangle 30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4800600"/>
                <a:ext cx="8534400" cy="1981200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  <a:buFontTx/>
                  <a:buChar char="•"/>
                </a:pPr>
                <a:r>
                  <a:rPr lang="en-US" sz="2400" b="1" i="1" dirty="0"/>
                  <a:t>E x</a:t>
                </a:r>
                <a:r>
                  <a:rPr lang="en-US" sz="2400" dirty="0"/>
                  <a:t> is the </a:t>
                </a:r>
                <a:r>
                  <a:rPr lang="en-US" sz="2400" dirty="0" err="1"/>
                  <a:t>epipolar</a:t>
                </a:r>
                <a:r>
                  <a:rPr lang="en-US" sz="2400" dirty="0"/>
                  <a:t> line associated with </a:t>
                </a:r>
                <a:r>
                  <a:rPr lang="en-US" sz="2400" b="1" i="1" dirty="0"/>
                  <a:t>x</a:t>
                </a:r>
                <a:r>
                  <a:rPr lang="en-US" sz="2400" i="1" dirty="0"/>
                  <a:t> </a:t>
                </a:r>
                <a:r>
                  <a:rPr lang="en-US" sz="2400" dirty="0"/>
                  <a:t>(</a:t>
                </a:r>
                <a:r>
                  <a:rPr lang="en-US" sz="2400" b="1" i="1" dirty="0"/>
                  <a:t>l</a:t>
                </a:r>
                <a:r>
                  <a:rPr lang="en-US" sz="2400" i="1" dirty="0"/>
                  <a:t>' = </a:t>
                </a:r>
                <a:r>
                  <a:rPr lang="en-US" sz="2400" b="1" i="1" dirty="0"/>
                  <a:t>E x</a:t>
                </a:r>
                <a:r>
                  <a:rPr lang="en-US" sz="2400" dirty="0"/>
                  <a:t>)</a:t>
                </a:r>
                <a:br>
                  <a:rPr lang="en-US" sz="2400" dirty="0"/>
                </a:br>
                <a:endParaRPr lang="en-US" sz="800" dirty="0"/>
              </a:p>
              <a:p>
                <a:pPr lvl="1">
                  <a:lnSpc>
                    <a:spcPct val="80000"/>
                  </a:lnSpc>
                </a:pPr>
                <a:r>
                  <a:rPr lang="en-US" dirty="0"/>
                  <a:t>Recall: a line is given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𝑎𝑥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𝑏𝑦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𝑐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= 0 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or</a:t>
                </a:r>
              </a:p>
              <a:p>
                <a:pPr>
                  <a:lnSpc>
                    <a:spcPct val="80000"/>
                  </a:lnSpc>
                  <a:buFontTx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660510" name="Rectangle 30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4800600"/>
                <a:ext cx="8534400" cy="1981200"/>
              </a:xfrm>
              <a:blipFill>
                <a:blip r:embed="rId4"/>
                <a:stretch>
                  <a:fillRect l="-1040"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4"/>
          <p:cNvSpPr>
            <a:spLocks noChangeArrowheads="1"/>
          </p:cNvSpPr>
          <p:nvPr/>
        </p:nvSpPr>
        <p:spPr bwMode="auto">
          <a:xfrm>
            <a:off x="3505200" y="4114800"/>
            <a:ext cx="1905000" cy="6096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B174DF-995D-1097-244B-468A7009BDC4}"/>
                  </a:ext>
                </a:extLst>
              </p:cNvPr>
              <p:cNvSpPr txBox="1"/>
              <p:nvPr/>
            </p:nvSpPr>
            <p:spPr>
              <a:xfrm>
                <a:off x="3684424" y="4188767"/>
                <a:ext cx="16227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8B174DF-995D-1097-244B-468A7009B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424" y="4188767"/>
                <a:ext cx="162275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27BC19-86F6-E76E-9623-C04C31F9252C}"/>
                  </a:ext>
                </a:extLst>
              </p:cNvPr>
              <p:cNvSpPr txBox="1"/>
              <p:nvPr/>
            </p:nvSpPr>
            <p:spPr>
              <a:xfrm>
                <a:off x="2213143" y="5703794"/>
                <a:ext cx="4489114" cy="10529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b="1" dirty="0"/>
                  <a:t>, </a:t>
                </a: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mr>
                        </m:m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A27BC19-86F6-E76E-9623-C04C31F92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3143" y="5703794"/>
                <a:ext cx="4489114" cy="1052917"/>
              </a:xfrm>
              <a:prstGeom prst="rect">
                <a:avLst/>
              </a:prstGeom>
              <a:blipFill>
                <a:blip r:embed="rId6"/>
                <a:stretch>
                  <a:fillRect l="-565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501" grpId="0" animBg="1"/>
      <p:bldP spid="660510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4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2056" name="Freeform 7"/>
          <p:cNvSpPr>
            <a:spLocks/>
          </p:cNvSpPr>
          <p:nvPr/>
        </p:nvSpPr>
        <p:spPr bwMode="auto">
          <a:xfrm>
            <a:off x="2655888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 dirty="0">
                <a:latin typeface="Times New Roman" pitchFamily="18" charset="0"/>
              </a:rPr>
              <a:t>x</a:t>
            </a:r>
          </a:p>
        </p:txBody>
      </p:sp>
      <p:sp>
        <p:nvSpPr>
          <p:cNvPr id="2058" name="Freeform 9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Text Box 10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660500" name="Line 20"/>
          <p:cNvSpPr>
            <a:spLocks noChangeShapeType="1"/>
          </p:cNvSpPr>
          <p:nvPr/>
        </p:nvSpPr>
        <p:spPr bwMode="auto">
          <a:xfrm flipH="1" flipV="1">
            <a:off x="2916238" y="2457450"/>
            <a:ext cx="238125" cy="13779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501" name="Line 21"/>
          <p:cNvSpPr>
            <a:spLocks noChangeShapeType="1"/>
          </p:cNvSpPr>
          <p:nvPr/>
        </p:nvSpPr>
        <p:spPr bwMode="auto">
          <a:xfrm flipV="1">
            <a:off x="5837238" y="2468563"/>
            <a:ext cx="231775" cy="138271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constraint: Calibrated case</a:t>
            </a:r>
          </a:p>
        </p:txBody>
      </p:sp>
      <p:sp>
        <p:nvSpPr>
          <p:cNvPr id="660510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81000" y="4800600"/>
            <a:ext cx="8534400" cy="19812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sz="2400" b="1" i="1" dirty="0"/>
              <a:t>E x</a:t>
            </a:r>
            <a:r>
              <a:rPr lang="en-US" sz="2400" dirty="0"/>
              <a:t> is the </a:t>
            </a:r>
            <a:r>
              <a:rPr lang="en-US" sz="2400" dirty="0" err="1"/>
              <a:t>epipolar</a:t>
            </a:r>
            <a:r>
              <a:rPr lang="en-US" sz="2400" dirty="0"/>
              <a:t> line associated with </a:t>
            </a:r>
            <a:r>
              <a:rPr lang="en-US" sz="2400" b="1" i="1" dirty="0"/>
              <a:t>x</a:t>
            </a:r>
            <a:r>
              <a:rPr lang="en-US" sz="2400" i="1" dirty="0"/>
              <a:t> </a:t>
            </a:r>
            <a:r>
              <a:rPr lang="en-US" sz="2400" dirty="0"/>
              <a:t>(</a:t>
            </a:r>
            <a:r>
              <a:rPr lang="en-US" sz="2400" b="1" i="1" dirty="0"/>
              <a:t>l</a:t>
            </a:r>
            <a:r>
              <a:rPr lang="en-US" sz="2400" i="1" dirty="0"/>
              <a:t>' = </a:t>
            </a:r>
            <a:r>
              <a:rPr lang="en-US" sz="2400" b="1" i="1" dirty="0"/>
              <a:t>E x</a:t>
            </a:r>
            <a:r>
              <a:rPr lang="en-US" sz="2400" dirty="0"/>
              <a:t>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b="1" i="1" dirty="0" err="1"/>
              <a:t>E</a:t>
            </a:r>
            <a:r>
              <a:rPr lang="en-US" sz="2400" i="1" baseline="30000" dirty="0" err="1"/>
              <a:t>T</a:t>
            </a:r>
            <a:r>
              <a:rPr lang="en-US" sz="2400" b="1" i="1" dirty="0" err="1"/>
              <a:t>x</a:t>
            </a:r>
            <a:r>
              <a:rPr lang="en-US" sz="2400" i="1" dirty="0"/>
              <a:t>'</a:t>
            </a:r>
            <a:r>
              <a:rPr lang="en-US" sz="2400" b="1" dirty="0"/>
              <a:t> </a:t>
            </a:r>
            <a:r>
              <a:rPr lang="en-US" sz="2400" dirty="0"/>
              <a:t>is the </a:t>
            </a:r>
            <a:r>
              <a:rPr lang="en-US" sz="2400" dirty="0" err="1"/>
              <a:t>epipolar</a:t>
            </a:r>
            <a:r>
              <a:rPr lang="en-US" sz="2400" dirty="0"/>
              <a:t> line associated with </a:t>
            </a:r>
            <a:r>
              <a:rPr lang="en-US" sz="2400" b="1" i="1" dirty="0"/>
              <a:t>x'</a:t>
            </a:r>
            <a:r>
              <a:rPr lang="en-US" sz="2400" i="1" dirty="0"/>
              <a:t> </a:t>
            </a:r>
            <a:r>
              <a:rPr lang="en-US" sz="2400" dirty="0"/>
              <a:t>(</a:t>
            </a:r>
            <a:r>
              <a:rPr lang="en-US" sz="2400" b="1" i="1" dirty="0"/>
              <a:t>l</a:t>
            </a:r>
            <a:r>
              <a:rPr lang="en-US" sz="2400" i="1" dirty="0"/>
              <a:t> = </a:t>
            </a:r>
            <a:r>
              <a:rPr lang="en-US" sz="2400" b="1" i="1" dirty="0" err="1"/>
              <a:t>E</a:t>
            </a:r>
            <a:r>
              <a:rPr lang="en-US" sz="2400" i="1" baseline="30000" dirty="0" err="1"/>
              <a:t>T</a:t>
            </a:r>
            <a:r>
              <a:rPr lang="en-US" sz="2400" b="1" i="1" dirty="0" err="1"/>
              <a:t>x</a:t>
            </a:r>
            <a:r>
              <a:rPr lang="en-US" sz="2400" i="1" dirty="0"/>
              <a:t>'</a:t>
            </a:r>
            <a:r>
              <a:rPr lang="en-US" sz="2400" dirty="0"/>
              <a:t>)</a:t>
            </a:r>
            <a:endParaRPr lang="en-US" sz="2400" i="1" dirty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b="1" i="1" dirty="0"/>
              <a:t>E </a:t>
            </a:r>
            <a:r>
              <a:rPr lang="en-US" sz="2400" b="1" i="1" dirty="0" err="1"/>
              <a:t>e</a:t>
            </a:r>
            <a:r>
              <a:rPr lang="en-US" sz="2400" i="1" dirty="0"/>
              <a:t> </a:t>
            </a:r>
            <a:r>
              <a:rPr lang="en-US" sz="2400" dirty="0"/>
              <a:t>= 0   and   </a:t>
            </a:r>
            <a:r>
              <a:rPr lang="en-US" sz="2400" b="1" i="1" dirty="0" err="1"/>
              <a:t>E</a:t>
            </a:r>
            <a:r>
              <a:rPr lang="en-US" sz="2400" i="1" baseline="30000" dirty="0" err="1"/>
              <a:t>T</a:t>
            </a:r>
            <a:r>
              <a:rPr lang="en-US" sz="2400" b="1" i="1" dirty="0" err="1"/>
              <a:t>e</a:t>
            </a:r>
            <a:r>
              <a:rPr lang="en-US" sz="2400" i="1" dirty="0"/>
              <a:t>' = 0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b="1" i="1" dirty="0"/>
              <a:t>E</a:t>
            </a:r>
            <a:r>
              <a:rPr lang="en-US" sz="2400" i="1" dirty="0"/>
              <a:t> </a:t>
            </a:r>
            <a:r>
              <a:rPr lang="en-US" sz="2400" dirty="0"/>
              <a:t>is singular (rank two)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sz="2400" b="1" i="1" dirty="0"/>
              <a:t>E</a:t>
            </a:r>
            <a:r>
              <a:rPr lang="en-US" sz="2400" dirty="0"/>
              <a:t> has five degrees of freedom </a:t>
            </a:r>
          </a:p>
        </p:txBody>
      </p:sp>
      <p:sp>
        <p:nvSpPr>
          <p:cNvPr id="660498" name="Oval 18"/>
          <p:cNvSpPr>
            <a:spLocks noChangeArrowheads="1"/>
          </p:cNvSpPr>
          <p:nvPr/>
        </p:nvSpPr>
        <p:spPr bwMode="auto">
          <a:xfrm>
            <a:off x="3055938" y="3641725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0499" name="Oval 19"/>
          <p:cNvSpPr>
            <a:spLocks noChangeArrowheads="1"/>
          </p:cNvSpPr>
          <p:nvPr/>
        </p:nvSpPr>
        <p:spPr bwMode="auto">
          <a:xfrm>
            <a:off x="5786438" y="3668713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3505200" y="4114800"/>
            <a:ext cx="1905000" cy="6096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9063EC-42B7-0407-9C43-A6F493C9FF3E}"/>
                  </a:ext>
                </a:extLst>
              </p:cNvPr>
              <p:cNvSpPr txBox="1"/>
              <p:nvPr/>
            </p:nvSpPr>
            <p:spPr>
              <a:xfrm>
                <a:off x="3684424" y="4188767"/>
                <a:ext cx="16227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F9063EC-42B7-0407-9C43-A6F493C9F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424" y="4188767"/>
                <a:ext cx="162275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27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5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0500" grpId="0" animBg="1"/>
      <p:bldP spid="660501" grpId="0" animBg="1"/>
      <p:bldP spid="660510" grpId="0" uiExpand="1" build="p"/>
      <p:bldP spid="660498" grpId="0" animBg="1"/>
      <p:bldP spid="66049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constraint: Uncalibrated case</a:t>
            </a:r>
          </a:p>
        </p:txBody>
      </p:sp>
      <p:sp>
        <p:nvSpPr>
          <p:cNvPr id="679971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685800" y="4114800"/>
            <a:ext cx="7772400" cy="1752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The calibration matrices </a:t>
            </a:r>
            <a:r>
              <a:rPr lang="en-US" b="1" i="1" dirty="0"/>
              <a:t>K</a:t>
            </a:r>
            <a:r>
              <a:rPr lang="en-US" dirty="0"/>
              <a:t> and </a:t>
            </a:r>
            <a:r>
              <a:rPr lang="en-US" b="1" i="1" dirty="0"/>
              <a:t>K</a:t>
            </a:r>
            <a:r>
              <a:rPr lang="en-US" i="1" dirty="0"/>
              <a:t>’</a:t>
            </a:r>
            <a:r>
              <a:rPr lang="en-US" dirty="0"/>
              <a:t> of the two cameras are unknown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dirty="0"/>
              <a:t>We can write the </a:t>
            </a:r>
            <a:r>
              <a:rPr lang="en-US" dirty="0" err="1"/>
              <a:t>epipolar</a:t>
            </a:r>
            <a:r>
              <a:rPr lang="en-US" dirty="0"/>
              <a:t> constraint in terms of </a:t>
            </a:r>
            <a:r>
              <a:rPr lang="en-US" i="1" dirty="0"/>
              <a:t>unknown</a:t>
            </a:r>
            <a:r>
              <a:rPr lang="en-US" dirty="0"/>
              <a:t> normalized coordinates:</a:t>
            </a: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11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Rectangle 12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3082" name="Freeform 14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3" name="Text Box 15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3084" name="Freeform 16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5" name="Text Box 17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3086" name="Line 38"/>
          <p:cNvSpPr>
            <a:spLocks noChangeShapeType="1"/>
          </p:cNvSpPr>
          <p:nvPr/>
        </p:nvSpPr>
        <p:spPr bwMode="auto">
          <a:xfrm flipV="1">
            <a:off x="1204913" y="3713163"/>
            <a:ext cx="1919287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Line 39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Line 40"/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Line 41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0" name="Line 42"/>
          <p:cNvSpPr>
            <a:spLocks noChangeShapeType="1"/>
          </p:cNvSpPr>
          <p:nvPr/>
        </p:nvSpPr>
        <p:spPr bwMode="auto">
          <a:xfrm flipV="1">
            <a:off x="1193800" y="2586038"/>
            <a:ext cx="1722438" cy="11160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Oval 43"/>
          <p:cNvSpPr>
            <a:spLocks noChangeArrowheads="1"/>
          </p:cNvSpPr>
          <p:nvPr/>
        </p:nvSpPr>
        <p:spPr bwMode="auto">
          <a:xfrm>
            <a:off x="3055938" y="3641725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Oval 44"/>
          <p:cNvSpPr>
            <a:spLocks noChangeArrowheads="1"/>
          </p:cNvSpPr>
          <p:nvPr/>
        </p:nvSpPr>
        <p:spPr bwMode="auto">
          <a:xfrm>
            <a:off x="5786438" y="3668713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25FDF5-5713-2867-8172-F9AAEAF9DDC4}"/>
                  </a:ext>
                </a:extLst>
              </p:cNvPr>
              <p:cNvSpPr txBox="1"/>
              <p:nvPr/>
            </p:nvSpPr>
            <p:spPr>
              <a:xfrm>
                <a:off x="560613" y="5964867"/>
                <a:ext cx="2563587" cy="713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=0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D25FDF5-5713-2867-8172-F9AAEAF9DD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13" y="5964867"/>
                <a:ext cx="2563587" cy="713978"/>
              </a:xfrm>
              <a:prstGeom prst="rect">
                <a:avLst/>
              </a:prstGeom>
              <a:blipFill>
                <a:blip r:embed="rId4"/>
                <a:stretch>
                  <a:fillRect t="-3448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2482BD-9995-E5ED-BCA8-C5D69FF41F38}"/>
                  </a:ext>
                </a:extLst>
              </p:cNvPr>
              <p:cNvSpPr txBox="1"/>
              <p:nvPr/>
            </p:nvSpPr>
            <p:spPr>
              <a:xfrm>
                <a:off x="3940480" y="5964867"/>
                <a:ext cx="4926990" cy="713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/>
                  <a:t> 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3600" i="1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2482BD-9995-E5ED-BCA8-C5D69FF41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480" y="5964867"/>
                <a:ext cx="4926990" cy="713978"/>
              </a:xfrm>
              <a:prstGeom prst="rect">
                <a:avLst/>
              </a:prstGeom>
              <a:blipFill>
                <a:blip r:embed="rId5"/>
                <a:stretch>
                  <a:fillRect l="-771" t="-6897" r="-771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9971" grpId="0" build="p"/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constraint: Uncalibrated case</a:t>
            </a:r>
          </a:p>
        </p:txBody>
      </p:sp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4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5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Text Box 6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4106" name="Freeform 7"/>
          <p:cNvSpPr>
            <a:spLocks/>
          </p:cNvSpPr>
          <p:nvPr/>
        </p:nvSpPr>
        <p:spPr bwMode="auto">
          <a:xfrm>
            <a:off x="2655888" y="2468563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7" name="Text Box 8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4108" name="Freeform 9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9" name="Text Box 10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4110" name="Line 11"/>
          <p:cNvSpPr>
            <a:spLocks noChangeShapeType="1"/>
          </p:cNvSpPr>
          <p:nvPr/>
        </p:nvSpPr>
        <p:spPr bwMode="auto">
          <a:xfrm flipV="1">
            <a:off x="1204913" y="3713163"/>
            <a:ext cx="1919287" cy="111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1" name="Line 12"/>
          <p:cNvSpPr>
            <a:spLocks noChangeShapeType="1"/>
          </p:cNvSpPr>
          <p:nvPr/>
        </p:nvSpPr>
        <p:spPr bwMode="auto">
          <a:xfrm>
            <a:off x="3436938" y="3719513"/>
            <a:ext cx="2105025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2" name="Line 13"/>
          <p:cNvSpPr>
            <a:spLocks noChangeShapeType="1"/>
          </p:cNvSpPr>
          <p:nvPr/>
        </p:nvSpPr>
        <p:spPr bwMode="auto">
          <a:xfrm>
            <a:off x="5883275" y="3719513"/>
            <a:ext cx="1909763" cy="15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3" name="Line 14"/>
          <p:cNvSpPr>
            <a:spLocks noChangeShapeType="1"/>
          </p:cNvSpPr>
          <p:nvPr/>
        </p:nvSpPr>
        <p:spPr bwMode="auto">
          <a:xfrm>
            <a:off x="6075363" y="2590800"/>
            <a:ext cx="1717675" cy="11223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stealth" w="lg" len="lg"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4" name="Line 15"/>
          <p:cNvSpPr>
            <a:spLocks noChangeShapeType="1"/>
          </p:cNvSpPr>
          <p:nvPr/>
        </p:nvSpPr>
        <p:spPr bwMode="auto">
          <a:xfrm flipV="1">
            <a:off x="1193800" y="2586038"/>
            <a:ext cx="1722438" cy="1116012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5" name="Oval 16"/>
          <p:cNvSpPr>
            <a:spLocks noChangeArrowheads="1"/>
          </p:cNvSpPr>
          <p:nvPr/>
        </p:nvSpPr>
        <p:spPr bwMode="auto">
          <a:xfrm>
            <a:off x="3055938" y="3641725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16" name="Oval 17"/>
          <p:cNvSpPr>
            <a:spLocks noChangeArrowheads="1"/>
          </p:cNvSpPr>
          <p:nvPr/>
        </p:nvSpPr>
        <p:spPr bwMode="auto">
          <a:xfrm>
            <a:off x="5786438" y="3668713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5074" name="Text Box 18"/>
          <p:cNvSpPr txBox="1">
            <a:spLocks noChangeArrowheads="1"/>
          </p:cNvSpPr>
          <p:nvPr/>
        </p:nvSpPr>
        <p:spPr bwMode="auto">
          <a:xfrm>
            <a:off x="5105400" y="5322888"/>
            <a:ext cx="30797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Fundamental Matrix</a:t>
            </a:r>
          </a:p>
          <a:p>
            <a:r>
              <a:rPr lang="en-US" sz="1800"/>
              <a:t>(Faugeras and Luong, 1992)</a:t>
            </a:r>
            <a:endParaRPr lang="en-US"/>
          </a:p>
        </p:txBody>
      </p:sp>
      <p:sp>
        <p:nvSpPr>
          <p:cNvPr id="685075" name="Rectangle 19"/>
          <p:cNvSpPr>
            <a:spLocks noChangeArrowheads="1"/>
          </p:cNvSpPr>
          <p:nvPr/>
        </p:nvSpPr>
        <p:spPr bwMode="auto">
          <a:xfrm>
            <a:off x="4800600" y="5238750"/>
            <a:ext cx="3657600" cy="914400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5076" name="AutoShape 20"/>
          <p:cNvSpPr>
            <a:spLocks noChangeArrowheads="1"/>
          </p:cNvSpPr>
          <p:nvPr/>
        </p:nvSpPr>
        <p:spPr bwMode="auto">
          <a:xfrm>
            <a:off x="6400800" y="4629150"/>
            <a:ext cx="457200" cy="4572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6ED3BA-CADC-1A11-F4AC-515E3460F970}"/>
                  </a:ext>
                </a:extLst>
              </p:cNvPr>
              <p:cNvSpPr txBox="1"/>
              <p:nvPr/>
            </p:nvSpPr>
            <p:spPr>
              <a:xfrm>
                <a:off x="229815" y="5019397"/>
                <a:ext cx="2720553" cy="1328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=</m:t>
                    </m:r>
                    <m:sSup>
                      <m:sSup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3600" dirty="0"/>
                  <a:t>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3600" i="1">
                          <a:latin typeface="Cambria Math" panose="02040503050406030204" pitchFamily="18" charset="0"/>
                        </a:rPr>
                        <m:t> =</m:t>
                      </m:r>
                      <m:sSup>
                        <m:sSupPr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6ED3BA-CADC-1A11-F4AC-515E3460F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15" y="5019397"/>
                <a:ext cx="2720553" cy="1328825"/>
              </a:xfrm>
              <a:prstGeom prst="rect">
                <a:avLst/>
              </a:prstGeom>
              <a:blipFill>
                <a:blip r:embed="rId4"/>
                <a:stretch>
                  <a:fillRect l="-1860" t="-285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utoShape 4">
            <a:extLst>
              <a:ext uri="{FF2B5EF4-FFF2-40B4-BE49-F238E27FC236}">
                <a16:creationId xmlns:a16="http://schemas.microsoft.com/office/drawing/2014/main" id="{4C2A4295-70BE-3F70-3559-39730F68F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417195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C6B2F0-CC52-F2F3-51C1-8568B3114C66}"/>
                  </a:ext>
                </a:extLst>
              </p:cNvPr>
              <p:cNvSpPr txBox="1"/>
              <p:nvPr/>
            </p:nvSpPr>
            <p:spPr>
              <a:xfrm>
                <a:off x="136750" y="4031223"/>
                <a:ext cx="2563587" cy="713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=0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C6B2F0-CC52-F2F3-51C1-8568B3114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50" y="4031223"/>
                <a:ext cx="2563587" cy="713978"/>
              </a:xfrm>
              <a:prstGeom prst="rect">
                <a:avLst/>
              </a:prstGeom>
              <a:blipFill>
                <a:blip r:embed="rId5"/>
                <a:stretch>
                  <a:fillRect t="-526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022EEB-6787-EC41-3FE3-0E53BA581B35}"/>
                  </a:ext>
                </a:extLst>
              </p:cNvPr>
              <p:cNvSpPr txBox="1"/>
              <p:nvPr/>
            </p:nvSpPr>
            <p:spPr>
              <a:xfrm>
                <a:off x="3509073" y="4020940"/>
                <a:ext cx="5653279" cy="644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𝐹𝑥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=0</m:t>
                    </m:r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022EEB-6787-EC41-3FE3-0E53BA581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073" y="4020940"/>
                <a:ext cx="5653279" cy="644920"/>
              </a:xfrm>
              <a:prstGeom prst="rect">
                <a:avLst/>
              </a:prstGeom>
              <a:blipFill>
                <a:blip r:embed="rId6"/>
                <a:stretch>
                  <a:fillRect t="-3846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074" grpId="0" autoUpdateAnimBg="0"/>
      <p:bldP spid="685075" grpId="0" animBg="1"/>
      <p:bldP spid="685076" grpId="0" animBg="1"/>
      <p:bldP spid="12" grpId="0" animBg="1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2743200" y="4171950"/>
            <a:ext cx="685800" cy="381000"/>
          </a:xfrm>
          <a:prstGeom prst="rightArrow">
            <a:avLst>
              <a:gd name="adj1" fmla="val 50000"/>
              <a:gd name="adj2" fmla="val 4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dirty="0" err="1"/>
              <a:t>Epipolar</a:t>
            </a:r>
            <a:r>
              <a:rPr lang="en-US" dirty="0"/>
              <a:t> constraint: </a:t>
            </a:r>
            <a:r>
              <a:rPr lang="en-US" dirty="0" err="1"/>
              <a:t>Uncalibrated</a:t>
            </a:r>
            <a:r>
              <a:rPr lang="en-US" dirty="0"/>
              <a:t> case</a:t>
            </a:r>
          </a:p>
        </p:txBody>
      </p:sp>
      <p:sp>
        <p:nvSpPr>
          <p:cNvPr id="671774" name="Rectangle 30"/>
          <p:cNvSpPr>
            <a:spLocks noChangeArrowheads="1"/>
          </p:cNvSpPr>
          <p:nvPr/>
        </p:nvSpPr>
        <p:spPr bwMode="auto">
          <a:xfrm>
            <a:off x="685800" y="48006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 i="1" dirty="0"/>
              <a:t>F x</a:t>
            </a:r>
            <a:r>
              <a:rPr lang="en-US" dirty="0"/>
              <a:t>  is the </a:t>
            </a:r>
            <a:r>
              <a:rPr lang="en-US" dirty="0" err="1"/>
              <a:t>epipolar</a:t>
            </a:r>
            <a:r>
              <a:rPr lang="en-US" dirty="0"/>
              <a:t> line associated with </a:t>
            </a:r>
            <a:r>
              <a:rPr lang="en-US" b="1" i="1" dirty="0"/>
              <a:t>x</a:t>
            </a:r>
            <a:r>
              <a:rPr lang="en-US" i="1" dirty="0"/>
              <a:t> </a:t>
            </a:r>
            <a:r>
              <a:rPr lang="en-US" sz="2800" dirty="0"/>
              <a:t>(</a:t>
            </a:r>
            <a:r>
              <a:rPr lang="en-US" sz="2800" b="1" i="1" dirty="0"/>
              <a:t>l</a:t>
            </a:r>
            <a:r>
              <a:rPr lang="en-US" sz="2800" i="1" dirty="0"/>
              <a:t>' = </a:t>
            </a:r>
            <a:r>
              <a:rPr lang="en-US" sz="2800" b="1" i="1" dirty="0"/>
              <a:t>F x</a:t>
            </a:r>
            <a:r>
              <a:rPr lang="en-US" sz="2800" dirty="0"/>
              <a:t>)</a:t>
            </a:r>
            <a:endParaRPr lang="en-US" i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 i="1" dirty="0" err="1"/>
              <a:t>F</a:t>
            </a:r>
            <a:r>
              <a:rPr lang="en-US" i="1" baseline="30000" dirty="0" err="1"/>
              <a:t>T</a:t>
            </a:r>
            <a:r>
              <a:rPr lang="en-US" b="1" i="1" dirty="0" err="1"/>
              <a:t>x</a:t>
            </a:r>
            <a:r>
              <a:rPr lang="en-US" i="1" dirty="0"/>
              <a:t>'</a:t>
            </a:r>
            <a:r>
              <a:rPr lang="en-US" dirty="0"/>
              <a:t>  is the </a:t>
            </a:r>
            <a:r>
              <a:rPr lang="en-US" dirty="0" err="1"/>
              <a:t>epipolar</a:t>
            </a:r>
            <a:r>
              <a:rPr lang="en-US" dirty="0"/>
              <a:t> line associated with </a:t>
            </a:r>
            <a:r>
              <a:rPr lang="en-US" b="1" i="1" dirty="0"/>
              <a:t>x' </a:t>
            </a:r>
            <a:r>
              <a:rPr lang="en-US" sz="2800" dirty="0"/>
              <a:t>(</a:t>
            </a:r>
            <a:r>
              <a:rPr lang="en-US" sz="2800" b="1" i="1" dirty="0"/>
              <a:t>l</a:t>
            </a:r>
            <a:r>
              <a:rPr lang="en-US" sz="2800" i="1" dirty="0"/>
              <a:t> = </a:t>
            </a:r>
            <a:r>
              <a:rPr lang="en-US" sz="2800" b="1" i="1" dirty="0" err="1"/>
              <a:t>F</a:t>
            </a:r>
            <a:r>
              <a:rPr lang="en-US" sz="2800" i="1" baseline="30000" dirty="0" err="1"/>
              <a:t>T</a:t>
            </a:r>
            <a:r>
              <a:rPr lang="en-US" sz="2800" b="1" i="1" dirty="0" err="1"/>
              <a:t>x</a:t>
            </a:r>
            <a:r>
              <a:rPr lang="en-US" sz="2800" i="1" dirty="0"/>
              <a:t>'</a:t>
            </a:r>
            <a:r>
              <a:rPr lang="en-US" sz="2800" dirty="0"/>
              <a:t>)</a:t>
            </a:r>
            <a:endParaRPr lang="en-US" i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 i="1" dirty="0"/>
              <a:t>F e</a:t>
            </a:r>
            <a:r>
              <a:rPr lang="en-US" i="1" dirty="0"/>
              <a:t> </a:t>
            </a:r>
            <a:r>
              <a:rPr lang="en-US" dirty="0"/>
              <a:t>= 0   and   </a:t>
            </a:r>
            <a:r>
              <a:rPr lang="en-US" b="1" i="1" dirty="0" err="1"/>
              <a:t>F</a:t>
            </a:r>
            <a:r>
              <a:rPr lang="en-US" i="1" baseline="30000" dirty="0" err="1"/>
              <a:t>T</a:t>
            </a:r>
            <a:r>
              <a:rPr lang="en-US" b="1" i="1" dirty="0" err="1"/>
              <a:t>e</a:t>
            </a:r>
            <a:r>
              <a:rPr lang="en-US" i="1" dirty="0"/>
              <a:t>' = </a:t>
            </a:r>
            <a:r>
              <a:rPr lang="en-US" dirty="0"/>
              <a:t>0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 i="1" dirty="0"/>
              <a:t>F</a:t>
            </a:r>
            <a:r>
              <a:rPr lang="en-US" i="1" dirty="0"/>
              <a:t> </a:t>
            </a:r>
            <a:r>
              <a:rPr lang="en-US" dirty="0"/>
              <a:t>is singular (rank two)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b="1" i="1" dirty="0"/>
              <a:t>F</a:t>
            </a:r>
            <a:r>
              <a:rPr lang="en-US" dirty="0"/>
              <a:t> has </a:t>
            </a:r>
            <a:r>
              <a:rPr lang="en-US" i="1" dirty="0"/>
              <a:t>seven</a:t>
            </a:r>
            <a:r>
              <a:rPr lang="en-US" dirty="0"/>
              <a:t> degrees of freedom</a:t>
            </a:r>
          </a:p>
        </p:txBody>
      </p:sp>
      <p:pic>
        <p:nvPicPr>
          <p:cNvPr id="5127" name="Picture 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219200"/>
            <a:ext cx="7010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47"/>
          <p:cNvSpPr>
            <a:spLocks noChangeArrowheads="1"/>
          </p:cNvSpPr>
          <p:nvPr/>
        </p:nvSpPr>
        <p:spPr bwMode="auto">
          <a:xfrm>
            <a:off x="1060450" y="1806575"/>
            <a:ext cx="207963" cy="265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48"/>
          <p:cNvSpPr>
            <a:spLocks noChangeArrowheads="1"/>
          </p:cNvSpPr>
          <p:nvPr/>
        </p:nvSpPr>
        <p:spPr bwMode="auto">
          <a:xfrm>
            <a:off x="7669213" y="1814513"/>
            <a:ext cx="293687" cy="2667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Text Box 49"/>
          <p:cNvSpPr txBox="1">
            <a:spLocks noChangeArrowheads="1"/>
          </p:cNvSpPr>
          <p:nvPr/>
        </p:nvSpPr>
        <p:spPr bwMode="auto">
          <a:xfrm>
            <a:off x="4391025" y="1143000"/>
            <a:ext cx="338138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i="1">
                <a:latin typeface="Times New Roman" pitchFamily="18" charset="0"/>
              </a:rPr>
              <a:t>X</a:t>
            </a:r>
          </a:p>
        </p:txBody>
      </p:sp>
      <p:sp>
        <p:nvSpPr>
          <p:cNvPr id="5131" name="Freeform 50"/>
          <p:cNvSpPr>
            <a:spLocks/>
          </p:cNvSpPr>
          <p:nvPr/>
        </p:nvSpPr>
        <p:spPr bwMode="auto">
          <a:xfrm>
            <a:off x="2655888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2" name="Text Box 51"/>
          <p:cNvSpPr txBox="1">
            <a:spLocks noChangeArrowheads="1"/>
          </p:cNvSpPr>
          <p:nvPr/>
        </p:nvSpPr>
        <p:spPr bwMode="auto">
          <a:xfrm>
            <a:off x="2655888" y="2286000"/>
            <a:ext cx="192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5133" name="Freeform 52"/>
          <p:cNvSpPr>
            <a:spLocks/>
          </p:cNvSpPr>
          <p:nvPr/>
        </p:nvSpPr>
        <p:spPr bwMode="auto">
          <a:xfrm>
            <a:off x="6126163" y="2446338"/>
            <a:ext cx="209550" cy="198437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34" name="Text Box 53"/>
          <p:cNvSpPr txBox="1">
            <a:spLocks noChangeArrowheads="1"/>
          </p:cNvSpPr>
          <p:nvPr/>
        </p:nvSpPr>
        <p:spPr bwMode="auto">
          <a:xfrm>
            <a:off x="6057900" y="2286000"/>
            <a:ext cx="3460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  <p:sp>
        <p:nvSpPr>
          <p:cNvPr id="671798" name="Line 54"/>
          <p:cNvSpPr>
            <a:spLocks noChangeShapeType="1"/>
          </p:cNvSpPr>
          <p:nvPr/>
        </p:nvSpPr>
        <p:spPr bwMode="auto">
          <a:xfrm flipH="1" flipV="1">
            <a:off x="2916238" y="2457450"/>
            <a:ext cx="238125" cy="13779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1799" name="Line 55"/>
          <p:cNvSpPr>
            <a:spLocks noChangeShapeType="1"/>
          </p:cNvSpPr>
          <p:nvPr/>
        </p:nvSpPr>
        <p:spPr bwMode="auto">
          <a:xfrm flipV="1">
            <a:off x="5837238" y="2468563"/>
            <a:ext cx="231775" cy="1382712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1800" name="Oval 56"/>
          <p:cNvSpPr>
            <a:spLocks noChangeArrowheads="1"/>
          </p:cNvSpPr>
          <p:nvPr/>
        </p:nvSpPr>
        <p:spPr bwMode="auto">
          <a:xfrm>
            <a:off x="3055938" y="3641725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1801" name="Oval 57"/>
          <p:cNvSpPr>
            <a:spLocks noChangeArrowheads="1"/>
          </p:cNvSpPr>
          <p:nvPr/>
        </p:nvSpPr>
        <p:spPr bwMode="auto">
          <a:xfrm>
            <a:off x="5786438" y="3668713"/>
            <a:ext cx="138112" cy="1333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521FE5-E7C1-E467-DC47-EFCCF8078C03}"/>
                  </a:ext>
                </a:extLst>
              </p:cNvPr>
              <p:cNvSpPr txBox="1"/>
              <p:nvPr/>
            </p:nvSpPr>
            <p:spPr>
              <a:xfrm>
                <a:off x="136750" y="4031223"/>
                <a:ext cx="2563587" cy="7139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̂"/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=0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0521FE5-E7C1-E467-DC47-EFCCF8078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750" y="4031223"/>
                <a:ext cx="2563587" cy="713978"/>
              </a:xfrm>
              <a:prstGeom prst="rect">
                <a:avLst/>
              </a:prstGeom>
              <a:blipFill>
                <a:blip r:embed="rId4"/>
                <a:stretch>
                  <a:fillRect t="-526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CD1EAA-42BB-3CF5-605A-F2FD7EBC23D4}"/>
                  </a:ext>
                </a:extLst>
              </p:cNvPr>
              <p:cNvSpPr txBox="1"/>
              <p:nvPr/>
            </p:nvSpPr>
            <p:spPr>
              <a:xfrm>
                <a:off x="3509073" y="4020940"/>
                <a:ext cx="5653279" cy="644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𝐹𝑥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=0</m:t>
                    </m:r>
                  </m:oMath>
                </a14:m>
                <a:r>
                  <a:rPr lang="en-US" sz="3200" dirty="0"/>
                  <a:t> with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′−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CD1EAA-42BB-3CF5-605A-F2FD7EBC2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9073" y="4020940"/>
                <a:ext cx="5653279" cy="644920"/>
              </a:xfrm>
              <a:prstGeom prst="rect">
                <a:avLst/>
              </a:prstGeom>
              <a:blipFill>
                <a:blip r:embed="rId5"/>
                <a:stretch>
                  <a:fillRect t="-3846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7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1774" grpId="0" uiExpand="1" build="p"/>
      <p:bldP spid="671798" grpId="0" uiExpand="1" animBg="1"/>
      <p:bldP spid="671799" grpId="0" uiExpand="1" animBg="1"/>
      <p:bldP spid="671800" grpId="0" uiExpand="1" animBg="1"/>
      <p:bldP spid="671801" grpId="0" uiExpan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Estimating the fundamental matrix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8998" t="7423" r="9002" b="-4869"/>
          <a:stretch/>
        </p:blipFill>
        <p:spPr>
          <a:xfrm>
            <a:off x="256001" y="1837944"/>
            <a:ext cx="8659399" cy="418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from motion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4264024" y="1539875"/>
            <a:ext cx="1219200" cy="1219200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1700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 rot="5400000">
            <a:off x="1040606" y="2886869"/>
            <a:ext cx="1981200" cy="1725612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2136775" y="3462338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6499998" rev="0"/>
            </a:camera>
            <a:lightRig rig="legacyFlat3" dir="b"/>
          </a:scene3d>
          <a:sp3d extrusionH="684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 rot="16200000" flipH="1">
            <a:off x="6223794" y="3078956"/>
            <a:ext cx="1981200" cy="1725613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7054850" y="3717925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3736975" y="3521075"/>
            <a:ext cx="2044700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4619625" y="4032250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7858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37" name="Line 33"/>
          <p:cNvSpPr>
            <a:spLocks noChangeShapeType="1"/>
          </p:cNvSpPr>
          <p:nvPr/>
        </p:nvSpPr>
        <p:spPr bwMode="auto">
          <a:xfrm flipH="1">
            <a:off x="635000" y="2759075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38" name="Line 34"/>
          <p:cNvSpPr>
            <a:spLocks noChangeShapeType="1"/>
          </p:cNvSpPr>
          <p:nvPr/>
        </p:nvSpPr>
        <p:spPr bwMode="auto">
          <a:xfrm flipH="1">
            <a:off x="635000" y="4206875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1" name="Line 37"/>
          <p:cNvSpPr>
            <a:spLocks noChangeShapeType="1"/>
          </p:cNvSpPr>
          <p:nvPr/>
        </p:nvSpPr>
        <p:spPr bwMode="auto">
          <a:xfrm flipH="1">
            <a:off x="635000" y="4740275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4" name="Line 40"/>
          <p:cNvSpPr>
            <a:spLocks noChangeShapeType="1"/>
          </p:cNvSpPr>
          <p:nvPr/>
        </p:nvSpPr>
        <p:spPr bwMode="auto">
          <a:xfrm flipH="1">
            <a:off x="4714875" y="3543300"/>
            <a:ext cx="1066800" cy="211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5" name="Line 41"/>
          <p:cNvSpPr>
            <a:spLocks noChangeShapeType="1"/>
          </p:cNvSpPr>
          <p:nvPr/>
        </p:nvSpPr>
        <p:spPr bwMode="auto">
          <a:xfrm>
            <a:off x="3724275" y="4991100"/>
            <a:ext cx="9906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7" name="Line 43"/>
          <p:cNvSpPr>
            <a:spLocks noChangeShapeType="1"/>
          </p:cNvSpPr>
          <p:nvPr/>
        </p:nvSpPr>
        <p:spPr bwMode="auto">
          <a:xfrm flipH="1">
            <a:off x="4714875" y="4991100"/>
            <a:ext cx="10668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9" name="Line 45"/>
          <p:cNvSpPr>
            <a:spLocks noChangeShapeType="1"/>
          </p:cNvSpPr>
          <p:nvPr/>
        </p:nvSpPr>
        <p:spPr bwMode="auto">
          <a:xfrm flipV="1">
            <a:off x="6324600" y="4779963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0" name="Line 46"/>
          <p:cNvSpPr>
            <a:spLocks noChangeShapeType="1"/>
          </p:cNvSpPr>
          <p:nvPr/>
        </p:nvSpPr>
        <p:spPr bwMode="auto">
          <a:xfrm>
            <a:off x="8077200" y="4398963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1" name="Line 47"/>
          <p:cNvSpPr>
            <a:spLocks noChangeShapeType="1"/>
          </p:cNvSpPr>
          <p:nvPr/>
        </p:nvSpPr>
        <p:spPr bwMode="auto">
          <a:xfrm>
            <a:off x="8077200" y="2951163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7" name="Text Box 53"/>
          <p:cNvSpPr txBox="1">
            <a:spLocks noChangeArrowheads="1"/>
          </p:cNvSpPr>
          <p:nvPr/>
        </p:nvSpPr>
        <p:spPr bwMode="auto">
          <a:xfrm>
            <a:off x="6650037" y="49659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3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572135" y="3297238"/>
            <a:ext cx="995143" cy="860425"/>
            <a:chOff x="852" y="2079"/>
            <a:chExt cx="760" cy="657"/>
          </a:xfrm>
        </p:grpSpPr>
        <p:sp>
          <p:nvSpPr>
            <p:cNvPr id="123959" name="Oval 55"/>
            <p:cNvSpPr>
              <a:spLocks noChangeArrowheads="1"/>
            </p:cNvSpPr>
            <p:nvPr/>
          </p:nvSpPr>
          <p:spPr bwMode="auto">
            <a:xfrm>
              <a:off x="852" y="2235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0" name="Oval 56"/>
            <p:cNvSpPr>
              <a:spLocks noChangeArrowheads="1"/>
            </p:cNvSpPr>
            <p:nvPr/>
          </p:nvSpPr>
          <p:spPr bwMode="auto">
            <a:xfrm>
              <a:off x="1368" y="2256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1" name="Oval 57"/>
            <p:cNvSpPr>
              <a:spLocks noChangeArrowheads="1"/>
            </p:cNvSpPr>
            <p:nvPr/>
          </p:nvSpPr>
          <p:spPr bwMode="auto">
            <a:xfrm>
              <a:off x="852" y="265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2" name="Oval 58"/>
            <p:cNvSpPr>
              <a:spLocks noChangeArrowheads="1"/>
            </p:cNvSpPr>
            <p:nvPr/>
          </p:nvSpPr>
          <p:spPr bwMode="auto">
            <a:xfrm>
              <a:off x="1359" y="2667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3" name="Oval 59"/>
            <p:cNvSpPr>
              <a:spLocks noChangeArrowheads="1"/>
            </p:cNvSpPr>
            <p:nvPr/>
          </p:nvSpPr>
          <p:spPr bwMode="auto">
            <a:xfrm>
              <a:off x="1543" y="2523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4" name="Oval 60"/>
            <p:cNvSpPr>
              <a:spLocks noChangeArrowheads="1"/>
            </p:cNvSpPr>
            <p:nvPr/>
          </p:nvSpPr>
          <p:spPr bwMode="auto">
            <a:xfrm>
              <a:off x="1543" y="2123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5" name="Oval 61"/>
            <p:cNvSpPr>
              <a:spLocks noChangeArrowheads="1"/>
            </p:cNvSpPr>
            <p:nvPr/>
          </p:nvSpPr>
          <p:spPr bwMode="auto">
            <a:xfrm>
              <a:off x="1053" y="2079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4129088" y="3768725"/>
            <a:ext cx="1042379" cy="950913"/>
            <a:chOff x="2412" y="2031"/>
            <a:chExt cx="813" cy="741"/>
          </a:xfrm>
        </p:grpSpPr>
        <p:sp>
          <p:nvSpPr>
            <p:cNvPr id="123967" name="Oval 6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8" name="Oval 6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9" name="Oval 6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0" name="Oval 6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1" name="Oval 67"/>
            <p:cNvSpPr>
              <a:spLocks noChangeArrowheads="1"/>
            </p:cNvSpPr>
            <p:nvPr/>
          </p:nvSpPr>
          <p:spPr bwMode="auto">
            <a:xfrm>
              <a:off x="3156" y="2586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2" name="Oval 68"/>
            <p:cNvSpPr>
              <a:spLocks noChangeArrowheads="1"/>
            </p:cNvSpPr>
            <p:nvPr/>
          </p:nvSpPr>
          <p:spPr bwMode="auto">
            <a:xfrm>
              <a:off x="3156" y="2144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3" name="Oval 6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6683373" y="3369007"/>
            <a:ext cx="972776" cy="1005375"/>
            <a:chOff x="4188" y="1966"/>
            <a:chExt cx="733" cy="757"/>
          </a:xfrm>
        </p:grpSpPr>
        <p:sp>
          <p:nvSpPr>
            <p:cNvPr id="123975" name="Oval 71"/>
            <p:cNvSpPr>
              <a:spLocks noChangeArrowheads="1"/>
            </p:cNvSpPr>
            <p:nvPr/>
          </p:nvSpPr>
          <p:spPr bwMode="auto">
            <a:xfrm>
              <a:off x="4191" y="2081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6" name="Oval 72"/>
            <p:cNvSpPr>
              <a:spLocks noChangeArrowheads="1"/>
            </p:cNvSpPr>
            <p:nvPr/>
          </p:nvSpPr>
          <p:spPr bwMode="auto">
            <a:xfrm>
              <a:off x="4443" y="2268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7" name="Oval 73"/>
            <p:cNvSpPr>
              <a:spLocks noChangeArrowheads="1"/>
            </p:cNvSpPr>
            <p:nvPr/>
          </p:nvSpPr>
          <p:spPr bwMode="auto">
            <a:xfrm>
              <a:off x="4188" y="248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8" name="Oval 74"/>
            <p:cNvSpPr>
              <a:spLocks noChangeArrowheads="1"/>
            </p:cNvSpPr>
            <p:nvPr/>
          </p:nvSpPr>
          <p:spPr bwMode="auto">
            <a:xfrm>
              <a:off x="4428" y="2654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9" name="Oval 75"/>
            <p:cNvSpPr>
              <a:spLocks noChangeArrowheads="1"/>
            </p:cNvSpPr>
            <p:nvPr/>
          </p:nvSpPr>
          <p:spPr bwMode="auto">
            <a:xfrm>
              <a:off x="4852" y="2569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0" name="Oval 76"/>
            <p:cNvSpPr>
              <a:spLocks noChangeArrowheads="1"/>
            </p:cNvSpPr>
            <p:nvPr/>
          </p:nvSpPr>
          <p:spPr bwMode="auto">
            <a:xfrm>
              <a:off x="4848" y="2138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1" name="Oval 77"/>
            <p:cNvSpPr>
              <a:spLocks noChangeArrowheads="1"/>
            </p:cNvSpPr>
            <p:nvPr/>
          </p:nvSpPr>
          <p:spPr bwMode="auto">
            <a:xfrm>
              <a:off x="4611" y="1966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92" name="Text Box 88"/>
          <p:cNvSpPr txBox="1">
            <a:spLocks noChangeArrowheads="1"/>
          </p:cNvSpPr>
          <p:nvPr/>
        </p:nvSpPr>
        <p:spPr bwMode="auto">
          <a:xfrm>
            <a:off x="6872287" y="51771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R</a:t>
            </a:r>
            <a:r>
              <a:rPr lang="en-US" b="1" baseline="-25000" dirty="0">
                <a:latin typeface="Times New Roman" pitchFamily="18" charset="0"/>
              </a:rPr>
              <a:t>3</a:t>
            </a:r>
            <a:r>
              <a:rPr lang="en-US" b="1" dirty="0">
                <a:latin typeface="Times New Roman" pitchFamily="18" charset="0"/>
              </a:rPr>
              <a:t>,t</a:t>
            </a:r>
            <a:r>
              <a:rPr lang="en-US" b="1" baseline="-25000" dirty="0">
                <a:latin typeface="Times New Roman" pitchFamily="18" charset="0"/>
              </a:rPr>
              <a:t>3</a:t>
            </a:r>
          </a:p>
        </p:txBody>
      </p:sp>
      <p:sp>
        <p:nvSpPr>
          <p:cNvPr id="123928" name="Oval 24"/>
          <p:cNvSpPr>
            <a:spLocks noChangeArrowheads="1"/>
          </p:cNvSpPr>
          <p:nvPr/>
        </p:nvSpPr>
        <p:spPr bwMode="auto">
          <a:xfrm>
            <a:off x="4285191" y="1622245"/>
            <a:ext cx="194733" cy="19468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29" name="Oval 25"/>
          <p:cNvSpPr>
            <a:spLocks noChangeArrowheads="1"/>
          </p:cNvSpPr>
          <p:nvPr/>
        </p:nvSpPr>
        <p:spPr bwMode="auto">
          <a:xfrm>
            <a:off x="3159124" y="2434840"/>
            <a:ext cx="194733" cy="194684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0" name="Oval 26"/>
          <p:cNvSpPr>
            <a:spLocks noChangeArrowheads="1"/>
          </p:cNvSpPr>
          <p:nvPr/>
        </p:nvSpPr>
        <p:spPr bwMode="auto">
          <a:xfrm>
            <a:off x="4285191" y="2807279"/>
            <a:ext cx="194733" cy="194684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1" name="Oval 27"/>
          <p:cNvSpPr>
            <a:spLocks noChangeArrowheads="1"/>
          </p:cNvSpPr>
          <p:nvPr/>
        </p:nvSpPr>
        <p:spPr bwMode="auto">
          <a:xfrm>
            <a:off x="5326591" y="2502556"/>
            <a:ext cx="194733" cy="19468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2" name="Oval 28"/>
          <p:cNvSpPr>
            <a:spLocks noChangeArrowheads="1"/>
          </p:cNvSpPr>
          <p:nvPr/>
        </p:nvSpPr>
        <p:spPr bwMode="auto">
          <a:xfrm>
            <a:off x="5292724" y="1275200"/>
            <a:ext cx="194733" cy="194684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3" name="Oval 29"/>
          <p:cNvSpPr>
            <a:spLocks noChangeArrowheads="1"/>
          </p:cNvSpPr>
          <p:nvPr/>
        </p:nvSpPr>
        <p:spPr bwMode="auto">
          <a:xfrm>
            <a:off x="4242857" y="911225"/>
            <a:ext cx="194733" cy="194684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9" name="Line 35"/>
          <p:cNvSpPr>
            <a:spLocks noChangeShapeType="1"/>
          </p:cNvSpPr>
          <p:nvPr/>
        </p:nvSpPr>
        <p:spPr bwMode="auto">
          <a:xfrm flipH="1">
            <a:off x="635000" y="3259138"/>
            <a:ext cx="2270125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2" name="Line 38"/>
          <p:cNvSpPr>
            <a:spLocks noChangeShapeType="1"/>
          </p:cNvSpPr>
          <p:nvPr/>
        </p:nvSpPr>
        <p:spPr bwMode="auto">
          <a:xfrm>
            <a:off x="3724275" y="3524250"/>
            <a:ext cx="99060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8" name="Line 44"/>
          <p:cNvSpPr>
            <a:spLocks noChangeShapeType="1"/>
          </p:cNvSpPr>
          <p:nvPr/>
        </p:nvSpPr>
        <p:spPr bwMode="auto">
          <a:xfrm>
            <a:off x="6337300" y="3451225"/>
            <a:ext cx="2197100" cy="132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868362" y="48897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Camera 1</a:t>
            </a:r>
          </a:p>
        </p:txBody>
      </p: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2540000" y="50421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2</a:t>
            </a:r>
          </a:p>
        </p:txBody>
      </p:sp>
      <p:sp>
        <p:nvSpPr>
          <p:cNvPr id="79" name="Text Box 86"/>
          <p:cNvSpPr txBox="1">
            <a:spLocks noChangeArrowheads="1"/>
          </p:cNvSpPr>
          <p:nvPr/>
        </p:nvSpPr>
        <p:spPr bwMode="auto">
          <a:xfrm>
            <a:off x="965200" y="51009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R</a:t>
            </a:r>
            <a:r>
              <a:rPr lang="en-US" b="1" baseline="-25000" dirty="0">
                <a:latin typeface="Times New Roman" pitchFamily="18" charset="0"/>
              </a:rPr>
              <a:t>1</a:t>
            </a:r>
            <a:r>
              <a:rPr lang="en-US" b="1" dirty="0">
                <a:latin typeface="Times New Roman" pitchFamily="18" charset="0"/>
              </a:rPr>
              <a:t>,t</a:t>
            </a:r>
            <a:r>
              <a:rPr lang="en-US" b="1" baseline="-25000" dirty="0">
                <a:latin typeface="Times New Roman" pitchFamily="18" charset="0"/>
              </a:rPr>
              <a:t>1</a:t>
            </a:r>
          </a:p>
        </p:txBody>
      </p:sp>
      <p:sp>
        <p:nvSpPr>
          <p:cNvPr id="80" name="Text Box 87"/>
          <p:cNvSpPr txBox="1">
            <a:spLocks noChangeArrowheads="1"/>
          </p:cNvSpPr>
          <p:nvPr/>
        </p:nvSpPr>
        <p:spPr bwMode="auto">
          <a:xfrm>
            <a:off x="2678113" y="52533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R</a:t>
            </a:r>
            <a:r>
              <a:rPr lang="en-US" b="1" baseline="-25000" dirty="0">
                <a:latin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</a:rPr>
              <a:t>,t</a:t>
            </a:r>
            <a:r>
              <a:rPr lang="en-US" b="1" baseline="-25000" dirty="0">
                <a:latin typeface="Times New Roman" pitchFamily="18" charset="0"/>
              </a:rPr>
              <a:t>2</a:t>
            </a:r>
          </a:p>
        </p:txBody>
      </p:sp>
      <p:sp>
        <p:nvSpPr>
          <p:cNvPr id="61" name="Content Placeholder 73"/>
          <p:cNvSpPr>
            <a:spLocks noGrp="1"/>
          </p:cNvSpPr>
          <p:nvPr>
            <p:ph idx="1"/>
          </p:nvPr>
        </p:nvSpPr>
        <p:spPr>
          <a:xfrm>
            <a:off x="228600" y="5943600"/>
            <a:ext cx="8458200" cy="91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b="1" dirty="0"/>
              <a:t>Structure: </a:t>
            </a:r>
            <a:r>
              <a:rPr lang="en-US" sz="2000" dirty="0"/>
              <a:t>Given </a:t>
            </a:r>
            <a:r>
              <a:rPr lang="en-US" sz="2000" i="1" dirty="0"/>
              <a:t>known cameras</a:t>
            </a:r>
            <a:r>
              <a:rPr lang="en-US" sz="2000" dirty="0"/>
              <a:t> and projections of the same 3D point in two or more images, compute the 3D coordinates of that point</a:t>
            </a:r>
          </a:p>
        </p:txBody>
      </p:sp>
      <p:sp>
        <p:nvSpPr>
          <p:cNvPr id="62" name="Line 99"/>
          <p:cNvSpPr>
            <a:spLocks noChangeShapeType="1"/>
          </p:cNvSpPr>
          <p:nvPr/>
        </p:nvSpPr>
        <p:spPr bwMode="auto">
          <a:xfrm flipH="1">
            <a:off x="660397" y="1371600"/>
            <a:ext cx="2657477" cy="3408362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3" name="Line 100"/>
          <p:cNvSpPr>
            <a:spLocks noChangeShapeType="1"/>
          </p:cNvSpPr>
          <p:nvPr/>
        </p:nvSpPr>
        <p:spPr bwMode="auto">
          <a:xfrm>
            <a:off x="3317875" y="1371600"/>
            <a:ext cx="1406525" cy="426720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4" name="Line 101"/>
          <p:cNvSpPr>
            <a:spLocks noChangeShapeType="1"/>
          </p:cNvSpPr>
          <p:nvPr/>
        </p:nvSpPr>
        <p:spPr bwMode="auto">
          <a:xfrm>
            <a:off x="3394075" y="1371600"/>
            <a:ext cx="5064125" cy="3352800"/>
          </a:xfrm>
          <a:prstGeom prst="line">
            <a:avLst/>
          </a:prstGeom>
          <a:noFill/>
          <a:ln w="28575">
            <a:solidFill>
              <a:srgbClr val="3366FF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27" name="Oval 23"/>
          <p:cNvSpPr>
            <a:spLocks noChangeArrowheads="1"/>
          </p:cNvSpPr>
          <p:nvPr/>
        </p:nvSpPr>
        <p:spPr bwMode="auto">
          <a:xfrm>
            <a:off x="3201457" y="1275200"/>
            <a:ext cx="194733" cy="194684"/>
          </a:xfrm>
          <a:prstGeom prst="ellipse">
            <a:avLst/>
          </a:prstGeom>
          <a:solidFill>
            <a:srgbClr val="FF010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809806" y="7620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83907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eight-point algorithm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36600" y="1066800"/>
          <a:ext cx="337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88760" imgH="228600" progId="Equation.3">
                  <p:embed/>
                </p:oleObj>
              </mc:Choice>
              <mc:Fallback>
                <p:oleObj name="Equation" r:id="rId3" imgW="1688760" imgH="2286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6600" y="1066800"/>
                        <a:ext cx="3378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0524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2" name="AutoShape 12"/>
          <p:cNvSpPr>
            <a:spLocks noChangeArrowheads="1"/>
          </p:cNvSpPr>
          <p:nvPr/>
        </p:nvSpPr>
        <p:spPr bwMode="auto">
          <a:xfrm>
            <a:off x="4114800" y="2286000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73453" name="AutoShape 13"/>
          <p:cNvSpPr>
            <a:spLocks noChangeArrowheads="1"/>
          </p:cNvSpPr>
          <p:nvPr/>
        </p:nvSpPr>
        <p:spPr bwMode="auto">
          <a:xfrm rot="8550886">
            <a:off x="4191000" y="3352800"/>
            <a:ext cx="533400" cy="5334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Rectangle 1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eight-point algorithm</a:t>
            </a:r>
          </a:p>
        </p:txBody>
      </p:sp>
      <p:sp>
        <p:nvSpPr>
          <p:cNvPr id="6156" name="Text Box 9"/>
          <p:cNvSpPr txBox="1">
            <a:spLocks noChangeArrowheads="1"/>
          </p:cNvSpPr>
          <p:nvPr/>
        </p:nvSpPr>
        <p:spPr bwMode="auto">
          <a:xfrm>
            <a:off x="228600" y="4461808"/>
            <a:ext cx="3581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Enforce rank-2 constraint (take SVD </a:t>
            </a:r>
            <a:br>
              <a:rPr lang="en-US" dirty="0"/>
            </a:br>
            <a:r>
              <a:rPr lang="en-US" dirty="0"/>
              <a:t>of </a:t>
            </a:r>
            <a:r>
              <a:rPr lang="en-US" b="1" i="1" dirty="0"/>
              <a:t>F</a:t>
            </a:r>
            <a:r>
              <a:rPr lang="en-US" dirty="0"/>
              <a:t> and throw out the smallest singular value)</a:t>
            </a:r>
          </a:p>
          <a:p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0152693"/>
              </p:ext>
            </p:extLst>
          </p:nvPr>
        </p:nvGraphicFramePr>
        <p:xfrm>
          <a:off x="381000" y="1930400"/>
          <a:ext cx="3538538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108160" imgH="711000" progId="Equation.3">
                  <p:embed/>
                </p:oleObj>
              </mc:Choice>
              <mc:Fallback>
                <p:oleObj name="Equation" r:id="rId3" imgW="2108160" imgH="711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0" y="1930400"/>
                        <a:ext cx="3538538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825162"/>
              </p:ext>
            </p:extLst>
          </p:nvPr>
        </p:nvGraphicFramePr>
        <p:xfrm>
          <a:off x="4792663" y="1038225"/>
          <a:ext cx="4243387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946240" imgH="2082600" progId="Equation.3">
                  <p:embed/>
                </p:oleObj>
              </mc:Choice>
              <mc:Fallback>
                <p:oleObj name="Equation" r:id="rId5" imgW="2946240" imgH="20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2663" y="1038225"/>
                        <a:ext cx="4243387" cy="300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429605"/>
              </p:ext>
            </p:extLst>
          </p:nvPr>
        </p:nvGraphicFramePr>
        <p:xfrm>
          <a:off x="736600" y="1066800"/>
          <a:ext cx="337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88760" imgH="228600" progId="Equation.3">
                  <p:embed/>
                </p:oleObj>
              </mc:Choice>
              <mc:Fallback>
                <p:oleObj name="Equation" r:id="rId7" imgW="168876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36600" y="1066800"/>
                        <a:ext cx="33782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9" cstate="print"/>
          <a:srcRect l="20130" t="12891" r="8963" b="31051"/>
          <a:stretch/>
        </p:blipFill>
        <p:spPr bwMode="auto">
          <a:xfrm>
            <a:off x="3990372" y="4191000"/>
            <a:ext cx="5145024" cy="248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953000" y="2773740"/>
            <a:ext cx="327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/>
              <a:t>Solve homogeneous linear system using eight or more matches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97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52" grpId="0" animBg="1"/>
      <p:bldP spid="573453" grpId="0" animBg="1"/>
      <p:bldP spid="6156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with eight-point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72640B-711A-CD4F-DCDE-9BC6DC85FD70}"/>
                  </a:ext>
                </a:extLst>
              </p:cNvPr>
              <p:cNvSpPr txBox="1"/>
              <p:nvPr/>
            </p:nvSpPr>
            <p:spPr>
              <a:xfrm>
                <a:off x="1613647" y="2057400"/>
                <a:ext cx="6692153" cy="3087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472640B-711A-CD4F-DCDE-9BC6DC85F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647" y="2057400"/>
                <a:ext cx="6692153" cy="3087833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FFB889-F98B-DC4D-2D62-D0AFACC5E1F4}"/>
                  </a:ext>
                </a:extLst>
              </p:cNvPr>
              <p:cNvSpPr txBox="1"/>
              <p:nvPr/>
            </p:nvSpPr>
            <p:spPr>
              <a:xfrm>
                <a:off x="1613647" y="2057400"/>
                <a:ext cx="6692153" cy="3087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mr>
                          </m: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FFB889-F98B-DC4D-2D62-D0AFACC5E1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3647" y="2057400"/>
                <a:ext cx="6692153" cy="3087833"/>
              </a:xfrm>
              <a:prstGeom prst="rect">
                <a:avLst/>
              </a:prstGeom>
              <a:blipFill>
                <a:blip r:embed="rId3"/>
                <a:stretch>
                  <a:fillRect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with eight-point algorithm</a:t>
            </a:r>
          </a:p>
        </p:txBody>
      </p:sp>
      <p:sp>
        <p:nvSpPr>
          <p:cNvPr id="71680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685800" y="5257800"/>
            <a:ext cx="7772400" cy="1295400"/>
          </a:xfrm>
          <a:noFill/>
        </p:spPr>
        <p:txBody>
          <a:bodyPr/>
          <a:lstStyle/>
          <a:p>
            <a:r>
              <a:rPr lang="en-US"/>
              <a:t>Poor numerical conditioning</a:t>
            </a:r>
          </a:p>
          <a:p>
            <a:r>
              <a:rPr lang="en-US"/>
              <a:t>Can be fixed by rescaling the data</a:t>
            </a:r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4" cstate="print"/>
          <a:srcRect r="11034"/>
          <a:stretch>
            <a:fillRect/>
          </a:stretch>
        </p:blipFill>
        <p:spPr bwMode="auto">
          <a:xfrm>
            <a:off x="704850" y="2593975"/>
            <a:ext cx="607695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normalized eight-point algorithm</a:t>
            </a:r>
          </a:p>
        </p:txBody>
      </p:sp>
      <p:sp>
        <p:nvSpPr>
          <p:cNvPr id="58164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51054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Center the image data at the origin, and scale it so the mean squared distance between the origin and the data points is 2 pixels</a:t>
            </a:r>
          </a:p>
          <a:p>
            <a:pPr>
              <a:buFontTx/>
              <a:buChar char="•"/>
            </a:pPr>
            <a:r>
              <a:rPr lang="en-US" sz="2400" dirty="0"/>
              <a:t>Use the eight-point algorithm to compute </a:t>
            </a:r>
            <a:r>
              <a:rPr lang="en-US" sz="2400" b="1" i="1" dirty="0"/>
              <a:t>F</a:t>
            </a:r>
            <a:r>
              <a:rPr lang="en-US" sz="2400" dirty="0"/>
              <a:t> from the normalized points</a:t>
            </a:r>
          </a:p>
          <a:p>
            <a:pPr>
              <a:buFontTx/>
              <a:buChar char="•"/>
            </a:pPr>
            <a:r>
              <a:rPr lang="en-US" sz="2400" dirty="0"/>
              <a:t>Enforce the rank-2 constraint (for example, take SVD of </a:t>
            </a:r>
            <a:r>
              <a:rPr lang="en-US" sz="2400" b="1" i="1" dirty="0"/>
              <a:t>F</a:t>
            </a:r>
            <a:r>
              <a:rPr lang="en-US" sz="2400" dirty="0"/>
              <a:t> and throw out the smallest singular value)</a:t>
            </a:r>
          </a:p>
          <a:p>
            <a:pPr>
              <a:buFontTx/>
              <a:buChar char="•"/>
            </a:pPr>
            <a:r>
              <a:rPr lang="en-US" sz="2400" dirty="0"/>
              <a:t>Transform fundamental matrix back to original units: if </a:t>
            </a:r>
            <a:r>
              <a:rPr lang="en-US" sz="2400" b="1" i="1" dirty="0"/>
              <a:t>T</a:t>
            </a:r>
            <a:r>
              <a:rPr lang="en-US" sz="2400" dirty="0"/>
              <a:t> and </a:t>
            </a:r>
            <a:r>
              <a:rPr lang="en-US" sz="2400" b="1" i="1" dirty="0"/>
              <a:t>T</a:t>
            </a:r>
            <a:r>
              <a:rPr lang="en-US" sz="2400" i="1" dirty="0"/>
              <a:t>’</a:t>
            </a:r>
            <a:r>
              <a:rPr lang="en-US" sz="2400" dirty="0"/>
              <a:t> are the normalizing transformations in the two images, than the fundamental matrix in original coordinates is </a:t>
            </a:r>
            <a:r>
              <a:rPr lang="en-US" sz="2400" b="1" i="1" dirty="0"/>
              <a:t>T</a:t>
            </a:r>
            <a:r>
              <a:rPr lang="en-US" sz="2400" i="1" dirty="0"/>
              <a:t>’</a:t>
            </a:r>
            <a:r>
              <a:rPr lang="en-US" sz="2400" i="1" baseline="30000" dirty="0"/>
              <a:t>T</a:t>
            </a:r>
            <a:r>
              <a:rPr lang="en-US" sz="2400" b="1" i="1" baseline="30000" dirty="0"/>
              <a:t> </a:t>
            </a:r>
            <a:r>
              <a:rPr lang="en-US" sz="2400" b="1" i="1" dirty="0"/>
              <a:t>F T</a:t>
            </a:r>
          </a:p>
        </p:txBody>
      </p:sp>
      <p:sp>
        <p:nvSpPr>
          <p:cNvPr id="25604" name="Text Box 12"/>
          <p:cNvSpPr txBox="1">
            <a:spLocks noChangeArrowheads="1"/>
          </p:cNvSpPr>
          <p:nvPr/>
        </p:nvSpPr>
        <p:spPr bwMode="auto">
          <a:xfrm>
            <a:off x="3336925" y="914400"/>
            <a:ext cx="2201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(Hartley, 1995)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6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164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Seven-point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Set up least squares system with seven pairs of correspondences and solve for null space (two vectors) using SVD </a:t>
            </a:r>
          </a:p>
          <a:p>
            <a:pPr marL="457200" indent="-457200">
              <a:buFont typeface="Arial"/>
              <a:buChar char="•"/>
            </a:pPr>
            <a:r>
              <a:rPr lang="en-US" dirty="0"/>
              <a:t>Solve for linear combination of null space vectors that satisfies </a:t>
            </a:r>
            <a:r>
              <a:rPr lang="en-US" dirty="0" err="1"/>
              <a:t>det</a:t>
            </a:r>
            <a:r>
              <a:rPr lang="en-US" dirty="0"/>
              <a:t>(F)=0</a:t>
            </a:r>
          </a:p>
          <a:p>
            <a:pPr marL="457200" indent="-457200">
              <a:buFont typeface="Arial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63901" y="6443246"/>
            <a:ext cx="18038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D. </a:t>
            </a:r>
            <a:r>
              <a:rPr lang="en-US" sz="1600" dirty="0" err="1"/>
              <a:t>Hoiem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31659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estimation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5029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400" dirty="0"/>
              <a:t>Linear estimation minimizes the sum of squared </a:t>
            </a:r>
            <a:r>
              <a:rPr lang="en-US" sz="2400" i="1" dirty="0"/>
              <a:t>algebraic</a:t>
            </a:r>
            <a:r>
              <a:rPr lang="en-US" sz="2400" dirty="0"/>
              <a:t> distances between points </a:t>
            </a:r>
            <a:r>
              <a:rPr lang="en-US" sz="2400" b="1" i="1" dirty="0" err="1"/>
              <a:t>x</a:t>
            </a:r>
            <a:r>
              <a:rPr lang="en-US" sz="2400" i="1" dirty="0" err="1"/>
              <a:t>’</a:t>
            </a:r>
            <a:r>
              <a:rPr lang="en-US" sz="2400" i="1" baseline="-25000" dirty="0" err="1"/>
              <a:t>i</a:t>
            </a:r>
            <a:r>
              <a:rPr lang="en-US" sz="2400" i="1" baseline="-25000" dirty="0"/>
              <a:t> </a:t>
            </a:r>
            <a:r>
              <a:rPr lang="en-US" sz="2400" dirty="0"/>
              <a:t>and </a:t>
            </a:r>
            <a:r>
              <a:rPr lang="en-US" sz="2400" dirty="0" err="1"/>
              <a:t>epipolar</a:t>
            </a:r>
            <a:r>
              <a:rPr lang="en-US" sz="2400" dirty="0"/>
              <a:t> lines </a:t>
            </a:r>
            <a:r>
              <a:rPr lang="en-US" sz="2400" b="1" i="1" dirty="0"/>
              <a:t>F x</a:t>
            </a:r>
            <a:r>
              <a:rPr lang="en-US" sz="2400" i="1" baseline="-25000" dirty="0"/>
              <a:t>i</a:t>
            </a:r>
            <a:r>
              <a:rPr lang="en-US" sz="2400" dirty="0"/>
              <a:t> (or points </a:t>
            </a:r>
            <a:r>
              <a:rPr lang="en-US" sz="2400" b="1" i="1" dirty="0"/>
              <a:t>x</a:t>
            </a:r>
            <a:r>
              <a:rPr lang="en-US" sz="2400" i="1" baseline="-25000" dirty="0"/>
              <a:t>i</a:t>
            </a:r>
            <a:r>
              <a:rPr lang="en-US" sz="2400" dirty="0"/>
              <a:t> and </a:t>
            </a:r>
            <a:r>
              <a:rPr lang="en-US" sz="2400" dirty="0" err="1"/>
              <a:t>epipolar</a:t>
            </a:r>
            <a:r>
              <a:rPr lang="en-US" sz="2400" dirty="0"/>
              <a:t> lines </a:t>
            </a:r>
            <a:r>
              <a:rPr lang="en-US" sz="2400" b="1" i="1" dirty="0" err="1"/>
              <a:t>F</a:t>
            </a:r>
            <a:r>
              <a:rPr lang="en-US" sz="2400" i="1" baseline="30000" dirty="0" err="1"/>
              <a:t>T</a:t>
            </a:r>
            <a:r>
              <a:rPr lang="en-US" sz="2400" b="1" i="1" dirty="0" err="1"/>
              <a:t>x</a:t>
            </a:r>
            <a:r>
              <a:rPr lang="en-US" sz="2400" i="1" dirty="0" err="1"/>
              <a:t>’</a:t>
            </a:r>
            <a:r>
              <a:rPr lang="en-US" sz="2400" i="1" baseline="-25000" dirty="0" err="1"/>
              <a:t>i</a:t>
            </a:r>
            <a:r>
              <a:rPr lang="en-US" sz="2400" dirty="0"/>
              <a:t>):</a:t>
            </a:r>
          </a:p>
          <a:p>
            <a:pPr>
              <a:buFontTx/>
              <a:buChar char="•"/>
            </a:pPr>
            <a:endParaRPr lang="en-US" sz="2400" dirty="0"/>
          </a:p>
          <a:p>
            <a:pPr marL="0" indent="0"/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Nonlinear approach: minimize sum of squared </a:t>
            </a:r>
            <a:r>
              <a:rPr lang="en-US" sz="2400" i="1" dirty="0"/>
              <a:t>geometric</a:t>
            </a:r>
            <a:r>
              <a:rPr lang="en-US" sz="2400" dirty="0"/>
              <a:t> distances</a:t>
            </a:r>
          </a:p>
        </p:txBody>
      </p:sp>
      <p:graphicFrame>
        <p:nvGraphicFramePr>
          <p:cNvPr id="7170" name="Object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533451"/>
              </p:ext>
            </p:extLst>
          </p:nvPr>
        </p:nvGraphicFramePr>
        <p:xfrm>
          <a:off x="3668713" y="2286000"/>
          <a:ext cx="1658937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12800" imgH="457200" progId="Equation.3">
                  <p:embed/>
                </p:oleObj>
              </mc:Choice>
              <mc:Fallback>
                <p:oleObj name="Equation" r:id="rId3" imgW="812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3" y="2286000"/>
                        <a:ext cx="1658937" cy="933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534494"/>
              </p:ext>
            </p:extLst>
          </p:nvPr>
        </p:nvGraphicFramePr>
        <p:xfrm>
          <a:off x="2198688" y="3752850"/>
          <a:ext cx="4432300" cy="1077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79600" imgH="457200" progId="Equation.3">
                  <p:embed/>
                </p:oleObj>
              </mc:Choice>
              <mc:Fallback>
                <p:oleObj name="Equation" r:id="rId5" imgW="18796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8688" y="3752850"/>
                        <a:ext cx="4432300" cy="1077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 bwMode="auto">
          <a:xfrm>
            <a:off x="2209800" y="4953000"/>
            <a:ext cx="22860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800600" y="4953000"/>
            <a:ext cx="22860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2667000" y="5334000"/>
            <a:ext cx="1371600" cy="914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124200" y="5029200"/>
            <a:ext cx="381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>
                <a:latin typeface="Times New Roman" pitchFamily="18" charset="0"/>
              </a:rPr>
              <a:t>x</a:t>
            </a:r>
            <a:r>
              <a:rPr lang="en-US" sz="2000" i="1" baseline="-25000" dirty="0">
                <a:latin typeface="Times New Roman" pitchFamily="18" charset="0"/>
              </a:rPr>
              <a:t>i</a:t>
            </a:r>
          </a:p>
        </p:txBody>
      </p:sp>
      <p:graphicFrame>
        <p:nvGraphicFramePr>
          <p:cNvPr id="1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207287"/>
              </p:ext>
            </p:extLst>
          </p:nvPr>
        </p:nvGraphicFramePr>
        <p:xfrm>
          <a:off x="2819400" y="5830888"/>
          <a:ext cx="614057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5600" imgH="241300" progId="Equation.3">
                  <p:embed/>
                </p:oleObj>
              </mc:Choice>
              <mc:Fallback>
                <p:oleObj name="Equation" r:id="rId7" imgW="3556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830888"/>
                        <a:ext cx="614057" cy="4175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/>
          <p:cNvCxnSpPr/>
          <p:nvPr/>
        </p:nvCxnSpPr>
        <p:spPr bwMode="auto">
          <a:xfrm flipV="1">
            <a:off x="5181600" y="5334000"/>
            <a:ext cx="1752600" cy="914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2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22576"/>
              </p:ext>
            </p:extLst>
          </p:nvPr>
        </p:nvGraphicFramePr>
        <p:xfrm>
          <a:off x="6189662" y="5791200"/>
          <a:ext cx="439738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4000" imgH="215900" progId="Equation.3">
                  <p:embed/>
                </p:oleObj>
              </mc:Choice>
              <mc:Fallback>
                <p:oleObj name="Equation" r:id="rId9" imgW="2540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662" y="5791200"/>
                        <a:ext cx="439738" cy="3730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4800580"/>
              </p:ext>
            </p:extLst>
          </p:nvPr>
        </p:nvGraphicFramePr>
        <p:xfrm>
          <a:off x="5486400" y="5126038"/>
          <a:ext cx="307975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800" imgH="215900" progId="Equation.3">
                  <p:embed/>
                </p:oleObj>
              </mc:Choice>
              <mc:Fallback>
                <p:oleObj name="Equation" r:id="rId11" imgW="1778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126038"/>
                        <a:ext cx="307975" cy="374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 bwMode="auto">
          <a:xfrm flipH="1">
            <a:off x="3352800" y="5410200"/>
            <a:ext cx="22860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5943600" y="5334000"/>
            <a:ext cx="228600" cy="381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3505200" y="53340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5867400" y="5257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0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of estimation algorithms</a:t>
            </a:r>
          </a:p>
        </p:txBody>
      </p:sp>
      <p:graphicFrame>
        <p:nvGraphicFramePr>
          <p:cNvPr id="10242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324100" y="914400"/>
          <a:ext cx="4533900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3" imgW="7250794" imgH="7250794" progId="Photoshop.Image.10">
                  <p:embed/>
                </p:oleObj>
              </mc:Choice>
              <mc:Fallback>
                <p:oleObj name="Image" r:id="rId3" imgW="7250794" imgH="7250794" progId="Photoshop.Image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4100" y="914400"/>
                        <a:ext cx="4533900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34" name="Group 114"/>
          <p:cNvGraphicFramePr>
            <a:graphicFrameLocks noGrp="1"/>
          </p:cNvGraphicFramePr>
          <p:nvPr/>
        </p:nvGraphicFramePr>
        <p:xfrm>
          <a:off x="457200" y="5638800"/>
          <a:ext cx="8229600" cy="1027114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8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8-point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Normalized 8-point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Nonlinear least squares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Av. Dist.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2.33 pixels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0.92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0.86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Av. Dist.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2.18 pixels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0.85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0.80 pixel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Fundamental Matrix Song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0000" b="-10000"/>
          <a:stretch/>
        </p:blipFill>
        <p:spPr>
          <a:xfrm>
            <a:off x="1524000" y="1600200"/>
            <a:ext cx="60960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37554" y="6019800"/>
            <a:ext cx="44442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http://danielwedge.com/</a:t>
            </a:r>
            <a:r>
              <a:rPr lang="en-US" dirty="0" err="1">
                <a:hlinkClick r:id="rId3"/>
              </a:rPr>
              <a:t>fmatrix</a:t>
            </a:r>
            <a:r>
              <a:rPr lang="en-US" dirty="0">
                <a:hlinkClick r:id="rId3"/>
              </a:rPr>
              <a:t>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63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8077200" cy="838200"/>
          </a:xfrm>
        </p:spPr>
        <p:txBody>
          <a:bodyPr/>
          <a:lstStyle/>
          <a:p>
            <a:r>
              <a:rPr lang="en-US" sz="3000"/>
              <a:t>From epipolar geometry to camera calibration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Estimating the fundamental matrix is known as “weak calibration”</a:t>
            </a:r>
          </a:p>
          <a:p>
            <a:pPr>
              <a:buFontTx/>
              <a:buChar char="•"/>
            </a:pPr>
            <a:r>
              <a:rPr lang="en-US" dirty="0"/>
              <a:t>If we know the calibration matrices of the two cameras, we can estimate the essential matrix: </a:t>
            </a:r>
            <a:r>
              <a:rPr lang="en-US" b="1" i="1" dirty="0"/>
              <a:t>E </a:t>
            </a:r>
            <a:r>
              <a:rPr lang="en-US" i="1" dirty="0"/>
              <a:t>=</a:t>
            </a:r>
            <a:r>
              <a:rPr lang="en-US" b="1" i="1" dirty="0"/>
              <a:t> K</a:t>
            </a:r>
            <a:r>
              <a:rPr lang="en-US" i="1" dirty="0"/>
              <a:t>’</a:t>
            </a:r>
            <a:r>
              <a:rPr lang="en-US" i="1" baseline="30000" dirty="0"/>
              <a:t>T</a:t>
            </a:r>
            <a:r>
              <a:rPr lang="en-US" b="1" i="1" dirty="0"/>
              <a:t>FK</a:t>
            </a:r>
          </a:p>
          <a:p>
            <a:pPr>
              <a:buFontTx/>
              <a:buChar char="•"/>
            </a:pPr>
            <a:r>
              <a:rPr lang="en-US" dirty="0"/>
              <a:t>The essential matrix gives us the relative rotation and translation between the cameras, or their extrinsic parameters</a:t>
            </a:r>
          </a:p>
          <a:p>
            <a:pPr>
              <a:buFontTx/>
              <a:buChar char="•"/>
            </a:pPr>
            <a:r>
              <a:rPr lang="en-US" dirty="0"/>
              <a:t>Alternatively, if the calibration matrices are known, the </a:t>
            </a:r>
            <a:r>
              <a:rPr lang="en-US" dirty="0">
                <a:hlinkClick r:id="rId3"/>
              </a:rPr>
              <a:t>five-point algorithm</a:t>
            </a:r>
            <a:r>
              <a:rPr lang="en-US" dirty="0"/>
              <a:t> can be used to estimate relative camera pose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from motion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4264024" y="1539875"/>
            <a:ext cx="1219200" cy="1219200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1700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 rot="5400000">
            <a:off x="1040606" y="2886869"/>
            <a:ext cx="1981200" cy="1725612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2136775" y="3462338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6499998" rev="0"/>
            </a:camera>
            <a:lightRig rig="legacyFlat3" dir="b"/>
          </a:scene3d>
          <a:sp3d extrusionH="684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9" name="AutoShape 5"/>
          <p:cNvSpPr>
            <a:spLocks noChangeArrowheads="1"/>
          </p:cNvSpPr>
          <p:nvPr/>
        </p:nvSpPr>
        <p:spPr bwMode="auto">
          <a:xfrm rot="16200000" flipH="1">
            <a:off x="6223794" y="3078956"/>
            <a:ext cx="1981200" cy="1725613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1" name="Rectangle 7"/>
          <p:cNvSpPr>
            <a:spLocks noChangeArrowheads="1"/>
          </p:cNvSpPr>
          <p:nvPr/>
        </p:nvSpPr>
        <p:spPr bwMode="auto">
          <a:xfrm>
            <a:off x="7054850" y="3717925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9199999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3736975" y="3521075"/>
            <a:ext cx="2044700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4619625" y="4032250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7858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37" name="Line 33"/>
          <p:cNvSpPr>
            <a:spLocks noChangeShapeType="1"/>
          </p:cNvSpPr>
          <p:nvPr/>
        </p:nvSpPr>
        <p:spPr bwMode="auto">
          <a:xfrm flipH="1">
            <a:off x="635000" y="2759075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38" name="Line 34"/>
          <p:cNvSpPr>
            <a:spLocks noChangeShapeType="1"/>
          </p:cNvSpPr>
          <p:nvPr/>
        </p:nvSpPr>
        <p:spPr bwMode="auto">
          <a:xfrm flipH="1">
            <a:off x="635000" y="4206875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1" name="Line 37"/>
          <p:cNvSpPr>
            <a:spLocks noChangeShapeType="1"/>
          </p:cNvSpPr>
          <p:nvPr/>
        </p:nvSpPr>
        <p:spPr bwMode="auto">
          <a:xfrm flipH="1">
            <a:off x="635000" y="4740275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4" name="Line 40"/>
          <p:cNvSpPr>
            <a:spLocks noChangeShapeType="1"/>
          </p:cNvSpPr>
          <p:nvPr/>
        </p:nvSpPr>
        <p:spPr bwMode="auto">
          <a:xfrm flipH="1">
            <a:off x="4714875" y="3543300"/>
            <a:ext cx="1066800" cy="211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5" name="Line 41"/>
          <p:cNvSpPr>
            <a:spLocks noChangeShapeType="1"/>
          </p:cNvSpPr>
          <p:nvPr/>
        </p:nvSpPr>
        <p:spPr bwMode="auto">
          <a:xfrm>
            <a:off x="3724275" y="4991100"/>
            <a:ext cx="9906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7" name="Line 43"/>
          <p:cNvSpPr>
            <a:spLocks noChangeShapeType="1"/>
          </p:cNvSpPr>
          <p:nvPr/>
        </p:nvSpPr>
        <p:spPr bwMode="auto">
          <a:xfrm flipH="1">
            <a:off x="4714875" y="4991100"/>
            <a:ext cx="10668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9" name="Line 45"/>
          <p:cNvSpPr>
            <a:spLocks noChangeShapeType="1"/>
          </p:cNvSpPr>
          <p:nvPr/>
        </p:nvSpPr>
        <p:spPr bwMode="auto">
          <a:xfrm flipV="1">
            <a:off x="6324600" y="4779963"/>
            <a:ext cx="2209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0" name="Line 46"/>
          <p:cNvSpPr>
            <a:spLocks noChangeShapeType="1"/>
          </p:cNvSpPr>
          <p:nvPr/>
        </p:nvSpPr>
        <p:spPr bwMode="auto">
          <a:xfrm>
            <a:off x="8077200" y="4398963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1" name="Line 47"/>
          <p:cNvSpPr>
            <a:spLocks noChangeShapeType="1"/>
          </p:cNvSpPr>
          <p:nvPr/>
        </p:nvSpPr>
        <p:spPr bwMode="auto">
          <a:xfrm>
            <a:off x="8077200" y="2951163"/>
            <a:ext cx="457200" cy="1828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7" name="Text Box 53"/>
          <p:cNvSpPr txBox="1">
            <a:spLocks noChangeArrowheads="1"/>
          </p:cNvSpPr>
          <p:nvPr/>
        </p:nvSpPr>
        <p:spPr bwMode="auto">
          <a:xfrm>
            <a:off x="6650037" y="49659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3</a:t>
            </a: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572135" y="3297238"/>
            <a:ext cx="995143" cy="860425"/>
            <a:chOff x="852" y="2079"/>
            <a:chExt cx="760" cy="657"/>
          </a:xfrm>
        </p:grpSpPr>
        <p:sp>
          <p:nvSpPr>
            <p:cNvPr id="123959" name="Oval 55"/>
            <p:cNvSpPr>
              <a:spLocks noChangeArrowheads="1"/>
            </p:cNvSpPr>
            <p:nvPr/>
          </p:nvSpPr>
          <p:spPr bwMode="auto">
            <a:xfrm>
              <a:off x="852" y="2235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0" name="Oval 56"/>
            <p:cNvSpPr>
              <a:spLocks noChangeArrowheads="1"/>
            </p:cNvSpPr>
            <p:nvPr/>
          </p:nvSpPr>
          <p:spPr bwMode="auto">
            <a:xfrm>
              <a:off x="1368" y="2256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1" name="Oval 57"/>
            <p:cNvSpPr>
              <a:spLocks noChangeArrowheads="1"/>
            </p:cNvSpPr>
            <p:nvPr/>
          </p:nvSpPr>
          <p:spPr bwMode="auto">
            <a:xfrm>
              <a:off x="852" y="265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2" name="Oval 58"/>
            <p:cNvSpPr>
              <a:spLocks noChangeArrowheads="1"/>
            </p:cNvSpPr>
            <p:nvPr/>
          </p:nvSpPr>
          <p:spPr bwMode="auto">
            <a:xfrm>
              <a:off x="1359" y="2667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3" name="Oval 59"/>
            <p:cNvSpPr>
              <a:spLocks noChangeArrowheads="1"/>
            </p:cNvSpPr>
            <p:nvPr/>
          </p:nvSpPr>
          <p:spPr bwMode="auto">
            <a:xfrm>
              <a:off x="1543" y="2523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4" name="Oval 60"/>
            <p:cNvSpPr>
              <a:spLocks noChangeArrowheads="1"/>
            </p:cNvSpPr>
            <p:nvPr/>
          </p:nvSpPr>
          <p:spPr bwMode="auto">
            <a:xfrm>
              <a:off x="1543" y="2123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5" name="Oval 61"/>
            <p:cNvSpPr>
              <a:spLocks noChangeArrowheads="1"/>
            </p:cNvSpPr>
            <p:nvPr/>
          </p:nvSpPr>
          <p:spPr bwMode="auto">
            <a:xfrm>
              <a:off x="1053" y="2079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4129088" y="3768725"/>
            <a:ext cx="1042379" cy="950913"/>
            <a:chOff x="2412" y="2031"/>
            <a:chExt cx="813" cy="741"/>
          </a:xfrm>
        </p:grpSpPr>
        <p:sp>
          <p:nvSpPr>
            <p:cNvPr id="123967" name="Oval 6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8" name="Oval 6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9" name="Oval 6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0" name="Oval 6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1" name="Oval 67"/>
            <p:cNvSpPr>
              <a:spLocks noChangeArrowheads="1"/>
            </p:cNvSpPr>
            <p:nvPr/>
          </p:nvSpPr>
          <p:spPr bwMode="auto">
            <a:xfrm>
              <a:off x="3156" y="2586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2" name="Oval 68"/>
            <p:cNvSpPr>
              <a:spLocks noChangeArrowheads="1"/>
            </p:cNvSpPr>
            <p:nvPr/>
          </p:nvSpPr>
          <p:spPr bwMode="auto">
            <a:xfrm>
              <a:off x="3156" y="2144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3" name="Oval 6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70"/>
          <p:cNvGrpSpPr>
            <a:grpSpLocks/>
          </p:cNvGrpSpPr>
          <p:nvPr/>
        </p:nvGrpSpPr>
        <p:grpSpPr bwMode="auto">
          <a:xfrm>
            <a:off x="6683373" y="3369007"/>
            <a:ext cx="972776" cy="1005375"/>
            <a:chOff x="4188" y="1966"/>
            <a:chExt cx="733" cy="757"/>
          </a:xfrm>
        </p:grpSpPr>
        <p:sp>
          <p:nvSpPr>
            <p:cNvPr id="123975" name="Oval 71"/>
            <p:cNvSpPr>
              <a:spLocks noChangeArrowheads="1"/>
            </p:cNvSpPr>
            <p:nvPr/>
          </p:nvSpPr>
          <p:spPr bwMode="auto">
            <a:xfrm>
              <a:off x="4191" y="2081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6" name="Oval 72"/>
            <p:cNvSpPr>
              <a:spLocks noChangeArrowheads="1"/>
            </p:cNvSpPr>
            <p:nvPr/>
          </p:nvSpPr>
          <p:spPr bwMode="auto">
            <a:xfrm>
              <a:off x="4443" y="2268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7" name="Oval 73"/>
            <p:cNvSpPr>
              <a:spLocks noChangeArrowheads="1"/>
            </p:cNvSpPr>
            <p:nvPr/>
          </p:nvSpPr>
          <p:spPr bwMode="auto">
            <a:xfrm>
              <a:off x="4188" y="248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8" name="Oval 74"/>
            <p:cNvSpPr>
              <a:spLocks noChangeArrowheads="1"/>
            </p:cNvSpPr>
            <p:nvPr/>
          </p:nvSpPr>
          <p:spPr bwMode="auto">
            <a:xfrm>
              <a:off x="4428" y="2654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9" name="Oval 75"/>
            <p:cNvSpPr>
              <a:spLocks noChangeArrowheads="1"/>
            </p:cNvSpPr>
            <p:nvPr/>
          </p:nvSpPr>
          <p:spPr bwMode="auto">
            <a:xfrm>
              <a:off x="4852" y="2569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0" name="Oval 76"/>
            <p:cNvSpPr>
              <a:spLocks noChangeArrowheads="1"/>
            </p:cNvSpPr>
            <p:nvPr/>
          </p:nvSpPr>
          <p:spPr bwMode="auto">
            <a:xfrm>
              <a:off x="4848" y="2138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81" name="Oval 77"/>
            <p:cNvSpPr>
              <a:spLocks noChangeArrowheads="1"/>
            </p:cNvSpPr>
            <p:nvPr/>
          </p:nvSpPr>
          <p:spPr bwMode="auto">
            <a:xfrm>
              <a:off x="4611" y="1966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92" name="Text Box 88"/>
          <p:cNvSpPr txBox="1">
            <a:spLocks noChangeArrowheads="1"/>
          </p:cNvSpPr>
          <p:nvPr/>
        </p:nvSpPr>
        <p:spPr bwMode="auto">
          <a:xfrm>
            <a:off x="6872287" y="51771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R</a:t>
            </a:r>
            <a:r>
              <a:rPr lang="en-US" b="1" baseline="-25000" dirty="0">
                <a:latin typeface="Times New Roman" pitchFamily="18" charset="0"/>
              </a:rPr>
              <a:t>3</a:t>
            </a:r>
            <a:r>
              <a:rPr lang="en-US" b="1" dirty="0">
                <a:latin typeface="Times New Roman" pitchFamily="18" charset="0"/>
              </a:rPr>
              <a:t>,t</a:t>
            </a:r>
            <a:r>
              <a:rPr lang="en-US" b="1" baseline="-25000" dirty="0">
                <a:latin typeface="Times New Roman" pitchFamily="18" charset="0"/>
              </a:rPr>
              <a:t>3</a:t>
            </a:r>
          </a:p>
        </p:txBody>
      </p:sp>
      <p:sp>
        <p:nvSpPr>
          <p:cNvPr id="123928" name="Oval 24"/>
          <p:cNvSpPr>
            <a:spLocks noChangeArrowheads="1"/>
          </p:cNvSpPr>
          <p:nvPr/>
        </p:nvSpPr>
        <p:spPr bwMode="auto">
          <a:xfrm>
            <a:off x="4285191" y="1622245"/>
            <a:ext cx="194733" cy="19468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29" name="Oval 25"/>
          <p:cNvSpPr>
            <a:spLocks noChangeArrowheads="1"/>
          </p:cNvSpPr>
          <p:nvPr/>
        </p:nvSpPr>
        <p:spPr bwMode="auto">
          <a:xfrm>
            <a:off x="3159124" y="2434840"/>
            <a:ext cx="194733" cy="194684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0" name="Oval 26"/>
          <p:cNvSpPr>
            <a:spLocks noChangeArrowheads="1"/>
          </p:cNvSpPr>
          <p:nvPr/>
        </p:nvSpPr>
        <p:spPr bwMode="auto">
          <a:xfrm>
            <a:off x="4285191" y="2807279"/>
            <a:ext cx="194733" cy="194684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1" name="Oval 27"/>
          <p:cNvSpPr>
            <a:spLocks noChangeArrowheads="1"/>
          </p:cNvSpPr>
          <p:nvPr/>
        </p:nvSpPr>
        <p:spPr bwMode="auto">
          <a:xfrm>
            <a:off x="5326591" y="2502556"/>
            <a:ext cx="194733" cy="194684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2" name="Oval 28"/>
          <p:cNvSpPr>
            <a:spLocks noChangeArrowheads="1"/>
          </p:cNvSpPr>
          <p:nvPr/>
        </p:nvSpPr>
        <p:spPr bwMode="auto">
          <a:xfrm>
            <a:off x="5292724" y="1275200"/>
            <a:ext cx="194733" cy="194684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3" name="Oval 29"/>
          <p:cNvSpPr>
            <a:spLocks noChangeArrowheads="1"/>
          </p:cNvSpPr>
          <p:nvPr/>
        </p:nvSpPr>
        <p:spPr bwMode="auto">
          <a:xfrm>
            <a:off x="4242857" y="911225"/>
            <a:ext cx="194733" cy="194684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9" name="Line 35"/>
          <p:cNvSpPr>
            <a:spLocks noChangeShapeType="1"/>
          </p:cNvSpPr>
          <p:nvPr/>
        </p:nvSpPr>
        <p:spPr bwMode="auto">
          <a:xfrm flipH="1">
            <a:off x="635000" y="3259138"/>
            <a:ext cx="2270125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2" name="Line 38"/>
          <p:cNvSpPr>
            <a:spLocks noChangeShapeType="1"/>
          </p:cNvSpPr>
          <p:nvPr/>
        </p:nvSpPr>
        <p:spPr bwMode="auto">
          <a:xfrm>
            <a:off x="3724275" y="3524250"/>
            <a:ext cx="99060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8" name="Line 44"/>
          <p:cNvSpPr>
            <a:spLocks noChangeShapeType="1"/>
          </p:cNvSpPr>
          <p:nvPr/>
        </p:nvSpPr>
        <p:spPr bwMode="auto">
          <a:xfrm>
            <a:off x="6337300" y="3451225"/>
            <a:ext cx="2197100" cy="13287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868362" y="48897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Camera 1</a:t>
            </a:r>
          </a:p>
        </p:txBody>
      </p: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2540000" y="50421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2</a:t>
            </a:r>
          </a:p>
        </p:txBody>
      </p:sp>
      <p:sp>
        <p:nvSpPr>
          <p:cNvPr id="79" name="Text Box 86"/>
          <p:cNvSpPr txBox="1">
            <a:spLocks noChangeArrowheads="1"/>
          </p:cNvSpPr>
          <p:nvPr/>
        </p:nvSpPr>
        <p:spPr bwMode="auto">
          <a:xfrm>
            <a:off x="965200" y="51009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R</a:t>
            </a:r>
            <a:r>
              <a:rPr lang="en-US" b="1" baseline="-25000" dirty="0">
                <a:latin typeface="Times New Roman" pitchFamily="18" charset="0"/>
              </a:rPr>
              <a:t>1</a:t>
            </a:r>
            <a:r>
              <a:rPr lang="en-US" b="1" dirty="0">
                <a:latin typeface="Times New Roman" pitchFamily="18" charset="0"/>
              </a:rPr>
              <a:t>,t</a:t>
            </a:r>
            <a:r>
              <a:rPr lang="en-US" b="1" baseline="-25000" dirty="0">
                <a:latin typeface="Times New Roman" pitchFamily="18" charset="0"/>
              </a:rPr>
              <a:t>1</a:t>
            </a:r>
          </a:p>
        </p:txBody>
      </p:sp>
      <p:sp>
        <p:nvSpPr>
          <p:cNvPr id="80" name="Text Box 87"/>
          <p:cNvSpPr txBox="1">
            <a:spLocks noChangeArrowheads="1"/>
          </p:cNvSpPr>
          <p:nvPr/>
        </p:nvSpPr>
        <p:spPr bwMode="auto">
          <a:xfrm>
            <a:off x="2678113" y="52533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R</a:t>
            </a:r>
            <a:r>
              <a:rPr lang="en-US" b="1" baseline="-25000" dirty="0">
                <a:latin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</a:rPr>
              <a:t>,t</a:t>
            </a:r>
            <a:r>
              <a:rPr lang="en-US" b="1" baseline="-25000" dirty="0">
                <a:latin typeface="Times New Roman" pitchFamily="18" charset="0"/>
              </a:rPr>
              <a:t>2</a:t>
            </a:r>
          </a:p>
        </p:txBody>
      </p:sp>
      <p:sp>
        <p:nvSpPr>
          <p:cNvPr id="61" name="Content Placeholder 73"/>
          <p:cNvSpPr>
            <a:spLocks noGrp="1"/>
          </p:cNvSpPr>
          <p:nvPr>
            <p:ph idx="1"/>
          </p:nvPr>
        </p:nvSpPr>
        <p:spPr>
          <a:xfrm>
            <a:off x="228600" y="5943600"/>
            <a:ext cx="8458200" cy="91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b="1" dirty="0"/>
              <a:t>Motion: </a:t>
            </a:r>
            <a:r>
              <a:rPr lang="en-US" sz="2000" dirty="0"/>
              <a:t>Given a set of </a:t>
            </a:r>
            <a:r>
              <a:rPr lang="en-US" sz="2000" i="1" dirty="0"/>
              <a:t>known</a:t>
            </a:r>
            <a:r>
              <a:rPr lang="en-US" sz="2000" dirty="0"/>
              <a:t> 3D points seen by a camera, compute the camera parameters</a:t>
            </a:r>
          </a:p>
        </p:txBody>
      </p:sp>
      <p:sp>
        <p:nvSpPr>
          <p:cNvPr id="123927" name="Oval 23"/>
          <p:cNvSpPr>
            <a:spLocks noChangeArrowheads="1"/>
          </p:cNvSpPr>
          <p:nvPr/>
        </p:nvSpPr>
        <p:spPr bwMode="auto">
          <a:xfrm>
            <a:off x="3201457" y="1275200"/>
            <a:ext cx="194733" cy="194684"/>
          </a:xfrm>
          <a:prstGeom prst="ellipse">
            <a:avLst/>
          </a:prstGeom>
          <a:solidFill>
            <a:srgbClr val="FF010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819206" y="48768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505200" y="51054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238806" y="5021759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47302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F9E23-75DB-AA78-8AE3-8814704A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(Two-view Geometry)</a:t>
            </a:r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04D20ED7-456F-1DA2-2BEB-68DE02717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01" y="1251228"/>
            <a:ext cx="3902077" cy="152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62803E9-DFF2-7210-D7A3-F33C018ADD88}"/>
              </a:ext>
            </a:extLst>
          </p:cNvPr>
          <p:cNvSpPr txBox="1"/>
          <p:nvPr/>
        </p:nvSpPr>
        <p:spPr>
          <a:xfrm>
            <a:off x="914400" y="2775228"/>
            <a:ext cx="29658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Epipolar</a:t>
            </a:r>
            <a:r>
              <a:rPr lang="en-US" sz="1600" dirty="0"/>
              <a:t> geometry terminology</a:t>
            </a:r>
          </a:p>
        </p:txBody>
      </p:sp>
      <p:pic>
        <p:nvPicPr>
          <p:cNvPr id="11" name="Picture 10" descr="Diagram, shape&#10;&#10;Description automatically generated">
            <a:extLst>
              <a:ext uri="{FF2B5EF4-FFF2-40B4-BE49-F238E27FC236}">
                <a16:creationId xmlns:a16="http://schemas.microsoft.com/office/drawing/2014/main" id="{E736AADC-B949-8CB5-E93A-74FF29682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53" y="1185446"/>
            <a:ext cx="3609353" cy="161085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4546C80-81B9-A943-0FF2-CDC7BAC1C5CA}"/>
              </a:ext>
            </a:extLst>
          </p:cNvPr>
          <p:cNvSpPr txBox="1"/>
          <p:nvPr/>
        </p:nvSpPr>
        <p:spPr>
          <a:xfrm>
            <a:off x="5399169" y="2796302"/>
            <a:ext cx="29883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Derived the </a:t>
            </a:r>
            <a:r>
              <a:rPr lang="en-US" sz="1600" dirty="0" err="1"/>
              <a:t>Epipolar</a:t>
            </a:r>
            <a:r>
              <a:rPr lang="en-US" sz="1600" dirty="0"/>
              <a:t> constraint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55602C-A807-217F-3700-29ECED256269}"/>
                  </a:ext>
                </a:extLst>
              </p:cNvPr>
              <p:cNvSpPr txBox="1"/>
              <p:nvPr/>
            </p:nvSpPr>
            <p:spPr>
              <a:xfrm>
                <a:off x="572996" y="3466981"/>
                <a:ext cx="33150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B55602C-A807-217F-3700-29ECED256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996" y="3466981"/>
                <a:ext cx="331501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AB1142EB-7D8C-4DBF-AC59-071F0DAD1E3D}"/>
              </a:ext>
            </a:extLst>
          </p:cNvPr>
          <p:cNvSpPr txBox="1"/>
          <p:nvPr/>
        </p:nvSpPr>
        <p:spPr>
          <a:xfrm>
            <a:off x="1414412" y="3928646"/>
            <a:ext cx="1632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Essential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F60C75-B7CE-06B2-C3B8-6D516ADEC9A6}"/>
                  </a:ext>
                </a:extLst>
              </p:cNvPr>
              <p:cNvSpPr txBox="1"/>
              <p:nvPr/>
            </p:nvSpPr>
            <p:spPr>
              <a:xfrm>
                <a:off x="4564447" y="3453653"/>
                <a:ext cx="3733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=0</m:t>
                    </m:r>
                  </m:oMath>
                </a14:m>
                <a:r>
                  <a:rPr lang="en-US" sz="2000" dirty="0"/>
                  <a:t> with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′−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F60C75-B7CE-06B2-C3B8-6D516ADEC9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4447" y="3453653"/>
                <a:ext cx="3733800" cy="400110"/>
              </a:xfrm>
              <a:prstGeom prst="rect">
                <a:avLst/>
              </a:prstGeom>
              <a:blipFill>
                <a:blip r:embed="rId5"/>
                <a:stretch>
                  <a:fillRect t="-9375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8F4D388-2397-9FE7-2AB3-D58B37D5DE9B}"/>
              </a:ext>
            </a:extLst>
          </p:cNvPr>
          <p:cNvSpPr txBox="1"/>
          <p:nvPr/>
        </p:nvSpPr>
        <p:spPr>
          <a:xfrm>
            <a:off x="5500022" y="3929963"/>
            <a:ext cx="199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Fundamental Matrix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76B019-6EC4-5FD0-D04A-74B2D484B0DE}"/>
              </a:ext>
            </a:extLst>
          </p:cNvPr>
          <p:cNvSpPr txBox="1"/>
          <p:nvPr/>
        </p:nvSpPr>
        <p:spPr>
          <a:xfrm>
            <a:off x="446301" y="4637782"/>
            <a:ext cx="4506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Properties of Essential and Fundamental Matrix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4DF51F-6D62-A6D1-B925-8B913D0D436B}"/>
              </a:ext>
            </a:extLst>
          </p:cNvPr>
          <p:cNvSpPr txBox="1"/>
          <p:nvPr/>
        </p:nvSpPr>
        <p:spPr>
          <a:xfrm>
            <a:off x="455266" y="5313164"/>
            <a:ext cx="58432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Estimation of Fundamental Matrix from point correspondences</a:t>
            </a:r>
          </a:p>
        </p:txBody>
      </p:sp>
    </p:spTree>
    <p:extLst>
      <p:ext uri="{BB962C8B-B14F-4D97-AF65-F5344CB8AC3E}">
        <p14:creationId xmlns:p14="http://schemas.microsoft.com/office/powerpoint/2010/main" val="143272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1"/>
      <p:bldP spid="16" grpId="0"/>
      <p:bldP spid="19" grpId="0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F9E23-75DB-AA78-8AE3-8814704A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764406C-5724-C38B-2841-3CF81A4166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Why does E only have 5 degree of freedom?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Why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? Or why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?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Why does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have rank 2?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What are the singular values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Can you recover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0764406C-5724-C38B-2841-3CF81A4166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68" r="-4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7781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F9E23-75DB-AA78-8AE3-8814704A6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and Rotation from 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890B525-8FD6-CBD5-A4E4-98D58F829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5"/>
          <a:stretch/>
        </p:blipFill>
        <p:spPr>
          <a:xfrm>
            <a:off x="532378" y="1219200"/>
            <a:ext cx="8079243" cy="35052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199AE1-2AFB-A5FE-C5C1-608655702F5D}"/>
              </a:ext>
            </a:extLst>
          </p:cNvPr>
          <p:cNvSpPr txBox="1"/>
          <p:nvPr/>
        </p:nvSpPr>
        <p:spPr>
          <a:xfrm>
            <a:off x="0" y="6487915"/>
            <a:ext cx="3012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Source: Hartley and Zisserman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4196A5-75A5-A059-DB05-72E27EDCD0A2}"/>
                  </a:ext>
                </a:extLst>
              </p:cNvPr>
              <p:cNvSpPr txBox="1"/>
              <p:nvPr/>
            </p:nvSpPr>
            <p:spPr>
              <a:xfrm>
                <a:off x="1371600" y="5029200"/>
                <a:ext cx="2641043" cy="1068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84196A5-75A5-A059-DB05-72E27EDCD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5029200"/>
                <a:ext cx="2641043" cy="1068947"/>
              </a:xfrm>
              <a:prstGeom prst="rect">
                <a:avLst/>
              </a:prstGeom>
              <a:blipFill>
                <a:blip r:embed="rId3"/>
                <a:stretch>
                  <a:fillRect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DB843B-7BA8-7A56-BA72-2E63B479A466}"/>
                  </a:ext>
                </a:extLst>
              </p:cNvPr>
              <p:cNvSpPr txBox="1"/>
              <p:nvPr/>
            </p:nvSpPr>
            <p:spPr>
              <a:xfrm>
                <a:off x="4648200" y="5029200"/>
                <a:ext cx="2569678" cy="10689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DB843B-7BA8-7A56-BA72-2E63B479A4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5029200"/>
                <a:ext cx="2569678" cy="1068947"/>
              </a:xfrm>
              <a:prstGeom prst="rect">
                <a:avLst/>
              </a:prstGeom>
              <a:blipFill>
                <a:blip r:embed="rId4"/>
                <a:stretch>
                  <a:fillRect l="-493"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34608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 from motion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4264024" y="1539875"/>
            <a:ext cx="1219200" cy="1219200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1700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08" name="AutoShape 4"/>
          <p:cNvSpPr>
            <a:spLocks noChangeArrowheads="1"/>
          </p:cNvSpPr>
          <p:nvPr/>
        </p:nvSpPr>
        <p:spPr bwMode="auto">
          <a:xfrm rot="5400000">
            <a:off x="1040606" y="2886869"/>
            <a:ext cx="1981200" cy="1725612"/>
          </a:xfrm>
          <a:prstGeom prst="parallelogram">
            <a:avLst>
              <a:gd name="adj" fmla="val 28703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6"/>
          <p:cNvSpPr>
            <a:spLocks noChangeArrowheads="1"/>
          </p:cNvSpPr>
          <p:nvPr/>
        </p:nvSpPr>
        <p:spPr bwMode="auto">
          <a:xfrm>
            <a:off x="2136775" y="3462338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6499998" rev="0"/>
            </a:camera>
            <a:lightRig rig="legacyFlat3" dir="b"/>
          </a:scene3d>
          <a:sp3d extrusionH="6842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15" name="Rectangle 11"/>
          <p:cNvSpPr>
            <a:spLocks noChangeArrowheads="1"/>
          </p:cNvSpPr>
          <p:nvPr/>
        </p:nvSpPr>
        <p:spPr bwMode="auto">
          <a:xfrm>
            <a:off x="3736975" y="3521075"/>
            <a:ext cx="2044700" cy="1470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17" name="Rectangle 13"/>
          <p:cNvSpPr>
            <a:spLocks noChangeArrowheads="1"/>
          </p:cNvSpPr>
          <p:nvPr/>
        </p:nvSpPr>
        <p:spPr bwMode="auto">
          <a:xfrm>
            <a:off x="4619625" y="4032250"/>
            <a:ext cx="574675" cy="574675"/>
          </a:xfrm>
          <a:prstGeom prst="rect">
            <a:avLst/>
          </a:prstGeom>
          <a:solidFill>
            <a:srgbClr val="DDEEFF"/>
          </a:solidFill>
          <a:ln w="9525">
            <a:miter lim="800000"/>
            <a:headEnd/>
            <a:tailEnd/>
          </a:ln>
          <a:effectLst/>
          <a:scene3d>
            <a:camera prst="legacyObliqueTopRight">
              <a:rot lat="0" lon="18300000" rev="0"/>
            </a:camera>
            <a:lightRig rig="legacyFlat3" dir="b"/>
          </a:scene3d>
          <a:sp3d extrusionH="785800" prstMaterial="legacyMatte">
            <a:bevelT w="13500" h="13500" prst="angle"/>
            <a:bevelB w="13500" h="13500" prst="angle"/>
            <a:extrusionClr>
              <a:srgbClr val="DDEEFF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23937" name="Line 33"/>
          <p:cNvSpPr>
            <a:spLocks noChangeShapeType="1"/>
          </p:cNvSpPr>
          <p:nvPr/>
        </p:nvSpPr>
        <p:spPr bwMode="auto">
          <a:xfrm flipH="1">
            <a:off x="635000" y="2759075"/>
            <a:ext cx="533400" cy="2057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38" name="Line 34"/>
          <p:cNvSpPr>
            <a:spLocks noChangeShapeType="1"/>
          </p:cNvSpPr>
          <p:nvPr/>
        </p:nvSpPr>
        <p:spPr bwMode="auto">
          <a:xfrm flipH="1">
            <a:off x="635000" y="4206875"/>
            <a:ext cx="533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1" name="Line 37"/>
          <p:cNvSpPr>
            <a:spLocks noChangeShapeType="1"/>
          </p:cNvSpPr>
          <p:nvPr/>
        </p:nvSpPr>
        <p:spPr bwMode="auto">
          <a:xfrm flipH="1">
            <a:off x="635000" y="4740275"/>
            <a:ext cx="2209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4" name="Line 40"/>
          <p:cNvSpPr>
            <a:spLocks noChangeShapeType="1"/>
          </p:cNvSpPr>
          <p:nvPr/>
        </p:nvSpPr>
        <p:spPr bwMode="auto">
          <a:xfrm flipH="1">
            <a:off x="4714875" y="3543300"/>
            <a:ext cx="1066800" cy="2111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5" name="Line 41"/>
          <p:cNvSpPr>
            <a:spLocks noChangeShapeType="1"/>
          </p:cNvSpPr>
          <p:nvPr/>
        </p:nvSpPr>
        <p:spPr bwMode="auto">
          <a:xfrm>
            <a:off x="3724275" y="4991100"/>
            <a:ext cx="9906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7" name="Line 43"/>
          <p:cNvSpPr>
            <a:spLocks noChangeShapeType="1"/>
          </p:cNvSpPr>
          <p:nvPr/>
        </p:nvSpPr>
        <p:spPr bwMode="auto">
          <a:xfrm flipH="1">
            <a:off x="4714875" y="4991100"/>
            <a:ext cx="1066800" cy="663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572135" y="3297238"/>
            <a:ext cx="995143" cy="860425"/>
            <a:chOff x="852" y="2079"/>
            <a:chExt cx="760" cy="657"/>
          </a:xfrm>
        </p:grpSpPr>
        <p:sp>
          <p:nvSpPr>
            <p:cNvPr id="123959" name="Oval 55"/>
            <p:cNvSpPr>
              <a:spLocks noChangeArrowheads="1"/>
            </p:cNvSpPr>
            <p:nvPr/>
          </p:nvSpPr>
          <p:spPr bwMode="auto">
            <a:xfrm>
              <a:off x="852" y="2235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0" name="Oval 56"/>
            <p:cNvSpPr>
              <a:spLocks noChangeArrowheads="1"/>
            </p:cNvSpPr>
            <p:nvPr/>
          </p:nvSpPr>
          <p:spPr bwMode="auto">
            <a:xfrm>
              <a:off x="1368" y="2256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1" name="Oval 57"/>
            <p:cNvSpPr>
              <a:spLocks noChangeArrowheads="1"/>
            </p:cNvSpPr>
            <p:nvPr/>
          </p:nvSpPr>
          <p:spPr bwMode="auto">
            <a:xfrm>
              <a:off x="852" y="2652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2" name="Oval 58"/>
            <p:cNvSpPr>
              <a:spLocks noChangeArrowheads="1"/>
            </p:cNvSpPr>
            <p:nvPr/>
          </p:nvSpPr>
          <p:spPr bwMode="auto">
            <a:xfrm>
              <a:off x="1359" y="2667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3" name="Oval 59"/>
            <p:cNvSpPr>
              <a:spLocks noChangeArrowheads="1"/>
            </p:cNvSpPr>
            <p:nvPr/>
          </p:nvSpPr>
          <p:spPr bwMode="auto">
            <a:xfrm>
              <a:off x="1543" y="2523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4" name="Oval 60"/>
            <p:cNvSpPr>
              <a:spLocks noChangeArrowheads="1"/>
            </p:cNvSpPr>
            <p:nvPr/>
          </p:nvSpPr>
          <p:spPr bwMode="auto">
            <a:xfrm>
              <a:off x="1543" y="2123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5" name="Oval 61"/>
            <p:cNvSpPr>
              <a:spLocks noChangeArrowheads="1"/>
            </p:cNvSpPr>
            <p:nvPr/>
          </p:nvSpPr>
          <p:spPr bwMode="auto">
            <a:xfrm>
              <a:off x="1053" y="2079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62"/>
          <p:cNvGrpSpPr>
            <a:grpSpLocks/>
          </p:cNvGrpSpPr>
          <p:nvPr/>
        </p:nvGrpSpPr>
        <p:grpSpPr bwMode="auto">
          <a:xfrm>
            <a:off x="4129088" y="3768725"/>
            <a:ext cx="1042379" cy="950913"/>
            <a:chOff x="2412" y="2031"/>
            <a:chExt cx="813" cy="741"/>
          </a:xfrm>
        </p:grpSpPr>
        <p:sp>
          <p:nvSpPr>
            <p:cNvPr id="123967" name="Oval 63"/>
            <p:cNvSpPr>
              <a:spLocks noChangeArrowheads="1"/>
            </p:cNvSpPr>
            <p:nvPr/>
          </p:nvSpPr>
          <p:spPr bwMode="auto">
            <a:xfrm>
              <a:off x="2427" y="2160"/>
              <a:ext cx="69" cy="69"/>
            </a:xfrm>
            <a:prstGeom prst="ellipse">
              <a:avLst/>
            </a:prstGeom>
            <a:solidFill>
              <a:srgbClr val="FF010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8" name="Oval 64"/>
            <p:cNvSpPr>
              <a:spLocks noChangeArrowheads="1"/>
            </p:cNvSpPr>
            <p:nvPr/>
          </p:nvSpPr>
          <p:spPr bwMode="auto">
            <a:xfrm>
              <a:off x="2811" y="2283"/>
              <a:ext cx="69" cy="69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69" name="Oval 65"/>
            <p:cNvSpPr>
              <a:spLocks noChangeArrowheads="1"/>
            </p:cNvSpPr>
            <p:nvPr/>
          </p:nvSpPr>
          <p:spPr bwMode="auto">
            <a:xfrm>
              <a:off x="2412" y="2571"/>
              <a:ext cx="69" cy="69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0" name="Oval 66"/>
            <p:cNvSpPr>
              <a:spLocks noChangeArrowheads="1"/>
            </p:cNvSpPr>
            <p:nvPr/>
          </p:nvSpPr>
          <p:spPr bwMode="auto">
            <a:xfrm>
              <a:off x="2811" y="2703"/>
              <a:ext cx="69" cy="69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1" name="Oval 67"/>
            <p:cNvSpPr>
              <a:spLocks noChangeArrowheads="1"/>
            </p:cNvSpPr>
            <p:nvPr/>
          </p:nvSpPr>
          <p:spPr bwMode="auto">
            <a:xfrm>
              <a:off x="3156" y="2586"/>
              <a:ext cx="69" cy="6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2" name="Oval 68"/>
            <p:cNvSpPr>
              <a:spLocks noChangeArrowheads="1"/>
            </p:cNvSpPr>
            <p:nvPr/>
          </p:nvSpPr>
          <p:spPr bwMode="auto">
            <a:xfrm>
              <a:off x="3156" y="2144"/>
              <a:ext cx="69" cy="69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73" name="Oval 69"/>
            <p:cNvSpPr>
              <a:spLocks noChangeArrowheads="1"/>
            </p:cNvSpPr>
            <p:nvPr/>
          </p:nvSpPr>
          <p:spPr bwMode="auto">
            <a:xfrm>
              <a:off x="2796" y="2031"/>
              <a:ext cx="69" cy="69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28" name="Oval 24"/>
          <p:cNvSpPr>
            <a:spLocks noChangeArrowheads="1"/>
          </p:cNvSpPr>
          <p:nvPr/>
        </p:nvSpPr>
        <p:spPr bwMode="auto">
          <a:xfrm>
            <a:off x="4285191" y="1622245"/>
            <a:ext cx="194733" cy="194684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29" name="Oval 25"/>
          <p:cNvSpPr>
            <a:spLocks noChangeArrowheads="1"/>
          </p:cNvSpPr>
          <p:nvPr/>
        </p:nvSpPr>
        <p:spPr bwMode="auto">
          <a:xfrm>
            <a:off x="3159124" y="2434840"/>
            <a:ext cx="194733" cy="194684"/>
          </a:xfrm>
          <a:prstGeom prst="ellipse">
            <a:avLst/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0" name="Oval 26"/>
          <p:cNvSpPr>
            <a:spLocks noChangeArrowheads="1"/>
          </p:cNvSpPr>
          <p:nvPr/>
        </p:nvSpPr>
        <p:spPr bwMode="auto">
          <a:xfrm>
            <a:off x="4285191" y="2807279"/>
            <a:ext cx="194733" cy="194684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2" name="Oval 28"/>
          <p:cNvSpPr>
            <a:spLocks noChangeArrowheads="1"/>
          </p:cNvSpPr>
          <p:nvPr/>
        </p:nvSpPr>
        <p:spPr bwMode="auto">
          <a:xfrm>
            <a:off x="5292724" y="1275200"/>
            <a:ext cx="194733" cy="194684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3" name="Oval 29"/>
          <p:cNvSpPr>
            <a:spLocks noChangeArrowheads="1"/>
          </p:cNvSpPr>
          <p:nvPr/>
        </p:nvSpPr>
        <p:spPr bwMode="auto">
          <a:xfrm>
            <a:off x="4242857" y="911225"/>
            <a:ext cx="194733" cy="194684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39" name="Line 35"/>
          <p:cNvSpPr>
            <a:spLocks noChangeShapeType="1"/>
          </p:cNvSpPr>
          <p:nvPr/>
        </p:nvSpPr>
        <p:spPr bwMode="auto">
          <a:xfrm flipH="1">
            <a:off x="635000" y="3259138"/>
            <a:ext cx="2270125" cy="155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42" name="Line 38"/>
          <p:cNvSpPr>
            <a:spLocks noChangeShapeType="1"/>
          </p:cNvSpPr>
          <p:nvPr/>
        </p:nvSpPr>
        <p:spPr bwMode="auto">
          <a:xfrm>
            <a:off x="3724275" y="3524250"/>
            <a:ext cx="990600" cy="2130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7" name="Text Box 51"/>
          <p:cNvSpPr txBox="1">
            <a:spLocks noChangeArrowheads="1"/>
          </p:cNvSpPr>
          <p:nvPr/>
        </p:nvSpPr>
        <p:spPr bwMode="auto">
          <a:xfrm>
            <a:off x="868362" y="48897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Camera 1</a:t>
            </a:r>
          </a:p>
        </p:txBody>
      </p:sp>
      <p:sp>
        <p:nvSpPr>
          <p:cNvPr id="78" name="Text Box 52"/>
          <p:cNvSpPr txBox="1">
            <a:spLocks noChangeArrowheads="1"/>
          </p:cNvSpPr>
          <p:nvPr/>
        </p:nvSpPr>
        <p:spPr bwMode="auto">
          <a:xfrm>
            <a:off x="2540000" y="5042198"/>
            <a:ext cx="10855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Camera 2</a:t>
            </a:r>
          </a:p>
        </p:txBody>
      </p:sp>
      <p:sp>
        <p:nvSpPr>
          <p:cNvPr id="79" name="Text Box 86"/>
          <p:cNvSpPr txBox="1">
            <a:spLocks noChangeArrowheads="1"/>
          </p:cNvSpPr>
          <p:nvPr/>
        </p:nvSpPr>
        <p:spPr bwMode="auto">
          <a:xfrm>
            <a:off x="965200" y="51009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R</a:t>
            </a:r>
            <a:r>
              <a:rPr lang="en-US" b="1" baseline="-25000" dirty="0">
                <a:latin typeface="Times New Roman" pitchFamily="18" charset="0"/>
              </a:rPr>
              <a:t>1</a:t>
            </a:r>
            <a:r>
              <a:rPr lang="en-US" b="1" dirty="0">
                <a:latin typeface="Times New Roman" pitchFamily="18" charset="0"/>
              </a:rPr>
              <a:t>,t</a:t>
            </a:r>
            <a:r>
              <a:rPr lang="en-US" b="1" baseline="-25000" dirty="0">
                <a:latin typeface="Times New Roman" pitchFamily="18" charset="0"/>
              </a:rPr>
              <a:t>1</a:t>
            </a:r>
          </a:p>
        </p:txBody>
      </p:sp>
      <p:sp>
        <p:nvSpPr>
          <p:cNvPr id="80" name="Text Box 87"/>
          <p:cNvSpPr txBox="1">
            <a:spLocks noChangeArrowheads="1"/>
          </p:cNvSpPr>
          <p:nvPr/>
        </p:nvSpPr>
        <p:spPr bwMode="auto">
          <a:xfrm>
            <a:off x="2678113" y="5253335"/>
            <a:ext cx="8985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>
                <a:latin typeface="Times New Roman" pitchFamily="18" charset="0"/>
              </a:rPr>
              <a:t>R</a:t>
            </a:r>
            <a:r>
              <a:rPr lang="en-US" b="1" baseline="-25000" dirty="0">
                <a:latin typeface="Times New Roman" pitchFamily="18" charset="0"/>
              </a:rPr>
              <a:t>2</a:t>
            </a:r>
            <a:r>
              <a:rPr lang="en-US" b="1" dirty="0">
                <a:latin typeface="Times New Roman" pitchFamily="18" charset="0"/>
              </a:rPr>
              <a:t>,t</a:t>
            </a:r>
            <a:r>
              <a:rPr lang="en-US" b="1" baseline="-25000" dirty="0">
                <a:latin typeface="Times New Roman" pitchFamily="18" charset="0"/>
              </a:rPr>
              <a:t>2</a:t>
            </a:r>
          </a:p>
        </p:txBody>
      </p:sp>
      <p:sp>
        <p:nvSpPr>
          <p:cNvPr id="61" name="Content Placeholder 73"/>
          <p:cNvSpPr>
            <a:spLocks noGrp="1"/>
          </p:cNvSpPr>
          <p:nvPr>
            <p:ph idx="1"/>
          </p:nvPr>
        </p:nvSpPr>
        <p:spPr>
          <a:xfrm>
            <a:off x="228600" y="5943600"/>
            <a:ext cx="8610600" cy="914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b="1" dirty="0"/>
              <a:t>Bootstrapping the process: </a:t>
            </a:r>
            <a:r>
              <a:rPr lang="en-US" sz="2000" dirty="0"/>
              <a:t>Given a set of 2D point correspondences in </a:t>
            </a:r>
            <a:r>
              <a:rPr lang="en-US" sz="2000" i="1" dirty="0"/>
              <a:t>two images</a:t>
            </a:r>
            <a:r>
              <a:rPr lang="en-US" sz="2000" dirty="0"/>
              <a:t>, compute the camera parameters</a:t>
            </a:r>
          </a:p>
        </p:txBody>
      </p:sp>
      <p:sp>
        <p:nvSpPr>
          <p:cNvPr id="123927" name="Oval 23"/>
          <p:cNvSpPr>
            <a:spLocks noChangeArrowheads="1"/>
          </p:cNvSpPr>
          <p:nvPr/>
        </p:nvSpPr>
        <p:spPr bwMode="auto">
          <a:xfrm>
            <a:off x="3201457" y="1275200"/>
            <a:ext cx="194733" cy="194684"/>
          </a:xfrm>
          <a:prstGeom prst="ellipse">
            <a:avLst/>
          </a:prstGeom>
          <a:solidFill>
            <a:srgbClr val="FF010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819206" y="48768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505200" y="5105400"/>
            <a:ext cx="466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107326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Two-view geometry</a:t>
            </a:r>
          </a:p>
        </p:txBody>
      </p:sp>
      <p:pic>
        <p:nvPicPr>
          <p:cNvPr id="12291" name="Picture 2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676400"/>
            <a:ext cx="44656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3" descr="fig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676400"/>
            <a:ext cx="4465638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77888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1876" name="Line 4"/>
          <p:cNvSpPr>
            <a:spLocks noChangeShapeType="1"/>
          </p:cNvSpPr>
          <p:nvPr/>
        </p:nvSpPr>
        <p:spPr bwMode="auto">
          <a:xfrm flipV="1">
            <a:off x="1073150" y="3741738"/>
            <a:ext cx="2098675" cy="1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7" name="Line 5"/>
          <p:cNvSpPr>
            <a:spLocks noChangeShapeType="1"/>
          </p:cNvSpPr>
          <p:nvPr/>
        </p:nvSpPr>
        <p:spPr bwMode="auto">
          <a:xfrm>
            <a:off x="3524250" y="3748088"/>
            <a:ext cx="2311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>
            <a:off x="6210300" y="3748088"/>
            <a:ext cx="20955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6419850" y="2452688"/>
            <a:ext cx="1885950" cy="1289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0" name="Line 8"/>
          <p:cNvSpPr>
            <a:spLocks noChangeShapeType="1"/>
          </p:cNvSpPr>
          <p:nvPr/>
        </p:nvSpPr>
        <p:spPr bwMode="auto">
          <a:xfrm>
            <a:off x="4724400" y="1284288"/>
            <a:ext cx="1466850" cy="10033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1" name="Line 9"/>
          <p:cNvSpPr>
            <a:spLocks noChangeShapeType="1"/>
          </p:cNvSpPr>
          <p:nvPr/>
        </p:nvSpPr>
        <p:spPr bwMode="auto">
          <a:xfrm flipV="1">
            <a:off x="3187700" y="1271588"/>
            <a:ext cx="1473200" cy="10096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2" name="Line 10"/>
          <p:cNvSpPr>
            <a:spLocks noChangeShapeType="1"/>
          </p:cNvSpPr>
          <p:nvPr/>
        </p:nvSpPr>
        <p:spPr bwMode="auto">
          <a:xfrm flipV="1">
            <a:off x="1060450" y="2446338"/>
            <a:ext cx="1892300" cy="128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3" name="Text Box 11"/>
          <p:cNvSpPr txBox="1">
            <a:spLocks noChangeArrowheads="1"/>
          </p:cNvSpPr>
          <p:nvPr/>
        </p:nvSpPr>
        <p:spPr bwMode="auto">
          <a:xfrm>
            <a:off x="915988" y="4403725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chemeClr val="folHlink"/>
                </a:solidFill>
              </a:rPr>
              <a:t> </a:t>
            </a:r>
            <a:r>
              <a:rPr lang="en-US" sz="2000" b="1">
                <a:solidFill>
                  <a:schemeClr val="folHlink"/>
                </a:solidFill>
              </a:rPr>
              <a:t>Epipolar Plane</a:t>
            </a:r>
            <a:r>
              <a:rPr lang="en-US" sz="2000">
                <a:solidFill>
                  <a:schemeClr val="folHlink"/>
                </a:solidFill>
              </a:rPr>
              <a:t> – plane containing baseline (1D family)</a:t>
            </a:r>
          </a:p>
        </p:txBody>
      </p:sp>
      <p:sp>
        <p:nvSpPr>
          <p:cNvPr id="591884" name="Oval 12"/>
          <p:cNvSpPr>
            <a:spLocks noChangeArrowheads="1"/>
          </p:cNvSpPr>
          <p:nvPr/>
        </p:nvSpPr>
        <p:spPr bwMode="auto">
          <a:xfrm>
            <a:off x="3105150" y="36591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5" name="Oval 13"/>
          <p:cNvSpPr>
            <a:spLocks noChangeArrowheads="1"/>
          </p:cNvSpPr>
          <p:nvPr/>
        </p:nvSpPr>
        <p:spPr bwMode="auto">
          <a:xfrm>
            <a:off x="6102350" y="36909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6" name="Text Box 14"/>
          <p:cNvSpPr txBox="1">
            <a:spLocks noChangeArrowheads="1"/>
          </p:cNvSpPr>
          <p:nvPr/>
        </p:nvSpPr>
        <p:spPr bwMode="auto">
          <a:xfrm>
            <a:off x="914400" y="4800600"/>
            <a:ext cx="547617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339966"/>
                </a:solidFill>
              </a:rPr>
              <a:t> </a:t>
            </a:r>
            <a:r>
              <a:rPr lang="en-US" sz="2000" b="1" dirty="0" err="1">
                <a:solidFill>
                  <a:srgbClr val="339966"/>
                </a:solidFill>
              </a:rPr>
              <a:t>Epipoles</a:t>
            </a:r>
            <a:r>
              <a:rPr lang="en-US" sz="2000" b="1" dirty="0">
                <a:solidFill>
                  <a:srgbClr val="339966"/>
                </a:solidFill>
              </a:rPr>
              <a:t>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intersections of baseline with image planes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projections of the other camera center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vanishing points of the motion direction</a:t>
            </a:r>
          </a:p>
        </p:txBody>
      </p:sp>
      <p:sp>
        <p:nvSpPr>
          <p:cNvPr id="591890" name="Text Box 18"/>
          <p:cNvSpPr txBox="1">
            <a:spLocks noChangeArrowheads="1"/>
          </p:cNvSpPr>
          <p:nvPr/>
        </p:nvSpPr>
        <p:spPr bwMode="auto">
          <a:xfrm>
            <a:off x="914400" y="4010025"/>
            <a:ext cx="606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rgbClr val="FF3399"/>
                </a:solidFill>
              </a:rPr>
              <a:t> </a:t>
            </a:r>
            <a:r>
              <a:rPr lang="en-US" sz="2000" b="1">
                <a:solidFill>
                  <a:srgbClr val="FF3399"/>
                </a:solidFill>
              </a:rPr>
              <a:t>Baseline</a:t>
            </a:r>
            <a:r>
              <a:rPr lang="en-US" sz="2000">
                <a:solidFill>
                  <a:srgbClr val="FF3399"/>
                </a:solidFill>
              </a:rPr>
              <a:t> – line connecting the two camera centers</a:t>
            </a:r>
          </a:p>
        </p:txBody>
      </p:sp>
      <p:sp>
        <p:nvSpPr>
          <p:cNvPr id="591891" name="Line 19"/>
          <p:cNvSpPr>
            <a:spLocks noChangeShapeType="1"/>
          </p:cNvSpPr>
          <p:nvPr/>
        </p:nvSpPr>
        <p:spPr bwMode="auto">
          <a:xfrm>
            <a:off x="10668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2" name="Line 20"/>
          <p:cNvSpPr>
            <a:spLocks noChangeShapeType="1"/>
          </p:cNvSpPr>
          <p:nvPr/>
        </p:nvSpPr>
        <p:spPr bwMode="auto">
          <a:xfrm>
            <a:off x="3505200" y="3773488"/>
            <a:ext cx="23622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93" name="Line 21"/>
          <p:cNvSpPr>
            <a:spLocks noChangeShapeType="1"/>
          </p:cNvSpPr>
          <p:nvPr/>
        </p:nvSpPr>
        <p:spPr bwMode="auto">
          <a:xfrm>
            <a:off x="62484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0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geometry</a:t>
            </a:r>
          </a:p>
        </p:txBody>
      </p:sp>
      <p:sp>
        <p:nvSpPr>
          <p:cNvPr id="13331" name="Rectangle 24"/>
          <p:cNvSpPr>
            <a:spLocks noChangeArrowheads="1"/>
          </p:cNvSpPr>
          <p:nvPr/>
        </p:nvSpPr>
        <p:spPr bwMode="auto">
          <a:xfrm>
            <a:off x="914400" y="1552575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2" name="Rectangle 25"/>
          <p:cNvSpPr>
            <a:spLocks noChangeArrowheads="1"/>
          </p:cNvSpPr>
          <p:nvPr/>
        </p:nvSpPr>
        <p:spPr bwMode="auto">
          <a:xfrm>
            <a:off x="8170863" y="1562100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33" name="Text Box 26"/>
          <p:cNvSpPr txBox="1">
            <a:spLocks noChangeArrowheads="1"/>
          </p:cNvSpPr>
          <p:nvPr/>
        </p:nvSpPr>
        <p:spPr bwMode="auto">
          <a:xfrm>
            <a:off x="4572000" y="8921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4" name="Freeform 29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5" name="Text Box 27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3336" name="Freeform 30"/>
          <p:cNvSpPr>
            <a:spLocks/>
          </p:cNvSpPr>
          <p:nvPr/>
        </p:nvSpPr>
        <p:spPr bwMode="auto">
          <a:xfrm>
            <a:off x="647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7" name="Text Box 31"/>
          <p:cNvSpPr txBox="1">
            <a:spLocks noChangeArrowheads="1"/>
          </p:cNvSpPr>
          <p:nvPr/>
        </p:nvSpPr>
        <p:spPr bwMode="auto">
          <a:xfrm>
            <a:off x="6400800" y="2209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76" grpId="0" animBg="1"/>
      <p:bldP spid="591877" grpId="0" animBg="1"/>
      <p:bldP spid="591878" grpId="0" animBg="1"/>
      <p:bldP spid="591879" grpId="0" animBg="1"/>
      <p:bldP spid="591880" grpId="0" animBg="1"/>
      <p:bldP spid="591881" grpId="0" animBg="1"/>
      <p:bldP spid="591882" grpId="0" animBg="1"/>
      <p:bldP spid="591883" grpId="0" autoUpdateAnimBg="0"/>
      <p:bldP spid="591884" grpId="0" animBg="1"/>
      <p:bldP spid="591885" grpId="0" animBg="1"/>
      <p:bldP spid="591886" grpId="0" autoUpdateAnimBg="0"/>
      <p:bldP spid="591890" grpId="0" autoUpdateAnimBg="0"/>
      <p:bldP spid="591891" grpId="0" animBg="1"/>
      <p:bldP spid="591892" grpId="0" animBg="1"/>
      <p:bldP spid="59189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877888"/>
            <a:ext cx="7696200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Line 4"/>
          <p:cNvSpPr>
            <a:spLocks noChangeShapeType="1"/>
          </p:cNvSpPr>
          <p:nvPr/>
        </p:nvSpPr>
        <p:spPr bwMode="auto">
          <a:xfrm flipV="1">
            <a:off x="1073150" y="3741738"/>
            <a:ext cx="2098675" cy="1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3524250" y="3748088"/>
            <a:ext cx="2311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>
            <a:off x="6210300" y="3748088"/>
            <a:ext cx="20955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6419850" y="2452688"/>
            <a:ext cx="1885950" cy="12890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>
            <a:off x="4724400" y="1284288"/>
            <a:ext cx="1466850" cy="10033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 flipV="1">
            <a:off x="3187700" y="1271588"/>
            <a:ext cx="1473200" cy="10096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 flipV="1">
            <a:off x="1060450" y="2446338"/>
            <a:ext cx="1892300" cy="12827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Text Box 11"/>
          <p:cNvSpPr txBox="1">
            <a:spLocks noChangeArrowheads="1"/>
          </p:cNvSpPr>
          <p:nvPr/>
        </p:nvSpPr>
        <p:spPr bwMode="auto">
          <a:xfrm>
            <a:off x="915988" y="4403725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chemeClr val="folHlink"/>
                </a:solidFill>
              </a:rPr>
              <a:t> </a:t>
            </a:r>
            <a:r>
              <a:rPr lang="en-US" sz="2000" b="1">
                <a:solidFill>
                  <a:schemeClr val="folHlink"/>
                </a:solidFill>
              </a:rPr>
              <a:t>Epipolar Plane</a:t>
            </a:r>
            <a:r>
              <a:rPr lang="en-US" sz="2000">
                <a:solidFill>
                  <a:schemeClr val="folHlink"/>
                </a:solidFill>
              </a:rPr>
              <a:t> – plane containing baseline (1D family)</a:t>
            </a:r>
          </a:p>
        </p:txBody>
      </p:sp>
      <p:sp>
        <p:nvSpPr>
          <p:cNvPr id="15371" name="Oval 12"/>
          <p:cNvSpPr>
            <a:spLocks noChangeArrowheads="1"/>
          </p:cNvSpPr>
          <p:nvPr/>
        </p:nvSpPr>
        <p:spPr bwMode="auto">
          <a:xfrm>
            <a:off x="3105150" y="365918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Oval 13"/>
          <p:cNvSpPr>
            <a:spLocks noChangeArrowheads="1"/>
          </p:cNvSpPr>
          <p:nvPr/>
        </p:nvSpPr>
        <p:spPr bwMode="auto">
          <a:xfrm>
            <a:off x="6102350" y="3690938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914400" y="4800600"/>
            <a:ext cx="547617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339966"/>
                </a:solidFill>
              </a:rPr>
              <a:t> </a:t>
            </a:r>
            <a:r>
              <a:rPr lang="en-US" sz="2000" b="1" dirty="0" err="1">
                <a:solidFill>
                  <a:srgbClr val="339966"/>
                </a:solidFill>
              </a:rPr>
              <a:t>Epipoles</a:t>
            </a:r>
            <a:r>
              <a:rPr lang="en-US" sz="2000" b="1" dirty="0">
                <a:solidFill>
                  <a:srgbClr val="339966"/>
                </a:solidFill>
              </a:rPr>
              <a:t>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intersections of baseline with image planes 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projections of the other camera center</a:t>
            </a:r>
          </a:p>
          <a:p>
            <a:r>
              <a:rPr lang="en-US" sz="2000" dirty="0">
                <a:solidFill>
                  <a:srgbClr val="339966"/>
                </a:solidFill>
              </a:rPr>
              <a:t>= vanishing points of the motion direction</a:t>
            </a:r>
          </a:p>
        </p:txBody>
      </p:sp>
      <p:sp>
        <p:nvSpPr>
          <p:cNvPr id="591887" name="Line 15"/>
          <p:cNvSpPr>
            <a:spLocks noChangeShapeType="1"/>
          </p:cNvSpPr>
          <p:nvPr/>
        </p:nvSpPr>
        <p:spPr bwMode="auto">
          <a:xfrm flipH="1" flipV="1">
            <a:off x="2952750" y="2300288"/>
            <a:ext cx="260350" cy="158115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8" name="Line 16"/>
          <p:cNvSpPr>
            <a:spLocks noChangeShapeType="1"/>
          </p:cNvSpPr>
          <p:nvPr/>
        </p:nvSpPr>
        <p:spPr bwMode="auto">
          <a:xfrm flipV="1">
            <a:off x="6159500" y="2312988"/>
            <a:ext cx="254000" cy="15875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91889" name="Text Box 17"/>
          <p:cNvSpPr txBox="1">
            <a:spLocks noChangeArrowheads="1"/>
          </p:cNvSpPr>
          <p:nvPr/>
        </p:nvSpPr>
        <p:spPr bwMode="auto">
          <a:xfrm>
            <a:off x="914400" y="5997714"/>
            <a:ext cx="746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 dirty="0">
                <a:solidFill>
                  <a:srgbClr val="A50021"/>
                </a:solidFill>
              </a:rPr>
              <a:t> </a:t>
            </a:r>
            <a:r>
              <a:rPr lang="en-US" sz="2000" b="1" dirty="0" err="1">
                <a:solidFill>
                  <a:srgbClr val="A50021"/>
                </a:solidFill>
              </a:rPr>
              <a:t>Epipolar</a:t>
            </a:r>
            <a:r>
              <a:rPr lang="en-US" sz="2000" b="1" dirty="0">
                <a:solidFill>
                  <a:srgbClr val="A50021"/>
                </a:solidFill>
              </a:rPr>
              <a:t> Lines</a:t>
            </a:r>
            <a:r>
              <a:rPr lang="en-US" sz="2000" dirty="0">
                <a:solidFill>
                  <a:srgbClr val="A50021"/>
                </a:solidFill>
              </a:rPr>
              <a:t> - intersections of </a:t>
            </a:r>
            <a:r>
              <a:rPr lang="en-US" sz="2000" dirty="0" err="1">
                <a:solidFill>
                  <a:srgbClr val="A50021"/>
                </a:solidFill>
              </a:rPr>
              <a:t>epipolar</a:t>
            </a:r>
            <a:r>
              <a:rPr lang="en-US" sz="2000" dirty="0">
                <a:solidFill>
                  <a:srgbClr val="A50021"/>
                </a:solidFill>
              </a:rPr>
              <a:t> plane with image</a:t>
            </a:r>
            <a:br>
              <a:rPr lang="en-US" sz="2000" dirty="0">
                <a:solidFill>
                  <a:srgbClr val="A50021"/>
                </a:solidFill>
              </a:rPr>
            </a:br>
            <a:r>
              <a:rPr lang="en-US" sz="2000" dirty="0">
                <a:solidFill>
                  <a:srgbClr val="A50021"/>
                </a:solidFill>
              </a:rPr>
              <a:t>  planes (always come in corresponding pairs)</a:t>
            </a:r>
          </a:p>
        </p:txBody>
      </p:sp>
      <p:sp>
        <p:nvSpPr>
          <p:cNvPr id="15377" name="Text Box 18"/>
          <p:cNvSpPr txBox="1">
            <a:spLocks noChangeArrowheads="1"/>
          </p:cNvSpPr>
          <p:nvPr/>
        </p:nvSpPr>
        <p:spPr bwMode="auto">
          <a:xfrm>
            <a:off x="914400" y="4010025"/>
            <a:ext cx="6069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solidFill>
                  <a:srgbClr val="FF3399"/>
                </a:solidFill>
              </a:rPr>
              <a:t> </a:t>
            </a:r>
            <a:r>
              <a:rPr lang="en-US" sz="2000" b="1">
                <a:solidFill>
                  <a:srgbClr val="FF3399"/>
                </a:solidFill>
              </a:rPr>
              <a:t>Baseline</a:t>
            </a:r>
            <a:r>
              <a:rPr lang="en-US" sz="2000">
                <a:solidFill>
                  <a:srgbClr val="FF3399"/>
                </a:solidFill>
              </a:rPr>
              <a:t> – line connecting the two camera centers</a:t>
            </a:r>
          </a:p>
        </p:txBody>
      </p:sp>
      <p:sp>
        <p:nvSpPr>
          <p:cNvPr id="15378" name="Line 19"/>
          <p:cNvSpPr>
            <a:spLocks noChangeShapeType="1"/>
          </p:cNvSpPr>
          <p:nvPr/>
        </p:nvSpPr>
        <p:spPr bwMode="auto">
          <a:xfrm>
            <a:off x="10668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9" name="Line 20"/>
          <p:cNvSpPr>
            <a:spLocks noChangeShapeType="1"/>
          </p:cNvSpPr>
          <p:nvPr/>
        </p:nvSpPr>
        <p:spPr bwMode="auto">
          <a:xfrm>
            <a:off x="3505200" y="3773488"/>
            <a:ext cx="23622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0" name="Line 21"/>
          <p:cNvSpPr>
            <a:spLocks noChangeShapeType="1"/>
          </p:cNvSpPr>
          <p:nvPr/>
        </p:nvSpPr>
        <p:spPr bwMode="auto">
          <a:xfrm>
            <a:off x="6248400" y="3773488"/>
            <a:ext cx="2057400" cy="0"/>
          </a:xfrm>
          <a:prstGeom prst="line">
            <a:avLst/>
          </a:prstGeom>
          <a:noFill/>
          <a:ln w="38100">
            <a:solidFill>
              <a:srgbClr val="FF33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1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Epipolar geometry</a:t>
            </a:r>
          </a:p>
        </p:txBody>
      </p:sp>
      <p:sp>
        <p:nvSpPr>
          <p:cNvPr id="15382" name="Rectangle 24"/>
          <p:cNvSpPr>
            <a:spLocks noChangeArrowheads="1"/>
          </p:cNvSpPr>
          <p:nvPr/>
        </p:nvSpPr>
        <p:spPr bwMode="auto">
          <a:xfrm>
            <a:off x="914400" y="1552575"/>
            <a:ext cx="2286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3" name="Rectangle 25"/>
          <p:cNvSpPr>
            <a:spLocks noChangeArrowheads="1"/>
          </p:cNvSpPr>
          <p:nvPr/>
        </p:nvSpPr>
        <p:spPr bwMode="auto">
          <a:xfrm>
            <a:off x="8170863" y="1562100"/>
            <a:ext cx="322262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572000" y="892175"/>
            <a:ext cx="30321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5385" name="Freeform 29"/>
          <p:cNvSpPr>
            <a:spLocks/>
          </p:cNvSpPr>
          <p:nvPr/>
        </p:nvSpPr>
        <p:spPr bwMode="auto">
          <a:xfrm>
            <a:off x="266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6" name="Text Box 27"/>
          <p:cNvSpPr txBox="1">
            <a:spLocks noChangeArrowheads="1"/>
          </p:cNvSpPr>
          <p:nvPr/>
        </p:nvSpPr>
        <p:spPr bwMode="auto">
          <a:xfrm>
            <a:off x="2667000" y="2209800"/>
            <a:ext cx="209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</a:t>
            </a:r>
          </a:p>
        </p:txBody>
      </p:sp>
      <p:sp>
        <p:nvSpPr>
          <p:cNvPr id="15387" name="Freeform 30"/>
          <p:cNvSpPr>
            <a:spLocks/>
          </p:cNvSpPr>
          <p:nvPr/>
        </p:nvSpPr>
        <p:spPr bwMode="auto">
          <a:xfrm>
            <a:off x="6477000" y="2286000"/>
            <a:ext cx="228600" cy="228600"/>
          </a:xfrm>
          <a:custGeom>
            <a:avLst/>
            <a:gdLst>
              <a:gd name="T0" fmla="*/ 2147483647 w 144"/>
              <a:gd name="T1" fmla="*/ 0 h 144"/>
              <a:gd name="T2" fmla="*/ 0 w 144"/>
              <a:gd name="T3" fmla="*/ 2147483647 h 144"/>
              <a:gd name="T4" fmla="*/ 2147483647 w 144"/>
              <a:gd name="T5" fmla="*/ 2147483647 h 144"/>
              <a:gd name="T6" fmla="*/ 2147483647 w 144"/>
              <a:gd name="T7" fmla="*/ 2147483647 h 144"/>
              <a:gd name="T8" fmla="*/ 2147483647 w 144"/>
              <a:gd name="T9" fmla="*/ 0 h 144"/>
              <a:gd name="T10" fmla="*/ 2147483647 w 144"/>
              <a:gd name="T11" fmla="*/ 0 h 14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4"/>
              <a:gd name="T19" fmla="*/ 0 h 144"/>
              <a:gd name="T20" fmla="*/ 144 w 144"/>
              <a:gd name="T21" fmla="*/ 144 h 14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4" h="144">
                <a:moveTo>
                  <a:pt x="48" y="0"/>
                </a:moveTo>
                <a:lnTo>
                  <a:pt x="0" y="96"/>
                </a:lnTo>
                <a:lnTo>
                  <a:pt x="48" y="144"/>
                </a:lnTo>
                <a:lnTo>
                  <a:pt x="144" y="96"/>
                </a:lnTo>
                <a:lnTo>
                  <a:pt x="144" y="0"/>
                </a:lnTo>
                <a:lnTo>
                  <a:pt x="4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88" name="Text Box 31"/>
          <p:cNvSpPr txBox="1">
            <a:spLocks noChangeArrowheads="1"/>
          </p:cNvSpPr>
          <p:nvPr/>
        </p:nvSpPr>
        <p:spPr bwMode="auto">
          <a:xfrm>
            <a:off x="6400800" y="2209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latin typeface="Times New Roman" pitchFamily="18" charset="0"/>
              </a:rPr>
              <a:t>x’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7" grpId="0" animBg="1"/>
      <p:bldP spid="591888" grpId="0" animBg="1"/>
      <p:bldP spid="59188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ig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3685078"/>
            <a:ext cx="3419475" cy="320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fig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3685078"/>
            <a:ext cx="3419475" cy="320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fig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6712" y="1600281"/>
            <a:ext cx="3265488" cy="1981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914400"/>
            <a:ext cx="7772400" cy="685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Converging cameras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30221</TotalTime>
  <Words>2300</Words>
  <Application>Microsoft Macintosh PowerPoint</Application>
  <PresentationFormat>On-screen Show (4:3)</PresentationFormat>
  <Paragraphs>333</Paragraphs>
  <Slides>42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Cambria Math</vt:lpstr>
      <vt:lpstr>Times New Roman</vt:lpstr>
      <vt:lpstr>Verdana</vt:lpstr>
      <vt:lpstr>Blank Presentation</vt:lpstr>
      <vt:lpstr>Equation</vt:lpstr>
      <vt:lpstr>Image</vt:lpstr>
      <vt:lpstr>Multi-view geometry</vt:lpstr>
      <vt:lpstr>Structure from motion</vt:lpstr>
      <vt:lpstr>Structure from motion</vt:lpstr>
      <vt:lpstr>Structure from motion</vt:lpstr>
      <vt:lpstr>Structure from motion</vt:lpstr>
      <vt:lpstr>Two-view geometry</vt:lpstr>
      <vt:lpstr>Epipolar geometry</vt:lpstr>
      <vt:lpstr>Epipolar geometry</vt:lpstr>
      <vt:lpstr>Example 1</vt:lpstr>
      <vt:lpstr>Example 2</vt:lpstr>
      <vt:lpstr>Example 3</vt:lpstr>
      <vt:lpstr>Example 3</vt:lpstr>
      <vt:lpstr>Motion perpendicular to image plane</vt:lpstr>
      <vt:lpstr>Epipolar constraint</vt:lpstr>
      <vt:lpstr>Epipolar constraint</vt:lpstr>
      <vt:lpstr>Epipolar constraint example</vt:lpstr>
      <vt:lpstr>Epipolar constraint: Calibrated case</vt:lpstr>
      <vt:lpstr>Epipolar constraint: Calibrated case</vt:lpstr>
      <vt:lpstr>Epipolar constraint: Calibrated case</vt:lpstr>
      <vt:lpstr>Epipolar constraint: Calibrated case</vt:lpstr>
      <vt:lpstr>Epipolar constraint: Calibrated case</vt:lpstr>
      <vt:lpstr>Epipolar constraint: Calibrated case</vt:lpstr>
      <vt:lpstr>Epipolar constraint: Calibrated case</vt:lpstr>
      <vt:lpstr>Epipolar constraint: Calibrated case</vt:lpstr>
      <vt:lpstr>Epipolar constraint: Calibrated case</vt:lpstr>
      <vt:lpstr>Epipolar constraint: Uncalibrated case</vt:lpstr>
      <vt:lpstr>Epipolar constraint: Uncalibrated case</vt:lpstr>
      <vt:lpstr>Epipolar constraint: Uncalibrated case</vt:lpstr>
      <vt:lpstr>Estimating the fundamental matrix</vt:lpstr>
      <vt:lpstr>The eight-point algorithm</vt:lpstr>
      <vt:lpstr>The eight-point algorithm</vt:lpstr>
      <vt:lpstr>Problem with eight-point algorithm</vt:lpstr>
      <vt:lpstr>Problem with eight-point algorithm</vt:lpstr>
      <vt:lpstr>The normalized eight-point algorithm</vt:lpstr>
      <vt:lpstr>Seven-point algorithm</vt:lpstr>
      <vt:lpstr>Nonlinear estimation</vt:lpstr>
      <vt:lpstr>Comparison of estimation algorithms</vt:lpstr>
      <vt:lpstr>The Fundamental Matrix Song</vt:lpstr>
      <vt:lpstr>From epipolar geometry to camera calibration</vt:lpstr>
      <vt:lpstr>Recap (Two-view Geometry)</vt:lpstr>
      <vt:lpstr>Questions?</vt:lpstr>
      <vt:lpstr>Translation and Rotation from E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Gupta, Saurabh</cp:lastModifiedBy>
  <cp:revision>762</cp:revision>
  <cp:lastPrinted>2016-03-15T19:32:10Z</cp:lastPrinted>
  <dcterms:created xsi:type="dcterms:W3CDTF">2004-08-29T23:15:23Z</dcterms:created>
  <dcterms:modified xsi:type="dcterms:W3CDTF">2023-03-22T02:47:44Z</dcterms:modified>
</cp:coreProperties>
</file>