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</p:sldMasterIdLst>
  <p:notesMasterIdLst>
    <p:notesMasterId r:id="rId60"/>
  </p:notesMasterIdLst>
  <p:handoutMasterIdLst>
    <p:handoutMasterId r:id="rId61"/>
  </p:handoutMasterIdLst>
  <p:sldIdLst>
    <p:sldId id="387" r:id="rId2"/>
    <p:sldId id="1080" r:id="rId3"/>
    <p:sldId id="497" r:id="rId4"/>
    <p:sldId id="434" r:id="rId5"/>
    <p:sldId id="498" r:id="rId6"/>
    <p:sldId id="424" r:id="rId7"/>
    <p:sldId id="469" r:id="rId8"/>
    <p:sldId id="490" r:id="rId9"/>
    <p:sldId id="315" r:id="rId10"/>
    <p:sldId id="391" r:id="rId11"/>
    <p:sldId id="438" r:id="rId12"/>
    <p:sldId id="494" r:id="rId13"/>
    <p:sldId id="493" r:id="rId14"/>
    <p:sldId id="491" r:id="rId15"/>
    <p:sldId id="492" r:id="rId16"/>
    <p:sldId id="499" r:id="rId17"/>
    <p:sldId id="501" r:id="rId18"/>
    <p:sldId id="399" r:id="rId19"/>
    <p:sldId id="425" r:id="rId20"/>
    <p:sldId id="426" r:id="rId21"/>
    <p:sldId id="441" r:id="rId22"/>
    <p:sldId id="482" r:id="rId23"/>
    <p:sldId id="483" r:id="rId24"/>
    <p:sldId id="484" r:id="rId25"/>
    <p:sldId id="500" r:id="rId26"/>
    <p:sldId id="396" r:id="rId27"/>
    <p:sldId id="316" r:id="rId28"/>
    <p:sldId id="326" r:id="rId29"/>
    <p:sldId id="344" r:id="rId30"/>
    <p:sldId id="430" r:id="rId31"/>
    <p:sldId id="401" r:id="rId32"/>
    <p:sldId id="427" r:id="rId33"/>
    <p:sldId id="429" r:id="rId34"/>
    <p:sldId id="428" r:id="rId35"/>
    <p:sldId id="466" r:id="rId36"/>
    <p:sldId id="465" r:id="rId37"/>
    <p:sldId id="495" r:id="rId38"/>
    <p:sldId id="502" r:id="rId39"/>
    <p:sldId id="267" r:id="rId40"/>
    <p:sldId id="339" r:id="rId41"/>
    <p:sldId id="476" r:id="rId42"/>
    <p:sldId id="489" r:id="rId43"/>
    <p:sldId id="341" r:id="rId44"/>
    <p:sldId id="363" r:id="rId45"/>
    <p:sldId id="360" r:id="rId46"/>
    <p:sldId id="364" r:id="rId47"/>
    <p:sldId id="474" r:id="rId48"/>
    <p:sldId id="365" r:id="rId49"/>
    <p:sldId id="282" r:id="rId50"/>
    <p:sldId id="1078" r:id="rId51"/>
    <p:sldId id="529" r:id="rId52"/>
    <p:sldId id="532" r:id="rId53"/>
    <p:sldId id="530" r:id="rId54"/>
    <p:sldId id="531" r:id="rId55"/>
    <p:sldId id="547" r:id="rId56"/>
    <p:sldId id="1075" r:id="rId57"/>
    <p:sldId id="1077" r:id="rId58"/>
    <p:sldId id="1079" r:id="rId59"/>
  </p:sldIdLst>
  <p:sldSz cx="9144000" cy="6858000" type="screen4x3"/>
  <p:notesSz cx="7315200" cy="9601200"/>
  <p:custDataLst>
    <p:tags r:id="rId62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showPr showNarration="1">
    <p:browse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DDDDDD"/>
    <a:srgbClr val="009900"/>
    <a:srgbClr val="FF0000"/>
    <a:srgbClr val="FFFF00"/>
    <a:srgbClr val="33CC33"/>
    <a:srgbClr val="FF9900"/>
    <a:srgbClr val="B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8088" autoAdjust="0"/>
    <p:restoredTop sz="97381" autoAdjust="0"/>
  </p:normalViewPr>
  <p:slideViewPr>
    <p:cSldViewPr>
      <p:cViewPr varScale="1">
        <p:scale>
          <a:sx n="128" d="100"/>
          <a:sy n="128" d="100"/>
        </p:scale>
        <p:origin x="2184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handoutMaster" Target="handoutMasters/handout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25.xml"/><Relationship Id="rId3" Type="http://schemas.openxmlformats.org/officeDocument/2006/relationships/slide" Target="slides/slide14.xml"/><Relationship Id="rId7" Type="http://schemas.openxmlformats.org/officeDocument/2006/relationships/slide" Target="slides/slide24.xml"/><Relationship Id="rId2" Type="http://schemas.openxmlformats.org/officeDocument/2006/relationships/slide" Target="slides/slide13.xml"/><Relationship Id="rId1" Type="http://schemas.openxmlformats.org/officeDocument/2006/relationships/slide" Target="slides/slide9.xml"/><Relationship Id="rId6" Type="http://schemas.openxmlformats.org/officeDocument/2006/relationships/slide" Target="slides/slide23.xml"/><Relationship Id="rId11" Type="http://schemas.openxmlformats.org/officeDocument/2006/relationships/slide" Target="slides/slide40.xml"/><Relationship Id="rId5" Type="http://schemas.openxmlformats.org/officeDocument/2006/relationships/slide" Target="slides/slide21.xml"/><Relationship Id="rId10" Type="http://schemas.openxmlformats.org/officeDocument/2006/relationships/slide" Target="slides/slide38.xml"/><Relationship Id="rId4" Type="http://schemas.openxmlformats.org/officeDocument/2006/relationships/slide" Target="slides/slide17.xml"/><Relationship Id="rId9" Type="http://schemas.openxmlformats.org/officeDocument/2006/relationships/slide" Target="slides/slide2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5475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t" anchorCtr="0" compatLnSpc="1">
            <a:prstTxWarp prst="textNoShape">
              <a:avLst/>
            </a:prstTxWarp>
          </a:bodyPr>
          <a:lstStyle>
            <a:lvl1pPr defTabSz="954088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17975" y="0"/>
            <a:ext cx="3165475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t" anchorCtr="0" compatLnSpc="1">
            <a:prstTxWarp prst="textNoShape">
              <a:avLst/>
            </a:prstTxWarp>
          </a:bodyPr>
          <a:lstStyle>
            <a:lvl1pPr algn="r" defTabSz="954088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59875"/>
            <a:ext cx="3165475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b" anchorCtr="0" compatLnSpc="1">
            <a:prstTxWarp prst="textNoShape">
              <a:avLst/>
            </a:prstTxWarp>
          </a:bodyPr>
          <a:lstStyle>
            <a:lvl1pPr defTabSz="954088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17975" y="9159875"/>
            <a:ext cx="3165475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b" anchorCtr="0" compatLnSpc="1">
            <a:prstTxWarp prst="textNoShape">
              <a:avLst/>
            </a:prstTxWarp>
          </a:bodyPr>
          <a:lstStyle>
            <a:lvl1pPr algn="r" defTabSz="954088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FE748D72-B966-4E2E-A0F6-51592179C4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6513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5475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t" anchorCtr="0" compatLnSpc="1">
            <a:prstTxWarp prst="textNoShape">
              <a:avLst/>
            </a:prstTxWarp>
          </a:bodyPr>
          <a:lstStyle>
            <a:lvl1pPr defTabSz="954088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3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4117975" y="0"/>
            <a:ext cx="3165475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t" anchorCtr="0" compatLnSpc="1">
            <a:prstTxWarp prst="textNoShape">
              <a:avLst/>
            </a:prstTxWarp>
          </a:bodyPr>
          <a:lstStyle>
            <a:lvl1pPr algn="r" defTabSz="954088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108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2538" y="717550"/>
            <a:ext cx="4779962" cy="3584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5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9325" y="4540250"/>
            <a:ext cx="5384800" cy="437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1926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59875"/>
            <a:ext cx="3165475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b" anchorCtr="0" compatLnSpc="1">
            <a:prstTxWarp prst="textNoShape">
              <a:avLst/>
            </a:prstTxWarp>
          </a:bodyPr>
          <a:lstStyle>
            <a:lvl1pPr defTabSz="954088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7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17975" y="9159875"/>
            <a:ext cx="3165475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b" anchorCtr="0" compatLnSpc="1">
            <a:prstTxWarp prst="textNoShape">
              <a:avLst/>
            </a:prstTxWarp>
          </a:bodyPr>
          <a:lstStyle>
            <a:lvl1pPr algn="r" defTabSz="954088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9A1DD5EC-AFED-4940-A9D2-2FCF318DC7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1500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514779-F320-4226-AF8D-E4BB88D21DB8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FAC4D7-EA78-4517-BAB6-AA648901F13D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66086BA-EA7D-4859-953D-4121F2DEB0D6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756295-34BF-4AFD-879F-33B6E4CAA041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 w="12700" cap="flat">
            <a:solidFill>
              <a:schemeClr val="tx1"/>
            </a:solidFill>
          </a:ln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 lIns="108242" tIns="54121" rIns="108242" bIns="54121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70D281-6219-44EA-BF3D-2FDFA796B06E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 w="12700" cap="flat">
            <a:solidFill>
              <a:schemeClr val="tx1"/>
            </a:solidFill>
          </a:ln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 lIns="108242" tIns="54121" rIns="108242" bIns="54121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62065A7-DD1E-4D29-93F6-41557040461C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324DCC-BA0C-4797-A56E-6712B3117F09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278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25EEB1-E60F-4EF6-923A-02850D2BBA33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22A8C9-3F0A-4CB1-9518-022E4CCD0C94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739939C-68C0-401A-8C8B-FDBE73542C33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C201B7-0B86-4AD3-B2F2-6521A846EC53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C36325C-9616-4A3D-8BC0-6BA7D87E900B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7743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0610A88-B270-4B95-95CD-9001DCAF8D44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0610A88-B270-4B95-95CD-9001DCAF8D44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C201B7-0B86-4AD3-B2F2-6521A846EC53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3763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CCC163A-32B3-4499-BF81-D4925C1C94CC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4BC48A-BF89-445B-AF44-FD2D86C68FC3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/>
              <a:t>smaller window:  more detail, more noise</a:t>
            </a:r>
          </a:p>
          <a:p>
            <a:r>
              <a:rPr lang="en-US"/>
              <a:t>bigger window:  less noise, more detail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5D8245-9939-4CBC-9D80-66256A3C3A41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510DA14-C79B-4873-9A0A-9FCD2BCFC8A4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68A3F9-2BBB-4F5D-937C-9CDB1B7974B8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F48E1B-6F4B-4360-ABC5-45942EB8F59C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3E8D53-7E93-415C-B133-AC616A0E575A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60DB73A-72D2-4AAF-BDF8-2E828A6ADC91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39230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512DE4B-EF71-49A9-8EF3-C340789EC51A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C692C2-74CA-49EE-A8C9-3F8D41548162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C4910F2-E273-4817-9D11-AADDB219A9F4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103178-A68A-4C8C-A5A8-46C6255CE7C6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C201B7-0B86-4AD3-B2F2-6521A846EC53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91122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1D72129-4AC0-40C3-B434-403FF1B13D6C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1DD5EC-AFED-4940-A9D2-2FCF318DC799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214B3C-3B82-44A3-9DE5-D03F05B26C8A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71EE2DA-E112-4909-8F4F-08AAC7C479A8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5A984D-3E1B-468A-AABE-006D2097217A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FA37C39-4E1F-4267-9A65-2CE09B11E3CD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8BC792-AEBE-4FEB-AB2D-DE366A62198B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890E79C-D086-4FC2-9E64-EAEA5AF4CB3F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0972BB-CAD0-4E00-9FF2-1116145FBF4C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7D3E6D-AB0C-431D-A1C1-8D6B83D5E66D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74931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586CB6-BCE0-4BF3-81E0-5BAB7ED4B523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9963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C36325C-9616-4A3D-8BC0-6BA7D87E900B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E79A959-4585-4CDC-86B4-80B1F482459A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60DB73A-72D2-4AAF-BDF8-2E828A6ADC91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324DCC-BA0C-4797-A56E-6712B3117F09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D587CD-ABB0-4122-A7D8-0DA60922E589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83BE5A-84CC-4700-967E-1F5D750656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8806C6-077D-43A2-BC53-B9A8992FEF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293B02-2D02-4C4A-93CD-F5FEDBB50E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14400"/>
            <a:ext cx="381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19500"/>
            <a:ext cx="381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4BD588-CDB5-4590-ABB4-12B0D7D546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4CA87A-627A-4B8C-B86E-1403CE4764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FA59F3-AADB-42E9-9C11-7198D5AA44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7FF929-ED78-42AC-82EE-152D6B6E93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29F58A-2E33-43AE-BD68-237B61BE7D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55A935-351D-4774-B837-CB22A7CB26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1E5886-D290-4529-925C-AEF392DBEE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D1DA1B-B1EB-472E-8915-56DF11B53B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EF65B0-7B65-4E75-9AEF-2F64A0560B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291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55332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5333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5334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fld id="{E82B1707-AA00-4D6D-BB5C-7E65ED67F7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55335" name="Line 1031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6.w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dev.ipol.im/~morel/Dossier_MVA_2011_Cours_Transparents_Documents/2011_Cours7_Document2_Loop-Zhang-CVPR1999.pdf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wmf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giceye.com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wmf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://en.wikipedia.org/wiki/Gemma_Frisius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5.bin"/><Relationship Id="rId10" Type="http://schemas.openxmlformats.org/officeDocument/2006/relationships/image" Target="../media/image31.emf"/><Relationship Id="rId4" Type="http://schemas.openxmlformats.org/officeDocument/2006/relationships/image" Target="../media/image28.wmf"/><Relationship Id="rId9" Type="http://schemas.openxmlformats.org/officeDocument/2006/relationships/oleObject" Target="../embeddings/oleObject7.bin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oleObject" Target="../embeddings/oleObject8.bin"/><Relationship Id="rId7" Type="http://schemas.openxmlformats.org/officeDocument/2006/relationships/oleObject" Target="../embeddings/oleObject10.bin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9.bin"/><Relationship Id="rId10" Type="http://schemas.openxmlformats.org/officeDocument/2006/relationships/image" Target="../media/image33.emf"/><Relationship Id="rId4" Type="http://schemas.openxmlformats.org/officeDocument/2006/relationships/image" Target="../media/image28.wmf"/><Relationship Id="rId9" Type="http://schemas.openxmlformats.org/officeDocument/2006/relationships/oleObject" Target="../embeddings/oleObject11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w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wmf"/><Relationship Id="rId5" Type="http://schemas.openxmlformats.org/officeDocument/2006/relationships/image" Target="../media/image36.wmf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5" Type="http://schemas.openxmlformats.org/officeDocument/2006/relationships/oleObject" Target="../embeddings/oleObject13.bin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7" Type="http://schemas.openxmlformats.org/officeDocument/2006/relationships/hyperlink" Target="http://www.csd.uwo.ca/~yuri/Papers/pami01.pdf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middlebury.edu/stereo/" TargetMode="External"/><Relationship Id="rId5" Type="http://schemas.openxmlformats.org/officeDocument/2006/relationships/image" Target="../media/image44.pn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oleObject" Target="../embeddings/oleObject16.bin"/><Relationship Id="rId4" Type="http://schemas.openxmlformats.org/officeDocument/2006/relationships/image" Target="../media/image47.w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9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7.bin"/><Relationship Id="rId5" Type="http://schemas.openxmlformats.org/officeDocument/2006/relationships/hyperlink" Target="http://www.csd.uwo.ca/~yuri/Papers/pami01.pdf" TargetMode="External"/><Relationship Id="rId4" Type="http://schemas.openxmlformats.org/officeDocument/2006/relationships/image" Target="../media/image4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rxiv.org/abs/1709.00930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grail.cs.washington.edu/projects/moscan/" TargetMode="Externa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bbzippo.wordpress.com/2010/11/28/kinect-in-infrared/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cnet.com/news/apple-face-id-truedepth-how-it-works/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w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graphics.stanford.edu/projects/mich/" TargetMode="External"/><Relationship Id="rId4" Type="http://schemas.openxmlformats.org/officeDocument/2006/relationships/image" Target="../media/image5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ofHFOr2nRxU" TargetMode="External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s.washington.edu/homes/furukawa/papers/cvpr10.pdf" TargetMode="External"/><Relationship Id="rId5" Type="http://schemas.openxmlformats.org/officeDocument/2006/relationships/hyperlink" Target="https://grail.cs.washington.edu/wp-content/uploads/2015/08/furukawa2010tim.pdf" TargetMode="External"/><Relationship Id="rId4" Type="http://schemas.openxmlformats.org/officeDocument/2006/relationships/hyperlink" Target="https://www.di.ens.fr/cmvs/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7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tthewtancik.com/nerf" TargetMode="External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giceye.com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Two-View Stereo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90AA4F0E-33BA-1A42-B7D7-EE2DD74CE64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9767" b="5576"/>
          <a:stretch>
            <a:fillRect/>
          </a:stretch>
        </p:blipFill>
        <p:spPr>
          <a:xfrm>
            <a:off x="1173758" y="3581400"/>
            <a:ext cx="7055234" cy="2823823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mage6.png" descr="image6.png">
            <a:extLst>
              <a:ext uri="{FF2B5EF4-FFF2-40B4-BE49-F238E27FC236}">
                <a16:creationId xmlns:a16="http://schemas.microsoft.com/office/drawing/2014/main" id="{C5B194E4-BD03-0545-8D34-F5638669699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731" t="7915" r="35813" b="17204"/>
          <a:stretch>
            <a:fillRect/>
          </a:stretch>
        </p:blipFill>
        <p:spPr>
          <a:xfrm>
            <a:off x="2137082" y="1323714"/>
            <a:ext cx="4949518" cy="19528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Connection Line" descr="Connection Line">
            <a:extLst>
              <a:ext uri="{FF2B5EF4-FFF2-40B4-BE49-F238E27FC236}">
                <a16:creationId xmlns:a16="http://schemas.microsoft.com/office/drawing/2014/main" id="{8BB7CE3B-C610-4B4B-B3AC-D6EF42AC99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4595" y="2130837"/>
            <a:ext cx="1413071" cy="3507963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Text Box 4">
            <a:extLst>
              <a:ext uri="{FF2B5EF4-FFF2-40B4-BE49-F238E27FC236}">
                <a16:creationId xmlns:a16="http://schemas.microsoft.com/office/drawing/2014/main" id="{C1291168-21C7-3B47-A5A5-E29208E7D0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672" y="6547545"/>
            <a:ext cx="386278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/>
              <a:t>Slides from S. </a:t>
            </a:r>
            <a:r>
              <a:rPr lang="en-US" sz="1400" dirty="0" err="1"/>
              <a:t>Lazebnik</a:t>
            </a:r>
            <a:r>
              <a:rPr lang="en-US" sz="1400" dirty="0"/>
              <a:t>, S. Seitz, Y. Furukawa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Simplest Case: Parallel images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29200" y="914400"/>
            <a:ext cx="38100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000"/>
              <a:t>Image planes of cameras are parallel to each other and to the baseline</a:t>
            </a:r>
          </a:p>
          <a:p>
            <a:pPr>
              <a:buFontTx/>
              <a:buChar char="•"/>
            </a:pPr>
            <a:r>
              <a:rPr lang="en-US" sz="2000"/>
              <a:t>Camera centers are at same height</a:t>
            </a:r>
          </a:p>
          <a:p>
            <a:pPr>
              <a:buFontTx/>
              <a:buChar char="•"/>
            </a:pPr>
            <a:r>
              <a:rPr lang="en-US" sz="2000"/>
              <a:t>Focal lengths are the same</a:t>
            </a:r>
          </a:p>
          <a:p>
            <a:endParaRPr lang="en-US" sz="2000"/>
          </a:p>
        </p:txBody>
      </p:sp>
      <p:sp>
        <p:nvSpPr>
          <p:cNvPr id="19460" name="Freeform 4"/>
          <p:cNvSpPr>
            <a:spLocks/>
          </p:cNvSpPr>
          <p:nvPr/>
        </p:nvSpPr>
        <p:spPr bwMode="auto">
          <a:xfrm>
            <a:off x="3481388" y="957263"/>
            <a:ext cx="1220787" cy="839787"/>
          </a:xfrm>
          <a:custGeom>
            <a:avLst/>
            <a:gdLst>
              <a:gd name="T0" fmla="*/ 2147483647 w 865"/>
              <a:gd name="T1" fmla="*/ 0 h 529"/>
              <a:gd name="T2" fmla="*/ 2147483647 w 865"/>
              <a:gd name="T3" fmla="*/ 2147483647 h 529"/>
              <a:gd name="T4" fmla="*/ 2147483647 w 865"/>
              <a:gd name="T5" fmla="*/ 2147483647 h 529"/>
              <a:gd name="T6" fmla="*/ 2147483647 w 865"/>
              <a:gd name="T7" fmla="*/ 2147483647 h 529"/>
              <a:gd name="T8" fmla="*/ 2147483647 w 865"/>
              <a:gd name="T9" fmla="*/ 2147483647 h 529"/>
              <a:gd name="T10" fmla="*/ 2147483647 w 865"/>
              <a:gd name="T11" fmla="*/ 2147483647 h 529"/>
              <a:gd name="T12" fmla="*/ 2147483647 w 865"/>
              <a:gd name="T13" fmla="*/ 2147483647 h 529"/>
              <a:gd name="T14" fmla="*/ 2147483647 w 865"/>
              <a:gd name="T15" fmla="*/ 2147483647 h 529"/>
              <a:gd name="T16" fmla="*/ 2147483647 w 865"/>
              <a:gd name="T17" fmla="*/ 2147483647 h 529"/>
              <a:gd name="T18" fmla="*/ 0 w 865"/>
              <a:gd name="T19" fmla="*/ 2147483647 h 529"/>
              <a:gd name="T20" fmla="*/ 0 w 865"/>
              <a:gd name="T21" fmla="*/ 2147483647 h 529"/>
              <a:gd name="T22" fmla="*/ 0 w 865"/>
              <a:gd name="T23" fmla="*/ 2147483647 h 529"/>
              <a:gd name="T24" fmla="*/ 2147483647 w 865"/>
              <a:gd name="T25" fmla="*/ 2147483647 h 529"/>
              <a:gd name="T26" fmla="*/ 2147483647 w 865"/>
              <a:gd name="T27" fmla="*/ 2147483647 h 529"/>
              <a:gd name="T28" fmla="*/ 2147483647 w 865"/>
              <a:gd name="T29" fmla="*/ 2147483647 h 529"/>
              <a:gd name="T30" fmla="*/ 2147483647 w 865"/>
              <a:gd name="T31" fmla="*/ 2147483647 h 529"/>
              <a:gd name="T32" fmla="*/ 2147483647 w 865"/>
              <a:gd name="T33" fmla="*/ 2147483647 h 529"/>
              <a:gd name="T34" fmla="*/ 2147483647 w 865"/>
              <a:gd name="T35" fmla="*/ 2147483647 h 529"/>
              <a:gd name="T36" fmla="*/ 2147483647 w 865"/>
              <a:gd name="T37" fmla="*/ 2147483647 h 529"/>
              <a:gd name="T38" fmla="*/ 2147483647 w 865"/>
              <a:gd name="T39" fmla="*/ 2147483647 h 529"/>
              <a:gd name="T40" fmla="*/ 2147483647 w 865"/>
              <a:gd name="T41" fmla="*/ 2147483647 h 529"/>
              <a:gd name="T42" fmla="*/ 2147483647 w 865"/>
              <a:gd name="T43" fmla="*/ 2147483647 h 529"/>
              <a:gd name="T44" fmla="*/ 2147483647 w 865"/>
              <a:gd name="T45" fmla="*/ 2147483647 h 529"/>
              <a:gd name="T46" fmla="*/ 2147483647 w 865"/>
              <a:gd name="T47" fmla="*/ 2147483647 h 529"/>
              <a:gd name="T48" fmla="*/ 2147483647 w 865"/>
              <a:gd name="T49" fmla="*/ 2147483647 h 529"/>
              <a:gd name="T50" fmla="*/ 2147483647 w 865"/>
              <a:gd name="T51" fmla="*/ 2147483647 h 529"/>
              <a:gd name="T52" fmla="*/ 2147483647 w 865"/>
              <a:gd name="T53" fmla="*/ 2147483647 h 529"/>
              <a:gd name="T54" fmla="*/ 2147483647 w 865"/>
              <a:gd name="T55" fmla="*/ 2147483647 h 529"/>
              <a:gd name="T56" fmla="*/ 2147483647 w 865"/>
              <a:gd name="T57" fmla="*/ 2147483647 h 529"/>
              <a:gd name="T58" fmla="*/ 2147483647 w 865"/>
              <a:gd name="T59" fmla="*/ 2147483647 h 529"/>
              <a:gd name="T60" fmla="*/ 2147483647 w 865"/>
              <a:gd name="T61" fmla="*/ 2147483647 h 529"/>
              <a:gd name="T62" fmla="*/ 2147483647 w 865"/>
              <a:gd name="T63" fmla="*/ 2147483647 h 529"/>
              <a:gd name="T64" fmla="*/ 2147483647 w 865"/>
              <a:gd name="T65" fmla="*/ 2147483647 h 529"/>
              <a:gd name="T66" fmla="*/ 2147483647 w 865"/>
              <a:gd name="T67" fmla="*/ 2147483647 h 529"/>
              <a:gd name="T68" fmla="*/ 2147483647 w 865"/>
              <a:gd name="T69" fmla="*/ 2147483647 h 529"/>
              <a:gd name="T70" fmla="*/ 2147483647 w 865"/>
              <a:gd name="T71" fmla="*/ 2147483647 h 529"/>
              <a:gd name="T72" fmla="*/ 2147483647 w 865"/>
              <a:gd name="T73" fmla="*/ 2147483647 h 529"/>
              <a:gd name="T74" fmla="*/ 2147483647 w 865"/>
              <a:gd name="T75" fmla="*/ 2147483647 h 529"/>
              <a:gd name="T76" fmla="*/ 2147483647 w 865"/>
              <a:gd name="T77" fmla="*/ 2147483647 h 529"/>
              <a:gd name="T78" fmla="*/ 2147483647 w 865"/>
              <a:gd name="T79" fmla="*/ 0 h 52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865"/>
              <a:gd name="T121" fmla="*/ 0 h 529"/>
              <a:gd name="T122" fmla="*/ 865 w 865"/>
              <a:gd name="T123" fmla="*/ 529 h 529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865" h="529">
                <a:moveTo>
                  <a:pt x="84" y="0"/>
                </a:moveTo>
                <a:lnTo>
                  <a:pt x="72" y="24"/>
                </a:lnTo>
                <a:lnTo>
                  <a:pt x="72" y="48"/>
                </a:lnTo>
                <a:lnTo>
                  <a:pt x="48" y="72"/>
                </a:lnTo>
                <a:lnTo>
                  <a:pt x="36" y="96"/>
                </a:lnTo>
                <a:lnTo>
                  <a:pt x="36" y="120"/>
                </a:lnTo>
                <a:lnTo>
                  <a:pt x="36" y="144"/>
                </a:lnTo>
                <a:lnTo>
                  <a:pt x="24" y="168"/>
                </a:lnTo>
                <a:lnTo>
                  <a:pt x="12" y="192"/>
                </a:lnTo>
                <a:lnTo>
                  <a:pt x="0" y="216"/>
                </a:lnTo>
                <a:lnTo>
                  <a:pt x="0" y="240"/>
                </a:lnTo>
                <a:lnTo>
                  <a:pt x="0" y="264"/>
                </a:lnTo>
                <a:lnTo>
                  <a:pt x="12" y="288"/>
                </a:lnTo>
                <a:lnTo>
                  <a:pt x="12" y="312"/>
                </a:lnTo>
                <a:lnTo>
                  <a:pt x="24" y="336"/>
                </a:lnTo>
                <a:lnTo>
                  <a:pt x="24" y="360"/>
                </a:lnTo>
                <a:lnTo>
                  <a:pt x="36" y="384"/>
                </a:lnTo>
                <a:lnTo>
                  <a:pt x="36" y="408"/>
                </a:lnTo>
                <a:lnTo>
                  <a:pt x="48" y="432"/>
                </a:lnTo>
                <a:lnTo>
                  <a:pt x="60" y="456"/>
                </a:lnTo>
                <a:lnTo>
                  <a:pt x="852" y="528"/>
                </a:lnTo>
                <a:lnTo>
                  <a:pt x="804" y="480"/>
                </a:lnTo>
                <a:lnTo>
                  <a:pt x="792" y="456"/>
                </a:lnTo>
                <a:lnTo>
                  <a:pt x="780" y="420"/>
                </a:lnTo>
                <a:lnTo>
                  <a:pt x="768" y="396"/>
                </a:lnTo>
                <a:lnTo>
                  <a:pt x="756" y="372"/>
                </a:lnTo>
                <a:lnTo>
                  <a:pt x="744" y="348"/>
                </a:lnTo>
                <a:lnTo>
                  <a:pt x="744" y="324"/>
                </a:lnTo>
                <a:lnTo>
                  <a:pt x="744" y="288"/>
                </a:lnTo>
                <a:lnTo>
                  <a:pt x="744" y="264"/>
                </a:lnTo>
                <a:lnTo>
                  <a:pt x="744" y="240"/>
                </a:lnTo>
                <a:lnTo>
                  <a:pt x="768" y="216"/>
                </a:lnTo>
                <a:lnTo>
                  <a:pt x="768" y="192"/>
                </a:lnTo>
                <a:lnTo>
                  <a:pt x="780" y="168"/>
                </a:lnTo>
                <a:lnTo>
                  <a:pt x="804" y="156"/>
                </a:lnTo>
                <a:lnTo>
                  <a:pt x="804" y="132"/>
                </a:lnTo>
                <a:lnTo>
                  <a:pt x="828" y="108"/>
                </a:lnTo>
                <a:lnTo>
                  <a:pt x="852" y="96"/>
                </a:lnTo>
                <a:lnTo>
                  <a:pt x="864" y="72"/>
                </a:lnTo>
                <a:lnTo>
                  <a:pt x="84" y="0"/>
                </a:lnTo>
              </a:path>
            </a:pathLst>
          </a:custGeom>
          <a:gradFill rotWithShape="0">
            <a:gsLst>
              <a:gs pos="0">
                <a:srgbClr val="012501"/>
              </a:gs>
              <a:gs pos="100000">
                <a:srgbClr val="037C03"/>
              </a:gs>
            </a:gsLst>
            <a:lin ang="18900000" scaled="1"/>
          </a:gra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61" name="Line 5"/>
          <p:cNvSpPr>
            <a:spLocks noChangeShapeType="1"/>
          </p:cNvSpPr>
          <p:nvPr/>
        </p:nvSpPr>
        <p:spPr bwMode="auto">
          <a:xfrm>
            <a:off x="890588" y="4310063"/>
            <a:ext cx="3251200" cy="1828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2" name="Freeform 9"/>
          <p:cNvSpPr>
            <a:spLocks/>
          </p:cNvSpPr>
          <p:nvPr/>
        </p:nvSpPr>
        <p:spPr bwMode="auto">
          <a:xfrm>
            <a:off x="1533525" y="1219200"/>
            <a:ext cx="2471738" cy="2462213"/>
          </a:xfrm>
          <a:custGeom>
            <a:avLst/>
            <a:gdLst>
              <a:gd name="T0" fmla="*/ 0 w 1557"/>
              <a:gd name="T1" fmla="*/ 2147483647 h 1551"/>
              <a:gd name="T2" fmla="*/ 2147483647 w 1557"/>
              <a:gd name="T3" fmla="*/ 0 h 1551"/>
              <a:gd name="T4" fmla="*/ 0 60000 65536"/>
              <a:gd name="T5" fmla="*/ 0 60000 65536"/>
              <a:gd name="T6" fmla="*/ 0 w 1557"/>
              <a:gd name="T7" fmla="*/ 0 h 1551"/>
              <a:gd name="T8" fmla="*/ 1557 w 1557"/>
              <a:gd name="T9" fmla="*/ 1551 h 155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557" h="1551">
                <a:moveTo>
                  <a:pt x="0" y="1551"/>
                </a:moveTo>
                <a:lnTo>
                  <a:pt x="1557" y="0"/>
                </a:lnTo>
              </a:path>
            </a:pathLst>
          </a:cu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3" name="Freeform 10"/>
          <p:cNvSpPr>
            <a:spLocks/>
          </p:cNvSpPr>
          <p:nvPr/>
        </p:nvSpPr>
        <p:spPr bwMode="auto">
          <a:xfrm>
            <a:off x="687388" y="2490788"/>
            <a:ext cx="1220787" cy="2001837"/>
          </a:xfrm>
          <a:custGeom>
            <a:avLst/>
            <a:gdLst>
              <a:gd name="T0" fmla="*/ 0 w 865"/>
              <a:gd name="T1" fmla="*/ 2147483647 h 1261"/>
              <a:gd name="T2" fmla="*/ 2147483647 w 865"/>
              <a:gd name="T3" fmla="*/ 2147483647 h 1261"/>
              <a:gd name="T4" fmla="*/ 2147483647 w 865"/>
              <a:gd name="T5" fmla="*/ 2147483647 h 1261"/>
              <a:gd name="T6" fmla="*/ 0 w 865"/>
              <a:gd name="T7" fmla="*/ 0 h 1261"/>
              <a:gd name="T8" fmla="*/ 0 w 865"/>
              <a:gd name="T9" fmla="*/ 2147483647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5"/>
              <a:gd name="T16" fmla="*/ 0 h 1261"/>
              <a:gd name="T17" fmla="*/ 865 w 865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5" h="1261">
                <a:moveTo>
                  <a:pt x="0" y="828"/>
                </a:moveTo>
                <a:lnTo>
                  <a:pt x="864" y="1260"/>
                </a:lnTo>
                <a:lnTo>
                  <a:pt x="864" y="414"/>
                </a:lnTo>
                <a:lnTo>
                  <a:pt x="0" y="0"/>
                </a:lnTo>
                <a:lnTo>
                  <a:pt x="0" y="828"/>
                </a:lnTo>
              </a:path>
            </a:pathLst>
          </a:custGeom>
          <a:solidFill>
            <a:srgbClr val="FEBF02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64" name="Freeform 12"/>
          <p:cNvSpPr>
            <a:spLocks/>
          </p:cNvSpPr>
          <p:nvPr/>
        </p:nvSpPr>
        <p:spPr bwMode="auto">
          <a:xfrm>
            <a:off x="3990975" y="1219200"/>
            <a:ext cx="117475" cy="3910013"/>
          </a:xfrm>
          <a:custGeom>
            <a:avLst/>
            <a:gdLst>
              <a:gd name="T0" fmla="*/ 2147483647 w 74"/>
              <a:gd name="T1" fmla="*/ 2147483647 h 2463"/>
              <a:gd name="T2" fmla="*/ 0 w 74"/>
              <a:gd name="T3" fmla="*/ 0 h 2463"/>
              <a:gd name="T4" fmla="*/ 0 60000 65536"/>
              <a:gd name="T5" fmla="*/ 0 60000 65536"/>
              <a:gd name="T6" fmla="*/ 0 w 74"/>
              <a:gd name="T7" fmla="*/ 0 h 2463"/>
              <a:gd name="T8" fmla="*/ 74 w 74"/>
              <a:gd name="T9" fmla="*/ 2463 h 246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4" h="2463">
                <a:moveTo>
                  <a:pt x="74" y="2463"/>
                </a:moveTo>
                <a:lnTo>
                  <a:pt x="0" y="0"/>
                </a:lnTo>
              </a:path>
            </a:pathLst>
          </a:cu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5" name="Freeform 13"/>
          <p:cNvSpPr>
            <a:spLocks/>
          </p:cNvSpPr>
          <p:nvPr/>
        </p:nvSpPr>
        <p:spPr bwMode="auto">
          <a:xfrm>
            <a:off x="3803650" y="4208463"/>
            <a:ext cx="1220788" cy="2001837"/>
          </a:xfrm>
          <a:custGeom>
            <a:avLst/>
            <a:gdLst>
              <a:gd name="T0" fmla="*/ 0 w 865"/>
              <a:gd name="T1" fmla="*/ 2147483647 h 1261"/>
              <a:gd name="T2" fmla="*/ 2147483647 w 865"/>
              <a:gd name="T3" fmla="*/ 2147483647 h 1261"/>
              <a:gd name="T4" fmla="*/ 2147483647 w 865"/>
              <a:gd name="T5" fmla="*/ 2147483647 h 1261"/>
              <a:gd name="T6" fmla="*/ 0 w 865"/>
              <a:gd name="T7" fmla="*/ 0 h 1261"/>
              <a:gd name="T8" fmla="*/ 0 w 865"/>
              <a:gd name="T9" fmla="*/ 2147483647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5"/>
              <a:gd name="T16" fmla="*/ 0 h 1261"/>
              <a:gd name="T17" fmla="*/ 865 w 865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5" h="1261">
                <a:moveTo>
                  <a:pt x="0" y="828"/>
                </a:moveTo>
                <a:lnTo>
                  <a:pt x="864" y="1260"/>
                </a:lnTo>
                <a:lnTo>
                  <a:pt x="864" y="414"/>
                </a:lnTo>
                <a:lnTo>
                  <a:pt x="0" y="0"/>
                </a:lnTo>
                <a:lnTo>
                  <a:pt x="0" y="828"/>
                </a:lnTo>
              </a:path>
            </a:pathLst>
          </a:custGeom>
          <a:solidFill>
            <a:srgbClr val="FEBF02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66" name="Line 14"/>
          <p:cNvSpPr>
            <a:spLocks noChangeShapeType="1"/>
          </p:cNvSpPr>
          <p:nvPr/>
        </p:nvSpPr>
        <p:spPr bwMode="auto">
          <a:xfrm flipV="1">
            <a:off x="890588" y="3681413"/>
            <a:ext cx="642937" cy="628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7" name="Line 15"/>
          <p:cNvSpPr>
            <a:spLocks noChangeShapeType="1"/>
          </p:cNvSpPr>
          <p:nvPr/>
        </p:nvSpPr>
        <p:spPr bwMode="auto">
          <a:xfrm flipH="1" flipV="1">
            <a:off x="4108450" y="5129213"/>
            <a:ext cx="33338" cy="1009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8" name="Freeform 18"/>
          <p:cNvSpPr>
            <a:spLocks/>
          </p:cNvSpPr>
          <p:nvPr/>
        </p:nvSpPr>
        <p:spPr bwMode="auto">
          <a:xfrm>
            <a:off x="533400" y="4260850"/>
            <a:ext cx="393700" cy="387350"/>
          </a:xfrm>
          <a:custGeom>
            <a:avLst/>
            <a:gdLst>
              <a:gd name="T0" fmla="*/ 0 w 279"/>
              <a:gd name="T1" fmla="*/ 2147483647 h 244"/>
              <a:gd name="T2" fmla="*/ 2147483647 w 279"/>
              <a:gd name="T3" fmla="*/ 2147483647 h 244"/>
              <a:gd name="T4" fmla="*/ 2147483647 w 279"/>
              <a:gd name="T5" fmla="*/ 0 h 244"/>
              <a:gd name="T6" fmla="*/ 2147483647 w 279"/>
              <a:gd name="T7" fmla="*/ 2147483647 h 244"/>
              <a:gd name="T8" fmla="*/ 2147483647 w 279"/>
              <a:gd name="T9" fmla="*/ 2147483647 h 244"/>
              <a:gd name="T10" fmla="*/ 2147483647 w 279"/>
              <a:gd name="T11" fmla="*/ 2147483647 h 244"/>
              <a:gd name="T12" fmla="*/ 2147483647 w 279"/>
              <a:gd name="T13" fmla="*/ 2147483647 h 244"/>
              <a:gd name="T14" fmla="*/ 2147483647 w 279"/>
              <a:gd name="T15" fmla="*/ 2147483647 h 244"/>
              <a:gd name="T16" fmla="*/ 2147483647 w 279"/>
              <a:gd name="T17" fmla="*/ 2147483647 h 244"/>
              <a:gd name="T18" fmla="*/ 2147483647 w 279"/>
              <a:gd name="T19" fmla="*/ 2147483647 h 244"/>
              <a:gd name="T20" fmla="*/ 2147483647 w 279"/>
              <a:gd name="T21" fmla="*/ 2147483647 h 244"/>
              <a:gd name="T22" fmla="*/ 2147483647 w 279"/>
              <a:gd name="T23" fmla="*/ 2147483647 h 244"/>
              <a:gd name="T24" fmla="*/ 2147483647 w 279"/>
              <a:gd name="T25" fmla="*/ 2147483647 h 244"/>
              <a:gd name="T26" fmla="*/ 2147483647 w 279"/>
              <a:gd name="T27" fmla="*/ 2147483647 h 244"/>
              <a:gd name="T28" fmla="*/ 2147483647 w 279"/>
              <a:gd name="T29" fmla="*/ 2147483647 h 244"/>
              <a:gd name="T30" fmla="*/ 2147483647 w 279"/>
              <a:gd name="T31" fmla="*/ 2147483647 h 244"/>
              <a:gd name="T32" fmla="*/ 2147483647 w 279"/>
              <a:gd name="T33" fmla="*/ 2147483647 h 244"/>
              <a:gd name="T34" fmla="*/ 2147483647 w 279"/>
              <a:gd name="T35" fmla="*/ 2147483647 h 244"/>
              <a:gd name="T36" fmla="*/ 2147483647 w 279"/>
              <a:gd name="T37" fmla="*/ 2147483647 h 244"/>
              <a:gd name="T38" fmla="*/ 2147483647 w 279"/>
              <a:gd name="T39" fmla="*/ 2147483647 h 244"/>
              <a:gd name="T40" fmla="*/ 2147483647 w 279"/>
              <a:gd name="T41" fmla="*/ 2147483647 h 244"/>
              <a:gd name="T42" fmla="*/ 2147483647 w 279"/>
              <a:gd name="T43" fmla="*/ 2147483647 h 244"/>
              <a:gd name="T44" fmla="*/ 2147483647 w 279"/>
              <a:gd name="T45" fmla="*/ 2147483647 h 244"/>
              <a:gd name="T46" fmla="*/ 2147483647 w 279"/>
              <a:gd name="T47" fmla="*/ 2147483647 h 244"/>
              <a:gd name="T48" fmla="*/ 2147483647 w 279"/>
              <a:gd name="T49" fmla="*/ 2147483647 h 244"/>
              <a:gd name="T50" fmla="*/ 2147483647 w 279"/>
              <a:gd name="T51" fmla="*/ 2147483647 h 244"/>
              <a:gd name="T52" fmla="*/ 2147483647 w 279"/>
              <a:gd name="T53" fmla="*/ 2147483647 h 244"/>
              <a:gd name="T54" fmla="*/ 2147483647 w 279"/>
              <a:gd name="T55" fmla="*/ 2147483647 h 244"/>
              <a:gd name="T56" fmla="*/ 2147483647 w 279"/>
              <a:gd name="T57" fmla="*/ 2147483647 h 244"/>
              <a:gd name="T58" fmla="*/ 2147483647 w 279"/>
              <a:gd name="T59" fmla="*/ 2147483647 h 244"/>
              <a:gd name="T60" fmla="*/ 2147483647 w 279"/>
              <a:gd name="T61" fmla="*/ 2147483647 h 244"/>
              <a:gd name="T62" fmla="*/ 2147483647 w 279"/>
              <a:gd name="T63" fmla="*/ 2147483647 h 244"/>
              <a:gd name="T64" fmla="*/ 2147483647 w 279"/>
              <a:gd name="T65" fmla="*/ 2147483647 h 244"/>
              <a:gd name="T66" fmla="*/ 2147483647 w 279"/>
              <a:gd name="T67" fmla="*/ 2147483647 h 244"/>
              <a:gd name="T68" fmla="*/ 2147483647 w 279"/>
              <a:gd name="T69" fmla="*/ 2147483647 h 244"/>
              <a:gd name="T70" fmla="*/ 2147483647 w 279"/>
              <a:gd name="T71" fmla="*/ 2147483647 h 244"/>
              <a:gd name="T72" fmla="*/ 2147483647 w 279"/>
              <a:gd name="T73" fmla="*/ 2147483647 h 244"/>
              <a:gd name="T74" fmla="*/ 2147483647 w 279"/>
              <a:gd name="T75" fmla="*/ 2147483647 h 244"/>
              <a:gd name="T76" fmla="*/ 2147483647 w 279"/>
              <a:gd name="T77" fmla="*/ 2147483647 h 244"/>
              <a:gd name="T78" fmla="*/ 2147483647 w 279"/>
              <a:gd name="T79" fmla="*/ 2147483647 h 244"/>
              <a:gd name="T80" fmla="*/ 2147483647 w 279"/>
              <a:gd name="T81" fmla="*/ 2147483647 h 244"/>
              <a:gd name="T82" fmla="*/ 2147483647 w 279"/>
              <a:gd name="T83" fmla="*/ 2147483647 h 244"/>
              <a:gd name="T84" fmla="*/ 2147483647 w 279"/>
              <a:gd name="T85" fmla="*/ 2147483647 h 244"/>
              <a:gd name="T86" fmla="*/ 2147483647 w 279"/>
              <a:gd name="T87" fmla="*/ 2147483647 h 244"/>
              <a:gd name="T88" fmla="*/ 2147483647 w 279"/>
              <a:gd name="T89" fmla="*/ 2147483647 h 244"/>
              <a:gd name="T90" fmla="*/ 2147483647 w 279"/>
              <a:gd name="T91" fmla="*/ 2147483647 h 244"/>
              <a:gd name="T92" fmla="*/ 2147483647 w 279"/>
              <a:gd name="T93" fmla="*/ 2147483647 h 244"/>
              <a:gd name="T94" fmla="*/ 2147483647 w 279"/>
              <a:gd name="T95" fmla="*/ 2147483647 h 244"/>
              <a:gd name="T96" fmla="*/ 2147483647 w 279"/>
              <a:gd name="T97" fmla="*/ 2147483647 h 244"/>
              <a:gd name="T98" fmla="*/ 0 w 279"/>
              <a:gd name="T99" fmla="*/ 2147483647 h 24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79"/>
              <a:gd name="T151" fmla="*/ 0 h 244"/>
              <a:gd name="T152" fmla="*/ 279 w 279"/>
              <a:gd name="T153" fmla="*/ 244 h 24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79" h="244">
                <a:moveTo>
                  <a:pt x="0" y="243"/>
                </a:moveTo>
                <a:lnTo>
                  <a:pt x="148" y="1"/>
                </a:lnTo>
                <a:lnTo>
                  <a:pt x="160" y="0"/>
                </a:lnTo>
                <a:lnTo>
                  <a:pt x="167" y="3"/>
                </a:lnTo>
                <a:lnTo>
                  <a:pt x="168" y="6"/>
                </a:lnTo>
                <a:lnTo>
                  <a:pt x="173" y="5"/>
                </a:lnTo>
                <a:lnTo>
                  <a:pt x="177" y="9"/>
                </a:lnTo>
                <a:lnTo>
                  <a:pt x="182" y="7"/>
                </a:lnTo>
                <a:lnTo>
                  <a:pt x="184" y="12"/>
                </a:lnTo>
                <a:lnTo>
                  <a:pt x="190" y="13"/>
                </a:lnTo>
                <a:lnTo>
                  <a:pt x="196" y="14"/>
                </a:lnTo>
                <a:lnTo>
                  <a:pt x="201" y="15"/>
                </a:lnTo>
                <a:lnTo>
                  <a:pt x="205" y="19"/>
                </a:lnTo>
                <a:lnTo>
                  <a:pt x="210" y="20"/>
                </a:lnTo>
                <a:lnTo>
                  <a:pt x="215" y="23"/>
                </a:lnTo>
                <a:lnTo>
                  <a:pt x="222" y="25"/>
                </a:lnTo>
                <a:lnTo>
                  <a:pt x="226" y="29"/>
                </a:lnTo>
                <a:lnTo>
                  <a:pt x="229" y="32"/>
                </a:lnTo>
                <a:lnTo>
                  <a:pt x="231" y="36"/>
                </a:lnTo>
                <a:lnTo>
                  <a:pt x="235" y="39"/>
                </a:lnTo>
                <a:lnTo>
                  <a:pt x="238" y="45"/>
                </a:lnTo>
                <a:lnTo>
                  <a:pt x="242" y="46"/>
                </a:lnTo>
                <a:lnTo>
                  <a:pt x="248" y="55"/>
                </a:lnTo>
                <a:lnTo>
                  <a:pt x="249" y="58"/>
                </a:lnTo>
                <a:lnTo>
                  <a:pt x="255" y="63"/>
                </a:lnTo>
                <a:lnTo>
                  <a:pt x="256" y="67"/>
                </a:lnTo>
                <a:lnTo>
                  <a:pt x="261" y="71"/>
                </a:lnTo>
                <a:lnTo>
                  <a:pt x="261" y="75"/>
                </a:lnTo>
                <a:lnTo>
                  <a:pt x="264" y="81"/>
                </a:lnTo>
                <a:lnTo>
                  <a:pt x="264" y="86"/>
                </a:lnTo>
                <a:lnTo>
                  <a:pt x="266" y="90"/>
                </a:lnTo>
                <a:lnTo>
                  <a:pt x="266" y="95"/>
                </a:lnTo>
                <a:lnTo>
                  <a:pt x="268" y="99"/>
                </a:lnTo>
                <a:lnTo>
                  <a:pt x="267" y="103"/>
                </a:lnTo>
                <a:lnTo>
                  <a:pt x="268" y="109"/>
                </a:lnTo>
                <a:lnTo>
                  <a:pt x="269" y="113"/>
                </a:lnTo>
                <a:lnTo>
                  <a:pt x="273" y="119"/>
                </a:lnTo>
                <a:lnTo>
                  <a:pt x="274" y="124"/>
                </a:lnTo>
                <a:lnTo>
                  <a:pt x="275" y="128"/>
                </a:lnTo>
                <a:lnTo>
                  <a:pt x="276" y="134"/>
                </a:lnTo>
                <a:lnTo>
                  <a:pt x="277" y="138"/>
                </a:lnTo>
                <a:lnTo>
                  <a:pt x="277" y="143"/>
                </a:lnTo>
                <a:lnTo>
                  <a:pt x="277" y="147"/>
                </a:lnTo>
                <a:lnTo>
                  <a:pt x="274" y="153"/>
                </a:lnTo>
                <a:lnTo>
                  <a:pt x="276" y="156"/>
                </a:lnTo>
                <a:lnTo>
                  <a:pt x="277" y="162"/>
                </a:lnTo>
                <a:lnTo>
                  <a:pt x="278" y="167"/>
                </a:lnTo>
                <a:lnTo>
                  <a:pt x="275" y="172"/>
                </a:lnTo>
                <a:lnTo>
                  <a:pt x="271" y="181"/>
                </a:lnTo>
                <a:lnTo>
                  <a:pt x="0" y="243"/>
                </a:lnTo>
              </a:path>
            </a:pathLst>
          </a:custGeom>
          <a:noFill/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69" name="Arc 19"/>
          <p:cNvSpPr>
            <a:spLocks/>
          </p:cNvSpPr>
          <p:nvPr/>
        </p:nvSpPr>
        <p:spPr bwMode="auto">
          <a:xfrm rot="720000">
            <a:off x="733425" y="4276725"/>
            <a:ext cx="211138" cy="236538"/>
          </a:xfrm>
          <a:custGeom>
            <a:avLst/>
            <a:gdLst>
              <a:gd name="T0" fmla="*/ 0 w 21745"/>
              <a:gd name="T1" fmla="*/ 0 h 21600"/>
              <a:gd name="T2" fmla="*/ 1876695861 w 21745"/>
              <a:gd name="T3" fmla="*/ 2147483647 h 21600"/>
              <a:gd name="T4" fmla="*/ 12514760 w 21745"/>
              <a:gd name="T5" fmla="*/ 2147483647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70" name="Line 20"/>
          <p:cNvSpPr>
            <a:spLocks noChangeShapeType="1"/>
          </p:cNvSpPr>
          <p:nvPr/>
        </p:nvSpPr>
        <p:spPr bwMode="auto">
          <a:xfrm flipH="1">
            <a:off x="533400" y="4095750"/>
            <a:ext cx="303213" cy="5508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71" name="Oval 21"/>
          <p:cNvSpPr>
            <a:spLocks noChangeArrowheads="1"/>
          </p:cNvSpPr>
          <p:nvPr/>
        </p:nvSpPr>
        <p:spPr bwMode="auto">
          <a:xfrm rot="-1860000">
            <a:off x="811213" y="4281488"/>
            <a:ext cx="100012" cy="198437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72" name="Line 22"/>
          <p:cNvSpPr>
            <a:spLocks noChangeShapeType="1"/>
          </p:cNvSpPr>
          <p:nvPr/>
        </p:nvSpPr>
        <p:spPr bwMode="auto">
          <a:xfrm flipV="1">
            <a:off x="533400" y="4502150"/>
            <a:ext cx="555625" cy="1444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73" name="Freeform 23"/>
          <p:cNvSpPr>
            <a:spLocks/>
          </p:cNvSpPr>
          <p:nvPr/>
        </p:nvSpPr>
        <p:spPr bwMode="auto">
          <a:xfrm>
            <a:off x="3784600" y="6089650"/>
            <a:ext cx="393700" cy="387350"/>
          </a:xfrm>
          <a:custGeom>
            <a:avLst/>
            <a:gdLst>
              <a:gd name="T0" fmla="*/ 0 w 279"/>
              <a:gd name="T1" fmla="*/ 2147483647 h 244"/>
              <a:gd name="T2" fmla="*/ 2147483647 w 279"/>
              <a:gd name="T3" fmla="*/ 2147483647 h 244"/>
              <a:gd name="T4" fmla="*/ 2147483647 w 279"/>
              <a:gd name="T5" fmla="*/ 0 h 244"/>
              <a:gd name="T6" fmla="*/ 2147483647 w 279"/>
              <a:gd name="T7" fmla="*/ 2147483647 h 244"/>
              <a:gd name="T8" fmla="*/ 2147483647 w 279"/>
              <a:gd name="T9" fmla="*/ 2147483647 h 244"/>
              <a:gd name="T10" fmla="*/ 2147483647 w 279"/>
              <a:gd name="T11" fmla="*/ 2147483647 h 244"/>
              <a:gd name="T12" fmla="*/ 2147483647 w 279"/>
              <a:gd name="T13" fmla="*/ 2147483647 h 244"/>
              <a:gd name="T14" fmla="*/ 2147483647 w 279"/>
              <a:gd name="T15" fmla="*/ 2147483647 h 244"/>
              <a:gd name="T16" fmla="*/ 2147483647 w 279"/>
              <a:gd name="T17" fmla="*/ 2147483647 h 244"/>
              <a:gd name="T18" fmla="*/ 2147483647 w 279"/>
              <a:gd name="T19" fmla="*/ 2147483647 h 244"/>
              <a:gd name="T20" fmla="*/ 2147483647 w 279"/>
              <a:gd name="T21" fmla="*/ 2147483647 h 244"/>
              <a:gd name="T22" fmla="*/ 2147483647 w 279"/>
              <a:gd name="T23" fmla="*/ 2147483647 h 244"/>
              <a:gd name="T24" fmla="*/ 2147483647 w 279"/>
              <a:gd name="T25" fmla="*/ 2147483647 h 244"/>
              <a:gd name="T26" fmla="*/ 2147483647 w 279"/>
              <a:gd name="T27" fmla="*/ 2147483647 h 244"/>
              <a:gd name="T28" fmla="*/ 2147483647 w 279"/>
              <a:gd name="T29" fmla="*/ 2147483647 h 244"/>
              <a:gd name="T30" fmla="*/ 2147483647 w 279"/>
              <a:gd name="T31" fmla="*/ 2147483647 h 244"/>
              <a:gd name="T32" fmla="*/ 2147483647 w 279"/>
              <a:gd name="T33" fmla="*/ 2147483647 h 244"/>
              <a:gd name="T34" fmla="*/ 2147483647 w 279"/>
              <a:gd name="T35" fmla="*/ 2147483647 h 244"/>
              <a:gd name="T36" fmla="*/ 2147483647 w 279"/>
              <a:gd name="T37" fmla="*/ 2147483647 h 244"/>
              <a:gd name="T38" fmla="*/ 2147483647 w 279"/>
              <a:gd name="T39" fmla="*/ 2147483647 h 244"/>
              <a:gd name="T40" fmla="*/ 2147483647 w 279"/>
              <a:gd name="T41" fmla="*/ 2147483647 h 244"/>
              <a:gd name="T42" fmla="*/ 2147483647 w 279"/>
              <a:gd name="T43" fmla="*/ 2147483647 h 244"/>
              <a:gd name="T44" fmla="*/ 2147483647 w 279"/>
              <a:gd name="T45" fmla="*/ 2147483647 h 244"/>
              <a:gd name="T46" fmla="*/ 2147483647 w 279"/>
              <a:gd name="T47" fmla="*/ 2147483647 h 244"/>
              <a:gd name="T48" fmla="*/ 2147483647 w 279"/>
              <a:gd name="T49" fmla="*/ 2147483647 h 244"/>
              <a:gd name="T50" fmla="*/ 2147483647 w 279"/>
              <a:gd name="T51" fmla="*/ 2147483647 h 244"/>
              <a:gd name="T52" fmla="*/ 2147483647 w 279"/>
              <a:gd name="T53" fmla="*/ 2147483647 h 244"/>
              <a:gd name="T54" fmla="*/ 2147483647 w 279"/>
              <a:gd name="T55" fmla="*/ 2147483647 h 244"/>
              <a:gd name="T56" fmla="*/ 2147483647 w 279"/>
              <a:gd name="T57" fmla="*/ 2147483647 h 244"/>
              <a:gd name="T58" fmla="*/ 2147483647 w 279"/>
              <a:gd name="T59" fmla="*/ 2147483647 h 244"/>
              <a:gd name="T60" fmla="*/ 2147483647 w 279"/>
              <a:gd name="T61" fmla="*/ 2147483647 h 244"/>
              <a:gd name="T62" fmla="*/ 2147483647 w 279"/>
              <a:gd name="T63" fmla="*/ 2147483647 h 244"/>
              <a:gd name="T64" fmla="*/ 2147483647 w 279"/>
              <a:gd name="T65" fmla="*/ 2147483647 h 244"/>
              <a:gd name="T66" fmla="*/ 2147483647 w 279"/>
              <a:gd name="T67" fmla="*/ 2147483647 h 244"/>
              <a:gd name="T68" fmla="*/ 2147483647 w 279"/>
              <a:gd name="T69" fmla="*/ 2147483647 h 244"/>
              <a:gd name="T70" fmla="*/ 2147483647 w 279"/>
              <a:gd name="T71" fmla="*/ 2147483647 h 244"/>
              <a:gd name="T72" fmla="*/ 2147483647 w 279"/>
              <a:gd name="T73" fmla="*/ 2147483647 h 244"/>
              <a:gd name="T74" fmla="*/ 2147483647 w 279"/>
              <a:gd name="T75" fmla="*/ 2147483647 h 244"/>
              <a:gd name="T76" fmla="*/ 2147483647 w 279"/>
              <a:gd name="T77" fmla="*/ 2147483647 h 244"/>
              <a:gd name="T78" fmla="*/ 2147483647 w 279"/>
              <a:gd name="T79" fmla="*/ 2147483647 h 244"/>
              <a:gd name="T80" fmla="*/ 2147483647 w 279"/>
              <a:gd name="T81" fmla="*/ 2147483647 h 244"/>
              <a:gd name="T82" fmla="*/ 2147483647 w 279"/>
              <a:gd name="T83" fmla="*/ 2147483647 h 244"/>
              <a:gd name="T84" fmla="*/ 2147483647 w 279"/>
              <a:gd name="T85" fmla="*/ 2147483647 h 244"/>
              <a:gd name="T86" fmla="*/ 2147483647 w 279"/>
              <a:gd name="T87" fmla="*/ 2147483647 h 244"/>
              <a:gd name="T88" fmla="*/ 2147483647 w 279"/>
              <a:gd name="T89" fmla="*/ 2147483647 h 244"/>
              <a:gd name="T90" fmla="*/ 2147483647 w 279"/>
              <a:gd name="T91" fmla="*/ 2147483647 h 244"/>
              <a:gd name="T92" fmla="*/ 2147483647 w 279"/>
              <a:gd name="T93" fmla="*/ 2147483647 h 244"/>
              <a:gd name="T94" fmla="*/ 2147483647 w 279"/>
              <a:gd name="T95" fmla="*/ 2147483647 h 244"/>
              <a:gd name="T96" fmla="*/ 2147483647 w 279"/>
              <a:gd name="T97" fmla="*/ 2147483647 h 244"/>
              <a:gd name="T98" fmla="*/ 0 w 279"/>
              <a:gd name="T99" fmla="*/ 2147483647 h 24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79"/>
              <a:gd name="T151" fmla="*/ 0 h 244"/>
              <a:gd name="T152" fmla="*/ 279 w 279"/>
              <a:gd name="T153" fmla="*/ 244 h 24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79" h="244">
                <a:moveTo>
                  <a:pt x="0" y="243"/>
                </a:moveTo>
                <a:lnTo>
                  <a:pt x="148" y="1"/>
                </a:lnTo>
                <a:lnTo>
                  <a:pt x="160" y="0"/>
                </a:lnTo>
                <a:lnTo>
                  <a:pt x="167" y="3"/>
                </a:lnTo>
                <a:lnTo>
                  <a:pt x="168" y="6"/>
                </a:lnTo>
                <a:lnTo>
                  <a:pt x="173" y="5"/>
                </a:lnTo>
                <a:lnTo>
                  <a:pt x="177" y="9"/>
                </a:lnTo>
                <a:lnTo>
                  <a:pt x="182" y="7"/>
                </a:lnTo>
                <a:lnTo>
                  <a:pt x="184" y="12"/>
                </a:lnTo>
                <a:lnTo>
                  <a:pt x="190" y="13"/>
                </a:lnTo>
                <a:lnTo>
                  <a:pt x="196" y="14"/>
                </a:lnTo>
                <a:lnTo>
                  <a:pt x="201" y="15"/>
                </a:lnTo>
                <a:lnTo>
                  <a:pt x="205" y="19"/>
                </a:lnTo>
                <a:lnTo>
                  <a:pt x="210" y="20"/>
                </a:lnTo>
                <a:lnTo>
                  <a:pt x="215" y="23"/>
                </a:lnTo>
                <a:lnTo>
                  <a:pt x="222" y="25"/>
                </a:lnTo>
                <a:lnTo>
                  <a:pt x="226" y="29"/>
                </a:lnTo>
                <a:lnTo>
                  <a:pt x="229" y="32"/>
                </a:lnTo>
                <a:lnTo>
                  <a:pt x="231" y="36"/>
                </a:lnTo>
                <a:lnTo>
                  <a:pt x="235" y="39"/>
                </a:lnTo>
                <a:lnTo>
                  <a:pt x="238" y="45"/>
                </a:lnTo>
                <a:lnTo>
                  <a:pt x="242" y="46"/>
                </a:lnTo>
                <a:lnTo>
                  <a:pt x="248" y="55"/>
                </a:lnTo>
                <a:lnTo>
                  <a:pt x="249" y="58"/>
                </a:lnTo>
                <a:lnTo>
                  <a:pt x="255" y="63"/>
                </a:lnTo>
                <a:lnTo>
                  <a:pt x="256" y="67"/>
                </a:lnTo>
                <a:lnTo>
                  <a:pt x="261" y="71"/>
                </a:lnTo>
                <a:lnTo>
                  <a:pt x="261" y="75"/>
                </a:lnTo>
                <a:lnTo>
                  <a:pt x="264" y="81"/>
                </a:lnTo>
                <a:lnTo>
                  <a:pt x="264" y="86"/>
                </a:lnTo>
                <a:lnTo>
                  <a:pt x="266" y="90"/>
                </a:lnTo>
                <a:lnTo>
                  <a:pt x="266" y="95"/>
                </a:lnTo>
                <a:lnTo>
                  <a:pt x="268" y="99"/>
                </a:lnTo>
                <a:lnTo>
                  <a:pt x="267" y="103"/>
                </a:lnTo>
                <a:lnTo>
                  <a:pt x="268" y="109"/>
                </a:lnTo>
                <a:lnTo>
                  <a:pt x="269" y="113"/>
                </a:lnTo>
                <a:lnTo>
                  <a:pt x="273" y="119"/>
                </a:lnTo>
                <a:lnTo>
                  <a:pt x="274" y="124"/>
                </a:lnTo>
                <a:lnTo>
                  <a:pt x="275" y="128"/>
                </a:lnTo>
                <a:lnTo>
                  <a:pt x="276" y="134"/>
                </a:lnTo>
                <a:lnTo>
                  <a:pt x="277" y="138"/>
                </a:lnTo>
                <a:lnTo>
                  <a:pt x="277" y="143"/>
                </a:lnTo>
                <a:lnTo>
                  <a:pt x="277" y="147"/>
                </a:lnTo>
                <a:lnTo>
                  <a:pt x="274" y="153"/>
                </a:lnTo>
                <a:lnTo>
                  <a:pt x="276" y="156"/>
                </a:lnTo>
                <a:lnTo>
                  <a:pt x="277" y="162"/>
                </a:lnTo>
                <a:lnTo>
                  <a:pt x="278" y="167"/>
                </a:lnTo>
                <a:lnTo>
                  <a:pt x="275" y="172"/>
                </a:lnTo>
                <a:lnTo>
                  <a:pt x="271" y="181"/>
                </a:lnTo>
                <a:lnTo>
                  <a:pt x="0" y="243"/>
                </a:lnTo>
              </a:path>
            </a:pathLst>
          </a:custGeom>
          <a:noFill/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74" name="Arc 24"/>
          <p:cNvSpPr>
            <a:spLocks/>
          </p:cNvSpPr>
          <p:nvPr/>
        </p:nvSpPr>
        <p:spPr bwMode="auto">
          <a:xfrm rot="720000">
            <a:off x="3984625" y="6105525"/>
            <a:ext cx="211138" cy="236538"/>
          </a:xfrm>
          <a:custGeom>
            <a:avLst/>
            <a:gdLst>
              <a:gd name="T0" fmla="*/ 0 w 21745"/>
              <a:gd name="T1" fmla="*/ 0 h 21600"/>
              <a:gd name="T2" fmla="*/ 1876695861 w 21745"/>
              <a:gd name="T3" fmla="*/ 2147483647 h 21600"/>
              <a:gd name="T4" fmla="*/ 12514760 w 21745"/>
              <a:gd name="T5" fmla="*/ 2147483647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75" name="Line 25"/>
          <p:cNvSpPr>
            <a:spLocks noChangeShapeType="1"/>
          </p:cNvSpPr>
          <p:nvPr/>
        </p:nvSpPr>
        <p:spPr bwMode="auto">
          <a:xfrm flipH="1">
            <a:off x="3784600" y="5924550"/>
            <a:ext cx="303213" cy="5508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76" name="Oval 26"/>
          <p:cNvSpPr>
            <a:spLocks noChangeArrowheads="1"/>
          </p:cNvSpPr>
          <p:nvPr/>
        </p:nvSpPr>
        <p:spPr bwMode="auto">
          <a:xfrm rot="-1860000">
            <a:off x="4062413" y="6110288"/>
            <a:ext cx="100012" cy="198437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77" name="Line 27"/>
          <p:cNvSpPr>
            <a:spLocks noChangeShapeType="1"/>
          </p:cNvSpPr>
          <p:nvPr/>
        </p:nvSpPr>
        <p:spPr bwMode="auto">
          <a:xfrm flipV="1">
            <a:off x="3784600" y="6330950"/>
            <a:ext cx="555625" cy="1444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78" name="Oval 33"/>
          <p:cNvSpPr>
            <a:spLocks noChangeArrowheads="1"/>
          </p:cNvSpPr>
          <p:nvPr/>
        </p:nvSpPr>
        <p:spPr bwMode="auto">
          <a:xfrm>
            <a:off x="4079875" y="5081588"/>
            <a:ext cx="57150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79" name="Oval 34"/>
          <p:cNvSpPr>
            <a:spLocks noChangeArrowheads="1"/>
          </p:cNvSpPr>
          <p:nvPr/>
        </p:nvSpPr>
        <p:spPr bwMode="auto">
          <a:xfrm>
            <a:off x="1504950" y="3649663"/>
            <a:ext cx="57150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ADE5C81-6610-C041-9CEA-5D0D95CCEBEB}"/>
              </a:ext>
            </a:extLst>
          </p:cNvPr>
          <p:cNvSpPr txBox="1"/>
          <p:nvPr/>
        </p:nvSpPr>
        <p:spPr>
          <a:xfrm>
            <a:off x="0" y="6535579"/>
            <a:ext cx="3352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Slide from L. </a:t>
            </a:r>
            <a:r>
              <a:rPr lang="en-US" sz="1600" dirty="0" err="1"/>
              <a:t>Lazebnik</a:t>
            </a:r>
            <a:r>
              <a:rPr lang="en-US" sz="1600" dirty="0"/>
              <a:t>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Simplest Case: Parallel images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29200" y="914400"/>
            <a:ext cx="38100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000" dirty="0"/>
              <a:t>Image planes of cameras are parallel to each other and to the baseline</a:t>
            </a:r>
          </a:p>
          <a:p>
            <a:pPr>
              <a:buFontTx/>
              <a:buChar char="•"/>
            </a:pPr>
            <a:r>
              <a:rPr lang="en-US" sz="2000" dirty="0"/>
              <a:t>Camera centers are at same height</a:t>
            </a:r>
          </a:p>
          <a:p>
            <a:pPr>
              <a:buFontTx/>
              <a:buChar char="•"/>
            </a:pPr>
            <a:r>
              <a:rPr lang="en-US" sz="2000" dirty="0"/>
              <a:t>Focal lengths are the same</a:t>
            </a:r>
          </a:p>
          <a:p>
            <a:pPr>
              <a:buFontTx/>
              <a:buChar char="•"/>
            </a:pPr>
            <a:r>
              <a:rPr lang="en-US" sz="2000" dirty="0"/>
              <a:t>Then </a:t>
            </a:r>
            <a:r>
              <a:rPr lang="en-US" sz="2000" dirty="0" err="1"/>
              <a:t>epipolar</a:t>
            </a:r>
            <a:r>
              <a:rPr lang="en-US" sz="2000" dirty="0"/>
              <a:t> lines fall along the horizontal scan lines of the images</a:t>
            </a:r>
          </a:p>
          <a:p>
            <a:pPr>
              <a:buFontTx/>
              <a:buChar char="•"/>
            </a:pPr>
            <a:endParaRPr lang="en-US" sz="2000" dirty="0"/>
          </a:p>
        </p:txBody>
      </p:sp>
      <p:grpSp>
        <p:nvGrpSpPr>
          <p:cNvPr id="20484" name="Group 29"/>
          <p:cNvGrpSpPr>
            <a:grpSpLocks/>
          </p:cNvGrpSpPr>
          <p:nvPr/>
        </p:nvGrpSpPr>
        <p:grpSpPr bwMode="auto">
          <a:xfrm>
            <a:off x="533400" y="957263"/>
            <a:ext cx="4495800" cy="5519737"/>
            <a:chOff x="336" y="603"/>
            <a:chExt cx="2832" cy="3477"/>
          </a:xfrm>
        </p:grpSpPr>
        <p:sp>
          <p:nvSpPr>
            <p:cNvPr id="20485" name="Freeform 4"/>
            <p:cNvSpPr>
              <a:spLocks/>
            </p:cNvSpPr>
            <p:nvPr/>
          </p:nvSpPr>
          <p:spPr bwMode="auto">
            <a:xfrm>
              <a:off x="2193" y="603"/>
              <a:ext cx="769" cy="529"/>
            </a:xfrm>
            <a:custGeom>
              <a:avLst/>
              <a:gdLst>
                <a:gd name="T0" fmla="*/ 53 w 865"/>
                <a:gd name="T1" fmla="*/ 0 h 529"/>
                <a:gd name="T2" fmla="*/ 45 w 865"/>
                <a:gd name="T3" fmla="*/ 24 h 529"/>
                <a:gd name="T4" fmla="*/ 45 w 865"/>
                <a:gd name="T5" fmla="*/ 48 h 529"/>
                <a:gd name="T6" fmla="*/ 30 w 865"/>
                <a:gd name="T7" fmla="*/ 72 h 529"/>
                <a:gd name="T8" fmla="*/ 22 w 865"/>
                <a:gd name="T9" fmla="*/ 96 h 529"/>
                <a:gd name="T10" fmla="*/ 22 w 865"/>
                <a:gd name="T11" fmla="*/ 120 h 529"/>
                <a:gd name="T12" fmla="*/ 22 w 865"/>
                <a:gd name="T13" fmla="*/ 144 h 529"/>
                <a:gd name="T14" fmla="*/ 15 w 865"/>
                <a:gd name="T15" fmla="*/ 168 h 529"/>
                <a:gd name="T16" fmla="*/ 8 w 865"/>
                <a:gd name="T17" fmla="*/ 192 h 529"/>
                <a:gd name="T18" fmla="*/ 0 w 865"/>
                <a:gd name="T19" fmla="*/ 216 h 529"/>
                <a:gd name="T20" fmla="*/ 0 w 865"/>
                <a:gd name="T21" fmla="*/ 240 h 529"/>
                <a:gd name="T22" fmla="*/ 0 w 865"/>
                <a:gd name="T23" fmla="*/ 264 h 529"/>
                <a:gd name="T24" fmla="*/ 8 w 865"/>
                <a:gd name="T25" fmla="*/ 288 h 529"/>
                <a:gd name="T26" fmla="*/ 8 w 865"/>
                <a:gd name="T27" fmla="*/ 312 h 529"/>
                <a:gd name="T28" fmla="*/ 15 w 865"/>
                <a:gd name="T29" fmla="*/ 336 h 529"/>
                <a:gd name="T30" fmla="*/ 15 w 865"/>
                <a:gd name="T31" fmla="*/ 360 h 529"/>
                <a:gd name="T32" fmla="*/ 22 w 865"/>
                <a:gd name="T33" fmla="*/ 384 h 529"/>
                <a:gd name="T34" fmla="*/ 22 w 865"/>
                <a:gd name="T35" fmla="*/ 408 h 529"/>
                <a:gd name="T36" fmla="*/ 30 w 865"/>
                <a:gd name="T37" fmla="*/ 432 h 529"/>
                <a:gd name="T38" fmla="*/ 37 w 865"/>
                <a:gd name="T39" fmla="*/ 456 h 529"/>
                <a:gd name="T40" fmla="*/ 532 w 865"/>
                <a:gd name="T41" fmla="*/ 528 h 529"/>
                <a:gd name="T42" fmla="*/ 502 w 865"/>
                <a:gd name="T43" fmla="*/ 480 h 529"/>
                <a:gd name="T44" fmla="*/ 495 w 865"/>
                <a:gd name="T45" fmla="*/ 456 h 529"/>
                <a:gd name="T46" fmla="*/ 487 w 865"/>
                <a:gd name="T47" fmla="*/ 420 h 529"/>
                <a:gd name="T48" fmla="*/ 480 w 865"/>
                <a:gd name="T49" fmla="*/ 396 h 529"/>
                <a:gd name="T50" fmla="*/ 472 w 865"/>
                <a:gd name="T51" fmla="*/ 372 h 529"/>
                <a:gd name="T52" fmla="*/ 465 w 865"/>
                <a:gd name="T53" fmla="*/ 348 h 529"/>
                <a:gd name="T54" fmla="*/ 465 w 865"/>
                <a:gd name="T55" fmla="*/ 324 h 529"/>
                <a:gd name="T56" fmla="*/ 465 w 865"/>
                <a:gd name="T57" fmla="*/ 288 h 529"/>
                <a:gd name="T58" fmla="*/ 465 w 865"/>
                <a:gd name="T59" fmla="*/ 264 h 529"/>
                <a:gd name="T60" fmla="*/ 465 w 865"/>
                <a:gd name="T61" fmla="*/ 240 h 529"/>
                <a:gd name="T62" fmla="*/ 480 w 865"/>
                <a:gd name="T63" fmla="*/ 216 h 529"/>
                <a:gd name="T64" fmla="*/ 480 w 865"/>
                <a:gd name="T65" fmla="*/ 192 h 529"/>
                <a:gd name="T66" fmla="*/ 487 w 865"/>
                <a:gd name="T67" fmla="*/ 168 h 529"/>
                <a:gd name="T68" fmla="*/ 502 w 865"/>
                <a:gd name="T69" fmla="*/ 156 h 529"/>
                <a:gd name="T70" fmla="*/ 502 w 865"/>
                <a:gd name="T71" fmla="*/ 132 h 529"/>
                <a:gd name="T72" fmla="*/ 517 w 865"/>
                <a:gd name="T73" fmla="*/ 108 h 529"/>
                <a:gd name="T74" fmla="*/ 532 w 865"/>
                <a:gd name="T75" fmla="*/ 96 h 529"/>
                <a:gd name="T76" fmla="*/ 540 w 865"/>
                <a:gd name="T77" fmla="*/ 72 h 529"/>
                <a:gd name="T78" fmla="*/ 53 w 865"/>
                <a:gd name="T79" fmla="*/ 0 h 52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865"/>
                <a:gd name="T121" fmla="*/ 0 h 529"/>
                <a:gd name="T122" fmla="*/ 865 w 865"/>
                <a:gd name="T123" fmla="*/ 529 h 529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865" h="529">
                  <a:moveTo>
                    <a:pt x="84" y="0"/>
                  </a:moveTo>
                  <a:lnTo>
                    <a:pt x="72" y="24"/>
                  </a:lnTo>
                  <a:lnTo>
                    <a:pt x="72" y="48"/>
                  </a:lnTo>
                  <a:lnTo>
                    <a:pt x="48" y="72"/>
                  </a:lnTo>
                  <a:lnTo>
                    <a:pt x="36" y="96"/>
                  </a:lnTo>
                  <a:lnTo>
                    <a:pt x="36" y="120"/>
                  </a:lnTo>
                  <a:lnTo>
                    <a:pt x="36" y="144"/>
                  </a:lnTo>
                  <a:lnTo>
                    <a:pt x="24" y="168"/>
                  </a:lnTo>
                  <a:lnTo>
                    <a:pt x="12" y="192"/>
                  </a:lnTo>
                  <a:lnTo>
                    <a:pt x="0" y="216"/>
                  </a:lnTo>
                  <a:lnTo>
                    <a:pt x="0" y="240"/>
                  </a:lnTo>
                  <a:lnTo>
                    <a:pt x="0" y="264"/>
                  </a:lnTo>
                  <a:lnTo>
                    <a:pt x="12" y="288"/>
                  </a:lnTo>
                  <a:lnTo>
                    <a:pt x="12" y="312"/>
                  </a:lnTo>
                  <a:lnTo>
                    <a:pt x="24" y="336"/>
                  </a:lnTo>
                  <a:lnTo>
                    <a:pt x="24" y="360"/>
                  </a:lnTo>
                  <a:lnTo>
                    <a:pt x="36" y="384"/>
                  </a:lnTo>
                  <a:lnTo>
                    <a:pt x="36" y="408"/>
                  </a:lnTo>
                  <a:lnTo>
                    <a:pt x="48" y="432"/>
                  </a:lnTo>
                  <a:lnTo>
                    <a:pt x="60" y="456"/>
                  </a:lnTo>
                  <a:lnTo>
                    <a:pt x="852" y="528"/>
                  </a:lnTo>
                  <a:lnTo>
                    <a:pt x="804" y="480"/>
                  </a:lnTo>
                  <a:lnTo>
                    <a:pt x="792" y="456"/>
                  </a:lnTo>
                  <a:lnTo>
                    <a:pt x="780" y="420"/>
                  </a:lnTo>
                  <a:lnTo>
                    <a:pt x="768" y="396"/>
                  </a:lnTo>
                  <a:lnTo>
                    <a:pt x="756" y="372"/>
                  </a:lnTo>
                  <a:lnTo>
                    <a:pt x="744" y="348"/>
                  </a:lnTo>
                  <a:lnTo>
                    <a:pt x="744" y="324"/>
                  </a:lnTo>
                  <a:lnTo>
                    <a:pt x="744" y="288"/>
                  </a:lnTo>
                  <a:lnTo>
                    <a:pt x="744" y="264"/>
                  </a:lnTo>
                  <a:lnTo>
                    <a:pt x="744" y="240"/>
                  </a:lnTo>
                  <a:lnTo>
                    <a:pt x="768" y="216"/>
                  </a:lnTo>
                  <a:lnTo>
                    <a:pt x="768" y="192"/>
                  </a:lnTo>
                  <a:lnTo>
                    <a:pt x="780" y="168"/>
                  </a:lnTo>
                  <a:lnTo>
                    <a:pt x="804" y="156"/>
                  </a:lnTo>
                  <a:lnTo>
                    <a:pt x="804" y="132"/>
                  </a:lnTo>
                  <a:lnTo>
                    <a:pt x="828" y="108"/>
                  </a:lnTo>
                  <a:lnTo>
                    <a:pt x="852" y="96"/>
                  </a:lnTo>
                  <a:lnTo>
                    <a:pt x="864" y="72"/>
                  </a:lnTo>
                  <a:lnTo>
                    <a:pt x="84" y="0"/>
                  </a:lnTo>
                </a:path>
              </a:pathLst>
            </a:custGeom>
            <a:gradFill rotWithShape="0">
              <a:gsLst>
                <a:gs pos="0">
                  <a:srgbClr val="012501"/>
                </a:gs>
                <a:gs pos="100000">
                  <a:srgbClr val="037C03"/>
                </a:gs>
              </a:gsLst>
              <a:lin ang="18900000" scaled="1"/>
            </a:gra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486" name="Line 5"/>
            <p:cNvSpPr>
              <a:spLocks noChangeShapeType="1"/>
            </p:cNvSpPr>
            <p:nvPr/>
          </p:nvSpPr>
          <p:spPr bwMode="auto">
            <a:xfrm>
              <a:off x="561" y="2715"/>
              <a:ext cx="2048" cy="115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87" name="Freeform 6"/>
            <p:cNvSpPr>
              <a:spLocks/>
            </p:cNvSpPr>
            <p:nvPr/>
          </p:nvSpPr>
          <p:spPr bwMode="auto">
            <a:xfrm>
              <a:off x="966" y="768"/>
              <a:ext cx="1557" cy="1551"/>
            </a:xfrm>
            <a:custGeom>
              <a:avLst/>
              <a:gdLst>
                <a:gd name="T0" fmla="*/ 0 w 1557"/>
                <a:gd name="T1" fmla="*/ 1551 h 1551"/>
                <a:gd name="T2" fmla="*/ 1557 w 1557"/>
                <a:gd name="T3" fmla="*/ 0 h 1551"/>
                <a:gd name="T4" fmla="*/ 0 60000 65536"/>
                <a:gd name="T5" fmla="*/ 0 60000 65536"/>
                <a:gd name="T6" fmla="*/ 0 w 1557"/>
                <a:gd name="T7" fmla="*/ 0 h 1551"/>
                <a:gd name="T8" fmla="*/ 1557 w 1557"/>
                <a:gd name="T9" fmla="*/ 1551 h 155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557" h="1551">
                  <a:moveTo>
                    <a:pt x="0" y="1551"/>
                  </a:moveTo>
                  <a:lnTo>
                    <a:pt x="1557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88" name="Freeform 7"/>
            <p:cNvSpPr>
              <a:spLocks/>
            </p:cNvSpPr>
            <p:nvPr/>
          </p:nvSpPr>
          <p:spPr bwMode="auto">
            <a:xfrm>
              <a:off x="433" y="1569"/>
              <a:ext cx="769" cy="1261"/>
            </a:xfrm>
            <a:custGeom>
              <a:avLst/>
              <a:gdLst>
                <a:gd name="T0" fmla="*/ 0 w 865"/>
                <a:gd name="T1" fmla="*/ 828 h 1261"/>
                <a:gd name="T2" fmla="*/ 540 w 865"/>
                <a:gd name="T3" fmla="*/ 1260 h 1261"/>
                <a:gd name="T4" fmla="*/ 540 w 865"/>
                <a:gd name="T5" fmla="*/ 414 h 1261"/>
                <a:gd name="T6" fmla="*/ 0 w 865"/>
                <a:gd name="T7" fmla="*/ 0 h 1261"/>
                <a:gd name="T8" fmla="*/ 0 w 865"/>
                <a:gd name="T9" fmla="*/ 828 h 12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65"/>
                <a:gd name="T16" fmla="*/ 0 h 1261"/>
                <a:gd name="T17" fmla="*/ 865 w 865"/>
                <a:gd name="T18" fmla="*/ 1261 h 126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65" h="1261">
                  <a:moveTo>
                    <a:pt x="0" y="828"/>
                  </a:moveTo>
                  <a:lnTo>
                    <a:pt x="864" y="1260"/>
                  </a:lnTo>
                  <a:lnTo>
                    <a:pt x="864" y="414"/>
                  </a:lnTo>
                  <a:lnTo>
                    <a:pt x="0" y="0"/>
                  </a:lnTo>
                  <a:lnTo>
                    <a:pt x="0" y="828"/>
                  </a:lnTo>
                </a:path>
              </a:pathLst>
            </a:custGeom>
            <a:solidFill>
              <a:srgbClr val="FEBF02"/>
            </a:solidFill>
            <a:ln w="12700" cap="rnd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489" name="Freeform 8"/>
            <p:cNvSpPr>
              <a:spLocks/>
            </p:cNvSpPr>
            <p:nvPr/>
          </p:nvSpPr>
          <p:spPr bwMode="auto">
            <a:xfrm>
              <a:off x="2514" y="768"/>
              <a:ext cx="74" cy="2463"/>
            </a:xfrm>
            <a:custGeom>
              <a:avLst/>
              <a:gdLst>
                <a:gd name="T0" fmla="*/ 74 w 74"/>
                <a:gd name="T1" fmla="*/ 2463 h 2463"/>
                <a:gd name="T2" fmla="*/ 0 w 74"/>
                <a:gd name="T3" fmla="*/ 0 h 2463"/>
                <a:gd name="T4" fmla="*/ 0 60000 65536"/>
                <a:gd name="T5" fmla="*/ 0 60000 65536"/>
                <a:gd name="T6" fmla="*/ 0 w 74"/>
                <a:gd name="T7" fmla="*/ 0 h 2463"/>
                <a:gd name="T8" fmla="*/ 74 w 74"/>
                <a:gd name="T9" fmla="*/ 2463 h 246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74" h="2463">
                  <a:moveTo>
                    <a:pt x="74" y="2463"/>
                  </a:moveTo>
                  <a:lnTo>
                    <a:pt x="0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0" name="Freeform 9"/>
            <p:cNvSpPr>
              <a:spLocks/>
            </p:cNvSpPr>
            <p:nvPr/>
          </p:nvSpPr>
          <p:spPr bwMode="auto">
            <a:xfrm>
              <a:off x="2396" y="2651"/>
              <a:ext cx="769" cy="1261"/>
            </a:xfrm>
            <a:custGeom>
              <a:avLst/>
              <a:gdLst>
                <a:gd name="T0" fmla="*/ 0 w 865"/>
                <a:gd name="T1" fmla="*/ 828 h 1261"/>
                <a:gd name="T2" fmla="*/ 540 w 865"/>
                <a:gd name="T3" fmla="*/ 1260 h 1261"/>
                <a:gd name="T4" fmla="*/ 540 w 865"/>
                <a:gd name="T5" fmla="*/ 414 h 1261"/>
                <a:gd name="T6" fmla="*/ 0 w 865"/>
                <a:gd name="T7" fmla="*/ 0 h 1261"/>
                <a:gd name="T8" fmla="*/ 0 w 865"/>
                <a:gd name="T9" fmla="*/ 828 h 12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65"/>
                <a:gd name="T16" fmla="*/ 0 h 1261"/>
                <a:gd name="T17" fmla="*/ 865 w 865"/>
                <a:gd name="T18" fmla="*/ 1261 h 126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65" h="1261">
                  <a:moveTo>
                    <a:pt x="0" y="828"/>
                  </a:moveTo>
                  <a:lnTo>
                    <a:pt x="864" y="1260"/>
                  </a:lnTo>
                  <a:lnTo>
                    <a:pt x="864" y="414"/>
                  </a:lnTo>
                  <a:lnTo>
                    <a:pt x="0" y="0"/>
                  </a:lnTo>
                  <a:lnTo>
                    <a:pt x="0" y="828"/>
                  </a:lnTo>
                </a:path>
              </a:pathLst>
            </a:custGeom>
            <a:solidFill>
              <a:srgbClr val="FEBF02"/>
            </a:solidFill>
            <a:ln w="12700" cap="rnd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491" name="Line 10"/>
            <p:cNvSpPr>
              <a:spLocks noChangeShapeType="1"/>
            </p:cNvSpPr>
            <p:nvPr/>
          </p:nvSpPr>
          <p:spPr bwMode="auto">
            <a:xfrm flipV="1">
              <a:off x="561" y="2319"/>
              <a:ext cx="405" cy="3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2" name="Line 11"/>
            <p:cNvSpPr>
              <a:spLocks noChangeShapeType="1"/>
            </p:cNvSpPr>
            <p:nvPr/>
          </p:nvSpPr>
          <p:spPr bwMode="auto">
            <a:xfrm flipH="1" flipV="1">
              <a:off x="2588" y="3231"/>
              <a:ext cx="21" cy="6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3" name="Freeform 12"/>
            <p:cNvSpPr>
              <a:spLocks/>
            </p:cNvSpPr>
            <p:nvPr/>
          </p:nvSpPr>
          <p:spPr bwMode="auto">
            <a:xfrm>
              <a:off x="336" y="2684"/>
              <a:ext cx="248" cy="244"/>
            </a:xfrm>
            <a:custGeom>
              <a:avLst/>
              <a:gdLst>
                <a:gd name="T0" fmla="*/ 0 w 279"/>
                <a:gd name="T1" fmla="*/ 243 h 244"/>
                <a:gd name="T2" fmla="*/ 92 w 279"/>
                <a:gd name="T3" fmla="*/ 1 h 244"/>
                <a:gd name="T4" fmla="*/ 100 w 279"/>
                <a:gd name="T5" fmla="*/ 0 h 244"/>
                <a:gd name="T6" fmla="*/ 104 w 279"/>
                <a:gd name="T7" fmla="*/ 3 h 244"/>
                <a:gd name="T8" fmla="*/ 104 w 279"/>
                <a:gd name="T9" fmla="*/ 6 h 244"/>
                <a:gd name="T10" fmla="*/ 108 w 279"/>
                <a:gd name="T11" fmla="*/ 5 h 244"/>
                <a:gd name="T12" fmla="*/ 110 w 279"/>
                <a:gd name="T13" fmla="*/ 9 h 244"/>
                <a:gd name="T14" fmla="*/ 114 w 279"/>
                <a:gd name="T15" fmla="*/ 7 h 244"/>
                <a:gd name="T16" fmla="*/ 116 w 279"/>
                <a:gd name="T17" fmla="*/ 12 h 244"/>
                <a:gd name="T18" fmla="*/ 118 w 279"/>
                <a:gd name="T19" fmla="*/ 13 h 244"/>
                <a:gd name="T20" fmla="*/ 123 w 279"/>
                <a:gd name="T21" fmla="*/ 14 h 244"/>
                <a:gd name="T22" fmla="*/ 125 w 279"/>
                <a:gd name="T23" fmla="*/ 15 h 244"/>
                <a:gd name="T24" fmla="*/ 128 w 279"/>
                <a:gd name="T25" fmla="*/ 19 h 244"/>
                <a:gd name="T26" fmla="*/ 132 w 279"/>
                <a:gd name="T27" fmla="*/ 20 h 244"/>
                <a:gd name="T28" fmla="*/ 134 w 279"/>
                <a:gd name="T29" fmla="*/ 23 h 244"/>
                <a:gd name="T30" fmla="*/ 139 w 279"/>
                <a:gd name="T31" fmla="*/ 25 h 244"/>
                <a:gd name="T32" fmla="*/ 141 w 279"/>
                <a:gd name="T33" fmla="*/ 29 h 244"/>
                <a:gd name="T34" fmla="*/ 143 w 279"/>
                <a:gd name="T35" fmla="*/ 32 h 244"/>
                <a:gd name="T36" fmla="*/ 144 w 279"/>
                <a:gd name="T37" fmla="*/ 36 h 244"/>
                <a:gd name="T38" fmla="*/ 147 w 279"/>
                <a:gd name="T39" fmla="*/ 39 h 244"/>
                <a:gd name="T40" fmla="*/ 148 w 279"/>
                <a:gd name="T41" fmla="*/ 45 h 244"/>
                <a:gd name="T42" fmla="*/ 151 w 279"/>
                <a:gd name="T43" fmla="*/ 46 h 244"/>
                <a:gd name="T44" fmla="*/ 155 w 279"/>
                <a:gd name="T45" fmla="*/ 55 h 244"/>
                <a:gd name="T46" fmla="*/ 155 w 279"/>
                <a:gd name="T47" fmla="*/ 58 h 244"/>
                <a:gd name="T48" fmla="*/ 160 w 279"/>
                <a:gd name="T49" fmla="*/ 63 h 244"/>
                <a:gd name="T50" fmla="*/ 160 w 279"/>
                <a:gd name="T51" fmla="*/ 67 h 244"/>
                <a:gd name="T52" fmla="*/ 163 w 279"/>
                <a:gd name="T53" fmla="*/ 71 h 244"/>
                <a:gd name="T54" fmla="*/ 163 w 279"/>
                <a:gd name="T55" fmla="*/ 75 h 244"/>
                <a:gd name="T56" fmla="*/ 165 w 279"/>
                <a:gd name="T57" fmla="*/ 81 h 244"/>
                <a:gd name="T58" fmla="*/ 165 w 279"/>
                <a:gd name="T59" fmla="*/ 86 h 244"/>
                <a:gd name="T60" fmla="*/ 166 w 279"/>
                <a:gd name="T61" fmla="*/ 90 h 244"/>
                <a:gd name="T62" fmla="*/ 166 w 279"/>
                <a:gd name="T63" fmla="*/ 95 h 244"/>
                <a:gd name="T64" fmla="*/ 167 w 279"/>
                <a:gd name="T65" fmla="*/ 99 h 244"/>
                <a:gd name="T66" fmla="*/ 167 w 279"/>
                <a:gd name="T67" fmla="*/ 103 h 244"/>
                <a:gd name="T68" fmla="*/ 167 w 279"/>
                <a:gd name="T69" fmla="*/ 109 h 244"/>
                <a:gd name="T70" fmla="*/ 167 w 279"/>
                <a:gd name="T71" fmla="*/ 113 h 244"/>
                <a:gd name="T72" fmla="*/ 171 w 279"/>
                <a:gd name="T73" fmla="*/ 119 h 244"/>
                <a:gd name="T74" fmla="*/ 172 w 279"/>
                <a:gd name="T75" fmla="*/ 124 h 244"/>
                <a:gd name="T76" fmla="*/ 172 w 279"/>
                <a:gd name="T77" fmla="*/ 128 h 244"/>
                <a:gd name="T78" fmla="*/ 172 w 279"/>
                <a:gd name="T79" fmla="*/ 134 h 244"/>
                <a:gd name="T80" fmla="*/ 173 w 279"/>
                <a:gd name="T81" fmla="*/ 138 h 244"/>
                <a:gd name="T82" fmla="*/ 173 w 279"/>
                <a:gd name="T83" fmla="*/ 143 h 244"/>
                <a:gd name="T84" fmla="*/ 173 w 279"/>
                <a:gd name="T85" fmla="*/ 147 h 244"/>
                <a:gd name="T86" fmla="*/ 172 w 279"/>
                <a:gd name="T87" fmla="*/ 153 h 244"/>
                <a:gd name="T88" fmla="*/ 172 w 279"/>
                <a:gd name="T89" fmla="*/ 156 h 244"/>
                <a:gd name="T90" fmla="*/ 173 w 279"/>
                <a:gd name="T91" fmla="*/ 162 h 244"/>
                <a:gd name="T92" fmla="*/ 174 w 279"/>
                <a:gd name="T93" fmla="*/ 167 h 244"/>
                <a:gd name="T94" fmla="*/ 172 w 279"/>
                <a:gd name="T95" fmla="*/ 172 h 244"/>
                <a:gd name="T96" fmla="*/ 169 w 279"/>
                <a:gd name="T97" fmla="*/ 181 h 244"/>
                <a:gd name="T98" fmla="*/ 0 w 279"/>
                <a:gd name="T99" fmla="*/ 243 h 24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79"/>
                <a:gd name="T151" fmla="*/ 0 h 244"/>
                <a:gd name="T152" fmla="*/ 279 w 279"/>
                <a:gd name="T153" fmla="*/ 244 h 244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79" h="244">
                  <a:moveTo>
                    <a:pt x="0" y="243"/>
                  </a:moveTo>
                  <a:lnTo>
                    <a:pt x="148" y="1"/>
                  </a:lnTo>
                  <a:lnTo>
                    <a:pt x="160" y="0"/>
                  </a:lnTo>
                  <a:lnTo>
                    <a:pt x="167" y="3"/>
                  </a:lnTo>
                  <a:lnTo>
                    <a:pt x="168" y="6"/>
                  </a:lnTo>
                  <a:lnTo>
                    <a:pt x="173" y="5"/>
                  </a:lnTo>
                  <a:lnTo>
                    <a:pt x="177" y="9"/>
                  </a:lnTo>
                  <a:lnTo>
                    <a:pt x="182" y="7"/>
                  </a:lnTo>
                  <a:lnTo>
                    <a:pt x="184" y="12"/>
                  </a:lnTo>
                  <a:lnTo>
                    <a:pt x="190" y="13"/>
                  </a:lnTo>
                  <a:lnTo>
                    <a:pt x="196" y="14"/>
                  </a:lnTo>
                  <a:lnTo>
                    <a:pt x="201" y="15"/>
                  </a:lnTo>
                  <a:lnTo>
                    <a:pt x="205" y="19"/>
                  </a:lnTo>
                  <a:lnTo>
                    <a:pt x="210" y="20"/>
                  </a:lnTo>
                  <a:lnTo>
                    <a:pt x="215" y="23"/>
                  </a:lnTo>
                  <a:lnTo>
                    <a:pt x="222" y="25"/>
                  </a:lnTo>
                  <a:lnTo>
                    <a:pt x="226" y="29"/>
                  </a:lnTo>
                  <a:lnTo>
                    <a:pt x="229" y="32"/>
                  </a:lnTo>
                  <a:lnTo>
                    <a:pt x="231" y="36"/>
                  </a:lnTo>
                  <a:lnTo>
                    <a:pt x="235" y="39"/>
                  </a:lnTo>
                  <a:lnTo>
                    <a:pt x="238" y="45"/>
                  </a:lnTo>
                  <a:lnTo>
                    <a:pt x="242" y="46"/>
                  </a:lnTo>
                  <a:lnTo>
                    <a:pt x="248" y="55"/>
                  </a:lnTo>
                  <a:lnTo>
                    <a:pt x="249" y="58"/>
                  </a:lnTo>
                  <a:lnTo>
                    <a:pt x="255" y="63"/>
                  </a:lnTo>
                  <a:lnTo>
                    <a:pt x="256" y="67"/>
                  </a:lnTo>
                  <a:lnTo>
                    <a:pt x="261" y="71"/>
                  </a:lnTo>
                  <a:lnTo>
                    <a:pt x="261" y="75"/>
                  </a:lnTo>
                  <a:lnTo>
                    <a:pt x="264" y="81"/>
                  </a:lnTo>
                  <a:lnTo>
                    <a:pt x="264" y="86"/>
                  </a:lnTo>
                  <a:lnTo>
                    <a:pt x="266" y="90"/>
                  </a:lnTo>
                  <a:lnTo>
                    <a:pt x="266" y="95"/>
                  </a:lnTo>
                  <a:lnTo>
                    <a:pt x="268" y="99"/>
                  </a:lnTo>
                  <a:lnTo>
                    <a:pt x="267" y="103"/>
                  </a:lnTo>
                  <a:lnTo>
                    <a:pt x="268" y="109"/>
                  </a:lnTo>
                  <a:lnTo>
                    <a:pt x="269" y="113"/>
                  </a:lnTo>
                  <a:lnTo>
                    <a:pt x="273" y="119"/>
                  </a:lnTo>
                  <a:lnTo>
                    <a:pt x="274" y="124"/>
                  </a:lnTo>
                  <a:lnTo>
                    <a:pt x="275" y="128"/>
                  </a:lnTo>
                  <a:lnTo>
                    <a:pt x="276" y="134"/>
                  </a:lnTo>
                  <a:lnTo>
                    <a:pt x="277" y="138"/>
                  </a:lnTo>
                  <a:lnTo>
                    <a:pt x="277" y="143"/>
                  </a:lnTo>
                  <a:lnTo>
                    <a:pt x="277" y="147"/>
                  </a:lnTo>
                  <a:lnTo>
                    <a:pt x="274" y="153"/>
                  </a:lnTo>
                  <a:lnTo>
                    <a:pt x="276" y="156"/>
                  </a:lnTo>
                  <a:lnTo>
                    <a:pt x="277" y="162"/>
                  </a:lnTo>
                  <a:lnTo>
                    <a:pt x="278" y="167"/>
                  </a:lnTo>
                  <a:lnTo>
                    <a:pt x="275" y="172"/>
                  </a:lnTo>
                  <a:lnTo>
                    <a:pt x="271" y="181"/>
                  </a:lnTo>
                  <a:lnTo>
                    <a:pt x="0" y="243"/>
                  </a:lnTo>
                </a:path>
              </a:pathLst>
            </a:custGeom>
            <a:noFill/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494" name="Arc 13"/>
            <p:cNvSpPr>
              <a:spLocks/>
            </p:cNvSpPr>
            <p:nvPr/>
          </p:nvSpPr>
          <p:spPr bwMode="auto">
            <a:xfrm rot="720000">
              <a:off x="462" y="2694"/>
              <a:ext cx="133" cy="149"/>
            </a:xfrm>
            <a:custGeom>
              <a:avLst/>
              <a:gdLst>
                <a:gd name="T0" fmla="*/ 0 w 21745"/>
                <a:gd name="T1" fmla="*/ 0 h 21600"/>
                <a:gd name="T2" fmla="*/ 0 w 21745"/>
                <a:gd name="T3" fmla="*/ 0 h 21600"/>
                <a:gd name="T4" fmla="*/ 0 w 21745"/>
                <a:gd name="T5" fmla="*/ 0 h 21600"/>
                <a:gd name="T6" fmla="*/ 0 60000 65536"/>
                <a:gd name="T7" fmla="*/ 0 60000 65536"/>
                <a:gd name="T8" fmla="*/ 0 60000 65536"/>
                <a:gd name="T9" fmla="*/ 0 w 21745"/>
                <a:gd name="T10" fmla="*/ 0 h 21600"/>
                <a:gd name="T11" fmla="*/ 21745 w 2174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45" h="21600" fill="none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</a:path>
                <a:path w="21745" h="21600" stroke="0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  <a:lnTo>
                    <a:pt x="145" y="21600"/>
                  </a:lnTo>
                  <a:close/>
                </a:path>
              </a:pathLst>
            </a:custGeom>
            <a:noFill/>
            <a:ln w="254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5" name="Line 14"/>
            <p:cNvSpPr>
              <a:spLocks noChangeShapeType="1"/>
            </p:cNvSpPr>
            <p:nvPr/>
          </p:nvSpPr>
          <p:spPr bwMode="auto">
            <a:xfrm flipH="1">
              <a:off x="336" y="2580"/>
              <a:ext cx="191" cy="34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6" name="Oval 15"/>
            <p:cNvSpPr>
              <a:spLocks noChangeArrowheads="1"/>
            </p:cNvSpPr>
            <p:nvPr/>
          </p:nvSpPr>
          <p:spPr bwMode="auto">
            <a:xfrm rot="-1860000">
              <a:off x="511" y="2697"/>
              <a:ext cx="63" cy="125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7" name="Line 16"/>
            <p:cNvSpPr>
              <a:spLocks noChangeShapeType="1"/>
            </p:cNvSpPr>
            <p:nvPr/>
          </p:nvSpPr>
          <p:spPr bwMode="auto">
            <a:xfrm flipV="1">
              <a:off x="336" y="2836"/>
              <a:ext cx="350" cy="9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8" name="Freeform 17"/>
            <p:cNvSpPr>
              <a:spLocks/>
            </p:cNvSpPr>
            <p:nvPr/>
          </p:nvSpPr>
          <p:spPr bwMode="auto">
            <a:xfrm>
              <a:off x="2384" y="3836"/>
              <a:ext cx="248" cy="244"/>
            </a:xfrm>
            <a:custGeom>
              <a:avLst/>
              <a:gdLst>
                <a:gd name="T0" fmla="*/ 0 w 279"/>
                <a:gd name="T1" fmla="*/ 243 h 244"/>
                <a:gd name="T2" fmla="*/ 92 w 279"/>
                <a:gd name="T3" fmla="*/ 1 h 244"/>
                <a:gd name="T4" fmla="*/ 100 w 279"/>
                <a:gd name="T5" fmla="*/ 0 h 244"/>
                <a:gd name="T6" fmla="*/ 104 w 279"/>
                <a:gd name="T7" fmla="*/ 3 h 244"/>
                <a:gd name="T8" fmla="*/ 104 w 279"/>
                <a:gd name="T9" fmla="*/ 6 h 244"/>
                <a:gd name="T10" fmla="*/ 108 w 279"/>
                <a:gd name="T11" fmla="*/ 5 h 244"/>
                <a:gd name="T12" fmla="*/ 110 w 279"/>
                <a:gd name="T13" fmla="*/ 9 h 244"/>
                <a:gd name="T14" fmla="*/ 114 w 279"/>
                <a:gd name="T15" fmla="*/ 7 h 244"/>
                <a:gd name="T16" fmla="*/ 116 w 279"/>
                <a:gd name="T17" fmla="*/ 12 h 244"/>
                <a:gd name="T18" fmla="*/ 118 w 279"/>
                <a:gd name="T19" fmla="*/ 13 h 244"/>
                <a:gd name="T20" fmla="*/ 123 w 279"/>
                <a:gd name="T21" fmla="*/ 14 h 244"/>
                <a:gd name="T22" fmla="*/ 125 w 279"/>
                <a:gd name="T23" fmla="*/ 15 h 244"/>
                <a:gd name="T24" fmla="*/ 128 w 279"/>
                <a:gd name="T25" fmla="*/ 19 h 244"/>
                <a:gd name="T26" fmla="*/ 132 w 279"/>
                <a:gd name="T27" fmla="*/ 20 h 244"/>
                <a:gd name="T28" fmla="*/ 134 w 279"/>
                <a:gd name="T29" fmla="*/ 23 h 244"/>
                <a:gd name="T30" fmla="*/ 139 w 279"/>
                <a:gd name="T31" fmla="*/ 25 h 244"/>
                <a:gd name="T32" fmla="*/ 141 w 279"/>
                <a:gd name="T33" fmla="*/ 29 h 244"/>
                <a:gd name="T34" fmla="*/ 143 w 279"/>
                <a:gd name="T35" fmla="*/ 32 h 244"/>
                <a:gd name="T36" fmla="*/ 144 w 279"/>
                <a:gd name="T37" fmla="*/ 36 h 244"/>
                <a:gd name="T38" fmla="*/ 147 w 279"/>
                <a:gd name="T39" fmla="*/ 39 h 244"/>
                <a:gd name="T40" fmla="*/ 148 w 279"/>
                <a:gd name="T41" fmla="*/ 45 h 244"/>
                <a:gd name="T42" fmla="*/ 151 w 279"/>
                <a:gd name="T43" fmla="*/ 46 h 244"/>
                <a:gd name="T44" fmla="*/ 155 w 279"/>
                <a:gd name="T45" fmla="*/ 55 h 244"/>
                <a:gd name="T46" fmla="*/ 155 w 279"/>
                <a:gd name="T47" fmla="*/ 58 h 244"/>
                <a:gd name="T48" fmla="*/ 160 w 279"/>
                <a:gd name="T49" fmla="*/ 63 h 244"/>
                <a:gd name="T50" fmla="*/ 160 w 279"/>
                <a:gd name="T51" fmla="*/ 67 h 244"/>
                <a:gd name="T52" fmla="*/ 163 w 279"/>
                <a:gd name="T53" fmla="*/ 71 h 244"/>
                <a:gd name="T54" fmla="*/ 163 w 279"/>
                <a:gd name="T55" fmla="*/ 75 h 244"/>
                <a:gd name="T56" fmla="*/ 165 w 279"/>
                <a:gd name="T57" fmla="*/ 81 h 244"/>
                <a:gd name="T58" fmla="*/ 165 w 279"/>
                <a:gd name="T59" fmla="*/ 86 h 244"/>
                <a:gd name="T60" fmla="*/ 166 w 279"/>
                <a:gd name="T61" fmla="*/ 90 h 244"/>
                <a:gd name="T62" fmla="*/ 166 w 279"/>
                <a:gd name="T63" fmla="*/ 95 h 244"/>
                <a:gd name="T64" fmla="*/ 167 w 279"/>
                <a:gd name="T65" fmla="*/ 99 h 244"/>
                <a:gd name="T66" fmla="*/ 167 w 279"/>
                <a:gd name="T67" fmla="*/ 103 h 244"/>
                <a:gd name="T68" fmla="*/ 167 w 279"/>
                <a:gd name="T69" fmla="*/ 109 h 244"/>
                <a:gd name="T70" fmla="*/ 167 w 279"/>
                <a:gd name="T71" fmla="*/ 113 h 244"/>
                <a:gd name="T72" fmla="*/ 171 w 279"/>
                <a:gd name="T73" fmla="*/ 119 h 244"/>
                <a:gd name="T74" fmla="*/ 172 w 279"/>
                <a:gd name="T75" fmla="*/ 124 h 244"/>
                <a:gd name="T76" fmla="*/ 172 w 279"/>
                <a:gd name="T77" fmla="*/ 128 h 244"/>
                <a:gd name="T78" fmla="*/ 172 w 279"/>
                <a:gd name="T79" fmla="*/ 134 h 244"/>
                <a:gd name="T80" fmla="*/ 173 w 279"/>
                <a:gd name="T81" fmla="*/ 138 h 244"/>
                <a:gd name="T82" fmla="*/ 173 w 279"/>
                <a:gd name="T83" fmla="*/ 143 h 244"/>
                <a:gd name="T84" fmla="*/ 173 w 279"/>
                <a:gd name="T85" fmla="*/ 147 h 244"/>
                <a:gd name="T86" fmla="*/ 172 w 279"/>
                <a:gd name="T87" fmla="*/ 153 h 244"/>
                <a:gd name="T88" fmla="*/ 172 w 279"/>
                <a:gd name="T89" fmla="*/ 156 h 244"/>
                <a:gd name="T90" fmla="*/ 173 w 279"/>
                <a:gd name="T91" fmla="*/ 162 h 244"/>
                <a:gd name="T92" fmla="*/ 174 w 279"/>
                <a:gd name="T93" fmla="*/ 167 h 244"/>
                <a:gd name="T94" fmla="*/ 172 w 279"/>
                <a:gd name="T95" fmla="*/ 172 h 244"/>
                <a:gd name="T96" fmla="*/ 169 w 279"/>
                <a:gd name="T97" fmla="*/ 181 h 244"/>
                <a:gd name="T98" fmla="*/ 0 w 279"/>
                <a:gd name="T99" fmla="*/ 243 h 24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79"/>
                <a:gd name="T151" fmla="*/ 0 h 244"/>
                <a:gd name="T152" fmla="*/ 279 w 279"/>
                <a:gd name="T153" fmla="*/ 244 h 244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79" h="244">
                  <a:moveTo>
                    <a:pt x="0" y="243"/>
                  </a:moveTo>
                  <a:lnTo>
                    <a:pt x="148" y="1"/>
                  </a:lnTo>
                  <a:lnTo>
                    <a:pt x="160" y="0"/>
                  </a:lnTo>
                  <a:lnTo>
                    <a:pt x="167" y="3"/>
                  </a:lnTo>
                  <a:lnTo>
                    <a:pt x="168" y="6"/>
                  </a:lnTo>
                  <a:lnTo>
                    <a:pt x="173" y="5"/>
                  </a:lnTo>
                  <a:lnTo>
                    <a:pt x="177" y="9"/>
                  </a:lnTo>
                  <a:lnTo>
                    <a:pt x="182" y="7"/>
                  </a:lnTo>
                  <a:lnTo>
                    <a:pt x="184" y="12"/>
                  </a:lnTo>
                  <a:lnTo>
                    <a:pt x="190" y="13"/>
                  </a:lnTo>
                  <a:lnTo>
                    <a:pt x="196" y="14"/>
                  </a:lnTo>
                  <a:lnTo>
                    <a:pt x="201" y="15"/>
                  </a:lnTo>
                  <a:lnTo>
                    <a:pt x="205" y="19"/>
                  </a:lnTo>
                  <a:lnTo>
                    <a:pt x="210" y="20"/>
                  </a:lnTo>
                  <a:lnTo>
                    <a:pt x="215" y="23"/>
                  </a:lnTo>
                  <a:lnTo>
                    <a:pt x="222" y="25"/>
                  </a:lnTo>
                  <a:lnTo>
                    <a:pt x="226" y="29"/>
                  </a:lnTo>
                  <a:lnTo>
                    <a:pt x="229" y="32"/>
                  </a:lnTo>
                  <a:lnTo>
                    <a:pt x="231" y="36"/>
                  </a:lnTo>
                  <a:lnTo>
                    <a:pt x="235" y="39"/>
                  </a:lnTo>
                  <a:lnTo>
                    <a:pt x="238" y="45"/>
                  </a:lnTo>
                  <a:lnTo>
                    <a:pt x="242" y="46"/>
                  </a:lnTo>
                  <a:lnTo>
                    <a:pt x="248" y="55"/>
                  </a:lnTo>
                  <a:lnTo>
                    <a:pt x="249" y="58"/>
                  </a:lnTo>
                  <a:lnTo>
                    <a:pt x="255" y="63"/>
                  </a:lnTo>
                  <a:lnTo>
                    <a:pt x="256" y="67"/>
                  </a:lnTo>
                  <a:lnTo>
                    <a:pt x="261" y="71"/>
                  </a:lnTo>
                  <a:lnTo>
                    <a:pt x="261" y="75"/>
                  </a:lnTo>
                  <a:lnTo>
                    <a:pt x="264" y="81"/>
                  </a:lnTo>
                  <a:lnTo>
                    <a:pt x="264" y="86"/>
                  </a:lnTo>
                  <a:lnTo>
                    <a:pt x="266" y="90"/>
                  </a:lnTo>
                  <a:lnTo>
                    <a:pt x="266" y="95"/>
                  </a:lnTo>
                  <a:lnTo>
                    <a:pt x="268" y="99"/>
                  </a:lnTo>
                  <a:lnTo>
                    <a:pt x="267" y="103"/>
                  </a:lnTo>
                  <a:lnTo>
                    <a:pt x="268" y="109"/>
                  </a:lnTo>
                  <a:lnTo>
                    <a:pt x="269" y="113"/>
                  </a:lnTo>
                  <a:lnTo>
                    <a:pt x="273" y="119"/>
                  </a:lnTo>
                  <a:lnTo>
                    <a:pt x="274" y="124"/>
                  </a:lnTo>
                  <a:lnTo>
                    <a:pt x="275" y="128"/>
                  </a:lnTo>
                  <a:lnTo>
                    <a:pt x="276" y="134"/>
                  </a:lnTo>
                  <a:lnTo>
                    <a:pt x="277" y="138"/>
                  </a:lnTo>
                  <a:lnTo>
                    <a:pt x="277" y="143"/>
                  </a:lnTo>
                  <a:lnTo>
                    <a:pt x="277" y="147"/>
                  </a:lnTo>
                  <a:lnTo>
                    <a:pt x="274" y="153"/>
                  </a:lnTo>
                  <a:lnTo>
                    <a:pt x="276" y="156"/>
                  </a:lnTo>
                  <a:lnTo>
                    <a:pt x="277" y="162"/>
                  </a:lnTo>
                  <a:lnTo>
                    <a:pt x="278" y="167"/>
                  </a:lnTo>
                  <a:lnTo>
                    <a:pt x="275" y="172"/>
                  </a:lnTo>
                  <a:lnTo>
                    <a:pt x="271" y="181"/>
                  </a:lnTo>
                  <a:lnTo>
                    <a:pt x="0" y="243"/>
                  </a:lnTo>
                </a:path>
              </a:pathLst>
            </a:custGeom>
            <a:noFill/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499" name="Arc 18"/>
            <p:cNvSpPr>
              <a:spLocks/>
            </p:cNvSpPr>
            <p:nvPr/>
          </p:nvSpPr>
          <p:spPr bwMode="auto">
            <a:xfrm rot="720000">
              <a:off x="2510" y="3846"/>
              <a:ext cx="133" cy="149"/>
            </a:xfrm>
            <a:custGeom>
              <a:avLst/>
              <a:gdLst>
                <a:gd name="T0" fmla="*/ 0 w 21745"/>
                <a:gd name="T1" fmla="*/ 0 h 21600"/>
                <a:gd name="T2" fmla="*/ 0 w 21745"/>
                <a:gd name="T3" fmla="*/ 0 h 21600"/>
                <a:gd name="T4" fmla="*/ 0 w 21745"/>
                <a:gd name="T5" fmla="*/ 0 h 21600"/>
                <a:gd name="T6" fmla="*/ 0 60000 65536"/>
                <a:gd name="T7" fmla="*/ 0 60000 65536"/>
                <a:gd name="T8" fmla="*/ 0 60000 65536"/>
                <a:gd name="T9" fmla="*/ 0 w 21745"/>
                <a:gd name="T10" fmla="*/ 0 h 21600"/>
                <a:gd name="T11" fmla="*/ 21745 w 2174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45" h="21600" fill="none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</a:path>
                <a:path w="21745" h="21600" stroke="0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  <a:lnTo>
                    <a:pt x="145" y="21600"/>
                  </a:lnTo>
                  <a:close/>
                </a:path>
              </a:pathLst>
            </a:custGeom>
            <a:noFill/>
            <a:ln w="254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0" name="Line 19"/>
            <p:cNvSpPr>
              <a:spLocks noChangeShapeType="1"/>
            </p:cNvSpPr>
            <p:nvPr/>
          </p:nvSpPr>
          <p:spPr bwMode="auto">
            <a:xfrm flipH="1">
              <a:off x="2384" y="3732"/>
              <a:ext cx="191" cy="34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1" name="Oval 20"/>
            <p:cNvSpPr>
              <a:spLocks noChangeArrowheads="1"/>
            </p:cNvSpPr>
            <p:nvPr/>
          </p:nvSpPr>
          <p:spPr bwMode="auto">
            <a:xfrm rot="-1860000">
              <a:off x="2559" y="3849"/>
              <a:ext cx="63" cy="125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2" name="Line 21"/>
            <p:cNvSpPr>
              <a:spLocks noChangeShapeType="1"/>
            </p:cNvSpPr>
            <p:nvPr/>
          </p:nvSpPr>
          <p:spPr bwMode="auto">
            <a:xfrm flipV="1">
              <a:off x="2384" y="3988"/>
              <a:ext cx="350" cy="9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3" name="Line 22"/>
            <p:cNvSpPr>
              <a:spLocks noChangeShapeType="1"/>
            </p:cNvSpPr>
            <p:nvPr/>
          </p:nvSpPr>
          <p:spPr bwMode="auto">
            <a:xfrm>
              <a:off x="1207" y="1989"/>
              <a:ext cx="1193" cy="65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04" name="Line 23"/>
            <p:cNvSpPr>
              <a:spLocks noChangeShapeType="1"/>
            </p:cNvSpPr>
            <p:nvPr/>
          </p:nvSpPr>
          <p:spPr bwMode="auto">
            <a:xfrm>
              <a:off x="1202" y="2827"/>
              <a:ext cx="1193" cy="65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05" name="Line 24"/>
            <p:cNvSpPr>
              <a:spLocks noChangeShapeType="1"/>
            </p:cNvSpPr>
            <p:nvPr/>
          </p:nvSpPr>
          <p:spPr bwMode="auto">
            <a:xfrm>
              <a:off x="433" y="2021"/>
              <a:ext cx="762" cy="4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06" name="Line 25"/>
            <p:cNvSpPr>
              <a:spLocks noChangeShapeType="1"/>
            </p:cNvSpPr>
            <p:nvPr/>
          </p:nvSpPr>
          <p:spPr bwMode="auto">
            <a:xfrm>
              <a:off x="2406" y="3121"/>
              <a:ext cx="762" cy="4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07" name="Line 26"/>
            <p:cNvSpPr>
              <a:spLocks noChangeShapeType="1"/>
            </p:cNvSpPr>
            <p:nvPr/>
          </p:nvSpPr>
          <p:spPr bwMode="auto">
            <a:xfrm>
              <a:off x="1207" y="2453"/>
              <a:ext cx="1193" cy="65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08" name="Oval 27"/>
            <p:cNvSpPr>
              <a:spLocks noChangeArrowheads="1"/>
            </p:cNvSpPr>
            <p:nvPr/>
          </p:nvSpPr>
          <p:spPr bwMode="auto">
            <a:xfrm>
              <a:off x="2570" y="3201"/>
              <a:ext cx="36" cy="40"/>
            </a:xfrm>
            <a:prstGeom prst="ellipse">
              <a:avLst/>
            </a:prstGeom>
            <a:solidFill>
              <a:srgbClr val="037C03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9" name="Oval 28"/>
            <p:cNvSpPr>
              <a:spLocks noChangeArrowheads="1"/>
            </p:cNvSpPr>
            <p:nvPr/>
          </p:nvSpPr>
          <p:spPr bwMode="auto">
            <a:xfrm>
              <a:off x="948" y="2299"/>
              <a:ext cx="36" cy="40"/>
            </a:xfrm>
            <a:prstGeom prst="ellipse">
              <a:avLst/>
            </a:prstGeom>
            <a:solidFill>
              <a:srgbClr val="037C03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2AE7B7FD-270E-B64B-946A-B56E893BFF55}"/>
              </a:ext>
            </a:extLst>
          </p:cNvPr>
          <p:cNvSpPr txBox="1"/>
          <p:nvPr/>
        </p:nvSpPr>
        <p:spPr>
          <a:xfrm>
            <a:off x="0" y="6535579"/>
            <a:ext cx="3352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Slide from L. </a:t>
            </a:r>
            <a:r>
              <a:rPr lang="en-US" sz="1600" dirty="0" err="1"/>
              <a:t>Lazebnik</a:t>
            </a:r>
            <a:r>
              <a:rPr lang="en-US" sz="1600" dirty="0"/>
              <a:t>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Essential matrix for parallel images</a:t>
            </a:r>
          </a:p>
        </p:txBody>
      </p:sp>
      <p:graphicFrame>
        <p:nvGraphicFramePr>
          <p:cNvPr id="2050" name="Object 34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949795890"/>
              </p:ext>
            </p:extLst>
          </p:nvPr>
        </p:nvGraphicFramePr>
        <p:xfrm>
          <a:off x="4438650" y="1454150"/>
          <a:ext cx="3257550" cy="50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460160" imgH="228600" progId="Equation.3">
                  <p:embed/>
                </p:oleObj>
              </mc:Choice>
              <mc:Fallback>
                <p:oleObj name="Equation" r:id="rId3" imgW="146016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38650" y="1454150"/>
                        <a:ext cx="3257550" cy="509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31"/>
          <p:cNvGraphicFramePr>
            <a:graphicFrameLocks noGrp="1"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2541030030"/>
              </p:ext>
            </p:extLst>
          </p:nvPr>
        </p:nvGraphicFramePr>
        <p:xfrm>
          <a:off x="4419600" y="3211513"/>
          <a:ext cx="3352800" cy="1514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574640" imgH="711000" progId="Equation.3">
                  <p:embed/>
                </p:oleObj>
              </mc:Choice>
              <mc:Fallback>
                <p:oleObj name="Equation" r:id="rId5" imgW="1574640" imgH="71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9600" y="3211513"/>
                        <a:ext cx="3352800" cy="1514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4" name="Text Box 33"/>
          <p:cNvSpPr txBox="1">
            <a:spLocks noChangeArrowheads="1"/>
          </p:cNvSpPr>
          <p:nvPr/>
        </p:nvSpPr>
        <p:spPr bwMode="auto">
          <a:xfrm>
            <a:off x="4595813" y="989013"/>
            <a:ext cx="27955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Epipolar constraint:</a:t>
            </a:r>
          </a:p>
        </p:txBody>
      </p:sp>
      <p:graphicFrame>
        <p:nvGraphicFramePr>
          <p:cNvPr id="616484" name="Object 36"/>
          <p:cNvGraphicFramePr>
            <a:graphicFrameLocks noGrp="1" noChangeAspect="1"/>
          </p:cNvGraphicFramePr>
          <p:nvPr>
            <p:ph sz="quarter" idx="3"/>
            <p:extLst>
              <p:ext uri="{D42A27DB-BD31-4B8C-83A1-F6EECF244321}">
                <p14:modId xmlns:p14="http://schemas.microsoft.com/office/powerpoint/2010/main" val="2274815634"/>
              </p:ext>
            </p:extLst>
          </p:nvPr>
        </p:nvGraphicFramePr>
        <p:xfrm>
          <a:off x="304800" y="4970463"/>
          <a:ext cx="8153400" cy="1374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4216320" imgH="711000" progId="Equation.3">
                  <p:embed/>
                </p:oleObj>
              </mc:Choice>
              <mc:Fallback>
                <p:oleObj name="Equation" r:id="rId7" imgW="4216320" imgH="71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4970463"/>
                        <a:ext cx="8153400" cy="1374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5" name="Text Box 38"/>
          <p:cNvSpPr txBox="1">
            <a:spLocks noChangeArrowheads="1"/>
          </p:cNvSpPr>
          <p:nvPr/>
        </p:nvSpPr>
        <p:spPr bwMode="auto">
          <a:xfrm>
            <a:off x="4953000" y="2286000"/>
            <a:ext cx="279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1" dirty="0">
                <a:latin typeface="Times New Roman" pitchFamily="18" charset="0"/>
              </a:rPr>
              <a:t>R</a:t>
            </a:r>
            <a:r>
              <a:rPr lang="en-US" i="1" dirty="0">
                <a:latin typeface="Times New Roman" pitchFamily="18" charset="0"/>
              </a:rPr>
              <a:t> = </a:t>
            </a:r>
            <a:r>
              <a:rPr lang="en-US" b="1" i="1" dirty="0">
                <a:latin typeface="Times New Roman" pitchFamily="18" charset="0"/>
              </a:rPr>
              <a:t>I</a:t>
            </a:r>
            <a:r>
              <a:rPr lang="en-US" i="1" dirty="0">
                <a:latin typeface="Times New Roman" pitchFamily="18" charset="0"/>
              </a:rPr>
              <a:t>	    </a:t>
            </a:r>
            <a:r>
              <a:rPr lang="en-US" b="1" i="1" dirty="0">
                <a:latin typeface="Times New Roman" pitchFamily="18" charset="0"/>
              </a:rPr>
              <a:t>t</a:t>
            </a:r>
            <a:r>
              <a:rPr lang="en-US" dirty="0">
                <a:latin typeface="Times New Roman" pitchFamily="18" charset="0"/>
              </a:rPr>
              <a:t> = (</a:t>
            </a:r>
            <a:r>
              <a:rPr lang="en-US" i="1" dirty="0">
                <a:latin typeface="Times New Roman" pitchFamily="18" charset="0"/>
              </a:rPr>
              <a:t>T</a:t>
            </a:r>
            <a:r>
              <a:rPr lang="en-US" dirty="0">
                <a:latin typeface="Times New Roman" pitchFamily="18" charset="0"/>
              </a:rPr>
              <a:t>, 0, 0)</a:t>
            </a:r>
          </a:p>
        </p:txBody>
      </p:sp>
      <p:sp>
        <p:nvSpPr>
          <p:cNvPr id="616489" name="Text Box 41"/>
          <p:cNvSpPr txBox="1">
            <a:spLocks noChangeArrowheads="1"/>
          </p:cNvSpPr>
          <p:nvPr/>
        </p:nvSpPr>
        <p:spPr bwMode="auto">
          <a:xfrm>
            <a:off x="685800" y="6364288"/>
            <a:ext cx="7829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The y-coordinates of corresponding points are the same!</a:t>
            </a:r>
          </a:p>
        </p:txBody>
      </p:sp>
      <p:grpSp>
        <p:nvGrpSpPr>
          <p:cNvPr id="2057" name="Group 42"/>
          <p:cNvGrpSpPr>
            <a:grpSpLocks/>
          </p:cNvGrpSpPr>
          <p:nvPr/>
        </p:nvGrpSpPr>
        <p:grpSpPr bwMode="auto">
          <a:xfrm>
            <a:off x="533400" y="1033463"/>
            <a:ext cx="3124200" cy="3690937"/>
            <a:chOff x="336" y="603"/>
            <a:chExt cx="2832" cy="3477"/>
          </a:xfrm>
        </p:grpSpPr>
        <p:sp>
          <p:nvSpPr>
            <p:cNvPr id="2062" name="Freeform 43"/>
            <p:cNvSpPr>
              <a:spLocks/>
            </p:cNvSpPr>
            <p:nvPr/>
          </p:nvSpPr>
          <p:spPr bwMode="auto">
            <a:xfrm>
              <a:off x="2193" y="603"/>
              <a:ext cx="769" cy="529"/>
            </a:xfrm>
            <a:custGeom>
              <a:avLst/>
              <a:gdLst>
                <a:gd name="T0" fmla="*/ 53 w 865"/>
                <a:gd name="T1" fmla="*/ 0 h 529"/>
                <a:gd name="T2" fmla="*/ 45 w 865"/>
                <a:gd name="T3" fmla="*/ 24 h 529"/>
                <a:gd name="T4" fmla="*/ 45 w 865"/>
                <a:gd name="T5" fmla="*/ 48 h 529"/>
                <a:gd name="T6" fmla="*/ 30 w 865"/>
                <a:gd name="T7" fmla="*/ 72 h 529"/>
                <a:gd name="T8" fmla="*/ 22 w 865"/>
                <a:gd name="T9" fmla="*/ 96 h 529"/>
                <a:gd name="T10" fmla="*/ 22 w 865"/>
                <a:gd name="T11" fmla="*/ 120 h 529"/>
                <a:gd name="T12" fmla="*/ 22 w 865"/>
                <a:gd name="T13" fmla="*/ 144 h 529"/>
                <a:gd name="T14" fmla="*/ 15 w 865"/>
                <a:gd name="T15" fmla="*/ 168 h 529"/>
                <a:gd name="T16" fmla="*/ 8 w 865"/>
                <a:gd name="T17" fmla="*/ 192 h 529"/>
                <a:gd name="T18" fmla="*/ 0 w 865"/>
                <a:gd name="T19" fmla="*/ 216 h 529"/>
                <a:gd name="T20" fmla="*/ 0 w 865"/>
                <a:gd name="T21" fmla="*/ 240 h 529"/>
                <a:gd name="T22" fmla="*/ 0 w 865"/>
                <a:gd name="T23" fmla="*/ 264 h 529"/>
                <a:gd name="T24" fmla="*/ 8 w 865"/>
                <a:gd name="T25" fmla="*/ 288 h 529"/>
                <a:gd name="T26" fmla="*/ 8 w 865"/>
                <a:gd name="T27" fmla="*/ 312 h 529"/>
                <a:gd name="T28" fmla="*/ 15 w 865"/>
                <a:gd name="T29" fmla="*/ 336 h 529"/>
                <a:gd name="T30" fmla="*/ 15 w 865"/>
                <a:gd name="T31" fmla="*/ 360 h 529"/>
                <a:gd name="T32" fmla="*/ 22 w 865"/>
                <a:gd name="T33" fmla="*/ 384 h 529"/>
                <a:gd name="T34" fmla="*/ 22 w 865"/>
                <a:gd name="T35" fmla="*/ 408 h 529"/>
                <a:gd name="T36" fmla="*/ 30 w 865"/>
                <a:gd name="T37" fmla="*/ 432 h 529"/>
                <a:gd name="T38" fmla="*/ 37 w 865"/>
                <a:gd name="T39" fmla="*/ 456 h 529"/>
                <a:gd name="T40" fmla="*/ 532 w 865"/>
                <a:gd name="T41" fmla="*/ 528 h 529"/>
                <a:gd name="T42" fmla="*/ 502 w 865"/>
                <a:gd name="T43" fmla="*/ 480 h 529"/>
                <a:gd name="T44" fmla="*/ 495 w 865"/>
                <a:gd name="T45" fmla="*/ 456 h 529"/>
                <a:gd name="T46" fmla="*/ 487 w 865"/>
                <a:gd name="T47" fmla="*/ 420 h 529"/>
                <a:gd name="T48" fmla="*/ 480 w 865"/>
                <a:gd name="T49" fmla="*/ 396 h 529"/>
                <a:gd name="T50" fmla="*/ 472 w 865"/>
                <a:gd name="T51" fmla="*/ 372 h 529"/>
                <a:gd name="T52" fmla="*/ 465 w 865"/>
                <a:gd name="T53" fmla="*/ 348 h 529"/>
                <a:gd name="T54" fmla="*/ 465 w 865"/>
                <a:gd name="T55" fmla="*/ 324 h 529"/>
                <a:gd name="T56" fmla="*/ 465 w 865"/>
                <a:gd name="T57" fmla="*/ 288 h 529"/>
                <a:gd name="T58" fmla="*/ 465 w 865"/>
                <a:gd name="T59" fmla="*/ 264 h 529"/>
                <a:gd name="T60" fmla="*/ 465 w 865"/>
                <a:gd name="T61" fmla="*/ 240 h 529"/>
                <a:gd name="T62" fmla="*/ 480 w 865"/>
                <a:gd name="T63" fmla="*/ 216 h 529"/>
                <a:gd name="T64" fmla="*/ 480 w 865"/>
                <a:gd name="T65" fmla="*/ 192 h 529"/>
                <a:gd name="T66" fmla="*/ 487 w 865"/>
                <a:gd name="T67" fmla="*/ 168 h 529"/>
                <a:gd name="T68" fmla="*/ 502 w 865"/>
                <a:gd name="T69" fmla="*/ 156 h 529"/>
                <a:gd name="T70" fmla="*/ 502 w 865"/>
                <a:gd name="T71" fmla="*/ 132 h 529"/>
                <a:gd name="T72" fmla="*/ 517 w 865"/>
                <a:gd name="T73" fmla="*/ 108 h 529"/>
                <a:gd name="T74" fmla="*/ 532 w 865"/>
                <a:gd name="T75" fmla="*/ 96 h 529"/>
                <a:gd name="T76" fmla="*/ 540 w 865"/>
                <a:gd name="T77" fmla="*/ 72 h 529"/>
                <a:gd name="T78" fmla="*/ 53 w 865"/>
                <a:gd name="T79" fmla="*/ 0 h 52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865"/>
                <a:gd name="T121" fmla="*/ 0 h 529"/>
                <a:gd name="T122" fmla="*/ 865 w 865"/>
                <a:gd name="T123" fmla="*/ 529 h 529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865" h="529">
                  <a:moveTo>
                    <a:pt x="84" y="0"/>
                  </a:moveTo>
                  <a:lnTo>
                    <a:pt x="72" y="24"/>
                  </a:lnTo>
                  <a:lnTo>
                    <a:pt x="72" y="48"/>
                  </a:lnTo>
                  <a:lnTo>
                    <a:pt x="48" y="72"/>
                  </a:lnTo>
                  <a:lnTo>
                    <a:pt x="36" y="96"/>
                  </a:lnTo>
                  <a:lnTo>
                    <a:pt x="36" y="120"/>
                  </a:lnTo>
                  <a:lnTo>
                    <a:pt x="36" y="144"/>
                  </a:lnTo>
                  <a:lnTo>
                    <a:pt x="24" y="168"/>
                  </a:lnTo>
                  <a:lnTo>
                    <a:pt x="12" y="192"/>
                  </a:lnTo>
                  <a:lnTo>
                    <a:pt x="0" y="216"/>
                  </a:lnTo>
                  <a:lnTo>
                    <a:pt x="0" y="240"/>
                  </a:lnTo>
                  <a:lnTo>
                    <a:pt x="0" y="264"/>
                  </a:lnTo>
                  <a:lnTo>
                    <a:pt x="12" y="288"/>
                  </a:lnTo>
                  <a:lnTo>
                    <a:pt x="12" y="312"/>
                  </a:lnTo>
                  <a:lnTo>
                    <a:pt x="24" y="336"/>
                  </a:lnTo>
                  <a:lnTo>
                    <a:pt x="24" y="360"/>
                  </a:lnTo>
                  <a:lnTo>
                    <a:pt x="36" y="384"/>
                  </a:lnTo>
                  <a:lnTo>
                    <a:pt x="36" y="408"/>
                  </a:lnTo>
                  <a:lnTo>
                    <a:pt x="48" y="432"/>
                  </a:lnTo>
                  <a:lnTo>
                    <a:pt x="60" y="456"/>
                  </a:lnTo>
                  <a:lnTo>
                    <a:pt x="852" y="528"/>
                  </a:lnTo>
                  <a:lnTo>
                    <a:pt x="804" y="480"/>
                  </a:lnTo>
                  <a:lnTo>
                    <a:pt x="792" y="456"/>
                  </a:lnTo>
                  <a:lnTo>
                    <a:pt x="780" y="420"/>
                  </a:lnTo>
                  <a:lnTo>
                    <a:pt x="768" y="396"/>
                  </a:lnTo>
                  <a:lnTo>
                    <a:pt x="756" y="372"/>
                  </a:lnTo>
                  <a:lnTo>
                    <a:pt x="744" y="348"/>
                  </a:lnTo>
                  <a:lnTo>
                    <a:pt x="744" y="324"/>
                  </a:lnTo>
                  <a:lnTo>
                    <a:pt x="744" y="288"/>
                  </a:lnTo>
                  <a:lnTo>
                    <a:pt x="744" y="264"/>
                  </a:lnTo>
                  <a:lnTo>
                    <a:pt x="744" y="240"/>
                  </a:lnTo>
                  <a:lnTo>
                    <a:pt x="768" y="216"/>
                  </a:lnTo>
                  <a:lnTo>
                    <a:pt x="768" y="192"/>
                  </a:lnTo>
                  <a:lnTo>
                    <a:pt x="780" y="168"/>
                  </a:lnTo>
                  <a:lnTo>
                    <a:pt x="804" y="156"/>
                  </a:lnTo>
                  <a:lnTo>
                    <a:pt x="804" y="132"/>
                  </a:lnTo>
                  <a:lnTo>
                    <a:pt x="828" y="108"/>
                  </a:lnTo>
                  <a:lnTo>
                    <a:pt x="852" y="96"/>
                  </a:lnTo>
                  <a:lnTo>
                    <a:pt x="864" y="72"/>
                  </a:lnTo>
                  <a:lnTo>
                    <a:pt x="84" y="0"/>
                  </a:lnTo>
                </a:path>
              </a:pathLst>
            </a:custGeom>
            <a:gradFill rotWithShape="0">
              <a:gsLst>
                <a:gs pos="0">
                  <a:srgbClr val="012501"/>
                </a:gs>
                <a:gs pos="100000">
                  <a:srgbClr val="037C03"/>
                </a:gs>
              </a:gsLst>
              <a:lin ang="18900000" scaled="1"/>
            </a:gra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63" name="Line 44"/>
            <p:cNvSpPr>
              <a:spLocks noChangeShapeType="1"/>
            </p:cNvSpPr>
            <p:nvPr/>
          </p:nvSpPr>
          <p:spPr bwMode="auto">
            <a:xfrm>
              <a:off x="561" y="2715"/>
              <a:ext cx="2048" cy="115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64" name="Freeform 45"/>
            <p:cNvSpPr>
              <a:spLocks/>
            </p:cNvSpPr>
            <p:nvPr/>
          </p:nvSpPr>
          <p:spPr bwMode="auto">
            <a:xfrm>
              <a:off x="966" y="768"/>
              <a:ext cx="1557" cy="1551"/>
            </a:xfrm>
            <a:custGeom>
              <a:avLst/>
              <a:gdLst>
                <a:gd name="T0" fmla="*/ 0 w 1557"/>
                <a:gd name="T1" fmla="*/ 1551 h 1551"/>
                <a:gd name="T2" fmla="*/ 1557 w 1557"/>
                <a:gd name="T3" fmla="*/ 0 h 1551"/>
                <a:gd name="T4" fmla="*/ 0 60000 65536"/>
                <a:gd name="T5" fmla="*/ 0 60000 65536"/>
                <a:gd name="T6" fmla="*/ 0 w 1557"/>
                <a:gd name="T7" fmla="*/ 0 h 1551"/>
                <a:gd name="T8" fmla="*/ 1557 w 1557"/>
                <a:gd name="T9" fmla="*/ 1551 h 155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557" h="1551">
                  <a:moveTo>
                    <a:pt x="0" y="1551"/>
                  </a:moveTo>
                  <a:lnTo>
                    <a:pt x="1557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65" name="Freeform 46"/>
            <p:cNvSpPr>
              <a:spLocks/>
            </p:cNvSpPr>
            <p:nvPr/>
          </p:nvSpPr>
          <p:spPr bwMode="auto">
            <a:xfrm>
              <a:off x="433" y="1569"/>
              <a:ext cx="769" cy="1261"/>
            </a:xfrm>
            <a:custGeom>
              <a:avLst/>
              <a:gdLst>
                <a:gd name="T0" fmla="*/ 0 w 865"/>
                <a:gd name="T1" fmla="*/ 828 h 1261"/>
                <a:gd name="T2" fmla="*/ 540 w 865"/>
                <a:gd name="T3" fmla="*/ 1260 h 1261"/>
                <a:gd name="T4" fmla="*/ 540 w 865"/>
                <a:gd name="T5" fmla="*/ 414 h 1261"/>
                <a:gd name="T6" fmla="*/ 0 w 865"/>
                <a:gd name="T7" fmla="*/ 0 h 1261"/>
                <a:gd name="T8" fmla="*/ 0 w 865"/>
                <a:gd name="T9" fmla="*/ 828 h 12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65"/>
                <a:gd name="T16" fmla="*/ 0 h 1261"/>
                <a:gd name="T17" fmla="*/ 865 w 865"/>
                <a:gd name="T18" fmla="*/ 1261 h 126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65" h="1261">
                  <a:moveTo>
                    <a:pt x="0" y="828"/>
                  </a:moveTo>
                  <a:lnTo>
                    <a:pt x="864" y="1260"/>
                  </a:lnTo>
                  <a:lnTo>
                    <a:pt x="864" y="414"/>
                  </a:lnTo>
                  <a:lnTo>
                    <a:pt x="0" y="0"/>
                  </a:lnTo>
                  <a:lnTo>
                    <a:pt x="0" y="828"/>
                  </a:lnTo>
                </a:path>
              </a:pathLst>
            </a:custGeom>
            <a:solidFill>
              <a:srgbClr val="FEBF02"/>
            </a:solidFill>
            <a:ln w="12700" cap="rnd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66" name="Freeform 47"/>
            <p:cNvSpPr>
              <a:spLocks/>
            </p:cNvSpPr>
            <p:nvPr/>
          </p:nvSpPr>
          <p:spPr bwMode="auto">
            <a:xfrm>
              <a:off x="2514" y="768"/>
              <a:ext cx="74" cy="2463"/>
            </a:xfrm>
            <a:custGeom>
              <a:avLst/>
              <a:gdLst>
                <a:gd name="T0" fmla="*/ 74 w 74"/>
                <a:gd name="T1" fmla="*/ 2463 h 2463"/>
                <a:gd name="T2" fmla="*/ 0 w 74"/>
                <a:gd name="T3" fmla="*/ 0 h 2463"/>
                <a:gd name="T4" fmla="*/ 0 60000 65536"/>
                <a:gd name="T5" fmla="*/ 0 60000 65536"/>
                <a:gd name="T6" fmla="*/ 0 w 74"/>
                <a:gd name="T7" fmla="*/ 0 h 2463"/>
                <a:gd name="T8" fmla="*/ 74 w 74"/>
                <a:gd name="T9" fmla="*/ 2463 h 246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74" h="2463">
                  <a:moveTo>
                    <a:pt x="74" y="2463"/>
                  </a:moveTo>
                  <a:lnTo>
                    <a:pt x="0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67" name="Freeform 48"/>
            <p:cNvSpPr>
              <a:spLocks/>
            </p:cNvSpPr>
            <p:nvPr/>
          </p:nvSpPr>
          <p:spPr bwMode="auto">
            <a:xfrm>
              <a:off x="2396" y="2651"/>
              <a:ext cx="769" cy="1261"/>
            </a:xfrm>
            <a:custGeom>
              <a:avLst/>
              <a:gdLst>
                <a:gd name="T0" fmla="*/ 0 w 865"/>
                <a:gd name="T1" fmla="*/ 828 h 1261"/>
                <a:gd name="T2" fmla="*/ 540 w 865"/>
                <a:gd name="T3" fmla="*/ 1260 h 1261"/>
                <a:gd name="T4" fmla="*/ 540 w 865"/>
                <a:gd name="T5" fmla="*/ 414 h 1261"/>
                <a:gd name="T6" fmla="*/ 0 w 865"/>
                <a:gd name="T7" fmla="*/ 0 h 1261"/>
                <a:gd name="T8" fmla="*/ 0 w 865"/>
                <a:gd name="T9" fmla="*/ 828 h 12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65"/>
                <a:gd name="T16" fmla="*/ 0 h 1261"/>
                <a:gd name="T17" fmla="*/ 865 w 865"/>
                <a:gd name="T18" fmla="*/ 1261 h 126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65" h="1261">
                  <a:moveTo>
                    <a:pt x="0" y="828"/>
                  </a:moveTo>
                  <a:lnTo>
                    <a:pt x="864" y="1260"/>
                  </a:lnTo>
                  <a:lnTo>
                    <a:pt x="864" y="414"/>
                  </a:lnTo>
                  <a:lnTo>
                    <a:pt x="0" y="0"/>
                  </a:lnTo>
                  <a:lnTo>
                    <a:pt x="0" y="828"/>
                  </a:lnTo>
                </a:path>
              </a:pathLst>
            </a:custGeom>
            <a:solidFill>
              <a:srgbClr val="FEBF02"/>
            </a:solidFill>
            <a:ln w="12700" cap="rnd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68" name="Line 49"/>
            <p:cNvSpPr>
              <a:spLocks noChangeShapeType="1"/>
            </p:cNvSpPr>
            <p:nvPr/>
          </p:nvSpPr>
          <p:spPr bwMode="auto">
            <a:xfrm flipV="1">
              <a:off x="561" y="2319"/>
              <a:ext cx="405" cy="3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69" name="Line 50"/>
            <p:cNvSpPr>
              <a:spLocks noChangeShapeType="1"/>
            </p:cNvSpPr>
            <p:nvPr/>
          </p:nvSpPr>
          <p:spPr bwMode="auto">
            <a:xfrm flipH="1" flipV="1">
              <a:off x="2588" y="3231"/>
              <a:ext cx="21" cy="6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70" name="Freeform 51"/>
            <p:cNvSpPr>
              <a:spLocks/>
            </p:cNvSpPr>
            <p:nvPr/>
          </p:nvSpPr>
          <p:spPr bwMode="auto">
            <a:xfrm>
              <a:off x="336" y="2684"/>
              <a:ext cx="248" cy="244"/>
            </a:xfrm>
            <a:custGeom>
              <a:avLst/>
              <a:gdLst>
                <a:gd name="T0" fmla="*/ 0 w 279"/>
                <a:gd name="T1" fmla="*/ 243 h 244"/>
                <a:gd name="T2" fmla="*/ 92 w 279"/>
                <a:gd name="T3" fmla="*/ 1 h 244"/>
                <a:gd name="T4" fmla="*/ 100 w 279"/>
                <a:gd name="T5" fmla="*/ 0 h 244"/>
                <a:gd name="T6" fmla="*/ 104 w 279"/>
                <a:gd name="T7" fmla="*/ 3 h 244"/>
                <a:gd name="T8" fmla="*/ 104 w 279"/>
                <a:gd name="T9" fmla="*/ 6 h 244"/>
                <a:gd name="T10" fmla="*/ 108 w 279"/>
                <a:gd name="T11" fmla="*/ 5 h 244"/>
                <a:gd name="T12" fmla="*/ 110 w 279"/>
                <a:gd name="T13" fmla="*/ 9 h 244"/>
                <a:gd name="T14" fmla="*/ 114 w 279"/>
                <a:gd name="T15" fmla="*/ 7 h 244"/>
                <a:gd name="T16" fmla="*/ 116 w 279"/>
                <a:gd name="T17" fmla="*/ 12 h 244"/>
                <a:gd name="T18" fmla="*/ 118 w 279"/>
                <a:gd name="T19" fmla="*/ 13 h 244"/>
                <a:gd name="T20" fmla="*/ 123 w 279"/>
                <a:gd name="T21" fmla="*/ 14 h 244"/>
                <a:gd name="T22" fmla="*/ 125 w 279"/>
                <a:gd name="T23" fmla="*/ 15 h 244"/>
                <a:gd name="T24" fmla="*/ 128 w 279"/>
                <a:gd name="T25" fmla="*/ 19 h 244"/>
                <a:gd name="T26" fmla="*/ 132 w 279"/>
                <a:gd name="T27" fmla="*/ 20 h 244"/>
                <a:gd name="T28" fmla="*/ 134 w 279"/>
                <a:gd name="T29" fmla="*/ 23 h 244"/>
                <a:gd name="T30" fmla="*/ 139 w 279"/>
                <a:gd name="T31" fmla="*/ 25 h 244"/>
                <a:gd name="T32" fmla="*/ 141 w 279"/>
                <a:gd name="T33" fmla="*/ 29 h 244"/>
                <a:gd name="T34" fmla="*/ 143 w 279"/>
                <a:gd name="T35" fmla="*/ 32 h 244"/>
                <a:gd name="T36" fmla="*/ 144 w 279"/>
                <a:gd name="T37" fmla="*/ 36 h 244"/>
                <a:gd name="T38" fmla="*/ 147 w 279"/>
                <a:gd name="T39" fmla="*/ 39 h 244"/>
                <a:gd name="T40" fmla="*/ 148 w 279"/>
                <a:gd name="T41" fmla="*/ 45 h 244"/>
                <a:gd name="T42" fmla="*/ 151 w 279"/>
                <a:gd name="T43" fmla="*/ 46 h 244"/>
                <a:gd name="T44" fmla="*/ 155 w 279"/>
                <a:gd name="T45" fmla="*/ 55 h 244"/>
                <a:gd name="T46" fmla="*/ 155 w 279"/>
                <a:gd name="T47" fmla="*/ 58 h 244"/>
                <a:gd name="T48" fmla="*/ 160 w 279"/>
                <a:gd name="T49" fmla="*/ 63 h 244"/>
                <a:gd name="T50" fmla="*/ 160 w 279"/>
                <a:gd name="T51" fmla="*/ 67 h 244"/>
                <a:gd name="T52" fmla="*/ 163 w 279"/>
                <a:gd name="T53" fmla="*/ 71 h 244"/>
                <a:gd name="T54" fmla="*/ 163 w 279"/>
                <a:gd name="T55" fmla="*/ 75 h 244"/>
                <a:gd name="T56" fmla="*/ 165 w 279"/>
                <a:gd name="T57" fmla="*/ 81 h 244"/>
                <a:gd name="T58" fmla="*/ 165 w 279"/>
                <a:gd name="T59" fmla="*/ 86 h 244"/>
                <a:gd name="T60" fmla="*/ 166 w 279"/>
                <a:gd name="T61" fmla="*/ 90 h 244"/>
                <a:gd name="T62" fmla="*/ 166 w 279"/>
                <a:gd name="T63" fmla="*/ 95 h 244"/>
                <a:gd name="T64" fmla="*/ 167 w 279"/>
                <a:gd name="T65" fmla="*/ 99 h 244"/>
                <a:gd name="T66" fmla="*/ 167 w 279"/>
                <a:gd name="T67" fmla="*/ 103 h 244"/>
                <a:gd name="T68" fmla="*/ 167 w 279"/>
                <a:gd name="T69" fmla="*/ 109 h 244"/>
                <a:gd name="T70" fmla="*/ 167 w 279"/>
                <a:gd name="T71" fmla="*/ 113 h 244"/>
                <a:gd name="T72" fmla="*/ 171 w 279"/>
                <a:gd name="T73" fmla="*/ 119 h 244"/>
                <a:gd name="T74" fmla="*/ 172 w 279"/>
                <a:gd name="T75" fmla="*/ 124 h 244"/>
                <a:gd name="T76" fmla="*/ 172 w 279"/>
                <a:gd name="T77" fmla="*/ 128 h 244"/>
                <a:gd name="T78" fmla="*/ 172 w 279"/>
                <a:gd name="T79" fmla="*/ 134 h 244"/>
                <a:gd name="T80" fmla="*/ 173 w 279"/>
                <a:gd name="T81" fmla="*/ 138 h 244"/>
                <a:gd name="T82" fmla="*/ 173 w 279"/>
                <a:gd name="T83" fmla="*/ 143 h 244"/>
                <a:gd name="T84" fmla="*/ 173 w 279"/>
                <a:gd name="T85" fmla="*/ 147 h 244"/>
                <a:gd name="T86" fmla="*/ 172 w 279"/>
                <a:gd name="T87" fmla="*/ 153 h 244"/>
                <a:gd name="T88" fmla="*/ 172 w 279"/>
                <a:gd name="T89" fmla="*/ 156 h 244"/>
                <a:gd name="T90" fmla="*/ 173 w 279"/>
                <a:gd name="T91" fmla="*/ 162 h 244"/>
                <a:gd name="T92" fmla="*/ 174 w 279"/>
                <a:gd name="T93" fmla="*/ 167 h 244"/>
                <a:gd name="T94" fmla="*/ 172 w 279"/>
                <a:gd name="T95" fmla="*/ 172 h 244"/>
                <a:gd name="T96" fmla="*/ 169 w 279"/>
                <a:gd name="T97" fmla="*/ 181 h 244"/>
                <a:gd name="T98" fmla="*/ 0 w 279"/>
                <a:gd name="T99" fmla="*/ 243 h 24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79"/>
                <a:gd name="T151" fmla="*/ 0 h 244"/>
                <a:gd name="T152" fmla="*/ 279 w 279"/>
                <a:gd name="T153" fmla="*/ 244 h 244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79" h="244">
                  <a:moveTo>
                    <a:pt x="0" y="243"/>
                  </a:moveTo>
                  <a:lnTo>
                    <a:pt x="148" y="1"/>
                  </a:lnTo>
                  <a:lnTo>
                    <a:pt x="160" y="0"/>
                  </a:lnTo>
                  <a:lnTo>
                    <a:pt x="167" y="3"/>
                  </a:lnTo>
                  <a:lnTo>
                    <a:pt x="168" y="6"/>
                  </a:lnTo>
                  <a:lnTo>
                    <a:pt x="173" y="5"/>
                  </a:lnTo>
                  <a:lnTo>
                    <a:pt x="177" y="9"/>
                  </a:lnTo>
                  <a:lnTo>
                    <a:pt x="182" y="7"/>
                  </a:lnTo>
                  <a:lnTo>
                    <a:pt x="184" y="12"/>
                  </a:lnTo>
                  <a:lnTo>
                    <a:pt x="190" y="13"/>
                  </a:lnTo>
                  <a:lnTo>
                    <a:pt x="196" y="14"/>
                  </a:lnTo>
                  <a:lnTo>
                    <a:pt x="201" y="15"/>
                  </a:lnTo>
                  <a:lnTo>
                    <a:pt x="205" y="19"/>
                  </a:lnTo>
                  <a:lnTo>
                    <a:pt x="210" y="20"/>
                  </a:lnTo>
                  <a:lnTo>
                    <a:pt x="215" y="23"/>
                  </a:lnTo>
                  <a:lnTo>
                    <a:pt x="222" y="25"/>
                  </a:lnTo>
                  <a:lnTo>
                    <a:pt x="226" y="29"/>
                  </a:lnTo>
                  <a:lnTo>
                    <a:pt x="229" y="32"/>
                  </a:lnTo>
                  <a:lnTo>
                    <a:pt x="231" y="36"/>
                  </a:lnTo>
                  <a:lnTo>
                    <a:pt x="235" y="39"/>
                  </a:lnTo>
                  <a:lnTo>
                    <a:pt x="238" y="45"/>
                  </a:lnTo>
                  <a:lnTo>
                    <a:pt x="242" y="46"/>
                  </a:lnTo>
                  <a:lnTo>
                    <a:pt x="248" y="55"/>
                  </a:lnTo>
                  <a:lnTo>
                    <a:pt x="249" y="58"/>
                  </a:lnTo>
                  <a:lnTo>
                    <a:pt x="255" y="63"/>
                  </a:lnTo>
                  <a:lnTo>
                    <a:pt x="256" y="67"/>
                  </a:lnTo>
                  <a:lnTo>
                    <a:pt x="261" y="71"/>
                  </a:lnTo>
                  <a:lnTo>
                    <a:pt x="261" y="75"/>
                  </a:lnTo>
                  <a:lnTo>
                    <a:pt x="264" y="81"/>
                  </a:lnTo>
                  <a:lnTo>
                    <a:pt x="264" y="86"/>
                  </a:lnTo>
                  <a:lnTo>
                    <a:pt x="266" y="90"/>
                  </a:lnTo>
                  <a:lnTo>
                    <a:pt x="266" y="95"/>
                  </a:lnTo>
                  <a:lnTo>
                    <a:pt x="268" y="99"/>
                  </a:lnTo>
                  <a:lnTo>
                    <a:pt x="267" y="103"/>
                  </a:lnTo>
                  <a:lnTo>
                    <a:pt x="268" y="109"/>
                  </a:lnTo>
                  <a:lnTo>
                    <a:pt x="269" y="113"/>
                  </a:lnTo>
                  <a:lnTo>
                    <a:pt x="273" y="119"/>
                  </a:lnTo>
                  <a:lnTo>
                    <a:pt x="274" y="124"/>
                  </a:lnTo>
                  <a:lnTo>
                    <a:pt x="275" y="128"/>
                  </a:lnTo>
                  <a:lnTo>
                    <a:pt x="276" y="134"/>
                  </a:lnTo>
                  <a:lnTo>
                    <a:pt x="277" y="138"/>
                  </a:lnTo>
                  <a:lnTo>
                    <a:pt x="277" y="143"/>
                  </a:lnTo>
                  <a:lnTo>
                    <a:pt x="277" y="147"/>
                  </a:lnTo>
                  <a:lnTo>
                    <a:pt x="274" y="153"/>
                  </a:lnTo>
                  <a:lnTo>
                    <a:pt x="276" y="156"/>
                  </a:lnTo>
                  <a:lnTo>
                    <a:pt x="277" y="162"/>
                  </a:lnTo>
                  <a:lnTo>
                    <a:pt x="278" y="167"/>
                  </a:lnTo>
                  <a:lnTo>
                    <a:pt x="275" y="172"/>
                  </a:lnTo>
                  <a:lnTo>
                    <a:pt x="271" y="181"/>
                  </a:lnTo>
                  <a:lnTo>
                    <a:pt x="0" y="243"/>
                  </a:lnTo>
                </a:path>
              </a:pathLst>
            </a:custGeom>
            <a:noFill/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71" name="Arc 52"/>
            <p:cNvSpPr>
              <a:spLocks/>
            </p:cNvSpPr>
            <p:nvPr/>
          </p:nvSpPr>
          <p:spPr bwMode="auto">
            <a:xfrm rot="720000">
              <a:off x="462" y="2694"/>
              <a:ext cx="133" cy="149"/>
            </a:xfrm>
            <a:custGeom>
              <a:avLst/>
              <a:gdLst>
                <a:gd name="T0" fmla="*/ 0 w 21745"/>
                <a:gd name="T1" fmla="*/ 0 h 21600"/>
                <a:gd name="T2" fmla="*/ 0 w 21745"/>
                <a:gd name="T3" fmla="*/ 0 h 21600"/>
                <a:gd name="T4" fmla="*/ 0 w 21745"/>
                <a:gd name="T5" fmla="*/ 0 h 21600"/>
                <a:gd name="T6" fmla="*/ 0 60000 65536"/>
                <a:gd name="T7" fmla="*/ 0 60000 65536"/>
                <a:gd name="T8" fmla="*/ 0 60000 65536"/>
                <a:gd name="T9" fmla="*/ 0 w 21745"/>
                <a:gd name="T10" fmla="*/ 0 h 21600"/>
                <a:gd name="T11" fmla="*/ 21745 w 2174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45" h="21600" fill="none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</a:path>
                <a:path w="21745" h="21600" stroke="0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  <a:lnTo>
                    <a:pt x="145" y="21600"/>
                  </a:lnTo>
                  <a:close/>
                </a:path>
              </a:pathLst>
            </a:custGeom>
            <a:noFill/>
            <a:ln w="254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72" name="Line 53"/>
            <p:cNvSpPr>
              <a:spLocks noChangeShapeType="1"/>
            </p:cNvSpPr>
            <p:nvPr/>
          </p:nvSpPr>
          <p:spPr bwMode="auto">
            <a:xfrm flipH="1">
              <a:off x="336" y="2580"/>
              <a:ext cx="191" cy="34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73" name="Oval 54"/>
            <p:cNvSpPr>
              <a:spLocks noChangeArrowheads="1"/>
            </p:cNvSpPr>
            <p:nvPr/>
          </p:nvSpPr>
          <p:spPr bwMode="auto">
            <a:xfrm rot="-1860000">
              <a:off x="511" y="2697"/>
              <a:ext cx="63" cy="125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74" name="Line 55"/>
            <p:cNvSpPr>
              <a:spLocks noChangeShapeType="1"/>
            </p:cNvSpPr>
            <p:nvPr/>
          </p:nvSpPr>
          <p:spPr bwMode="auto">
            <a:xfrm flipV="1">
              <a:off x="336" y="2836"/>
              <a:ext cx="350" cy="9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75" name="Freeform 56"/>
            <p:cNvSpPr>
              <a:spLocks/>
            </p:cNvSpPr>
            <p:nvPr/>
          </p:nvSpPr>
          <p:spPr bwMode="auto">
            <a:xfrm>
              <a:off x="2384" y="3836"/>
              <a:ext cx="248" cy="244"/>
            </a:xfrm>
            <a:custGeom>
              <a:avLst/>
              <a:gdLst>
                <a:gd name="T0" fmla="*/ 0 w 279"/>
                <a:gd name="T1" fmla="*/ 243 h 244"/>
                <a:gd name="T2" fmla="*/ 92 w 279"/>
                <a:gd name="T3" fmla="*/ 1 h 244"/>
                <a:gd name="T4" fmla="*/ 100 w 279"/>
                <a:gd name="T5" fmla="*/ 0 h 244"/>
                <a:gd name="T6" fmla="*/ 104 w 279"/>
                <a:gd name="T7" fmla="*/ 3 h 244"/>
                <a:gd name="T8" fmla="*/ 104 w 279"/>
                <a:gd name="T9" fmla="*/ 6 h 244"/>
                <a:gd name="T10" fmla="*/ 108 w 279"/>
                <a:gd name="T11" fmla="*/ 5 h 244"/>
                <a:gd name="T12" fmla="*/ 110 w 279"/>
                <a:gd name="T13" fmla="*/ 9 h 244"/>
                <a:gd name="T14" fmla="*/ 114 w 279"/>
                <a:gd name="T15" fmla="*/ 7 h 244"/>
                <a:gd name="T16" fmla="*/ 116 w 279"/>
                <a:gd name="T17" fmla="*/ 12 h 244"/>
                <a:gd name="T18" fmla="*/ 118 w 279"/>
                <a:gd name="T19" fmla="*/ 13 h 244"/>
                <a:gd name="T20" fmla="*/ 123 w 279"/>
                <a:gd name="T21" fmla="*/ 14 h 244"/>
                <a:gd name="T22" fmla="*/ 125 w 279"/>
                <a:gd name="T23" fmla="*/ 15 h 244"/>
                <a:gd name="T24" fmla="*/ 128 w 279"/>
                <a:gd name="T25" fmla="*/ 19 h 244"/>
                <a:gd name="T26" fmla="*/ 132 w 279"/>
                <a:gd name="T27" fmla="*/ 20 h 244"/>
                <a:gd name="T28" fmla="*/ 134 w 279"/>
                <a:gd name="T29" fmla="*/ 23 h 244"/>
                <a:gd name="T30" fmla="*/ 139 w 279"/>
                <a:gd name="T31" fmla="*/ 25 h 244"/>
                <a:gd name="T32" fmla="*/ 141 w 279"/>
                <a:gd name="T33" fmla="*/ 29 h 244"/>
                <a:gd name="T34" fmla="*/ 143 w 279"/>
                <a:gd name="T35" fmla="*/ 32 h 244"/>
                <a:gd name="T36" fmla="*/ 144 w 279"/>
                <a:gd name="T37" fmla="*/ 36 h 244"/>
                <a:gd name="T38" fmla="*/ 147 w 279"/>
                <a:gd name="T39" fmla="*/ 39 h 244"/>
                <a:gd name="T40" fmla="*/ 148 w 279"/>
                <a:gd name="T41" fmla="*/ 45 h 244"/>
                <a:gd name="T42" fmla="*/ 151 w 279"/>
                <a:gd name="T43" fmla="*/ 46 h 244"/>
                <a:gd name="T44" fmla="*/ 155 w 279"/>
                <a:gd name="T45" fmla="*/ 55 h 244"/>
                <a:gd name="T46" fmla="*/ 155 w 279"/>
                <a:gd name="T47" fmla="*/ 58 h 244"/>
                <a:gd name="T48" fmla="*/ 160 w 279"/>
                <a:gd name="T49" fmla="*/ 63 h 244"/>
                <a:gd name="T50" fmla="*/ 160 w 279"/>
                <a:gd name="T51" fmla="*/ 67 h 244"/>
                <a:gd name="T52" fmla="*/ 163 w 279"/>
                <a:gd name="T53" fmla="*/ 71 h 244"/>
                <a:gd name="T54" fmla="*/ 163 w 279"/>
                <a:gd name="T55" fmla="*/ 75 h 244"/>
                <a:gd name="T56" fmla="*/ 165 w 279"/>
                <a:gd name="T57" fmla="*/ 81 h 244"/>
                <a:gd name="T58" fmla="*/ 165 w 279"/>
                <a:gd name="T59" fmla="*/ 86 h 244"/>
                <a:gd name="T60" fmla="*/ 166 w 279"/>
                <a:gd name="T61" fmla="*/ 90 h 244"/>
                <a:gd name="T62" fmla="*/ 166 w 279"/>
                <a:gd name="T63" fmla="*/ 95 h 244"/>
                <a:gd name="T64" fmla="*/ 167 w 279"/>
                <a:gd name="T65" fmla="*/ 99 h 244"/>
                <a:gd name="T66" fmla="*/ 167 w 279"/>
                <a:gd name="T67" fmla="*/ 103 h 244"/>
                <a:gd name="T68" fmla="*/ 167 w 279"/>
                <a:gd name="T69" fmla="*/ 109 h 244"/>
                <a:gd name="T70" fmla="*/ 167 w 279"/>
                <a:gd name="T71" fmla="*/ 113 h 244"/>
                <a:gd name="T72" fmla="*/ 171 w 279"/>
                <a:gd name="T73" fmla="*/ 119 h 244"/>
                <a:gd name="T74" fmla="*/ 172 w 279"/>
                <a:gd name="T75" fmla="*/ 124 h 244"/>
                <a:gd name="T76" fmla="*/ 172 w 279"/>
                <a:gd name="T77" fmla="*/ 128 h 244"/>
                <a:gd name="T78" fmla="*/ 172 w 279"/>
                <a:gd name="T79" fmla="*/ 134 h 244"/>
                <a:gd name="T80" fmla="*/ 173 w 279"/>
                <a:gd name="T81" fmla="*/ 138 h 244"/>
                <a:gd name="T82" fmla="*/ 173 w 279"/>
                <a:gd name="T83" fmla="*/ 143 h 244"/>
                <a:gd name="T84" fmla="*/ 173 w 279"/>
                <a:gd name="T85" fmla="*/ 147 h 244"/>
                <a:gd name="T86" fmla="*/ 172 w 279"/>
                <a:gd name="T87" fmla="*/ 153 h 244"/>
                <a:gd name="T88" fmla="*/ 172 w 279"/>
                <a:gd name="T89" fmla="*/ 156 h 244"/>
                <a:gd name="T90" fmla="*/ 173 w 279"/>
                <a:gd name="T91" fmla="*/ 162 h 244"/>
                <a:gd name="T92" fmla="*/ 174 w 279"/>
                <a:gd name="T93" fmla="*/ 167 h 244"/>
                <a:gd name="T94" fmla="*/ 172 w 279"/>
                <a:gd name="T95" fmla="*/ 172 h 244"/>
                <a:gd name="T96" fmla="*/ 169 w 279"/>
                <a:gd name="T97" fmla="*/ 181 h 244"/>
                <a:gd name="T98" fmla="*/ 0 w 279"/>
                <a:gd name="T99" fmla="*/ 243 h 24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79"/>
                <a:gd name="T151" fmla="*/ 0 h 244"/>
                <a:gd name="T152" fmla="*/ 279 w 279"/>
                <a:gd name="T153" fmla="*/ 244 h 244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79" h="244">
                  <a:moveTo>
                    <a:pt x="0" y="243"/>
                  </a:moveTo>
                  <a:lnTo>
                    <a:pt x="148" y="1"/>
                  </a:lnTo>
                  <a:lnTo>
                    <a:pt x="160" y="0"/>
                  </a:lnTo>
                  <a:lnTo>
                    <a:pt x="167" y="3"/>
                  </a:lnTo>
                  <a:lnTo>
                    <a:pt x="168" y="6"/>
                  </a:lnTo>
                  <a:lnTo>
                    <a:pt x="173" y="5"/>
                  </a:lnTo>
                  <a:lnTo>
                    <a:pt x="177" y="9"/>
                  </a:lnTo>
                  <a:lnTo>
                    <a:pt x="182" y="7"/>
                  </a:lnTo>
                  <a:lnTo>
                    <a:pt x="184" y="12"/>
                  </a:lnTo>
                  <a:lnTo>
                    <a:pt x="190" y="13"/>
                  </a:lnTo>
                  <a:lnTo>
                    <a:pt x="196" y="14"/>
                  </a:lnTo>
                  <a:lnTo>
                    <a:pt x="201" y="15"/>
                  </a:lnTo>
                  <a:lnTo>
                    <a:pt x="205" y="19"/>
                  </a:lnTo>
                  <a:lnTo>
                    <a:pt x="210" y="20"/>
                  </a:lnTo>
                  <a:lnTo>
                    <a:pt x="215" y="23"/>
                  </a:lnTo>
                  <a:lnTo>
                    <a:pt x="222" y="25"/>
                  </a:lnTo>
                  <a:lnTo>
                    <a:pt x="226" y="29"/>
                  </a:lnTo>
                  <a:lnTo>
                    <a:pt x="229" y="32"/>
                  </a:lnTo>
                  <a:lnTo>
                    <a:pt x="231" y="36"/>
                  </a:lnTo>
                  <a:lnTo>
                    <a:pt x="235" y="39"/>
                  </a:lnTo>
                  <a:lnTo>
                    <a:pt x="238" y="45"/>
                  </a:lnTo>
                  <a:lnTo>
                    <a:pt x="242" y="46"/>
                  </a:lnTo>
                  <a:lnTo>
                    <a:pt x="248" y="55"/>
                  </a:lnTo>
                  <a:lnTo>
                    <a:pt x="249" y="58"/>
                  </a:lnTo>
                  <a:lnTo>
                    <a:pt x="255" y="63"/>
                  </a:lnTo>
                  <a:lnTo>
                    <a:pt x="256" y="67"/>
                  </a:lnTo>
                  <a:lnTo>
                    <a:pt x="261" y="71"/>
                  </a:lnTo>
                  <a:lnTo>
                    <a:pt x="261" y="75"/>
                  </a:lnTo>
                  <a:lnTo>
                    <a:pt x="264" y="81"/>
                  </a:lnTo>
                  <a:lnTo>
                    <a:pt x="264" y="86"/>
                  </a:lnTo>
                  <a:lnTo>
                    <a:pt x="266" y="90"/>
                  </a:lnTo>
                  <a:lnTo>
                    <a:pt x="266" y="95"/>
                  </a:lnTo>
                  <a:lnTo>
                    <a:pt x="268" y="99"/>
                  </a:lnTo>
                  <a:lnTo>
                    <a:pt x="267" y="103"/>
                  </a:lnTo>
                  <a:lnTo>
                    <a:pt x="268" y="109"/>
                  </a:lnTo>
                  <a:lnTo>
                    <a:pt x="269" y="113"/>
                  </a:lnTo>
                  <a:lnTo>
                    <a:pt x="273" y="119"/>
                  </a:lnTo>
                  <a:lnTo>
                    <a:pt x="274" y="124"/>
                  </a:lnTo>
                  <a:lnTo>
                    <a:pt x="275" y="128"/>
                  </a:lnTo>
                  <a:lnTo>
                    <a:pt x="276" y="134"/>
                  </a:lnTo>
                  <a:lnTo>
                    <a:pt x="277" y="138"/>
                  </a:lnTo>
                  <a:lnTo>
                    <a:pt x="277" y="143"/>
                  </a:lnTo>
                  <a:lnTo>
                    <a:pt x="277" y="147"/>
                  </a:lnTo>
                  <a:lnTo>
                    <a:pt x="274" y="153"/>
                  </a:lnTo>
                  <a:lnTo>
                    <a:pt x="276" y="156"/>
                  </a:lnTo>
                  <a:lnTo>
                    <a:pt x="277" y="162"/>
                  </a:lnTo>
                  <a:lnTo>
                    <a:pt x="278" y="167"/>
                  </a:lnTo>
                  <a:lnTo>
                    <a:pt x="275" y="172"/>
                  </a:lnTo>
                  <a:lnTo>
                    <a:pt x="271" y="181"/>
                  </a:lnTo>
                  <a:lnTo>
                    <a:pt x="0" y="243"/>
                  </a:lnTo>
                </a:path>
              </a:pathLst>
            </a:custGeom>
            <a:noFill/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76" name="Arc 57"/>
            <p:cNvSpPr>
              <a:spLocks/>
            </p:cNvSpPr>
            <p:nvPr/>
          </p:nvSpPr>
          <p:spPr bwMode="auto">
            <a:xfrm rot="720000">
              <a:off x="2510" y="3846"/>
              <a:ext cx="133" cy="149"/>
            </a:xfrm>
            <a:custGeom>
              <a:avLst/>
              <a:gdLst>
                <a:gd name="T0" fmla="*/ 0 w 21745"/>
                <a:gd name="T1" fmla="*/ 0 h 21600"/>
                <a:gd name="T2" fmla="*/ 0 w 21745"/>
                <a:gd name="T3" fmla="*/ 0 h 21600"/>
                <a:gd name="T4" fmla="*/ 0 w 21745"/>
                <a:gd name="T5" fmla="*/ 0 h 21600"/>
                <a:gd name="T6" fmla="*/ 0 60000 65536"/>
                <a:gd name="T7" fmla="*/ 0 60000 65536"/>
                <a:gd name="T8" fmla="*/ 0 60000 65536"/>
                <a:gd name="T9" fmla="*/ 0 w 21745"/>
                <a:gd name="T10" fmla="*/ 0 h 21600"/>
                <a:gd name="T11" fmla="*/ 21745 w 2174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45" h="21600" fill="none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</a:path>
                <a:path w="21745" h="21600" stroke="0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  <a:lnTo>
                    <a:pt x="145" y="21600"/>
                  </a:lnTo>
                  <a:close/>
                </a:path>
              </a:pathLst>
            </a:custGeom>
            <a:noFill/>
            <a:ln w="254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77" name="Line 58"/>
            <p:cNvSpPr>
              <a:spLocks noChangeShapeType="1"/>
            </p:cNvSpPr>
            <p:nvPr/>
          </p:nvSpPr>
          <p:spPr bwMode="auto">
            <a:xfrm flipH="1">
              <a:off x="2384" y="3732"/>
              <a:ext cx="191" cy="34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78" name="Oval 59"/>
            <p:cNvSpPr>
              <a:spLocks noChangeArrowheads="1"/>
            </p:cNvSpPr>
            <p:nvPr/>
          </p:nvSpPr>
          <p:spPr bwMode="auto">
            <a:xfrm rot="-1860000">
              <a:off x="2559" y="3849"/>
              <a:ext cx="63" cy="125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79" name="Line 60"/>
            <p:cNvSpPr>
              <a:spLocks noChangeShapeType="1"/>
            </p:cNvSpPr>
            <p:nvPr/>
          </p:nvSpPr>
          <p:spPr bwMode="auto">
            <a:xfrm flipV="1">
              <a:off x="2384" y="3988"/>
              <a:ext cx="350" cy="9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80" name="Line 61"/>
            <p:cNvSpPr>
              <a:spLocks noChangeShapeType="1"/>
            </p:cNvSpPr>
            <p:nvPr/>
          </p:nvSpPr>
          <p:spPr bwMode="auto">
            <a:xfrm>
              <a:off x="1207" y="1989"/>
              <a:ext cx="1193" cy="65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1" name="Line 62"/>
            <p:cNvSpPr>
              <a:spLocks noChangeShapeType="1"/>
            </p:cNvSpPr>
            <p:nvPr/>
          </p:nvSpPr>
          <p:spPr bwMode="auto">
            <a:xfrm>
              <a:off x="1202" y="2827"/>
              <a:ext cx="1193" cy="65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2" name="Line 63"/>
            <p:cNvSpPr>
              <a:spLocks noChangeShapeType="1"/>
            </p:cNvSpPr>
            <p:nvPr/>
          </p:nvSpPr>
          <p:spPr bwMode="auto">
            <a:xfrm>
              <a:off x="433" y="2021"/>
              <a:ext cx="762" cy="4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3" name="Line 64"/>
            <p:cNvSpPr>
              <a:spLocks noChangeShapeType="1"/>
            </p:cNvSpPr>
            <p:nvPr/>
          </p:nvSpPr>
          <p:spPr bwMode="auto">
            <a:xfrm>
              <a:off x="2406" y="3121"/>
              <a:ext cx="762" cy="4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4" name="Line 65"/>
            <p:cNvSpPr>
              <a:spLocks noChangeShapeType="1"/>
            </p:cNvSpPr>
            <p:nvPr/>
          </p:nvSpPr>
          <p:spPr bwMode="auto">
            <a:xfrm>
              <a:off x="1207" y="2453"/>
              <a:ext cx="1193" cy="65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5" name="Oval 66"/>
            <p:cNvSpPr>
              <a:spLocks noChangeArrowheads="1"/>
            </p:cNvSpPr>
            <p:nvPr/>
          </p:nvSpPr>
          <p:spPr bwMode="auto">
            <a:xfrm>
              <a:off x="2570" y="3201"/>
              <a:ext cx="36" cy="40"/>
            </a:xfrm>
            <a:prstGeom prst="ellipse">
              <a:avLst/>
            </a:prstGeom>
            <a:solidFill>
              <a:srgbClr val="037C03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86" name="Oval 67"/>
            <p:cNvSpPr>
              <a:spLocks noChangeArrowheads="1"/>
            </p:cNvSpPr>
            <p:nvPr/>
          </p:nvSpPr>
          <p:spPr bwMode="auto">
            <a:xfrm>
              <a:off x="948" y="2299"/>
              <a:ext cx="36" cy="40"/>
            </a:xfrm>
            <a:prstGeom prst="ellipse">
              <a:avLst/>
            </a:prstGeom>
            <a:solidFill>
              <a:srgbClr val="037C03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058" name="Line 68"/>
          <p:cNvSpPr>
            <a:spLocks noChangeShapeType="1"/>
          </p:cNvSpPr>
          <p:nvPr/>
        </p:nvSpPr>
        <p:spPr bwMode="auto">
          <a:xfrm flipH="1" flipV="1">
            <a:off x="1371600" y="3886200"/>
            <a:ext cx="6858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stealth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059" name="Text Box 69"/>
          <p:cNvSpPr txBox="1">
            <a:spLocks noChangeArrowheads="1"/>
          </p:cNvSpPr>
          <p:nvPr/>
        </p:nvSpPr>
        <p:spPr bwMode="auto">
          <a:xfrm>
            <a:off x="1431925" y="4076700"/>
            <a:ext cx="247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i="1">
                <a:latin typeface="Times New Roman" pitchFamily="18" charset="0"/>
              </a:rPr>
              <a:t>t</a:t>
            </a:r>
          </a:p>
        </p:txBody>
      </p:sp>
      <p:sp>
        <p:nvSpPr>
          <p:cNvPr id="2060" name="Text Box 70"/>
          <p:cNvSpPr txBox="1">
            <a:spLocks noChangeArrowheads="1"/>
          </p:cNvSpPr>
          <p:nvPr/>
        </p:nvSpPr>
        <p:spPr bwMode="auto">
          <a:xfrm>
            <a:off x="1143000" y="2514600"/>
            <a:ext cx="285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i="1">
                <a:latin typeface="Times New Roman" pitchFamily="18" charset="0"/>
              </a:rPr>
              <a:t>x</a:t>
            </a:r>
          </a:p>
        </p:txBody>
      </p:sp>
      <p:sp>
        <p:nvSpPr>
          <p:cNvPr id="2061" name="Text Box 71"/>
          <p:cNvSpPr txBox="1">
            <a:spLocks noChangeArrowheads="1"/>
          </p:cNvSpPr>
          <p:nvPr/>
        </p:nvSpPr>
        <p:spPr bwMode="auto">
          <a:xfrm>
            <a:off x="2990850" y="3505200"/>
            <a:ext cx="361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i="1">
                <a:latin typeface="Times New Roman" pitchFamily="18" charset="0"/>
              </a:rPr>
              <a:t>x’</a:t>
            </a:r>
          </a:p>
        </p:txBody>
      </p:sp>
    </p:spTree>
    <p:extLst>
      <p:ext uri="{BB962C8B-B14F-4D97-AF65-F5344CB8AC3E}">
        <p14:creationId xmlns:p14="http://schemas.microsoft.com/office/powerpoint/2010/main" val="1374063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648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26" name="Rectangle 24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/>
              <a:t>Stereo image rectification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565525" y="1042416"/>
            <a:ext cx="4530725" cy="5729288"/>
            <a:chOff x="3565525" y="1066800"/>
            <a:chExt cx="4530725" cy="5729288"/>
          </a:xfrm>
        </p:grpSpPr>
        <p:sp>
          <p:nvSpPr>
            <p:cNvPr id="21506" name="Freeform 2"/>
            <p:cNvSpPr>
              <a:spLocks/>
            </p:cNvSpPr>
            <p:nvPr/>
          </p:nvSpPr>
          <p:spPr bwMode="auto">
            <a:xfrm>
              <a:off x="6418263" y="1066800"/>
              <a:ext cx="1220787" cy="839788"/>
            </a:xfrm>
            <a:custGeom>
              <a:avLst/>
              <a:gdLst>
                <a:gd name="T0" fmla="*/ 2147483647 w 865"/>
                <a:gd name="T1" fmla="*/ 0 h 529"/>
                <a:gd name="T2" fmla="*/ 2147483647 w 865"/>
                <a:gd name="T3" fmla="*/ 2147483647 h 529"/>
                <a:gd name="T4" fmla="*/ 2147483647 w 865"/>
                <a:gd name="T5" fmla="*/ 2147483647 h 529"/>
                <a:gd name="T6" fmla="*/ 2147483647 w 865"/>
                <a:gd name="T7" fmla="*/ 2147483647 h 529"/>
                <a:gd name="T8" fmla="*/ 2147483647 w 865"/>
                <a:gd name="T9" fmla="*/ 2147483647 h 529"/>
                <a:gd name="T10" fmla="*/ 2147483647 w 865"/>
                <a:gd name="T11" fmla="*/ 2147483647 h 529"/>
                <a:gd name="T12" fmla="*/ 2147483647 w 865"/>
                <a:gd name="T13" fmla="*/ 2147483647 h 529"/>
                <a:gd name="T14" fmla="*/ 2147483647 w 865"/>
                <a:gd name="T15" fmla="*/ 2147483647 h 529"/>
                <a:gd name="T16" fmla="*/ 2147483647 w 865"/>
                <a:gd name="T17" fmla="*/ 2147483647 h 529"/>
                <a:gd name="T18" fmla="*/ 0 w 865"/>
                <a:gd name="T19" fmla="*/ 2147483647 h 529"/>
                <a:gd name="T20" fmla="*/ 0 w 865"/>
                <a:gd name="T21" fmla="*/ 2147483647 h 529"/>
                <a:gd name="T22" fmla="*/ 0 w 865"/>
                <a:gd name="T23" fmla="*/ 2147483647 h 529"/>
                <a:gd name="T24" fmla="*/ 2147483647 w 865"/>
                <a:gd name="T25" fmla="*/ 2147483647 h 529"/>
                <a:gd name="T26" fmla="*/ 2147483647 w 865"/>
                <a:gd name="T27" fmla="*/ 2147483647 h 529"/>
                <a:gd name="T28" fmla="*/ 2147483647 w 865"/>
                <a:gd name="T29" fmla="*/ 2147483647 h 529"/>
                <a:gd name="T30" fmla="*/ 2147483647 w 865"/>
                <a:gd name="T31" fmla="*/ 2147483647 h 529"/>
                <a:gd name="T32" fmla="*/ 2147483647 w 865"/>
                <a:gd name="T33" fmla="*/ 2147483647 h 529"/>
                <a:gd name="T34" fmla="*/ 2147483647 w 865"/>
                <a:gd name="T35" fmla="*/ 2147483647 h 529"/>
                <a:gd name="T36" fmla="*/ 2147483647 w 865"/>
                <a:gd name="T37" fmla="*/ 2147483647 h 529"/>
                <a:gd name="T38" fmla="*/ 2147483647 w 865"/>
                <a:gd name="T39" fmla="*/ 2147483647 h 529"/>
                <a:gd name="T40" fmla="*/ 2147483647 w 865"/>
                <a:gd name="T41" fmla="*/ 2147483647 h 529"/>
                <a:gd name="T42" fmla="*/ 2147483647 w 865"/>
                <a:gd name="T43" fmla="*/ 2147483647 h 529"/>
                <a:gd name="T44" fmla="*/ 2147483647 w 865"/>
                <a:gd name="T45" fmla="*/ 2147483647 h 529"/>
                <a:gd name="T46" fmla="*/ 2147483647 w 865"/>
                <a:gd name="T47" fmla="*/ 2147483647 h 529"/>
                <a:gd name="T48" fmla="*/ 2147483647 w 865"/>
                <a:gd name="T49" fmla="*/ 2147483647 h 529"/>
                <a:gd name="T50" fmla="*/ 2147483647 w 865"/>
                <a:gd name="T51" fmla="*/ 2147483647 h 529"/>
                <a:gd name="T52" fmla="*/ 2147483647 w 865"/>
                <a:gd name="T53" fmla="*/ 2147483647 h 529"/>
                <a:gd name="T54" fmla="*/ 2147483647 w 865"/>
                <a:gd name="T55" fmla="*/ 2147483647 h 529"/>
                <a:gd name="T56" fmla="*/ 2147483647 w 865"/>
                <a:gd name="T57" fmla="*/ 2147483647 h 529"/>
                <a:gd name="T58" fmla="*/ 2147483647 w 865"/>
                <a:gd name="T59" fmla="*/ 2147483647 h 529"/>
                <a:gd name="T60" fmla="*/ 2147483647 w 865"/>
                <a:gd name="T61" fmla="*/ 2147483647 h 529"/>
                <a:gd name="T62" fmla="*/ 2147483647 w 865"/>
                <a:gd name="T63" fmla="*/ 2147483647 h 529"/>
                <a:gd name="T64" fmla="*/ 2147483647 w 865"/>
                <a:gd name="T65" fmla="*/ 2147483647 h 529"/>
                <a:gd name="T66" fmla="*/ 2147483647 w 865"/>
                <a:gd name="T67" fmla="*/ 2147483647 h 529"/>
                <a:gd name="T68" fmla="*/ 2147483647 w 865"/>
                <a:gd name="T69" fmla="*/ 2147483647 h 529"/>
                <a:gd name="T70" fmla="*/ 2147483647 w 865"/>
                <a:gd name="T71" fmla="*/ 2147483647 h 529"/>
                <a:gd name="T72" fmla="*/ 2147483647 w 865"/>
                <a:gd name="T73" fmla="*/ 2147483647 h 529"/>
                <a:gd name="T74" fmla="*/ 2147483647 w 865"/>
                <a:gd name="T75" fmla="*/ 2147483647 h 529"/>
                <a:gd name="T76" fmla="*/ 2147483647 w 865"/>
                <a:gd name="T77" fmla="*/ 2147483647 h 529"/>
                <a:gd name="T78" fmla="*/ 2147483647 w 865"/>
                <a:gd name="T79" fmla="*/ 0 h 52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865"/>
                <a:gd name="T121" fmla="*/ 0 h 529"/>
                <a:gd name="T122" fmla="*/ 865 w 865"/>
                <a:gd name="T123" fmla="*/ 529 h 529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865" h="529">
                  <a:moveTo>
                    <a:pt x="84" y="0"/>
                  </a:moveTo>
                  <a:lnTo>
                    <a:pt x="72" y="24"/>
                  </a:lnTo>
                  <a:lnTo>
                    <a:pt x="72" y="48"/>
                  </a:lnTo>
                  <a:lnTo>
                    <a:pt x="48" y="72"/>
                  </a:lnTo>
                  <a:lnTo>
                    <a:pt x="36" y="96"/>
                  </a:lnTo>
                  <a:lnTo>
                    <a:pt x="36" y="120"/>
                  </a:lnTo>
                  <a:lnTo>
                    <a:pt x="36" y="144"/>
                  </a:lnTo>
                  <a:lnTo>
                    <a:pt x="24" y="168"/>
                  </a:lnTo>
                  <a:lnTo>
                    <a:pt x="12" y="192"/>
                  </a:lnTo>
                  <a:lnTo>
                    <a:pt x="0" y="216"/>
                  </a:lnTo>
                  <a:lnTo>
                    <a:pt x="0" y="240"/>
                  </a:lnTo>
                  <a:lnTo>
                    <a:pt x="0" y="264"/>
                  </a:lnTo>
                  <a:lnTo>
                    <a:pt x="12" y="288"/>
                  </a:lnTo>
                  <a:lnTo>
                    <a:pt x="12" y="312"/>
                  </a:lnTo>
                  <a:lnTo>
                    <a:pt x="24" y="336"/>
                  </a:lnTo>
                  <a:lnTo>
                    <a:pt x="24" y="360"/>
                  </a:lnTo>
                  <a:lnTo>
                    <a:pt x="36" y="384"/>
                  </a:lnTo>
                  <a:lnTo>
                    <a:pt x="36" y="408"/>
                  </a:lnTo>
                  <a:lnTo>
                    <a:pt x="48" y="432"/>
                  </a:lnTo>
                  <a:lnTo>
                    <a:pt x="60" y="456"/>
                  </a:lnTo>
                  <a:lnTo>
                    <a:pt x="852" y="528"/>
                  </a:lnTo>
                  <a:lnTo>
                    <a:pt x="804" y="480"/>
                  </a:lnTo>
                  <a:lnTo>
                    <a:pt x="792" y="456"/>
                  </a:lnTo>
                  <a:lnTo>
                    <a:pt x="780" y="420"/>
                  </a:lnTo>
                  <a:lnTo>
                    <a:pt x="768" y="396"/>
                  </a:lnTo>
                  <a:lnTo>
                    <a:pt x="756" y="372"/>
                  </a:lnTo>
                  <a:lnTo>
                    <a:pt x="744" y="348"/>
                  </a:lnTo>
                  <a:lnTo>
                    <a:pt x="744" y="324"/>
                  </a:lnTo>
                  <a:lnTo>
                    <a:pt x="744" y="288"/>
                  </a:lnTo>
                  <a:lnTo>
                    <a:pt x="744" y="264"/>
                  </a:lnTo>
                  <a:lnTo>
                    <a:pt x="744" y="240"/>
                  </a:lnTo>
                  <a:lnTo>
                    <a:pt x="768" y="216"/>
                  </a:lnTo>
                  <a:lnTo>
                    <a:pt x="768" y="192"/>
                  </a:lnTo>
                  <a:lnTo>
                    <a:pt x="780" y="168"/>
                  </a:lnTo>
                  <a:lnTo>
                    <a:pt x="804" y="156"/>
                  </a:lnTo>
                  <a:lnTo>
                    <a:pt x="804" y="132"/>
                  </a:lnTo>
                  <a:lnTo>
                    <a:pt x="828" y="108"/>
                  </a:lnTo>
                  <a:lnTo>
                    <a:pt x="852" y="96"/>
                  </a:lnTo>
                  <a:lnTo>
                    <a:pt x="864" y="72"/>
                  </a:lnTo>
                  <a:lnTo>
                    <a:pt x="84" y="0"/>
                  </a:lnTo>
                </a:path>
              </a:pathLst>
            </a:custGeom>
            <a:gradFill rotWithShape="0">
              <a:gsLst>
                <a:gs pos="0">
                  <a:srgbClr val="012501"/>
                </a:gs>
                <a:gs pos="100000">
                  <a:srgbClr val="037C03"/>
                </a:gs>
              </a:gsLst>
              <a:lin ang="18900000" scaled="1"/>
            </a:gra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07" name="Line 3"/>
            <p:cNvSpPr>
              <a:spLocks noChangeShapeType="1"/>
            </p:cNvSpPr>
            <p:nvPr/>
          </p:nvSpPr>
          <p:spPr bwMode="auto">
            <a:xfrm>
              <a:off x="3827463" y="4419600"/>
              <a:ext cx="3251200" cy="18288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08" name="Line 4"/>
            <p:cNvSpPr>
              <a:spLocks noChangeShapeType="1"/>
            </p:cNvSpPr>
            <p:nvPr/>
          </p:nvSpPr>
          <p:spPr bwMode="auto">
            <a:xfrm flipV="1">
              <a:off x="5148263" y="1371600"/>
              <a:ext cx="1795462" cy="17716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09" name="Freeform 5"/>
            <p:cNvSpPr>
              <a:spLocks/>
            </p:cNvSpPr>
            <p:nvPr/>
          </p:nvSpPr>
          <p:spPr bwMode="auto">
            <a:xfrm>
              <a:off x="3759200" y="1828800"/>
              <a:ext cx="1695450" cy="1601788"/>
            </a:xfrm>
            <a:custGeom>
              <a:avLst/>
              <a:gdLst>
                <a:gd name="T0" fmla="*/ 2147483647 w 1201"/>
                <a:gd name="T1" fmla="*/ 2147483647 h 1009"/>
                <a:gd name="T2" fmla="*/ 2147483647 w 1201"/>
                <a:gd name="T3" fmla="*/ 2147483647 h 1009"/>
                <a:gd name="T4" fmla="*/ 2147483647 w 1201"/>
                <a:gd name="T5" fmla="*/ 2147483647 h 1009"/>
                <a:gd name="T6" fmla="*/ 0 w 1201"/>
                <a:gd name="T7" fmla="*/ 0 h 1009"/>
                <a:gd name="T8" fmla="*/ 2147483647 w 1201"/>
                <a:gd name="T9" fmla="*/ 2147483647 h 10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01"/>
                <a:gd name="T16" fmla="*/ 0 h 1009"/>
                <a:gd name="T17" fmla="*/ 1201 w 1201"/>
                <a:gd name="T18" fmla="*/ 1009 h 10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01" h="1009">
                  <a:moveTo>
                    <a:pt x="336" y="576"/>
                  </a:moveTo>
                  <a:lnTo>
                    <a:pt x="1200" y="1008"/>
                  </a:lnTo>
                  <a:lnTo>
                    <a:pt x="864" y="432"/>
                  </a:lnTo>
                  <a:lnTo>
                    <a:pt x="0" y="0"/>
                  </a:lnTo>
                  <a:lnTo>
                    <a:pt x="336" y="576"/>
                  </a:lnTo>
                </a:path>
              </a:pathLst>
            </a:custGeom>
            <a:solidFill>
              <a:srgbClr val="919191"/>
            </a:solidFill>
            <a:ln w="12700" cap="rnd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10" name="Line 6"/>
            <p:cNvSpPr>
              <a:spLocks noChangeShapeType="1"/>
            </p:cNvSpPr>
            <p:nvPr/>
          </p:nvSpPr>
          <p:spPr bwMode="auto">
            <a:xfrm flipH="1" flipV="1">
              <a:off x="6943725" y="1371600"/>
              <a:ext cx="66675" cy="24384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11" name="Line 7"/>
            <p:cNvSpPr>
              <a:spLocks noChangeShapeType="1"/>
            </p:cNvSpPr>
            <p:nvPr/>
          </p:nvSpPr>
          <p:spPr bwMode="auto">
            <a:xfrm flipV="1">
              <a:off x="4470400" y="3124200"/>
              <a:ext cx="677863" cy="6667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12" name="Freeform 8"/>
            <p:cNvSpPr>
              <a:spLocks/>
            </p:cNvSpPr>
            <p:nvPr/>
          </p:nvSpPr>
          <p:spPr bwMode="auto">
            <a:xfrm>
              <a:off x="6537325" y="3124200"/>
              <a:ext cx="1558925" cy="1525588"/>
            </a:xfrm>
            <a:custGeom>
              <a:avLst/>
              <a:gdLst>
                <a:gd name="T0" fmla="*/ 0 w 1105"/>
                <a:gd name="T1" fmla="*/ 2147483647 h 961"/>
                <a:gd name="T2" fmla="*/ 0 w 1105"/>
                <a:gd name="T3" fmla="*/ 2147483647 h 961"/>
                <a:gd name="T4" fmla="*/ 2147483647 w 1105"/>
                <a:gd name="T5" fmla="*/ 2147483647 h 961"/>
                <a:gd name="T6" fmla="*/ 2147483647 w 1105"/>
                <a:gd name="T7" fmla="*/ 0 h 961"/>
                <a:gd name="T8" fmla="*/ 0 w 1105"/>
                <a:gd name="T9" fmla="*/ 2147483647 h 9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05"/>
                <a:gd name="T16" fmla="*/ 0 h 961"/>
                <a:gd name="T17" fmla="*/ 1105 w 1105"/>
                <a:gd name="T18" fmla="*/ 961 h 96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05" h="961">
                  <a:moveTo>
                    <a:pt x="0" y="202"/>
                  </a:moveTo>
                  <a:lnTo>
                    <a:pt x="0" y="960"/>
                  </a:lnTo>
                  <a:lnTo>
                    <a:pt x="1104" y="758"/>
                  </a:lnTo>
                  <a:lnTo>
                    <a:pt x="1104" y="0"/>
                  </a:lnTo>
                  <a:lnTo>
                    <a:pt x="0" y="202"/>
                  </a:lnTo>
                </a:path>
              </a:pathLst>
            </a:custGeom>
            <a:solidFill>
              <a:srgbClr val="919191"/>
            </a:solidFill>
            <a:ln w="12700" cap="rnd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13" name="Line 9"/>
            <p:cNvSpPr>
              <a:spLocks noChangeShapeType="1"/>
            </p:cNvSpPr>
            <p:nvPr/>
          </p:nvSpPr>
          <p:spPr bwMode="auto">
            <a:xfrm flipH="1" flipV="1">
              <a:off x="7010400" y="3810000"/>
              <a:ext cx="34925" cy="14287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14" name="Line 10"/>
            <p:cNvSpPr>
              <a:spLocks noChangeShapeType="1"/>
            </p:cNvSpPr>
            <p:nvPr/>
          </p:nvSpPr>
          <p:spPr bwMode="auto">
            <a:xfrm flipV="1">
              <a:off x="3827463" y="3790950"/>
              <a:ext cx="642937" cy="6286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15" name="Line 11"/>
            <p:cNvSpPr>
              <a:spLocks noChangeShapeType="1"/>
            </p:cNvSpPr>
            <p:nvPr/>
          </p:nvSpPr>
          <p:spPr bwMode="auto">
            <a:xfrm flipH="1" flipV="1">
              <a:off x="7045325" y="5238750"/>
              <a:ext cx="33338" cy="10096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16" name="Freeform 14"/>
            <p:cNvSpPr>
              <a:spLocks/>
            </p:cNvSpPr>
            <p:nvPr/>
          </p:nvSpPr>
          <p:spPr bwMode="auto">
            <a:xfrm rot="-1766867">
              <a:off x="7032625" y="6235700"/>
              <a:ext cx="285750" cy="485775"/>
            </a:xfrm>
            <a:custGeom>
              <a:avLst/>
              <a:gdLst>
                <a:gd name="T0" fmla="*/ 2147483647 w 202"/>
                <a:gd name="T1" fmla="*/ 2147483647 h 306"/>
                <a:gd name="T2" fmla="*/ 0 w 202"/>
                <a:gd name="T3" fmla="*/ 2147483647 h 306"/>
                <a:gd name="T4" fmla="*/ 2147483647 w 202"/>
                <a:gd name="T5" fmla="*/ 2147483647 h 306"/>
                <a:gd name="T6" fmla="*/ 2147483647 w 202"/>
                <a:gd name="T7" fmla="*/ 2147483647 h 306"/>
                <a:gd name="T8" fmla="*/ 2147483647 w 202"/>
                <a:gd name="T9" fmla="*/ 2147483647 h 306"/>
                <a:gd name="T10" fmla="*/ 2147483647 w 202"/>
                <a:gd name="T11" fmla="*/ 2147483647 h 306"/>
                <a:gd name="T12" fmla="*/ 2147483647 w 202"/>
                <a:gd name="T13" fmla="*/ 2147483647 h 306"/>
                <a:gd name="T14" fmla="*/ 2147483647 w 202"/>
                <a:gd name="T15" fmla="*/ 2147483647 h 306"/>
                <a:gd name="T16" fmla="*/ 2147483647 w 202"/>
                <a:gd name="T17" fmla="*/ 2147483647 h 306"/>
                <a:gd name="T18" fmla="*/ 2147483647 w 202"/>
                <a:gd name="T19" fmla="*/ 2147483647 h 306"/>
                <a:gd name="T20" fmla="*/ 2147483647 w 202"/>
                <a:gd name="T21" fmla="*/ 2147483647 h 306"/>
                <a:gd name="T22" fmla="*/ 2147483647 w 202"/>
                <a:gd name="T23" fmla="*/ 2147483647 h 306"/>
                <a:gd name="T24" fmla="*/ 2147483647 w 202"/>
                <a:gd name="T25" fmla="*/ 2147483647 h 306"/>
                <a:gd name="T26" fmla="*/ 2147483647 w 202"/>
                <a:gd name="T27" fmla="*/ 2147483647 h 306"/>
                <a:gd name="T28" fmla="*/ 2147483647 w 202"/>
                <a:gd name="T29" fmla="*/ 0 h 306"/>
                <a:gd name="T30" fmla="*/ 2147483647 w 202"/>
                <a:gd name="T31" fmla="*/ 0 h 306"/>
                <a:gd name="T32" fmla="*/ 2147483647 w 202"/>
                <a:gd name="T33" fmla="*/ 2147483647 h 306"/>
                <a:gd name="T34" fmla="*/ 2147483647 w 202"/>
                <a:gd name="T35" fmla="*/ 2147483647 h 306"/>
                <a:gd name="T36" fmla="*/ 2147483647 w 202"/>
                <a:gd name="T37" fmla="*/ 2147483647 h 306"/>
                <a:gd name="T38" fmla="*/ 2147483647 w 202"/>
                <a:gd name="T39" fmla="*/ 2147483647 h 306"/>
                <a:gd name="T40" fmla="*/ 2147483647 w 202"/>
                <a:gd name="T41" fmla="*/ 2147483647 h 306"/>
                <a:gd name="T42" fmla="*/ 2147483647 w 202"/>
                <a:gd name="T43" fmla="*/ 2147483647 h 306"/>
                <a:gd name="T44" fmla="*/ 2147483647 w 202"/>
                <a:gd name="T45" fmla="*/ 2147483647 h 306"/>
                <a:gd name="T46" fmla="*/ 2147483647 w 202"/>
                <a:gd name="T47" fmla="*/ 2147483647 h 306"/>
                <a:gd name="T48" fmla="*/ 2147483647 w 202"/>
                <a:gd name="T49" fmla="*/ 2147483647 h 306"/>
                <a:gd name="T50" fmla="*/ 2147483647 w 202"/>
                <a:gd name="T51" fmla="*/ 2147483647 h 306"/>
                <a:gd name="T52" fmla="*/ 2147483647 w 202"/>
                <a:gd name="T53" fmla="*/ 2147483647 h 306"/>
                <a:gd name="T54" fmla="*/ 2147483647 w 202"/>
                <a:gd name="T55" fmla="*/ 2147483647 h 306"/>
                <a:gd name="T56" fmla="*/ 2147483647 w 202"/>
                <a:gd name="T57" fmla="*/ 2147483647 h 306"/>
                <a:gd name="T58" fmla="*/ 2147483647 w 202"/>
                <a:gd name="T59" fmla="*/ 2147483647 h 306"/>
                <a:gd name="T60" fmla="*/ 2147483647 w 202"/>
                <a:gd name="T61" fmla="*/ 2147483647 h 306"/>
                <a:gd name="T62" fmla="*/ 2147483647 w 202"/>
                <a:gd name="T63" fmla="*/ 2147483647 h 306"/>
                <a:gd name="T64" fmla="*/ 2147483647 w 202"/>
                <a:gd name="T65" fmla="*/ 2147483647 h 306"/>
                <a:gd name="T66" fmla="*/ 2147483647 w 202"/>
                <a:gd name="T67" fmla="*/ 2147483647 h 306"/>
                <a:gd name="T68" fmla="*/ 2147483647 w 202"/>
                <a:gd name="T69" fmla="*/ 2147483647 h 306"/>
                <a:gd name="T70" fmla="*/ 2147483647 w 202"/>
                <a:gd name="T71" fmla="*/ 2147483647 h 306"/>
                <a:gd name="T72" fmla="*/ 2147483647 w 202"/>
                <a:gd name="T73" fmla="*/ 2147483647 h 306"/>
                <a:gd name="T74" fmla="*/ 2147483647 w 202"/>
                <a:gd name="T75" fmla="*/ 2147483647 h 306"/>
                <a:gd name="T76" fmla="*/ 2147483647 w 202"/>
                <a:gd name="T77" fmla="*/ 2147483647 h 306"/>
                <a:gd name="T78" fmla="*/ 2147483647 w 202"/>
                <a:gd name="T79" fmla="*/ 2147483647 h 306"/>
                <a:gd name="T80" fmla="*/ 2147483647 w 202"/>
                <a:gd name="T81" fmla="*/ 2147483647 h 306"/>
                <a:gd name="T82" fmla="*/ 2147483647 w 202"/>
                <a:gd name="T83" fmla="*/ 2147483647 h 306"/>
                <a:gd name="T84" fmla="*/ 2147483647 w 202"/>
                <a:gd name="T85" fmla="*/ 2147483647 h 306"/>
                <a:gd name="T86" fmla="*/ 2147483647 w 202"/>
                <a:gd name="T87" fmla="*/ 2147483647 h 306"/>
                <a:gd name="T88" fmla="*/ 2147483647 w 202"/>
                <a:gd name="T89" fmla="*/ 2147483647 h 306"/>
                <a:gd name="T90" fmla="*/ 2147483647 w 202"/>
                <a:gd name="T91" fmla="*/ 2147483647 h 306"/>
                <a:gd name="T92" fmla="*/ 2147483647 w 202"/>
                <a:gd name="T93" fmla="*/ 2147483647 h 306"/>
                <a:gd name="T94" fmla="*/ 2147483647 w 202"/>
                <a:gd name="T95" fmla="*/ 2147483647 h 306"/>
                <a:gd name="T96" fmla="*/ 2147483647 w 202"/>
                <a:gd name="T97" fmla="*/ 2147483647 h 306"/>
                <a:gd name="T98" fmla="*/ 2147483647 w 202"/>
                <a:gd name="T99" fmla="*/ 2147483647 h 30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02"/>
                <a:gd name="T151" fmla="*/ 0 h 306"/>
                <a:gd name="T152" fmla="*/ 202 w 202"/>
                <a:gd name="T153" fmla="*/ 306 h 30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02" h="306">
                  <a:moveTo>
                    <a:pt x="16" y="305"/>
                  </a:moveTo>
                  <a:lnTo>
                    <a:pt x="0" y="22"/>
                  </a:lnTo>
                  <a:lnTo>
                    <a:pt x="9" y="13"/>
                  </a:lnTo>
                  <a:lnTo>
                    <a:pt x="15" y="14"/>
                  </a:lnTo>
                  <a:lnTo>
                    <a:pt x="21" y="13"/>
                  </a:lnTo>
                  <a:lnTo>
                    <a:pt x="22" y="10"/>
                  </a:lnTo>
                  <a:lnTo>
                    <a:pt x="27" y="11"/>
                  </a:lnTo>
                  <a:lnTo>
                    <a:pt x="31" y="7"/>
                  </a:lnTo>
                  <a:lnTo>
                    <a:pt x="37" y="9"/>
                  </a:lnTo>
                  <a:lnTo>
                    <a:pt x="41" y="6"/>
                  </a:lnTo>
                  <a:lnTo>
                    <a:pt x="46" y="5"/>
                  </a:lnTo>
                  <a:lnTo>
                    <a:pt x="52" y="3"/>
                  </a:lnTo>
                  <a:lnTo>
                    <a:pt x="57" y="4"/>
                  </a:lnTo>
                  <a:lnTo>
                    <a:pt x="62" y="3"/>
                  </a:lnTo>
                  <a:lnTo>
                    <a:pt x="66" y="0"/>
                  </a:lnTo>
                  <a:lnTo>
                    <a:pt x="74" y="0"/>
                  </a:lnTo>
                  <a:lnTo>
                    <a:pt x="80" y="1"/>
                  </a:lnTo>
                  <a:lnTo>
                    <a:pt x="83" y="1"/>
                  </a:lnTo>
                  <a:lnTo>
                    <a:pt x="86" y="3"/>
                  </a:lnTo>
                  <a:lnTo>
                    <a:pt x="92" y="4"/>
                  </a:lnTo>
                  <a:lnTo>
                    <a:pt x="98" y="7"/>
                  </a:lnTo>
                  <a:lnTo>
                    <a:pt x="103" y="7"/>
                  </a:lnTo>
                  <a:lnTo>
                    <a:pt x="111" y="10"/>
                  </a:lnTo>
                  <a:lnTo>
                    <a:pt x="115" y="12"/>
                  </a:lnTo>
                  <a:lnTo>
                    <a:pt x="121" y="11"/>
                  </a:lnTo>
                  <a:lnTo>
                    <a:pt x="125" y="16"/>
                  </a:lnTo>
                  <a:lnTo>
                    <a:pt x="131" y="17"/>
                  </a:lnTo>
                  <a:lnTo>
                    <a:pt x="135" y="19"/>
                  </a:lnTo>
                  <a:lnTo>
                    <a:pt x="140" y="21"/>
                  </a:lnTo>
                  <a:lnTo>
                    <a:pt x="142" y="24"/>
                  </a:lnTo>
                  <a:lnTo>
                    <a:pt x="146" y="27"/>
                  </a:lnTo>
                  <a:lnTo>
                    <a:pt x="151" y="31"/>
                  </a:lnTo>
                  <a:lnTo>
                    <a:pt x="153" y="35"/>
                  </a:lnTo>
                  <a:lnTo>
                    <a:pt x="156" y="36"/>
                  </a:lnTo>
                  <a:lnTo>
                    <a:pt x="160" y="41"/>
                  </a:lnTo>
                  <a:lnTo>
                    <a:pt x="163" y="44"/>
                  </a:lnTo>
                  <a:lnTo>
                    <a:pt x="168" y="46"/>
                  </a:lnTo>
                  <a:lnTo>
                    <a:pt x="172" y="50"/>
                  </a:lnTo>
                  <a:lnTo>
                    <a:pt x="176" y="53"/>
                  </a:lnTo>
                  <a:lnTo>
                    <a:pt x="178" y="55"/>
                  </a:lnTo>
                  <a:lnTo>
                    <a:pt x="182" y="59"/>
                  </a:lnTo>
                  <a:lnTo>
                    <a:pt x="185" y="62"/>
                  </a:lnTo>
                  <a:lnTo>
                    <a:pt x="186" y="67"/>
                  </a:lnTo>
                  <a:lnTo>
                    <a:pt x="189" y="73"/>
                  </a:lnTo>
                  <a:lnTo>
                    <a:pt x="192" y="76"/>
                  </a:lnTo>
                  <a:lnTo>
                    <a:pt x="196" y="80"/>
                  </a:lnTo>
                  <a:lnTo>
                    <a:pt x="198" y="84"/>
                  </a:lnTo>
                  <a:lnTo>
                    <a:pt x="200" y="90"/>
                  </a:lnTo>
                  <a:lnTo>
                    <a:pt x="201" y="99"/>
                  </a:lnTo>
                  <a:lnTo>
                    <a:pt x="16" y="305"/>
                  </a:lnTo>
                </a:path>
              </a:pathLst>
            </a:custGeom>
            <a:noFill/>
            <a:ln w="9525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17" name="Arc 15"/>
            <p:cNvSpPr>
              <a:spLocks/>
            </p:cNvSpPr>
            <p:nvPr/>
          </p:nvSpPr>
          <p:spPr bwMode="auto">
            <a:xfrm rot="-3146867">
              <a:off x="6995319" y="6219031"/>
              <a:ext cx="209550" cy="236538"/>
            </a:xfrm>
            <a:custGeom>
              <a:avLst/>
              <a:gdLst>
                <a:gd name="T0" fmla="*/ 0 w 21745"/>
                <a:gd name="T1" fmla="*/ 0 h 21600"/>
                <a:gd name="T2" fmla="*/ 1807174740 w 21745"/>
                <a:gd name="T3" fmla="*/ 2147483647 h 21600"/>
                <a:gd name="T4" fmla="*/ 12047405 w 21745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1745"/>
                <a:gd name="T10" fmla="*/ 0 h 21600"/>
                <a:gd name="T11" fmla="*/ 21745 w 2174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45" h="21600" fill="none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</a:path>
                <a:path w="21745" h="21600" stroke="0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  <a:lnTo>
                    <a:pt x="145" y="21600"/>
                  </a:lnTo>
                  <a:close/>
                </a:path>
              </a:pathLst>
            </a:custGeom>
            <a:noFill/>
            <a:ln w="254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18" name="Line 16"/>
            <p:cNvSpPr>
              <a:spLocks noChangeShapeType="1"/>
            </p:cNvSpPr>
            <p:nvPr/>
          </p:nvSpPr>
          <p:spPr bwMode="auto">
            <a:xfrm rot="-1766867">
              <a:off x="7002463" y="6149975"/>
              <a:ext cx="31750" cy="64611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19" name="Oval 17"/>
            <p:cNvSpPr>
              <a:spLocks noChangeArrowheads="1"/>
            </p:cNvSpPr>
            <p:nvPr/>
          </p:nvSpPr>
          <p:spPr bwMode="auto">
            <a:xfrm rot="-5726867">
              <a:off x="7038976" y="6221412"/>
              <a:ext cx="112712" cy="176213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20" name="Line 18"/>
            <p:cNvSpPr>
              <a:spLocks noChangeShapeType="1"/>
            </p:cNvSpPr>
            <p:nvPr/>
          </p:nvSpPr>
          <p:spPr bwMode="auto">
            <a:xfrm rot="19833133" flipV="1">
              <a:off x="7048500" y="6208713"/>
              <a:ext cx="381000" cy="47625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21" name="Freeform 19"/>
            <p:cNvSpPr>
              <a:spLocks/>
            </p:cNvSpPr>
            <p:nvPr/>
          </p:nvSpPr>
          <p:spPr bwMode="auto">
            <a:xfrm rot="1112195">
              <a:off x="3565525" y="4406900"/>
              <a:ext cx="285750" cy="485775"/>
            </a:xfrm>
            <a:custGeom>
              <a:avLst/>
              <a:gdLst>
                <a:gd name="T0" fmla="*/ 2147483647 w 202"/>
                <a:gd name="T1" fmla="*/ 2147483647 h 306"/>
                <a:gd name="T2" fmla="*/ 0 w 202"/>
                <a:gd name="T3" fmla="*/ 2147483647 h 306"/>
                <a:gd name="T4" fmla="*/ 2147483647 w 202"/>
                <a:gd name="T5" fmla="*/ 2147483647 h 306"/>
                <a:gd name="T6" fmla="*/ 2147483647 w 202"/>
                <a:gd name="T7" fmla="*/ 2147483647 h 306"/>
                <a:gd name="T8" fmla="*/ 2147483647 w 202"/>
                <a:gd name="T9" fmla="*/ 2147483647 h 306"/>
                <a:gd name="T10" fmla="*/ 2147483647 w 202"/>
                <a:gd name="T11" fmla="*/ 2147483647 h 306"/>
                <a:gd name="T12" fmla="*/ 2147483647 w 202"/>
                <a:gd name="T13" fmla="*/ 2147483647 h 306"/>
                <a:gd name="T14" fmla="*/ 2147483647 w 202"/>
                <a:gd name="T15" fmla="*/ 2147483647 h 306"/>
                <a:gd name="T16" fmla="*/ 2147483647 w 202"/>
                <a:gd name="T17" fmla="*/ 2147483647 h 306"/>
                <a:gd name="T18" fmla="*/ 2147483647 w 202"/>
                <a:gd name="T19" fmla="*/ 2147483647 h 306"/>
                <a:gd name="T20" fmla="*/ 2147483647 w 202"/>
                <a:gd name="T21" fmla="*/ 2147483647 h 306"/>
                <a:gd name="T22" fmla="*/ 2147483647 w 202"/>
                <a:gd name="T23" fmla="*/ 2147483647 h 306"/>
                <a:gd name="T24" fmla="*/ 2147483647 w 202"/>
                <a:gd name="T25" fmla="*/ 2147483647 h 306"/>
                <a:gd name="T26" fmla="*/ 2147483647 w 202"/>
                <a:gd name="T27" fmla="*/ 2147483647 h 306"/>
                <a:gd name="T28" fmla="*/ 2147483647 w 202"/>
                <a:gd name="T29" fmla="*/ 0 h 306"/>
                <a:gd name="T30" fmla="*/ 2147483647 w 202"/>
                <a:gd name="T31" fmla="*/ 0 h 306"/>
                <a:gd name="T32" fmla="*/ 2147483647 w 202"/>
                <a:gd name="T33" fmla="*/ 2147483647 h 306"/>
                <a:gd name="T34" fmla="*/ 2147483647 w 202"/>
                <a:gd name="T35" fmla="*/ 2147483647 h 306"/>
                <a:gd name="T36" fmla="*/ 2147483647 w 202"/>
                <a:gd name="T37" fmla="*/ 2147483647 h 306"/>
                <a:gd name="T38" fmla="*/ 2147483647 w 202"/>
                <a:gd name="T39" fmla="*/ 2147483647 h 306"/>
                <a:gd name="T40" fmla="*/ 2147483647 w 202"/>
                <a:gd name="T41" fmla="*/ 2147483647 h 306"/>
                <a:gd name="T42" fmla="*/ 2147483647 w 202"/>
                <a:gd name="T43" fmla="*/ 2147483647 h 306"/>
                <a:gd name="T44" fmla="*/ 2147483647 w 202"/>
                <a:gd name="T45" fmla="*/ 2147483647 h 306"/>
                <a:gd name="T46" fmla="*/ 2147483647 w 202"/>
                <a:gd name="T47" fmla="*/ 2147483647 h 306"/>
                <a:gd name="T48" fmla="*/ 2147483647 w 202"/>
                <a:gd name="T49" fmla="*/ 2147483647 h 306"/>
                <a:gd name="T50" fmla="*/ 2147483647 w 202"/>
                <a:gd name="T51" fmla="*/ 2147483647 h 306"/>
                <a:gd name="T52" fmla="*/ 2147483647 w 202"/>
                <a:gd name="T53" fmla="*/ 2147483647 h 306"/>
                <a:gd name="T54" fmla="*/ 2147483647 w 202"/>
                <a:gd name="T55" fmla="*/ 2147483647 h 306"/>
                <a:gd name="T56" fmla="*/ 2147483647 w 202"/>
                <a:gd name="T57" fmla="*/ 2147483647 h 306"/>
                <a:gd name="T58" fmla="*/ 2147483647 w 202"/>
                <a:gd name="T59" fmla="*/ 2147483647 h 306"/>
                <a:gd name="T60" fmla="*/ 2147483647 w 202"/>
                <a:gd name="T61" fmla="*/ 2147483647 h 306"/>
                <a:gd name="T62" fmla="*/ 2147483647 w 202"/>
                <a:gd name="T63" fmla="*/ 2147483647 h 306"/>
                <a:gd name="T64" fmla="*/ 2147483647 w 202"/>
                <a:gd name="T65" fmla="*/ 2147483647 h 306"/>
                <a:gd name="T66" fmla="*/ 2147483647 w 202"/>
                <a:gd name="T67" fmla="*/ 2147483647 h 306"/>
                <a:gd name="T68" fmla="*/ 2147483647 w 202"/>
                <a:gd name="T69" fmla="*/ 2147483647 h 306"/>
                <a:gd name="T70" fmla="*/ 2147483647 w 202"/>
                <a:gd name="T71" fmla="*/ 2147483647 h 306"/>
                <a:gd name="T72" fmla="*/ 2147483647 w 202"/>
                <a:gd name="T73" fmla="*/ 2147483647 h 306"/>
                <a:gd name="T74" fmla="*/ 2147483647 w 202"/>
                <a:gd name="T75" fmla="*/ 2147483647 h 306"/>
                <a:gd name="T76" fmla="*/ 2147483647 w 202"/>
                <a:gd name="T77" fmla="*/ 2147483647 h 306"/>
                <a:gd name="T78" fmla="*/ 2147483647 w 202"/>
                <a:gd name="T79" fmla="*/ 2147483647 h 306"/>
                <a:gd name="T80" fmla="*/ 2147483647 w 202"/>
                <a:gd name="T81" fmla="*/ 2147483647 h 306"/>
                <a:gd name="T82" fmla="*/ 2147483647 w 202"/>
                <a:gd name="T83" fmla="*/ 2147483647 h 306"/>
                <a:gd name="T84" fmla="*/ 2147483647 w 202"/>
                <a:gd name="T85" fmla="*/ 2147483647 h 306"/>
                <a:gd name="T86" fmla="*/ 2147483647 w 202"/>
                <a:gd name="T87" fmla="*/ 2147483647 h 306"/>
                <a:gd name="T88" fmla="*/ 2147483647 w 202"/>
                <a:gd name="T89" fmla="*/ 2147483647 h 306"/>
                <a:gd name="T90" fmla="*/ 2147483647 w 202"/>
                <a:gd name="T91" fmla="*/ 2147483647 h 306"/>
                <a:gd name="T92" fmla="*/ 2147483647 w 202"/>
                <a:gd name="T93" fmla="*/ 2147483647 h 306"/>
                <a:gd name="T94" fmla="*/ 2147483647 w 202"/>
                <a:gd name="T95" fmla="*/ 2147483647 h 306"/>
                <a:gd name="T96" fmla="*/ 2147483647 w 202"/>
                <a:gd name="T97" fmla="*/ 2147483647 h 306"/>
                <a:gd name="T98" fmla="*/ 2147483647 w 202"/>
                <a:gd name="T99" fmla="*/ 2147483647 h 30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02"/>
                <a:gd name="T151" fmla="*/ 0 h 306"/>
                <a:gd name="T152" fmla="*/ 202 w 202"/>
                <a:gd name="T153" fmla="*/ 306 h 30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02" h="306">
                  <a:moveTo>
                    <a:pt x="16" y="305"/>
                  </a:moveTo>
                  <a:lnTo>
                    <a:pt x="0" y="22"/>
                  </a:lnTo>
                  <a:lnTo>
                    <a:pt x="9" y="13"/>
                  </a:lnTo>
                  <a:lnTo>
                    <a:pt x="15" y="14"/>
                  </a:lnTo>
                  <a:lnTo>
                    <a:pt x="21" y="13"/>
                  </a:lnTo>
                  <a:lnTo>
                    <a:pt x="22" y="10"/>
                  </a:lnTo>
                  <a:lnTo>
                    <a:pt x="27" y="11"/>
                  </a:lnTo>
                  <a:lnTo>
                    <a:pt x="31" y="7"/>
                  </a:lnTo>
                  <a:lnTo>
                    <a:pt x="37" y="9"/>
                  </a:lnTo>
                  <a:lnTo>
                    <a:pt x="41" y="6"/>
                  </a:lnTo>
                  <a:lnTo>
                    <a:pt x="46" y="5"/>
                  </a:lnTo>
                  <a:lnTo>
                    <a:pt x="52" y="3"/>
                  </a:lnTo>
                  <a:lnTo>
                    <a:pt x="57" y="4"/>
                  </a:lnTo>
                  <a:lnTo>
                    <a:pt x="62" y="3"/>
                  </a:lnTo>
                  <a:lnTo>
                    <a:pt x="66" y="0"/>
                  </a:lnTo>
                  <a:lnTo>
                    <a:pt x="74" y="0"/>
                  </a:lnTo>
                  <a:lnTo>
                    <a:pt x="80" y="1"/>
                  </a:lnTo>
                  <a:lnTo>
                    <a:pt x="83" y="1"/>
                  </a:lnTo>
                  <a:lnTo>
                    <a:pt x="86" y="3"/>
                  </a:lnTo>
                  <a:lnTo>
                    <a:pt x="92" y="4"/>
                  </a:lnTo>
                  <a:lnTo>
                    <a:pt x="98" y="7"/>
                  </a:lnTo>
                  <a:lnTo>
                    <a:pt x="103" y="7"/>
                  </a:lnTo>
                  <a:lnTo>
                    <a:pt x="111" y="10"/>
                  </a:lnTo>
                  <a:lnTo>
                    <a:pt x="115" y="12"/>
                  </a:lnTo>
                  <a:lnTo>
                    <a:pt x="121" y="11"/>
                  </a:lnTo>
                  <a:lnTo>
                    <a:pt x="125" y="16"/>
                  </a:lnTo>
                  <a:lnTo>
                    <a:pt x="131" y="17"/>
                  </a:lnTo>
                  <a:lnTo>
                    <a:pt x="135" y="19"/>
                  </a:lnTo>
                  <a:lnTo>
                    <a:pt x="140" y="21"/>
                  </a:lnTo>
                  <a:lnTo>
                    <a:pt x="142" y="24"/>
                  </a:lnTo>
                  <a:lnTo>
                    <a:pt x="146" y="27"/>
                  </a:lnTo>
                  <a:lnTo>
                    <a:pt x="151" y="31"/>
                  </a:lnTo>
                  <a:lnTo>
                    <a:pt x="153" y="35"/>
                  </a:lnTo>
                  <a:lnTo>
                    <a:pt x="156" y="36"/>
                  </a:lnTo>
                  <a:lnTo>
                    <a:pt x="160" y="41"/>
                  </a:lnTo>
                  <a:lnTo>
                    <a:pt x="163" y="44"/>
                  </a:lnTo>
                  <a:lnTo>
                    <a:pt x="168" y="46"/>
                  </a:lnTo>
                  <a:lnTo>
                    <a:pt x="172" y="50"/>
                  </a:lnTo>
                  <a:lnTo>
                    <a:pt x="176" y="53"/>
                  </a:lnTo>
                  <a:lnTo>
                    <a:pt x="178" y="55"/>
                  </a:lnTo>
                  <a:lnTo>
                    <a:pt x="182" y="59"/>
                  </a:lnTo>
                  <a:lnTo>
                    <a:pt x="185" y="62"/>
                  </a:lnTo>
                  <a:lnTo>
                    <a:pt x="186" y="67"/>
                  </a:lnTo>
                  <a:lnTo>
                    <a:pt x="189" y="73"/>
                  </a:lnTo>
                  <a:lnTo>
                    <a:pt x="192" y="76"/>
                  </a:lnTo>
                  <a:lnTo>
                    <a:pt x="196" y="80"/>
                  </a:lnTo>
                  <a:lnTo>
                    <a:pt x="198" y="84"/>
                  </a:lnTo>
                  <a:lnTo>
                    <a:pt x="200" y="90"/>
                  </a:lnTo>
                  <a:lnTo>
                    <a:pt x="201" y="99"/>
                  </a:lnTo>
                  <a:lnTo>
                    <a:pt x="16" y="305"/>
                  </a:lnTo>
                </a:path>
              </a:pathLst>
            </a:custGeom>
            <a:noFill/>
            <a:ln w="9525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22" name="Arc 20"/>
            <p:cNvSpPr>
              <a:spLocks/>
            </p:cNvSpPr>
            <p:nvPr/>
          </p:nvSpPr>
          <p:spPr bwMode="auto">
            <a:xfrm rot="-267806">
              <a:off x="3659188" y="4379913"/>
              <a:ext cx="209550" cy="236537"/>
            </a:xfrm>
            <a:custGeom>
              <a:avLst/>
              <a:gdLst>
                <a:gd name="T0" fmla="*/ 0 w 21745"/>
                <a:gd name="T1" fmla="*/ 0 h 21600"/>
                <a:gd name="T2" fmla="*/ 1807174740 w 21745"/>
                <a:gd name="T3" fmla="*/ 2147483647 h 21600"/>
                <a:gd name="T4" fmla="*/ 12047405 w 21745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1745"/>
                <a:gd name="T10" fmla="*/ 0 h 21600"/>
                <a:gd name="T11" fmla="*/ 21745 w 2174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45" h="21600" fill="none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</a:path>
                <a:path w="21745" h="21600" stroke="0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  <a:lnTo>
                    <a:pt x="145" y="21600"/>
                  </a:lnTo>
                  <a:close/>
                </a:path>
              </a:pathLst>
            </a:custGeom>
            <a:noFill/>
            <a:ln w="254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23" name="Line 21"/>
            <p:cNvSpPr>
              <a:spLocks noChangeShapeType="1"/>
            </p:cNvSpPr>
            <p:nvPr/>
          </p:nvSpPr>
          <p:spPr bwMode="auto">
            <a:xfrm rot="1112195">
              <a:off x="3590925" y="4205288"/>
              <a:ext cx="31750" cy="64611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24" name="Oval 22"/>
            <p:cNvSpPr>
              <a:spLocks noChangeArrowheads="1"/>
            </p:cNvSpPr>
            <p:nvPr/>
          </p:nvSpPr>
          <p:spPr bwMode="auto">
            <a:xfrm rot="-2847806">
              <a:off x="3724276" y="4389437"/>
              <a:ext cx="112712" cy="176213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25" name="Line 23"/>
            <p:cNvSpPr>
              <a:spLocks noChangeShapeType="1"/>
            </p:cNvSpPr>
            <p:nvPr/>
          </p:nvSpPr>
          <p:spPr bwMode="auto">
            <a:xfrm rot="1112195" flipV="1">
              <a:off x="3584575" y="4437063"/>
              <a:ext cx="381000" cy="47625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27" name="Oval 12"/>
            <p:cNvSpPr>
              <a:spLocks noChangeArrowheads="1"/>
            </p:cNvSpPr>
            <p:nvPr/>
          </p:nvSpPr>
          <p:spPr bwMode="auto">
            <a:xfrm>
              <a:off x="6983413" y="3778250"/>
              <a:ext cx="55562" cy="63500"/>
            </a:xfrm>
            <a:prstGeom prst="ellipse">
              <a:avLst/>
            </a:prstGeom>
            <a:solidFill>
              <a:srgbClr val="037C03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28" name="Oval 13"/>
            <p:cNvSpPr>
              <a:spLocks noChangeArrowheads="1"/>
            </p:cNvSpPr>
            <p:nvPr/>
          </p:nvSpPr>
          <p:spPr bwMode="auto">
            <a:xfrm>
              <a:off x="5119688" y="3111500"/>
              <a:ext cx="57150" cy="63500"/>
            </a:xfrm>
            <a:prstGeom prst="ellipse">
              <a:avLst/>
            </a:prstGeom>
            <a:solidFill>
              <a:srgbClr val="037C03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E91923EC-15CD-A14E-AF95-E327DA173DB2}"/>
              </a:ext>
            </a:extLst>
          </p:cNvPr>
          <p:cNvSpPr txBox="1"/>
          <p:nvPr/>
        </p:nvSpPr>
        <p:spPr>
          <a:xfrm>
            <a:off x="0" y="6535579"/>
            <a:ext cx="3352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Slide from L. </a:t>
            </a:r>
            <a:r>
              <a:rPr lang="en-US" sz="1600" dirty="0" err="1"/>
              <a:t>Lazebnik</a:t>
            </a:r>
            <a:r>
              <a:rPr lang="en-US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4342307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Freeform 2"/>
          <p:cNvSpPr>
            <a:spLocks/>
          </p:cNvSpPr>
          <p:nvPr/>
        </p:nvSpPr>
        <p:spPr bwMode="auto">
          <a:xfrm>
            <a:off x="6418263" y="1041400"/>
            <a:ext cx="1220787" cy="839788"/>
          </a:xfrm>
          <a:custGeom>
            <a:avLst/>
            <a:gdLst>
              <a:gd name="T0" fmla="*/ 2147483647 w 865"/>
              <a:gd name="T1" fmla="*/ 0 h 529"/>
              <a:gd name="T2" fmla="*/ 2147483647 w 865"/>
              <a:gd name="T3" fmla="*/ 2147483647 h 529"/>
              <a:gd name="T4" fmla="*/ 2147483647 w 865"/>
              <a:gd name="T5" fmla="*/ 2147483647 h 529"/>
              <a:gd name="T6" fmla="*/ 2147483647 w 865"/>
              <a:gd name="T7" fmla="*/ 2147483647 h 529"/>
              <a:gd name="T8" fmla="*/ 2147483647 w 865"/>
              <a:gd name="T9" fmla="*/ 2147483647 h 529"/>
              <a:gd name="T10" fmla="*/ 2147483647 w 865"/>
              <a:gd name="T11" fmla="*/ 2147483647 h 529"/>
              <a:gd name="T12" fmla="*/ 2147483647 w 865"/>
              <a:gd name="T13" fmla="*/ 2147483647 h 529"/>
              <a:gd name="T14" fmla="*/ 2147483647 w 865"/>
              <a:gd name="T15" fmla="*/ 2147483647 h 529"/>
              <a:gd name="T16" fmla="*/ 2147483647 w 865"/>
              <a:gd name="T17" fmla="*/ 2147483647 h 529"/>
              <a:gd name="T18" fmla="*/ 0 w 865"/>
              <a:gd name="T19" fmla="*/ 2147483647 h 529"/>
              <a:gd name="T20" fmla="*/ 0 w 865"/>
              <a:gd name="T21" fmla="*/ 2147483647 h 529"/>
              <a:gd name="T22" fmla="*/ 0 w 865"/>
              <a:gd name="T23" fmla="*/ 2147483647 h 529"/>
              <a:gd name="T24" fmla="*/ 2147483647 w 865"/>
              <a:gd name="T25" fmla="*/ 2147483647 h 529"/>
              <a:gd name="T26" fmla="*/ 2147483647 w 865"/>
              <a:gd name="T27" fmla="*/ 2147483647 h 529"/>
              <a:gd name="T28" fmla="*/ 2147483647 w 865"/>
              <a:gd name="T29" fmla="*/ 2147483647 h 529"/>
              <a:gd name="T30" fmla="*/ 2147483647 w 865"/>
              <a:gd name="T31" fmla="*/ 2147483647 h 529"/>
              <a:gd name="T32" fmla="*/ 2147483647 w 865"/>
              <a:gd name="T33" fmla="*/ 2147483647 h 529"/>
              <a:gd name="T34" fmla="*/ 2147483647 w 865"/>
              <a:gd name="T35" fmla="*/ 2147483647 h 529"/>
              <a:gd name="T36" fmla="*/ 2147483647 w 865"/>
              <a:gd name="T37" fmla="*/ 2147483647 h 529"/>
              <a:gd name="T38" fmla="*/ 2147483647 w 865"/>
              <a:gd name="T39" fmla="*/ 2147483647 h 529"/>
              <a:gd name="T40" fmla="*/ 2147483647 w 865"/>
              <a:gd name="T41" fmla="*/ 2147483647 h 529"/>
              <a:gd name="T42" fmla="*/ 2147483647 w 865"/>
              <a:gd name="T43" fmla="*/ 2147483647 h 529"/>
              <a:gd name="T44" fmla="*/ 2147483647 w 865"/>
              <a:gd name="T45" fmla="*/ 2147483647 h 529"/>
              <a:gd name="T46" fmla="*/ 2147483647 w 865"/>
              <a:gd name="T47" fmla="*/ 2147483647 h 529"/>
              <a:gd name="T48" fmla="*/ 2147483647 w 865"/>
              <a:gd name="T49" fmla="*/ 2147483647 h 529"/>
              <a:gd name="T50" fmla="*/ 2147483647 w 865"/>
              <a:gd name="T51" fmla="*/ 2147483647 h 529"/>
              <a:gd name="T52" fmla="*/ 2147483647 w 865"/>
              <a:gd name="T53" fmla="*/ 2147483647 h 529"/>
              <a:gd name="T54" fmla="*/ 2147483647 w 865"/>
              <a:gd name="T55" fmla="*/ 2147483647 h 529"/>
              <a:gd name="T56" fmla="*/ 2147483647 w 865"/>
              <a:gd name="T57" fmla="*/ 2147483647 h 529"/>
              <a:gd name="T58" fmla="*/ 2147483647 w 865"/>
              <a:gd name="T59" fmla="*/ 2147483647 h 529"/>
              <a:gd name="T60" fmla="*/ 2147483647 w 865"/>
              <a:gd name="T61" fmla="*/ 2147483647 h 529"/>
              <a:gd name="T62" fmla="*/ 2147483647 w 865"/>
              <a:gd name="T63" fmla="*/ 2147483647 h 529"/>
              <a:gd name="T64" fmla="*/ 2147483647 w 865"/>
              <a:gd name="T65" fmla="*/ 2147483647 h 529"/>
              <a:gd name="T66" fmla="*/ 2147483647 w 865"/>
              <a:gd name="T67" fmla="*/ 2147483647 h 529"/>
              <a:gd name="T68" fmla="*/ 2147483647 w 865"/>
              <a:gd name="T69" fmla="*/ 2147483647 h 529"/>
              <a:gd name="T70" fmla="*/ 2147483647 w 865"/>
              <a:gd name="T71" fmla="*/ 2147483647 h 529"/>
              <a:gd name="T72" fmla="*/ 2147483647 w 865"/>
              <a:gd name="T73" fmla="*/ 2147483647 h 529"/>
              <a:gd name="T74" fmla="*/ 2147483647 w 865"/>
              <a:gd name="T75" fmla="*/ 2147483647 h 529"/>
              <a:gd name="T76" fmla="*/ 2147483647 w 865"/>
              <a:gd name="T77" fmla="*/ 2147483647 h 529"/>
              <a:gd name="T78" fmla="*/ 2147483647 w 865"/>
              <a:gd name="T79" fmla="*/ 0 h 52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865"/>
              <a:gd name="T121" fmla="*/ 0 h 529"/>
              <a:gd name="T122" fmla="*/ 865 w 865"/>
              <a:gd name="T123" fmla="*/ 529 h 529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865" h="529">
                <a:moveTo>
                  <a:pt x="84" y="0"/>
                </a:moveTo>
                <a:lnTo>
                  <a:pt x="72" y="24"/>
                </a:lnTo>
                <a:lnTo>
                  <a:pt x="72" y="48"/>
                </a:lnTo>
                <a:lnTo>
                  <a:pt x="48" y="72"/>
                </a:lnTo>
                <a:lnTo>
                  <a:pt x="36" y="96"/>
                </a:lnTo>
                <a:lnTo>
                  <a:pt x="36" y="120"/>
                </a:lnTo>
                <a:lnTo>
                  <a:pt x="36" y="144"/>
                </a:lnTo>
                <a:lnTo>
                  <a:pt x="24" y="168"/>
                </a:lnTo>
                <a:lnTo>
                  <a:pt x="12" y="192"/>
                </a:lnTo>
                <a:lnTo>
                  <a:pt x="0" y="216"/>
                </a:lnTo>
                <a:lnTo>
                  <a:pt x="0" y="240"/>
                </a:lnTo>
                <a:lnTo>
                  <a:pt x="0" y="264"/>
                </a:lnTo>
                <a:lnTo>
                  <a:pt x="12" y="288"/>
                </a:lnTo>
                <a:lnTo>
                  <a:pt x="12" y="312"/>
                </a:lnTo>
                <a:lnTo>
                  <a:pt x="24" y="336"/>
                </a:lnTo>
                <a:lnTo>
                  <a:pt x="24" y="360"/>
                </a:lnTo>
                <a:lnTo>
                  <a:pt x="36" y="384"/>
                </a:lnTo>
                <a:lnTo>
                  <a:pt x="36" y="408"/>
                </a:lnTo>
                <a:lnTo>
                  <a:pt x="48" y="432"/>
                </a:lnTo>
                <a:lnTo>
                  <a:pt x="60" y="456"/>
                </a:lnTo>
                <a:lnTo>
                  <a:pt x="852" y="528"/>
                </a:lnTo>
                <a:lnTo>
                  <a:pt x="804" y="480"/>
                </a:lnTo>
                <a:lnTo>
                  <a:pt x="792" y="456"/>
                </a:lnTo>
                <a:lnTo>
                  <a:pt x="780" y="420"/>
                </a:lnTo>
                <a:lnTo>
                  <a:pt x="768" y="396"/>
                </a:lnTo>
                <a:lnTo>
                  <a:pt x="756" y="372"/>
                </a:lnTo>
                <a:lnTo>
                  <a:pt x="744" y="348"/>
                </a:lnTo>
                <a:lnTo>
                  <a:pt x="744" y="324"/>
                </a:lnTo>
                <a:lnTo>
                  <a:pt x="744" y="288"/>
                </a:lnTo>
                <a:lnTo>
                  <a:pt x="744" y="264"/>
                </a:lnTo>
                <a:lnTo>
                  <a:pt x="744" y="240"/>
                </a:lnTo>
                <a:lnTo>
                  <a:pt x="768" y="216"/>
                </a:lnTo>
                <a:lnTo>
                  <a:pt x="768" y="192"/>
                </a:lnTo>
                <a:lnTo>
                  <a:pt x="780" y="168"/>
                </a:lnTo>
                <a:lnTo>
                  <a:pt x="804" y="156"/>
                </a:lnTo>
                <a:lnTo>
                  <a:pt x="804" y="132"/>
                </a:lnTo>
                <a:lnTo>
                  <a:pt x="828" y="108"/>
                </a:lnTo>
                <a:lnTo>
                  <a:pt x="852" y="96"/>
                </a:lnTo>
                <a:lnTo>
                  <a:pt x="864" y="72"/>
                </a:lnTo>
                <a:lnTo>
                  <a:pt x="84" y="0"/>
                </a:lnTo>
              </a:path>
            </a:pathLst>
          </a:custGeom>
          <a:gradFill rotWithShape="0">
            <a:gsLst>
              <a:gs pos="0">
                <a:srgbClr val="012501"/>
              </a:gs>
              <a:gs pos="100000">
                <a:srgbClr val="037C03"/>
              </a:gs>
            </a:gsLst>
            <a:lin ang="18900000" scaled="1"/>
          </a:gra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31" name="Line 3"/>
          <p:cNvSpPr>
            <a:spLocks noChangeShapeType="1"/>
          </p:cNvSpPr>
          <p:nvPr/>
        </p:nvSpPr>
        <p:spPr bwMode="auto">
          <a:xfrm>
            <a:off x="3827463" y="4394200"/>
            <a:ext cx="3251200" cy="1828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32" name="Line 4"/>
          <p:cNvSpPr>
            <a:spLocks noChangeShapeType="1"/>
          </p:cNvSpPr>
          <p:nvPr/>
        </p:nvSpPr>
        <p:spPr bwMode="auto">
          <a:xfrm flipV="1">
            <a:off x="5148263" y="1346200"/>
            <a:ext cx="1795462" cy="1771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33" name="Freeform 5"/>
          <p:cNvSpPr>
            <a:spLocks/>
          </p:cNvSpPr>
          <p:nvPr/>
        </p:nvSpPr>
        <p:spPr bwMode="auto">
          <a:xfrm>
            <a:off x="3759200" y="1803400"/>
            <a:ext cx="1695450" cy="1601788"/>
          </a:xfrm>
          <a:custGeom>
            <a:avLst/>
            <a:gdLst>
              <a:gd name="T0" fmla="*/ 2147483647 w 1201"/>
              <a:gd name="T1" fmla="*/ 2147483647 h 1009"/>
              <a:gd name="T2" fmla="*/ 2147483647 w 1201"/>
              <a:gd name="T3" fmla="*/ 2147483647 h 1009"/>
              <a:gd name="T4" fmla="*/ 2147483647 w 1201"/>
              <a:gd name="T5" fmla="*/ 2147483647 h 1009"/>
              <a:gd name="T6" fmla="*/ 0 w 1201"/>
              <a:gd name="T7" fmla="*/ 0 h 1009"/>
              <a:gd name="T8" fmla="*/ 2147483647 w 1201"/>
              <a:gd name="T9" fmla="*/ 2147483647 h 10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1"/>
              <a:gd name="T16" fmla="*/ 0 h 1009"/>
              <a:gd name="T17" fmla="*/ 1201 w 1201"/>
              <a:gd name="T18" fmla="*/ 1009 h 10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1" h="1009">
                <a:moveTo>
                  <a:pt x="336" y="576"/>
                </a:moveTo>
                <a:lnTo>
                  <a:pt x="1200" y="1008"/>
                </a:lnTo>
                <a:lnTo>
                  <a:pt x="864" y="432"/>
                </a:lnTo>
                <a:lnTo>
                  <a:pt x="0" y="0"/>
                </a:lnTo>
                <a:lnTo>
                  <a:pt x="336" y="576"/>
                </a:lnTo>
              </a:path>
            </a:pathLst>
          </a:custGeom>
          <a:solidFill>
            <a:srgbClr val="919191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34" name="Line 6"/>
          <p:cNvSpPr>
            <a:spLocks noChangeShapeType="1"/>
          </p:cNvSpPr>
          <p:nvPr/>
        </p:nvSpPr>
        <p:spPr bwMode="auto">
          <a:xfrm flipH="1" flipV="1">
            <a:off x="6943725" y="1346200"/>
            <a:ext cx="66675" cy="2438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35" name="Line 7"/>
          <p:cNvSpPr>
            <a:spLocks noChangeShapeType="1"/>
          </p:cNvSpPr>
          <p:nvPr/>
        </p:nvSpPr>
        <p:spPr bwMode="auto">
          <a:xfrm flipV="1">
            <a:off x="4470400" y="3098800"/>
            <a:ext cx="677863" cy="6667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36" name="Freeform 8"/>
          <p:cNvSpPr>
            <a:spLocks/>
          </p:cNvSpPr>
          <p:nvPr/>
        </p:nvSpPr>
        <p:spPr bwMode="auto">
          <a:xfrm>
            <a:off x="3624263" y="2574925"/>
            <a:ext cx="1220787" cy="2001838"/>
          </a:xfrm>
          <a:custGeom>
            <a:avLst/>
            <a:gdLst>
              <a:gd name="T0" fmla="*/ 0 w 865"/>
              <a:gd name="T1" fmla="*/ 2147483647 h 1261"/>
              <a:gd name="T2" fmla="*/ 2147483647 w 865"/>
              <a:gd name="T3" fmla="*/ 2147483647 h 1261"/>
              <a:gd name="T4" fmla="*/ 2147483647 w 865"/>
              <a:gd name="T5" fmla="*/ 2147483647 h 1261"/>
              <a:gd name="T6" fmla="*/ 0 w 865"/>
              <a:gd name="T7" fmla="*/ 0 h 1261"/>
              <a:gd name="T8" fmla="*/ 0 w 865"/>
              <a:gd name="T9" fmla="*/ 2147483647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5"/>
              <a:gd name="T16" fmla="*/ 0 h 1261"/>
              <a:gd name="T17" fmla="*/ 865 w 865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5" h="1261">
                <a:moveTo>
                  <a:pt x="0" y="828"/>
                </a:moveTo>
                <a:lnTo>
                  <a:pt x="864" y="1260"/>
                </a:lnTo>
                <a:lnTo>
                  <a:pt x="864" y="414"/>
                </a:lnTo>
                <a:lnTo>
                  <a:pt x="0" y="0"/>
                </a:lnTo>
                <a:lnTo>
                  <a:pt x="0" y="828"/>
                </a:lnTo>
              </a:path>
            </a:pathLst>
          </a:custGeom>
          <a:solidFill>
            <a:srgbClr val="FEBF02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37" name="Freeform 9"/>
          <p:cNvSpPr>
            <a:spLocks/>
          </p:cNvSpPr>
          <p:nvPr/>
        </p:nvSpPr>
        <p:spPr bwMode="auto">
          <a:xfrm>
            <a:off x="6537325" y="3098800"/>
            <a:ext cx="1558925" cy="1525588"/>
          </a:xfrm>
          <a:custGeom>
            <a:avLst/>
            <a:gdLst>
              <a:gd name="T0" fmla="*/ 0 w 1105"/>
              <a:gd name="T1" fmla="*/ 2147483647 h 961"/>
              <a:gd name="T2" fmla="*/ 0 w 1105"/>
              <a:gd name="T3" fmla="*/ 2147483647 h 961"/>
              <a:gd name="T4" fmla="*/ 2147483647 w 1105"/>
              <a:gd name="T5" fmla="*/ 2147483647 h 961"/>
              <a:gd name="T6" fmla="*/ 2147483647 w 1105"/>
              <a:gd name="T7" fmla="*/ 0 h 961"/>
              <a:gd name="T8" fmla="*/ 0 w 1105"/>
              <a:gd name="T9" fmla="*/ 2147483647 h 9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05"/>
              <a:gd name="T16" fmla="*/ 0 h 961"/>
              <a:gd name="T17" fmla="*/ 1105 w 1105"/>
              <a:gd name="T18" fmla="*/ 961 h 9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05" h="961">
                <a:moveTo>
                  <a:pt x="0" y="202"/>
                </a:moveTo>
                <a:lnTo>
                  <a:pt x="0" y="960"/>
                </a:lnTo>
                <a:lnTo>
                  <a:pt x="1104" y="758"/>
                </a:lnTo>
                <a:lnTo>
                  <a:pt x="1104" y="0"/>
                </a:lnTo>
                <a:lnTo>
                  <a:pt x="0" y="202"/>
                </a:lnTo>
              </a:path>
            </a:pathLst>
          </a:custGeom>
          <a:solidFill>
            <a:srgbClr val="919191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38" name="Line 10"/>
          <p:cNvSpPr>
            <a:spLocks noChangeShapeType="1"/>
          </p:cNvSpPr>
          <p:nvPr/>
        </p:nvSpPr>
        <p:spPr bwMode="auto">
          <a:xfrm flipH="1" flipV="1">
            <a:off x="7010400" y="3784600"/>
            <a:ext cx="34925" cy="14287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39" name="Freeform 11"/>
          <p:cNvSpPr>
            <a:spLocks/>
          </p:cNvSpPr>
          <p:nvPr/>
        </p:nvSpPr>
        <p:spPr bwMode="auto">
          <a:xfrm>
            <a:off x="6740525" y="4292600"/>
            <a:ext cx="1220788" cy="2001838"/>
          </a:xfrm>
          <a:custGeom>
            <a:avLst/>
            <a:gdLst>
              <a:gd name="T0" fmla="*/ 0 w 865"/>
              <a:gd name="T1" fmla="*/ 2147483647 h 1261"/>
              <a:gd name="T2" fmla="*/ 2147483647 w 865"/>
              <a:gd name="T3" fmla="*/ 2147483647 h 1261"/>
              <a:gd name="T4" fmla="*/ 2147483647 w 865"/>
              <a:gd name="T5" fmla="*/ 2147483647 h 1261"/>
              <a:gd name="T6" fmla="*/ 0 w 865"/>
              <a:gd name="T7" fmla="*/ 0 h 1261"/>
              <a:gd name="T8" fmla="*/ 0 w 865"/>
              <a:gd name="T9" fmla="*/ 2147483647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5"/>
              <a:gd name="T16" fmla="*/ 0 h 1261"/>
              <a:gd name="T17" fmla="*/ 865 w 865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5" h="1261">
                <a:moveTo>
                  <a:pt x="0" y="828"/>
                </a:moveTo>
                <a:lnTo>
                  <a:pt x="864" y="1260"/>
                </a:lnTo>
                <a:lnTo>
                  <a:pt x="864" y="414"/>
                </a:lnTo>
                <a:lnTo>
                  <a:pt x="0" y="0"/>
                </a:lnTo>
                <a:lnTo>
                  <a:pt x="0" y="828"/>
                </a:lnTo>
              </a:path>
            </a:pathLst>
          </a:custGeom>
          <a:solidFill>
            <a:srgbClr val="FEBF02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40" name="Line 12"/>
          <p:cNvSpPr>
            <a:spLocks noChangeShapeType="1"/>
          </p:cNvSpPr>
          <p:nvPr/>
        </p:nvSpPr>
        <p:spPr bwMode="auto">
          <a:xfrm flipV="1">
            <a:off x="3827463" y="3765550"/>
            <a:ext cx="642937" cy="628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41" name="Line 13"/>
          <p:cNvSpPr>
            <a:spLocks noChangeShapeType="1"/>
          </p:cNvSpPr>
          <p:nvPr/>
        </p:nvSpPr>
        <p:spPr bwMode="auto">
          <a:xfrm flipH="1" flipV="1">
            <a:off x="7045325" y="5213350"/>
            <a:ext cx="33338" cy="1009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42" name="Oval 16"/>
          <p:cNvSpPr>
            <a:spLocks noChangeArrowheads="1"/>
          </p:cNvSpPr>
          <p:nvPr/>
        </p:nvSpPr>
        <p:spPr bwMode="auto">
          <a:xfrm>
            <a:off x="6983413" y="3752850"/>
            <a:ext cx="55562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43" name="Oval 17"/>
          <p:cNvSpPr>
            <a:spLocks noChangeArrowheads="1"/>
          </p:cNvSpPr>
          <p:nvPr/>
        </p:nvSpPr>
        <p:spPr bwMode="auto">
          <a:xfrm>
            <a:off x="5119688" y="3086100"/>
            <a:ext cx="57150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44" name="Freeform 18"/>
          <p:cNvSpPr>
            <a:spLocks/>
          </p:cNvSpPr>
          <p:nvPr/>
        </p:nvSpPr>
        <p:spPr bwMode="auto">
          <a:xfrm>
            <a:off x="3470275" y="4344988"/>
            <a:ext cx="393700" cy="387350"/>
          </a:xfrm>
          <a:custGeom>
            <a:avLst/>
            <a:gdLst>
              <a:gd name="T0" fmla="*/ 0 w 279"/>
              <a:gd name="T1" fmla="*/ 2147483647 h 244"/>
              <a:gd name="T2" fmla="*/ 2147483647 w 279"/>
              <a:gd name="T3" fmla="*/ 2147483647 h 244"/>
              <a:gd name="T4" fmla="*/ 2147483647 w 279"/>
              <a:gd name="T5" fmla="*/ 0 h 244"/>
              <a:gd name="T6" fmla="*/ 2147483647 w 279"/>
              <a:gd name="T7" fmla="*/ 2147483647 h 244"/>
              <a:gd name="T8" fmla="*/ 2147483647 w 279"/>
              <a:gd name="T9" fmla="*/ 2147483647 h 244"/>
              <a:gd name="T10" fmla="*/ 2147483647 w 279"/>
              <a:gd name="T11" fmla="*/ 2147483647 h 244"/>
              <a:gd name="T12" fmla="*/ 2147483647 w 279"/>
              <a:gd name="T13" fmla="*/ 2147483647 h 244"/>
              <a:gd name="T14" fmla="*/ 2147483647 w 279"/>
              <a:gd name="T15" fmla="*/ 2147483647 h 244"/>
              <a:gd name="T16" fmla="*/ 2147483647 w 279"/>
              <a:gd name="T17" fmla="*/ 2147483647 h 244"/>
              <a:gd name="T18" fmla="*/ 2147483647 w 279"/>
              <a:gd name="T19" fmla="*/ 2147483647 h 244"/>
              <a:gd name="T20" fmla="*/ 2147483647 w 279"/>
              <a:gd name="T21" fmla="*/ 2147483647 h 244"/>
              <a:gd name="T22" fmla="*/ 2147483647 w 279"/>
              <a:gd name="T23" fmla="*/ 2147483647 h 244"/>
              <a:gd name="T24" fmla="*/ 2147483647 w 279"/>
              <a:gd name="T25" fmla="*/ 2147483647 h 244"/>
              <a:gd name="T26" fmla="*/ 2147483647 w 279"/>
              <a:gd name="T27" fmla="*/ 2147483647 h 244"/>
              <a:gd name="T28" fmla="*/ 2147483647 w 279"/>
              <a:gd name="T29" fmla="*/ 2147483647 h 244"/>
              <a:gd name="T30" fmla="*/ 2147483647 w 279"/>
              <a:gd name="T31" fmla="*/ 2147483647 h 244"/>
              <a:gd name="T32" fmla="*/ 2147483647 w 279"/>
              <a:gd name="T33" fmla="*/ 2147483647 h 244"/>
              <a:gd name="T34" fmla="*/ 2147483647 w 279"/>
              <a:gd name="T35" fmla="*/ 2147483647 h 244"/>
              <a:gd name="T36" fmla="*/ 2147483647 w 279"/>
              <a:gd name="T37" fmla="*/ 2147483647 h 244"/>
              <a:gd name="T38" fmla="*/ 2147483647 w 279"/>
              <a:gd name="T39" fmla="*/ 2147483647 h 244"/>
              <a:gd name="T40" fmla="*/ 2147483647 w 279"/>
              <a:gd name="T41" fmla="*/ 2147483647 h 244"/>
              <a:gd name="T42" fmla="*/ 2147483647 w 279"/>
              <a:gd name="T43" fmla="*/ 2147483647 h 244"/>
              <a:gd name="T44" fmla="*/ 2147483647 w 279"/>
              <a:gd name="T45" fmla="*/ 2147483647 h 244"/>
              <a:gd name="T46" fmla="*/ 2147483647 w 279"/>
              <a:gd name="T47" fmla="*/ 2147483647 h 244"/>
              <a:gd name="T48" fmla="*/ 2147483647 w 279"/>
              <a:gd name="T49" fmla="*/ 2147483647 h 244"/>
              <a:gd name="T50" fmla="*/ 2147483647 w 279"/>
              <a:gd name="T51" fmla="*/ 2147483647 h 244"/>
              <a:gd name="T52" fmla="*/ 2147483647 w 279"/>
              <a:gd name="T53" fmla="*/ 2147483647 h 244"/>
              <a:gd name="T54" fmla="*/ 2147483647 w 279"/>
              <a:gd name="T55" fmla="*/ 2147483647 h 244"/>
              <a:gd name="T56" fmla="*/ 2147483647 w 279"/>
              <a:gd name="T57" fmla="*/ 2147483647 h 244"/>
              <a:gd name="T58" fmla="*/ 2147483647 w 279"/>
              <a:gd name="T59" fmla="*/ 2147483647 h 244"/>
              <a:gd name="T60" fmla="*/ 2147483647 w 279"/>
              <a:gd name="T61" fmla="*/ 2147483647 h 244"/>
              <a:gd name="T62" fmla="*/ 2147483647 w 279"/>
              <a:gd name="T63" fmla="*/ 2147483647 h 244"/>
              <a:gd name="T64" fmla="*/ 2147483647 w 279"/>
              <a:gd name="T65" fmla="*/ 2147483647 h 244"/>
              <a:gd name="T66" fmla="*/ 2147483647 w 279"/>
              <a:gd name="T67" fmla="*/ 2147483647 h 244"/>
              <a:gd name="T68" fmla="*/ 2147483647 w 279"/>
              <a:gd name="T69" fmla="*/ 2147483647 h 244"/>
              <a:gd name="T70" fmla="*/ 2147483647 w 279"/>
              <a:gd name="T71" fmla="*/ 2147483647 h 244"/>
              <a:gd name="T72" fmla="*/ 2147483647 w 279"/>
              <a:gd name="T73" fmla="*/ 2147483647 h 244"/>
              <a:gd name="T74" fmla="*/ 2147483647 w 279"/>
              <a:gd name="T75" fmla="*/ 2147483647 h 244"/>
              <a:gd name="T76" fmla="*/ 2147483647 w 279"/>
              <a:gd name="T77" fmla="*/ 2147483647 h 244"/>
              <a:gd name="T78" fmla="*/ 2147483647 w 279"/>
              <a:gd name="T79" fmla="*/ 2147483647 h 244"/>
              <a:gd name="T80" fmla="*/ 2147483647 w 279"/>
              <a:gd name="T81" fmla="*/ 2147483647 h 244"/>
              <a:gd name="T82" fmla="*/ 2147483647 w 279"/>
              <a:gd name="T83" fmla="*/ 2147483647 h 244"/>
              <a:gd name="T84" fmla="*/ 2147483647 w 279"/>
              <a:gd name="T85" fmla="*/ 2147483647 h 244"/>
              <a:gd name="T86" fmla="*/ 2147483647 w 279"/>
              <a:gd name="T87" fmla="*/ 2147483647 h 244"/>
              <a:gd name="T88" fmla="*/ 2147483647 w 279"/>
              <a:gd name="T89" fmla="*/ 2147483647 h 244"/>
              <a:gd name="T90" fmla="*/ 2147483647 w 279"/>
              <a:gd name="T91" fmla="*/ 2147483647 h 244"/>
              <a:gd name="T92" fmla="*/ 2147483647 w 279"/>
              <a:gd name="T93" fmla="*/ 2147483647 h 244"/>
              <a:gd name="T94" fmla="*/ 2147483647 w 279"/>
              <a:gd name="T95" fmla="*/ 2147483647 h 244"/>
              <a:gd name="T96" fmla="*/ 2147483647 w 279"/>
              <a:gd name="T97" fmla="*/ 2147483647 h 244"/>
              <a:gd name="T98" fmla="*/ 0 w 279"/>
              <a:gd name="T99" fmla="*/ 2147483647 h 24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79"/>
              <a:gd name="T151" fmla="*/ 0 h 244"/>
              <a:gd name="T152" fmla="*/ 279 w 279"/>
              <a:gd name="T153" fmla="*/ 244 h 24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79" h="244">
                <a:moveTo>
                  <a:pt x="0" y="243"/>
                </a:moveTo>
                <a:lnTo>
                  <a:pt x="148" y="1"/>
                </a:lnTo>
                <a:lnTo>
                  <a:pt x="160" y="0"/>
                </a:lnTo>
                <a:lnTo>
                  <a:pt x="167" y="3"/>
                </a:lnTo>
                <a:lnTo>
                  <a:pt x="168" y="6"/>
                </a:lnTo>
                <a:lnTo>
                  <a:pt x="173" y="5"/>
                </a:lnTo>
                <a:lnTo>
                  <a:pt x="177" y="9"/>
                </a:lnTo>
                <a:lnTo>
                  <a:pt x="182" y="7"/>
                </a:lnTo>
                <a:lnTo>
                  <a:pt x="184" y="12"/>
                </a:lnTo>
                <a:lnTo>
                  <a:pt x="190" y="13"/>
                </a:lnTo>
                <a:lnTo>
                  <a:pt x="196" y="14"/>
                </a:lnTo>
                <a:lnTo>
                  <a:pt x="201" y="15"/>
                </a:lnTo>
                <a:lnTo>
                  <a:pt x="205" y="19"/>
                </a:lnTo>
                <a:lnTo>
                  <a:pt x="210" y="20"/>
                </a:lnTo>
                <a:lnTo>
                  <a:pt x="215" y="23"/>
                </a:lnTo>
                <a:lnTo>
                  <a:pt x="222" y="25"/>
                </a:lnTo>
                <a:lnTo>
                  <a:pt x="226" y="29"/>
                </a:lnTo>
                <a:lnTo>
                  <a:pt x="229" y="32"/>
                </a:lnTo>
                <a:lnTo>
                  <a:pt x="231" y="36"/>
                </a:lnTo>
                <a:lnTo>
                  <a:pt x="235" y="39"/>
                </a:lnTo>
                <a:lnTo>
                  <a:pt x="238" y="45"/>
                </a:lnTo>
                <a:lnTo>
                  <a:pt x="242" y="46"/>
                </a:lnTo>
                <a:lnTo>
                  <a:pt x="248" y="55"/>
                </a:lnTo>
                <a:lnTo>
                  <a:pt x="249" y="58"/>
                </a:lnTo>
                <a:lnTo>
                  <a:pt x="255" y="63"/>
                </a:lnTo>
                <a:lnTo>
                  <a:pt x="256" y="67"/>
                </a:lnTo>
                <a:lnTo>
                  <a:pt x="261" y="71"/>
                </a:lnTo>
                <a:lnTo>
                  <a:pt x="261" y="75"/>
                </a:lnTo>
                <a:lnTo>
                  <a:pt x="264" y="81"/>
                </a:lnTo>
                <a:lnTo>
                  <a:pt x="264" y="86"/>
                </a:lnTo>
                <a:lnTo>
                  <a:pt x="266" y="90"/>
                </a:lnTo>
                <a:lnTo>
                  <a:pt x="266" y="95"/>
                </a:lnTo>
                <a:lnTo>
                  <a:pt x="268" y="99"/>
                </a:lnTo>
                <a:lnTo>
                  <a:pt x="267" y="103"/>
                </a:lnTo>
                <a:lnTo>
                  <a:pt x="268" y="109"/>
                </a:lnTo>
                <a:lnTo>
                  <a:pt x="269" y="113"/>
                </a:lnTo>
                <a:lnTo>
                  <a:pt x="273" y="119"/>
                </a:lnTo>
                <a:lnTo>
                  <a:pt x="274" y="124"/>
                </a:lnTo>
                <a:lnTo>
                  <a:pt x="275" y="128"/>
                </a:lnTo>
                <a:lnTo>
                  <a:pt x="276" y="134"/>
                </a:lnTo>
                <a:lnTo>
                  <a:pt x="277" y="138"/>
                </a:lnTo>
                <a:lnTo>
                  <a:pt x="277" y="143"/>
                </a:lnTo>
                <a:lnTo>
                  <a:pt x="277" y="147"/>
                </a:lnTo>
                <a:lnTo>
                  <a:pt x="274" y="153"/>
                </a:lnTo>
                <a:lnTo>
                  <a:pt x="276" y="156"/>
                </a:lnTo>
                <a:lnTo>
                  <a:pt x="277" y="162"/>
                </a:lnTo>
                <a:lnTo>
                  <a:pt x="278" y="167"/>
                </a:lnTo>
                <a:lnTo>
                  <a:pt x="275" y="172"/>
                </a:lnTo>
                <a:lnTo>
                  <a:pt x="271" y="181"/>
                </a:lnTo>
                <a:lnTo>
                  <a:pt x="0" y="243"/>
                </a:lnTo>
              </a:path>
            </a:pathLst>
          </a:custGeom>
          <a:noFill/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45" name="Arc 19"/>
          <p:cNvSpPr>
            <a:spLocks/>
          </p:cNvSpPr>
          <p:nvPr/>
        </p:nvSpPr>
        <p:spPr bwMode="auto">
          <a:xfrm rot="720000">
            <a:off x="3670300" y="4360863"/>
            <a:ext cx="211138" cy="236537"/>
          </a:xfrm>
          <a:custGeom>
            <a:avLst/>
            <a:gdLst>
              <a:gd name="T0" fmla="*/ 0 w 21745"/>
              <a:gd name="T1" fmla="*/ 0 h 21600"/>
              <a:gd name="T2" fmla="*/ 1876695861 w 21745"/>
              <a:gd name="T3" fmla="*/ 2147483647 h 21600"/>
              <a:gd name="T4" fmla="*/ 12514760 w 21745"/>
              <a:gd name="T5" fmla="*/ 2147483647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46" name="Line 20"/>
          <p:cNvSpPr>
            <a:spLocks noChangeShapeType="1"/>
          </p:cNvSpPr>
          <p:nvPr/>
        </p:nvSpPr>
        <p:spPr bwMode="auto">
          <a:xfrm flipH="1">
            <a:off x="3470275" y="4179888"/>
            <a:ext cx="303213" cy="5508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47" name="Oval 21"/>
          <p:cNvSpPr>
            <a:spLocks noChangeArrowheads="1"/>
          </p:cNvSpPr>
          <p:nvPr/>
        </p:nvSpPr>
        <p:spPr bwMode="auto">
          <a:xfrm rot="-1860000">
            <a:off x="3748088" y="4365625"/>
            <a:ext cx="100012" cy="198438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48" name="Line 22"/>
          <p:cNvSpPr>
            <a:spLocks noChangeShapeType="1"/>
          </p:cNvSpPr>
          <p:nvPr/>
        </p:nvSpPr>
        <p:spPr bwMode="auto">
          <a:xfrm flipV="1">
            <a:off x="3470275" y="4586288"/>
            <a:ext cx="555625" cy="1444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49" name="Freeform 23"/>
          <p:cNvSpPr>
            <a:spLocks/>
          </p:cNvSpPr>
          <p:nvPr/>
        </p:nvSpPr>
        <p:spPr bwMode="auto">
          <a:xfrm>
            <a:off x="6721475" y="6173788"/>
            <a:ext cx="393700" cy="387350"/>
          </a:xfrm>
          <a:custGeom>
            <a:avLst/>
            <a:gdLst>
              <a:gd name="T0" fmla="*/ 0 w 279"/>
              <a:gd name="T1" fmla="*/ 2147483647 h 244"/>
              <a:gd name="T2" fmla="*/ 2147483647 w 279"/>
              <a:gd name="T3" fmla="*/ 2147483647 h 244"/>
              <a:gd name="T4" fmla="*/ 2147483647 w 279"/>
              <a:gd name="T5" fmla="*/ 0 h 244"/>
              <a:gd name="T6" fmla="*/ 2147483647 w 279"/>
              <a:gd name="T7" fmla="*/ 2147483647 h 244"/>
              <a:gd name="T8" fmla="*/ 2147483647 w 279"/>
              <a:gd name="T9" fmla="*/ 2147483647 h 244"/>
              <a:gd name="T10" fmla="*/ 2147483647 w 279"/>
              <a:gd name="T11" fmla="*/ 2147483647 h 244"/>
              <a:gd name="T12" fmla="*/ 2147483647 w 279"/>
              <a:gd name="T13" fmla="*/ 2147483647 h 244"/>
              <a:gd name="T14" fmla="*/ 2147483647 w 279"/>
              <a:gd name="T15" fmla="*/ 2147483647 h 244"/>
              <a:gd name="T16" fmla="*/ 2147483647 w 279"/>
              <a:gd name="T17" fmla="*/ 2147483647 h 244"/>
              <a:gd name="T18" fmla="*/ 2147483647 w 279"/>
              <a:gd name="T19" fmla="*/ 2147483647 h 244"/>
              <a:gd name="T20" fmla="*/ 2147483647 w 279"/>
              <a:gd name="T21" fmla="*/ 2147483647 h 244"/>
              <a:gd name="T22" fmla="*/ 2147483647 w 279"/>
              <a:gd name="T23" fmla="*/ 2147483647 h 244"/>
              <a:gd name="T24" fmla="*/ 2147483647 w 279"/>
              <a:gd name="T25" fmla="*/ 2147483647 h 244"/>
              <a:gd name="T26" fmla="*/ 2147483647 w 279"/>
              <a:gd name="T27" fmla="*/ 2147483647 h 244"/>
              <a:gd name="T28" fmla="*/ 2147483647 w 279"/>
              <a:gd name="T29" fmla="*/ 2147483647 h 244"/>
              <a:gd name="T30" fmla="*/ 2147483647 w 279"/>
              <a:gd name="T31" fmla="*/ 2147483647 h 244"/>
              <a:gd name="T32" fmla="*/ 2147483647 w 279"/>
              <a:gd name="T33" fmla="*/ 2147483647 h 244"/>
              <a:gd name="T34" fmla="*/ 2147483647 w 279"/>
              <a:gd name="T35" fmla="*/ 2147483647 h 244"/>
              <a:gd name="T36" fmla="*/ 2147483647 w 279"/>
              <a:gd name="T37" fmla="*/ 2147483647 h 244"/>
              <a:gd name="T38" fmla="*/ 2147483647 w 279"/>
              <a:gd name="T39" fmla="*/ 2147483647 h 244"/>
              <a:gd name="T40" fmla="*/ 2147483647 w 279"/>
              <a:gd name="T41" fmla="*/ 2147483647 h 244"/>
              <a:gd name="T42" fmla="*/ 2147483647 w 279"/>
              <a:gd name="T43" fmla="*/ 2147483647 h 244"/>
              <a:gd name="T44" fmla="*/ 2147483647 w 279"/>
              <a:gd name="T45" fmla="*/ 2147483647 h 244"/>
              <a:gd name="T46" fmla="*/ 2147483647 w 279"/>
              <a:gd name="T47" fmla="*/ 2147483647 h 244"/>
              <a:gd name="T48" fmla="*/ 2147483647 w 279"/>
              <a:gd name="T49" fmla="*/ 2147483647 h 244"/>
              <a:gd name="T50" fmla="*/ 2147483647 w 279"/>
              <a:gd name="T51" fmla="*/ 2147483647 h 244"/>
              <a:gd name="T52" fmla="*/ 2147483647 w 279"/>
              <a:gd name="T53" fmla="*/ 2147483647 h 244"/>
              <a:gd name="T54" fmla="*/ 2147483647 w 279"/>
              <a:gd name="T55" fmla="*/ 2147483647 h 244"/>
              <a:gd name="T56" fmla="*/ 2147483647 w 279"/>
              <a:gd name="T57" fmla="*/ 2147483647 h 244"/>
              <a:gd name="T58" fmla="*/ 2147483647 w 279"/>
              <a:gd name="T59" fmla="*/ 2147483647 h 244"/>
              <a:gd name="T60" fmla="*/ 2147483647 w 279"/>
              <a:gd name="T61" fmla="*/ 2147483647 h 244"/>
              <a:gd name="T62" fmla="*/ 2147483647 w 279"/>
              <a:gd name="T63" fmla="*/ 2147483647 h 244"/>
              <a:gd name="T64" fmla="*/ 2147483647 w 279"/>
              <a:gd name="T65" fmla="*/ 2147483647 h 244"/>
              <a:gd name="T66" fmla="*/ 2147483647 w 279"/>
              <a:gd name="T67" fmla="*/ 2147483647 h 244"/>
              <a:gd name="T68" fmla="*/ 2147483647 w 279"/>
              <a:gd name="T69" fmla="*/ 2147483647 h 244"/>
              <a:gd name="T70" fmla="*/ 2147483647 w 279"/>
              <a:gd name="T71" fmla="*/ 2147483647 h 244"/>
              <a:gd name="T72" fmla="*/ 2147483647 w 279"/>
              <a:gd name="T73" fmla="*/ 2147483647 h 244"/>
              <a:gd name="T74" fmla="*/ 2147483647 w 279"/>
              <a:gd name="T75" fmla="*/ 2147483647 h 244"/>
              <a:gd name="T76" fmla="*/ 2147483647 w 279"/>
              <a:gd name="T77" fmla="*/ 2147483647 h 244"/>
              <a:gd name="T78" fmla="*/ 2147483647 w 279"/>
              <a:gd name="T79" fmla="*/ 2147483647 h 244"/>
              <a:gd name="T80" fmla="*/ 2147483647 w 279"/>
              <a:gd name="T81" fmla="*/ 2147483647 h 244"/>
              <a:gd name="T82" fmla="*/ 2147483647 w 279"/>
              <a:gd name="T83" fmla="*/ 2147483647 h 244"/>
              <a:gd name="T84" fmla="*/ 2147483647 w 279"/>
              <a:gd name="T85" fmla="*/ 2147483647 h 244"/>
              <a:gd name="T86" fmla="*/ 2147483647 w 279"/>
              <a:gd name="T87" fmla="*/ 2147483647 h 244"/>
              <a:gd name="T88" fmla="*/ 2147483647 w 279"/>
              <a:gd name="T89" fmla="*/ 2147483647 h 244"/>
              <a:gd name="T90" fmla="*/ 2147483647 w 279"/>
              <a:gd name="T91" fmla="*/ 2147483647 h 244"/>
              <a:gd name="T92" fmla="*/ 2147483647 w 279"/>
              <a:gd name="T93" fmla="*/ 2147483647 h 244"/>
              <a:gd name="T94" fmla="*/ 2147483647 w 279"/>
              <a:gd name="T95" fmla="*/ 2147483647 h 244"/>
              <a:gd name="T96" fmla="*/ 2147483647 w 279"/>
              <a:gd name="T97" fmla="*/ 2147483647 h 244"/>
              <a:gd name="T98" fmla="*/ 0 w 279"/>
              <a:gd name="T99" fmla="*/ 2147483647 h 24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79"/>
              <a:gd name="T151" fmla="*/ 0 h 244"/>
              <a:gd name="T152" fmla="*/ 279 w 279"/>
              <a:gd name="T153" fmla="*/ 244 h 24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79" h="244">
                <a:moveTo>
                  <a:pt x="0" y="243"/>
                </a:moveTo>
                <a:lnTo>
                  <a:pt x="148" y="1"/>
                </a:lnTo>
                <a:lnTo>
                  <a:pt x="160" y="0"/>
                </a:lnTo>
                <a:lnTo>
                  <a:pt x="167" y="3"/>
                </a:lnTo>
                <a:lnTo>
                  <a:pt x="168" y="6"/>
                </a:lnTo>
                <a:lnTo>
                  <a:pt x="173" y="5"/>
                </a:lnTo>
                <a:lnTo>
                  <a:pt x="177" y="9"/>
                </a:lnTo>
                <a:lnTo>
                  <a:pt x="182" y="7"/>
                </a:lnTo>
                <a:lnTo>
                  <a:pt x="184" y="12"/>
                </a:lnTo>
                <a:lnTo>
                  <a:pt x="190" y="13"/>
                </a:lnTo>
                <a:lnTo>
                  <a:pt x="196" y="14"/>
                </a:lnTo>
                <a:lnTo>
                  <a:pt x="201" y="15"/>
                </a:lnTo>
                <a:lnTo>
                  <a:pt x="205" y="19"/>
                </a:lnTo>
                <a:lnTo>
                  <a:pt x="210" y="20"/>
                </a:lnTo>
                <a:lnTo>
                  <a:pt x="215" y="23"/>
                </a:lnTo>
                <a:lnTo>
                  <a:pt x="222" y="25"/>
                </a:lnTo>
                <a:lnTo>
                  <a:pt x="226" y="29"/>
                </a:lnTo>
                <a:lnTo>
                  <a:pt x="229" y="32"/>
                </a:lnTo>
                <a:lnTo>
                  <a:pt x="231" y="36"/>
                </a:lnTo>
                <a:lnTo>
                  <a:pt x="235" y="39"/>
                </a:lnTo>
                <a:lnTo>
                  <a:pt x="238" y="45"/>
                </a:lnTo>
                <a:lnTo>
                  <a:pt x="242" y="46"/>
                </a:lnTo>
                <a:lnTo>
                  <a:pt x="248" y="55"/>
                </a:lnTo>
                <a:lnTo>
                  <a:pt x="249" y="58"/>
                </a:lnTo>
                <a:lnTo>
                  <a:pt x="255" y="63"/>
                </a:lnTo>
                <a:lnTo>
                  <a:pt x="256" y="67"/>
                </a:lnTo>
                <a:lnTo>
                  <a:pt x="261" y="71"/>
                </a:lnTo>
                <a:lnTo>
                  <a:pt x="261" y="75"/>
                </a:lnTo>
                <a:lnTo>
                  <a:pt x="264" y="81"/>
                </a:lnTo>
                <a:lnTo>
                  <a:pt x="264" y="86"/>
                </a:lnTo>
                <a:lnTo>
                  <a:pt x="266" y="90"/>
                </a:lnTo>
                <a:lnTo>
                  <a:pt x="266" y="95"/>
                </a:lnTo>
                <a:lnTo>
                  <a:pt x="268" y="99"/>
                </a:lnTo>
                <a:lnTo>
                  <a:pt x="267" y="103"/>
                </a:lnTo>
                <a:lnTo>
                  <a:pt x="268" y="109"/>
                </a:lnTo>
                <a:lnTo>
                  <a:pt x="269" y="113"/>
                </a:lnTo>
                <a:lnTo>
                  <a:pt x="273" y="119"/>
                </a:lnTo>
                <a:lnTo>
                  <a:pt x="274" y="124"/>
                </a:lnTo>
                <a:lnTo>
                  <a:pt x="275" y="128"/>
                </a:lnTo>
                <a:lnTo>
                  <a:pt x="276" y="134"/>
                </a:lnTo>
                <a:lnTo>
                  <a:pt x="277" y="138"/>
                </a:lnTo>
                <a:lnTo>
                  <a:pt x="277" y="143"/>
                </a:lnTo>
                <a:lnTo>
                  <a:pt x="277" y="147"/>
                </a:lnTo>
                <a:lnTo>
                  <a:pt x="274" y="153"/>
                </a:lnTo>
                <a:lnTo>
                  <a:pt x="276" y="156"/>
                </a:lnTo>
                <a:lnTo>
                  <a:pt x="277" y="162"/>
                </a:lnTo>
                <a:lnTo>
                  <a:pt x="278" y="167"/>
                </a:lnTo>
                <a:lnTo>
                  <a:pt x="275" y="172"/>
                </a:lnTo>
                <a:lnTo>
                  <a:pt x="271" y="181"/>
                </a:lnTo>
                <a:lnTo>
                  <a:pt x="0" y="243"/>
                </a:lnTo>
              </a:path>
            </a:pathLst>
          </a:custGeom>
          <a:noFill/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50" name="Arc 24"/>
          <p:cNvSpPr>
            <a:spLocks/>
          </p:cNvSpPr>
          <p:nvPr/>
        </p:nvSpPr>
        <p:spPr bwMode="auto">
          <a:xfrm rot="720000">
            <a:off x="6921500" y="6189663"/>
            <a:ext cx="211138" cy="236537"/>
          </a:xfrm>
          <a:custGeom>
            <a:avLst/>
            <a:gdLst>
              <a:gd name="T0" fmla="*/ 0 w 21745"/>
              <a:gd name="T1" fmla="*/ 0 h 21600"/>
              <a:gd name="T2" fmla="*/ 1876695861 w 21745"/>
              <a:gd name="T3" fmla="*/ 2147483647 h 21600"/>
              <a:gd name="T4" fmla="*/ 12514760 w 21745"/>
              <a:gd name="T5" fmla="*/ 2147483647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51" name="Line 25"/>
          <p:cNvSpPr>
            <a:spLocks noChangeShapeType="1"/>
          </p:cNvSpPr>
          <p:nvPr/>
        </p:nvSpPr>
        <p:spPr bwMode="auto">
          <a:xfrm flipH="1">
            <a:off x="6721475" y="6008688"/>
            <a:ext cx="303213" cy="5508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52" name="Oval 26"/>
          <p:cNvSpPr>
            <a:spLocks noChangeArrowheads="1"/>
          </p:cNvSpPr>
          <p:nvPr/>
        </p:nvSpPr>
        <p:spPr bwMode="auto">
          <a:xfrm rot="-1860000">
            <a:off x="6999288" y="6194425"/>
            <a:ext cx="100012" cy="198438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53" name="Line 27"/>
          <p:cNvSpPr>
            <a:spLocks noChangeShapeType="1"/>
          </p:cNvSpPr>
          <p:nvPr/>
        </p:nvSpPr>
        <p:spPr bwMode="auto">
          <a:xfrm flipV="1">
            <a:off x="6721475" y="6415088"/>
            <a:ext cx="555625" cy="1444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54" name="Rectangle 28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/>
              <a:t>Stereo image rectification</a:t>
            </a:r>
          </a:p>
        </p:txBody>
      </p:sp>
      <p:sp>
        <p:nvSpPr>
          <p:cNvPr id="416797" name="Rectangle 29"/>
          <p:cNvSpPr>
            <a:spLocks noGrp="1" noChangeArrowheads="1"/>
          </p:cNvSpPr>
          <p:nvPr>
            <p:ph type="body" idx="1"/>
          </p:nvPr>
        </p:nvSpPr>
        <p:spPr>
          <a:xfrm>
            <a:off x="76200" y="5308600"/>
            <a:ext cx="5943600" cy="1473200"/>
          </a:xfrm>
          <a:noFill/>
        </p:spPr>
        <p:txBody>
          <a:bodyPr/>
          <a:lstStyle/>
          <a:p>
            <a:pPr>
              <a:buFontTx/>
              <a:buChar char="•"/>
            </a:pPr>
            <a:r>
              <a:rPr lang="en-US" sz="1800" dirty="0" err="1"/>
              <a:t>Reproject</a:t>
            </a:r>
            <a:r>
              <a:rPr lang="en-US" sz="1800" dirty="0"/>
              <a:t> image planes onto a common</a:t>
            </a:r>
          </a:p>
          <a:p>
            <a:r>
              <a:rPr lang="en-US" sz="1800" dirty="0"/>
              <a:t>	plane parallel to the line between optical centers</a:t>
            </a:r>
          </a:p>
          <a:p>
            <a:pPr>
              <a:buFontTx/>
              <a:buChar char="•"/>
            </a:pPr>
            <a:endParaRPr lang="en-US" sz="1800" dirty="0"/>
          </a:p>
          <a:p>
            <a:pPr marL="0" indent="0"/>
            <a:r>
              <a:rPr lang="en-US" sz="1400" dirty="0"/>
              <a:t>C. Loop and Z. Zhang. </a:t>
            </a:r>
            <a:r>
              <a:rPr lang="en-US" sz="1400" dirty="0">
                <a:hlinkClick r:id="rId3"/>
              </a:rPr>
              <a:t>Computing Rectifying Homographies for Stereo Vision</a:t>
            </a:r>
            <a:r>
              <a:rPr lang="en-US" sz="1400" dirty="0"/>
              <a:t>. CVPR 1999</a:t>
            </a:r>
            <a:endParaRPr lang="en-US" sz="1600" dirty="0"/>
          </a:p>
        </p:txBody>
      </p:sp>
      <p:sp>
        <p:nvSpPr>
          <p:cNvPr id="22556" name="Line 35"/>
          <p:cNvSpPr>
            <a:spLocks noChangeShapeType="1"/>
          </p:cNvSpPr>
          <p:nvPr/>
        </p:nvSpPr>
        <p:spPr bwMode="auto">
          <a:xfrm>
            <a:off x="4852988" y="3241675"/>
            <a:ext cx="1893887" cy="1046163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57" name="Line 36"/>
          <p:cNvSpPr>
            <a:spLocks noChangeShapeType="1"/>
          </p:cNvSpPr>
          <p:nvPr/>
        </p:nvSpPr>
        <p:spPr bwMode="auto">
          <a:xfrm>
            <a:off x="4845050" y="4572000"/>
            <a:ext cx="1893888" cy="1046163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6798" name="Line 30"/>
          <p:cNvSpPr>
            <a:spLocks noChangeShapeType="1"/>
          </p:cNvSpPr>
          <p:nvPr/>
        </p:nvSpPr>
        <p:spPr bwMode="auto">
          <a:xfrm>
            <a:off x="3624263" y="3292475"/>
            <a:ext cx="1209675" cy="6683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6799" name="Line 31"/>
          <p:cNvSpPr>
            <a:spLocks noChangeShapeType="1"/>
          </p:cNvSpPr>
          <p:nvPr/>
        </p:nvSpPr>
        <p:spPr bwMode="auto">
          <a:xfrm>
            <a:off x="6756400" y="5038725"/>
            <a:ext cx="1209675" cy="6683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6806" name="Line 38"/>
          <p:cNvSpPr>
            <a:spLocks noChangeShapeType="1"/>
          </p:cNvSpPr>
          <p:nvPr/>
        </p:nvSpPr>
        <p:spPr bwMode="auto">
          <a:xfrm>
            <a:off x="4852988" y="3978275"/>
            <a:ext cx="1893887" cy="1046163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61" name="Oval 14"/>
          <p:cNvSpPr>
            <a:spLocks noChangeArrowheads="1"/>
          </p:cNvSpPr>
          <p:nvPr/>
        </p:nvSpPr>
        <p:spPr bwMode="auto">
          <a:xfrm>
            <a:off x="7016750" y="5165725"/>
            <a:ext cx="57150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62" name="Oval 15"/>
          <p:cNvSpPr>
            <a:spLocks noChangeArrowheads="1"/>
          </p:cNvSpPr>
          <p:nvPr/>
        </p:nvSpPr>
        <p:spPr bwMode="auto">
          <a:xfrm>
            <a:off x="4441825" y="3733800"/>
            <a:ext cx="57150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2168E39-AE7C-C745-AED8-A6976F37B326}"/>
              </a:ext>
            </a:extLst>
          </p:cNvPr>
          <p:cNvSpPr txBox="1"/>
          <p:nvPr/>
        </p:nvSpPr>
        <p:spPr>
          <a:xfrm>
            <a:off x="6955328" y="6570246"/>
            <a:ext cx="3352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Slide from L. </a:t>
            </a:r>
            <a:r>
              <a:rPr lang="en-US" sz="1600" dirty="0" err="1"/>
              <a:t>Lazebnik</a:t>
            </a:r>
            <a:r>
              <a:rPr lang="en-US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77267277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Rectification example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6" name="Picture 5" descr="Rectification3"/>
          <p:cNvPicPr>
            <a:picLocks noChangeAspect="1" noChangeArrowheads="1"/>
          </p:cNvPicPr>
          <p:nvPr/>
        </p:nvPicPr>
        <p:blipFill>
          <a:blip r:embed="rId3" cstate="print"/>
          <a:srcRect r="26967" b="55083"/>
          <a:stretch>
            <a:fillRect/>
          </a:stretch>
        </p:blipFill>
        <p:spPr bwMode="auto">
          <a:xfrm>
            <a:off x="1600200" y="1143000"/>
            <a:ext cx="5715000" cy="240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6" descr="Rectification4"/>
          <p:cNvPicPr>
            <a:picLocks noChangeAspect="1" noChangeArrowheads="1"/>
          </p:cNvPicPr>
          <p:nvPr/>
        </p:nvPicPr>
        <p:blipFill>
          <a:blip r:embed="rId4" cstate="print"/>
          <a:srcRect t="48813" r="22858"/>
          <a:stretch>
            <a:fillRect/>
          </a:stretch>
        </p:blipFill>
        <p:spPr bwMode="auto">
          <a:xfrm>
            <a:off x="1447800" y="3560763"/>
            <a:ext cx="6248400" cy="2687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7D5D08D-7E48-8E4A-86C2-3A70D4B48966}"/>
              </a:ext>
            </a:extLst>
          </p:cNvPr>
          <p:cNvSpPr txBox="1"/>
          <p:nvPr/>
        </p:nvSpPr>
        <p:spPr>
          <a:xfrm>
            <a:off x="0" y="6535579"/>
            <a:ext cx="3352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Slide from L. </a:t>
            </a:r>
            <a:r>
              <a:rPr lang="en-US" sz="1600" dirty="0" err="1"/>
              <a:t>Lazebnik</a:t>
            </a:r>
            <a:r>
              <a:rPr lang="en-US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10166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FBA07-5826-6340-B31B-EBBE9455E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rectification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6E9E27-A424-A445-9FA9-FD58EE3930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ttp://www.ifp.illinois.edu/~yuhuang/rectify/orig_4_5_bd.JPG" descr="http://www.ifp.illinois.edu/~yuhuang/rectify/orig_4_5_bd.JPG">
            <a:extLst>
              <a:ext uri="{FF2B5EF4-FFF2-40B4-BE49-F238E27FC236}">
                <a16:creationId xmlns:a16="http://schemas.microsoft.com/office/drawing/2014/main" id="{BCB99079-3133-504A-BFAF-4823DCB5A6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424" y="933183"/>
            <a:ext cx="7724776" cy="2873376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http://www.ifp.illinois.edu/~yuhuang/rectify/rectif_4_5_bd.JPG" descr="http://www.ifp.illinois.edu/~yuhuang/rectify/rectif_4_5_bd.JPG">
            <a:extLst>
              <a:ext uri="{FF2B5EF4-FFF2-40B4-BE49-F238E27FC236}">
                <a16:creationId xmlns:a16="http://schemas.microsoft.com/office/drawing/2014/main" id="{B4DECC29-7F05-6F43-9D29-697C583DDA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799" y="3904982"/>
            <a:ext cx="7772401" cy="285909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Line">
            <a:extLst>
              <a:ext uri="{FF2B5EF4-FFF2-40B4-BE49-F238E27FC236}">
                <a16:creationId xmlns:a16="http://schemas.microsoft.com/office/drawing/2014/main" id="{1ED715F3-0514-994B-8A74-BBF4308AEB16}"/>
              </a:ext>
            </a:extLst>
          </p:cNvPr>
          <p:cNvSpPr/>
          <p:nvPr/>
        </p:nvSpPr>
        <p:spPr>
          <a:xfrm>
            <a:off x="733424" y="1618983"/>
            <a:ext cx="7724776" cy="1"/>
          </a:xfrm>
          <a:prstGeom prst="line">
            <a:avLst/>
          </a:prstGeom>
          <a:ln w="12700">
            <a:solidFill>
              <a:srgbClr val="33CC33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" name="Line">
            <a:extLst>
              <a:ext uri="{FF2B5EF4-FFF2-40B4-BE49-F238E27FC236}">
                <a16:creationId xmlns:a16="http://schemas.microsoft.com/office/drawing/2014/main" id="{C325BE09-9203-274C-934E-56FF52E5D730}"/>
              </a:ext>
            </a:extLst>
          </p:cNvPr>
          <p:cNvSpPr/>
          <p:nvPr/>
        </p:nvSpPr>
        <p:spPr>
          <a:xfrm>
            <a:off x="733424" y="2171433"/>
            <a:ext cx="7724776" cy="1"/>
          </a:xfrm>
          <a:prstGeom prst="line">
            <a:avLst/>
          </a:prstGeom>
          <a:ln w="12700">
            <a:solidFill>
              <a:srgbClr val="33CC33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8" name="Line">
            <a:extLst>
              <a:ext uri="{FF2B5EF4-FFF2-40B4-BE49-F238E27FC236}">
                <a16:creationId xmlns:a16="http://schemas.microsoft.com/office/drawing/2014/main" id="{F7C143A0-CD5B-8945-9DF2-A1079CE3E394}"/>
              </a:ext>
            </a:extLst>
          </p:cNvPr>
          <p:cNvSpPr/>
          <p:nvPr/>
        </p:nvSpPr>
        <p:spPr>
          <a:xfrm>
            <a:off x="733424" y="3546208"/>
            <a:ext cx="7724776" cy="1"/>
          </a:xfrm>
          <a:prstGeom prst="line">
            <a:avLst/>
          </a:prstGeom>
          <a:ln w="12700">
            <a:solidFill>
              <a:srgbClr val="33CC33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9" name="Unrectified">
            <a:extLst>
              <a:ext uri="{FF2B5EF4-FFF2-40B4-BE49-F238E27FC236}">
                <a16:creationId xmlns:a16="http://schemas.microsoft.com/office/drawing/2014/main" id="{1B82985A-E5A9-6243-B33D-BC7F4A49B12F}"/>
              </a:ext>
            </a:extLst>
          </p:cNvPr>
          <p:cNvSpPr txBox="1"/>
          <p:nvPr/>
        </p:nvSpPr>
        <p:spPr>
          <a:xfrm>
            <a:off x="733424" y="947470"/>
            <a:ext cx="2590800" cy="4462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642915"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dirty="0">
                <a:solidFill>
                  <a:schemeClr val="bg1"/>
                </a:solidFill>
              </a:rPr>
              <a:t>Unrectified</a:t>
            </a:r>
          </a:p>
        </p:txBody>
      </p:sp>
      <p:sp>
        <p:nvSpPr>
          <p:cNvPr id="10" name="Rectified">
            <a:extLst>
              <a:ext uri="{FF2B5EF4-FFF2-40B4-BE49-F238E27FC236}">
                <a16:creationId xmlns:a16="http://schemas.microsoft.com/office/drawing/2014/main" id="{90E4CE26-BD78-9B45-9C69-70546E5AA920}"/>
              </a:ext>
            </a:extLst>
          </p:cNvPr>
          <p:cNvSpPr txBox="1"/>
          <p:nvPr/>
        </p:nvSpPr>
        <p:spPr>
          <a:xfrm>
            <a:off x="695324" y="3904982"/>
            <a:ext cx="2590800" cy="4462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642915"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>
                <a:solidFill>
                  <a:schemeClr val="bg1"/>
                </a:solidFill>
              </a:rPr>
              <a:t>Rectified</a:t>
            </a:r>
          </a:p>
        </p:txBody>
      </p:sp>
      <p:sp>
        <p:nvSpPr>
          <p:cNvPr id="11" name="Line">
            <a:extLst>
              <a:ext uri="{FF2B5EF4-FFF2-40B4-BE49-F238E27FC236}">
                <a16:creationId xmlns:a16="http://schemas.microsoft.com/office/drawing/2014/main" id="{01A59DAA-3C0B-5B45-A805-552A3D5620EC}"/>
              </a:ext>
            </a:extLst>
          </p:cNvPr>
          <p:cNvSpPr/>
          <p:nvPr/>
        </p:nvSpPr>
        <p:spPr>
          <a:xfrm>
            <a:off x="709612" y="4376471"/>
            <a:ext cx="7724777" cy="1"/>
          </a:xfrm>
          <a:prstGeom prst="line">
            <a:avLst/>
          </a:prstGeom>
          <a:ln w="12700">
            <a:solidFill>
              <a:srgbClr val="33CC33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2" name="Line">
            <a:extLst>
              <a:ext uri="{FF2B5EF4-FFF2-40B4-BE49-F238E27FC236}">
                <a16:creationId xmlns:a16="http://schemas.microsoft.com/office/drawing/2014/main" id="{16CAFAA1-4802-6442-8330-6F491117E262}"/>
              </a:ext>
            </a:extLst>
          </p:cNvPr>
          <p:cNvSpPr/>
          <p:nvPr/>
        </p:nvSpPr>
        <p:spPr>
          <a:xfrm>
            <a:off x="693737" y="4859071"/>
            <a:ext cx="7724777" cy="1"/>
          </a:xfrm>
          <a:prstGeom prst="line">
            <a:avLst/>
          </a:prstGeom>
          <a:ln w="12700">
            <a:solidFill>
              <a:srgbClr val="33CC33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3" name="Line">
            <a:extLst>
              <a:ext uri="{FF2B5EF4-FFF2-40B4-BE49-F238E27FC236}">
                <a16:creationId xmlns:a16="http://schemas.microsoft.com/office/drawing/2014/main" id="{AF506EF7-6A22-8B40-840A-4BC3D2641E8A}"/>
              </a:ext>
            </a:extLst>
          </p:cNvPr>
          <p:cNvSpPr/>
          <p:nvPr/>
        </p:nvSpPr>
        <p:spPr>
          <a:xfrm>
            <a:off x="709612" y="5341671"/>
            <a:ext cx="7724777" cy="1"/>
          </a:xfrm>
          <a:prstGeom prst="line">
            <a:avLst/>
          </a:prstGeom>
          <a:ln w="12700">
            <a:solidFill>
              <a:srgbClr val="33CC33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" name="Line">
            <a:extLst>
              <a:ext uri="{FF2B5EF4-FFF2-40B4-BE49-F238E27FC236}">
                <a16:creationId xmlns:a16="http://schemas.microsoft.com/office/drawing/2014/main" id="{D998F410-A4EE-E341-80B5-7732B59841DF}"/>
              </a:ext>
            </a:extLst>
          </p:cNvPr>
          <p:cNvSpPr/>
          <p:nvPr/>
        </p:nvSpPr>
        <p:spPr>
          <a:xfrm>
            <a:off x="709612" y="5817921"/>
            <a:ext cx="7724777" cy="1"/>
          </a:xfrm>
          <a:prstGeom prst="line">
            <a:avLst/>
          </a:prstGeom>
          <a:ln w="12700">
            <a:solidFill>
              <a:srgbClr val="33CC33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" name="Line">
            <a:extLst>
              <a:ext uri="{FF2B5EF4-FFF2-40B4-BE49-F238E27FC236}">
                <a16:creationId xmlns:a16="http://schemas.microsoft.com/office/drawing/2014/main" id="{30EBC9F2-CFEB-F148-A4B4-D3D04E4E5BC3}"/>
              </a:ext>
            </a:extLst>
          </p:cNvPr>
          <p:cNvSpPr/>
          <p:nvPr/>
        </p:nvSpPr>
        <p:spPr>
          <a:xfrm>
            <a:off x="695324" y="6298933"/>
            <a:ext cx="7724776" cy="1"/>
          </a:xfrm>
          <a:prstGeom prst="line">
            <a:avLst/>
          </a:prstGeom>
          <a:ln w="12700">
            <a:solidFill>
              <a:srgbClr val="33CC33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FF115B3-9142-294D-BBD1-91065B33709F}"/>
              </a:ext>
            </a:extLst>
          </p:cNvPr>
          <p:cNvSpPr txBox="1"/>
          <p:nvPr/>
        </p:nvSpPr>
        <p:spPr>
          <a:xfrm>
            <a:off x="0" y="6535579"/>
            <a:ext cx="3352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Slide from L. </a:t>
            </a:r>
            <a:r>
              <a:rPr lang="en-US" sz="1600" dirty="0" err="1"/>
              <a:t>Lazebnik</a:t>
            </a:r>
            <a:r>
              <a:rPr lang="en-US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975796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Basic stereo matching algorithm</a:t>
            </a:r>
          </a:p>
        </p:txBody>
      </p:sp>
      <p:pic>
        <p:nvPicPr>
          <p:cNvPr id="18435" name="Picture 3" descr="lincoln_fu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1066800"/>
            <a:ext cx="5029200" cy="289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5270" name="Line 6"/>
          <p:cNvSpPr>
            <a:spLocks noChangeShapeType="1"/>
          </p:cNvSpPr>
          <p:nvPr/>
        </p:nvSpPr>
        <p:spPr bwMode="auto">
          <a:xfrm>
            <a:off x="4572000" y="3124200"/>
            <a:ext cx="2514600" cy="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3352800" y="2971800"/>
            <a:ext cx="304800" cy="304800"/>
            <a:chOff x="2112" y="1872"/>
            <a:chExt cx="192" cy="192"/>
          </a:xfrm>
        </p:grpSpPr>
        <p:sp>
          <p:nvSpPr>
            <p:cNvPr id="18448" name="Oval 9"/>
            <p:cNvSpPr>
              <a:spLocks noChangeArrowheads="1"/>
            </p:cNvSpPr>
            <p:nvPr/>
          </p:nvSpPr>
          <p:spPr bwMode="auto">
            <a:xfrm>
              <a:off x="2174" y="1941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49" name="Rectangle 16"/>
            <p:cNvSpPr>
              <a:spLocks noChangeArrowheads="1"/>
            </p:cNvSpPr>
            <p:nvPr/>
          </p:nvSpPr>
          <p:spPr bwMode="auto">
            <a:xfrm>
              <a:off x="2112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5257800" y="2971800"/>
            <a:ext cx="304800" cy="304800"/>
            <a:chOff x="3600" y="1872"/>
            <a:chExt cx="192" cy="192"/>
          </a:xfrm>
        </p:grpSpPr>
        <p:sp>
          <p:nvSpPr>
            <p:cNvPr id="18446" name="Oval 7"/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47" name="Rectangle 17"/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96301" name="Rectangle 13"/>
          <p:cNvSpPr>
            <a:spLocks noGrp="1" noChangeArrowheads="1"/>
          </p:cNvSpPr>
          <p:nvPr>
            <p:ph type="body" idx="1"/>
          </p:nvPr>
        </p:nvSpPr>
        <p:spPr>
          <a:xfrm>
            <a:off x="304800" y="4114800"/>
            <a:ext cx="8686800" cy="24384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Char char="•"/>
            </a:pPr>
            <a:r>
              <a:rPr lang="en-US" dirty="0"/>
              <a:t>If necessary, rectify the two stereo images to transform </a:t>
            </a:r>
            <a:r>
              <a:rPr lang="en-US" dirty="0" err="1"/>
              <a:t>epipolar</a:t>
            </a:r>
            <a:r>
              <a:rPr lang="en-US" dirty="0"/>
              <a:t> lines into scanlines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dirty="0"/>
              <a:t>For each pixel in the first image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Find corresponding </a:t>
            </a:r>
            <a:r>
              <a:rPr lang="en-US" dirty="0" err="1"/>
              <a:t>epipolar</a:t>
            </a:r>
            <a:r>
              <a:rPr lang="en-US" dirty="0"/>
              <a:t> line in the right image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Examine all pixels on the </a:t>
            </a:r>
            <a:r>
              <a:rPr lang="en-US" dirty="0" err="1"/>
              <a:t>epipolar</a:t>
            </a:r>
            <a:r>
              <a:rPr lang="en-US" dirty="0"/>
              <a:t> line and pick the best match</a:t>
            </a:r>
          </a:p>
        </p:txBody>
      </p: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4800600" y="2971800"/>
            <a:ext cx="304800" cy="304800"/>
            <a:chOff x="3600" y="1872"/>
            <a:chExt cx="192" cy="192"/>
          </a:xfrm>
        </p:grpSpPr>
        <p:sp>
          <p:nvSpPr>
            <p:cNvPr id="18444" name="Oval 17"/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45" name="Rectangle 18"/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5715000" y="2971800"/>
            <a:ext cx="304800" cy="304800"/>
            <a:chOff x="3600" y="1872"/>
            <a:chExt cx="192" cy="192"/>
          </a:xfrm>
        </p:grpSpPr>
        <p:sp>
          <p:nvSpPr>
            <p:cNvPr id="18442" name="Oval 20"/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43" name="Rectangle 21"/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E18323E2-C0DE-FB4D-A44A-3FA49C3B777F}"/>
              </a:ext>
            </a:extLst>
          </p:cNvPr>
          <p:cNvSpPr txBox="1"/>
          <p:nvPr/>
        </p:nvSpPr>
        <p:spPr>
          <a:xfrm>
            <a:off x="0" y="6535579"/>
            <a:ext cx="3352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Slide from L. </a:t>
            </a:r>
            <a:r>
              <a:rPr lang="en-US" sz="1600" dirty="0" err="1"/>
              <a:t>Lazebnik</a:t>
            </a:r>
            <a:r>
              <a:rPr lang="en-US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88868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reeform 5"/>
          <p:cNvSpPr>
            <a:spLocks/>
          </p:cNvSpPr>
          <p:nvPr/>
        </p:nvSpPr>
        <p:spPr bwMode="auto">
          <a:xfrm>
            <a:off x="5705475" y="3859213"/>
            <a:ext cx="1884363" cy="314325"/>
          </a:xfrm>
          <a:custGeom>
            <a:avLst/>
            <a:gdLst>
              <a:gd name="T0" fmla="*/ 0 w 1468"/>
              <a:gd name="T1" fmla="*/ 2147483647 h 252"/>
              <a:gd name="T2" fmla="*/ 2147483647 w 1468"/>
              <a:gd name="T3" fmla="*/ 2147483647 h 252"/>
              <a:gd name="T4" fmla="*/ 2147483647 w 1468"/>
              <a:gd name="T5" fmla="*/ 2147483647 h 252"/>
              <a:gd name="T6" fmla="*/ 2147483647 w 1468"/>
              <a:gd name="T7" fmla="*/ 2147483647 h 252"/>
              <a:gd name="T8" fmla="*/ 2147483647 w 1468"/>
              <a:gd name="T9" fmla="*/ 2147483647 h 252"/>
              <a:gd name="T10" fmla="*/ 2147483647 w 1468"/>
              <a:gd name="T11" fmla="*/ 0 h 252"/>
              <a:gd name="T12" fmla="*/ 2147483647 w 1468"/>
              <a:gd name="T13" fmla="*/ 2147483647 h 252"/>
              <a:gd name="T14" fmla="*/ 2147483647 w 1468"/>
              <a:gd name="T15" fmla="*/ 2147483647 h 252"/>
              <a:gd name="T16" fmla="*/ 2147483647 w 1468"/>
              <a:gd name="T17" fmla="*/ 2147483647 h 252"/>
              <a:gd name="T18" fmla="*/ 2147483647 w 1468"/>
              <a:gd name="T19" fmla="*/ 2147483647 h 252"/>
              <a:gd name="T20" fmla="*/ 2147483647 w 1468"/>
              <a:gd name="T21" fmla="*/ 2147483647 h 252"/>
              <a:gd name="T22" fmla="*/ 2147483647 w 1468"/>
              <a:gd name="T23" fmla="*/ 2147483647 h 252"/>
              <a:gd name="T24" fmla="*/ 2147483647 w 1468"/>
              <a:gd name="T25" fmla="*/ 2147483647 h 252"/>
              <a:gd name="T26" fmla="*/ 2147483647 w 1468"/>
              <a:gd name="T27" fmla="*/ 2147483647 h 252"/>
              <a:gd name="T28" fmla="*/ 2147483647 w 1468"/>
              <a:gd name="T29" fmla="*/ 2147483647 h 252"/>
              <a:gd name="T30" fmla="*/ 2147483647 w 1468"/>
              <a:gd name="T31" fmla="*/ 2147483647 h 252"/>
              <a:gd name="T32" fmla="*/ 2147483647 w 1468"/>
              <a:gd name="T33" fmla="*/ 2147483647 h 252"/>
              <a:gd name="T34" fmla="*/ 2147483647 w 1468"/>
              <a:gd name="T35" fmla="*/ 2147483647 h 252"/>
              <a:gd name="T36" fmla="*/ 2147483647 w 1468"/>
              <a:gd name="T37" fmla="*/ 2147483647 h 252"/>
              <a:gd name="T38" fmla="*/ 2147483647 w 1468"/>
              <a:gd name="T39" fmla="*/ 2147483647 h 252"/>
              <a:gd name="T40" fmla="*/ 2147483647 w 1468"/>
              <a:gd name="T41" fmla="*/ 2147483647 h 252"/>
              <a:gd name="T42" fmla="*/ 2147483647 w 1468"/>
              <a:gd name="T43" fmla="*/ 2147483647 h 252"/>
              <a:gd name="T44" fmla="*/ 2147483647 w 1468"/>
              <a:gd name="T45" fmla="*/ 2147483647 h 252"/>
              <a:gd name="T46" fmla="*/ 2147483647 w 1468"/>
              <a:gd name="T47" fmla="*/ 2147483647 h 252"/>
              <a:gd name="T48" fmla="*/ 2147483647 w 1468"/>
              <a:gd name="T49" fmla="*/ 2147483647 h 252"/>
              <a:gd name="T50" fmla="*/ 2147483647 w 1468"/>
              <a:gd name="T51" fmla="*/ 2147483647 h 252"/>
              <a:gd name="T52" fmla="*/ 2147483647 w 1468"/>
              <a:gd name="T53" fmla="*/ 2147483647 h 252"/>
              <a:gd name="T54" fmla="*/ 2147483647 w 1468"/>
              <a:gd name="T55" fmla="*/ 2147483647 h 252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1468"/>
              <a:gd name="T85" fmla="*/ 0 h 252"/>
              <a:gd name="T86" fmla="*/ 1468 w 1468"/>
              <a:gd name="T87" fmla="*/ 252 h 252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1468" h="252">
                <a:moveTo>
                  <a:pt x="0" y="5"/>
                </a:moveTo>
                <a:cubicBezTo>
                  <a:pt x="22" y="20"/>
                  <a:pt x="30" y="32"/>
                  <a:pt x="56" y="41"/>
                </a:cubicBezTo>
                <a:cubicBezTo>
                  <a:pt x="61" y="39"/>
                  <a:pt x="67" y="39"/>
                  <a:pt x="71" y="36"/>
                </a:cubicBezTo>
                <a:cubicBezTo>
                  <a:pt x="75" y="33"/>
                  <a:pt x="77" y="27"/>
                  <a:pt x="81" y="25"/>
                </a:cubicBezTo>
                <a:cubicBezTo>
                  <a:pt x="95" y="18"/>
                  <a:pt x="112" y="15"/>
                  <a:pt x="127" y="10"/>
                </a:cubicBezTo>
                <a:cubicBezTo>
                  <a:pt x="137" y="7"/>
                  <a:pt x="157" y="0"/>
                  <a:pt x="157" y="0"/>
                </a:cubicBezTo>
                <a:cubicBezTo>
                  <a:pt x="196" y="13"/>
                  <a:pt x="233" y="31"/>
                  <a:pt x="273" y="41"/>
                </a:cubicBezTo>
                <a:cubicBezTo>
                  <a:pt x="283" y="40"/>
                  <a:pt x="353" y="26"/>
                  <a:pt x="369" y="30"/>
                </a:cubicBezTo>
                <a:cubicBezTo>
                  <a:pt x="390" y="54"/>
                  <a:pt x="366" y="30"/>
                  <a:pt x="395" y="46"/>
                </a:cubicBezTo>
                <a:cubicBezTo>
                  <a:pt x="406" y="52"/>
                  <a:pt x="450" y="137"/>
                  <a:pt x="455" y="121"/>
                </a:cubicBezTo>
                <a:cubicBezTo>
                  <a:pt x="486" y="168"/>
                  <a:pt x="519" y="233"/>
                  <a:pt x="576" y="252"/>
                </a:cubicBezTo>
                <a:cubicBezTo>
                  <a:pt x="603" y="245"/>
                  <a:pt x="593" y="186"/>
                  <a:pt x="615" y="171"/>
                </a:cubicBezTo>
                <a:cubicBezTo>
                  <a:pt x="618" y="161"/>
                  <a:pt x="624" y="139"/>
                  <a:pt x="627" y="129"/>
                </a:cubicBezTo>
                <a:cubicBezTo>
                  <a:pt x="629" y="124"/>
                  <a:pt x="646" y="102"/>
                  <a:pt x="651" y="99"/>
                </a:cubicBezTo>
                <a:cubicBezTo>
                  <a:pt x="661" y="92"/>
                  <a:pt x="681" y="78"/>
                  <a:pt x="681" y="78"/>
                </a:cubicBezTo>
                <a:cubicBezTo>
                  <a:pt x="694" y="59"/>
                  <a:pt x="724" y="71"/>
                  <a:pt x="747" y="78"/>
                </a:cubicBezTo>
                <a:cubicBezTo>
                  <a:pt x="768" y="86"/>
                  <a:pt x="791" y="116"/>
                  <a:pt x="809" y="126"/>
                </a:cubicBezTo>
                <a:cubicBezTo>
                  <a:pt x="824" y="127"/>
                  <a:pt x="854" y="137"/>
                  <a:pt x="854" y="137"/>
                </a:cubicBezTo>
                <a:cubicBezTo>
                  <a:pt x="919" y="131"/>
                  <a:pt x="895" y="133"/>
                  <a:pt x="935" y="106"/>
                </a:cubicBezTo>
                <a:cubicBezTo>
                  <a:pt x="954" y="94"/>
                  <a:pt x="979" y="98"/>
                  <a:pt x="1001" y="96"/>
                </a:cubicBezTo>
                <a:cubicBezTo>
                  <a:pt x="1020" y="83"/>
                  <a:pt x="1042" y="78"/>
                  <a:pt x="1062" y="66"/>
                </a:cubicBezTo>
                <a:cubicBezTo>
                  <a:pt x="1096" y="71"/>
                  <a:pt x="1169" y="82"/>
                  <a:pt x="1198" y="101"/>
                </a:cubicBezTo>
                <a:cubicBezTo>
                  <a:pt x="1221" y="117"/>
                  <a:pt x="1247" y="133"/>
                  <a:pt x="1274" y="142"/>
                </a:cubicBezTo>
                <a:cubicBezTo>
                  <a:pt x="1291" y="159"/>
                  <a:pt x="1312" y="170"/>
                  <a:pt x="1334" y="177"/>
                </a:cubicBezTo>
                <a:cubicBezTo>
                  <a:pt x="1370" y="173"/>
                  <a:pt x="1383" y="175"/>
                  <a:pt x="1410" y="157"/>
                </a:cubicBezTo>
                <a:cubicBezTo>
                  <a:pt x="1417" y="135"/>
                  <a:pt x="1429" y="117"/>
                  <a:pt x="1446" y="101"/>
                </a:cubicBezTo>
                <a:cubicBezTo>
                  <a:pt x="1448" y="96"/>
                  <a:pt x="1447" y="90"/>
                  <a:pt x="1451" y="86"/>
                </a:cubicBezTo>
                <a:cubicBezTo>
                  <a:pt x="1468" y="69"/>
                  <a:pt x="1466" y="90"/>
                  <a:pt x="1466" y="7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4579" name="Group 6"/>
          <p:cNvGrpSpPr>
            <a:grpSpLocks/>
          </p:cNvGrpSpPr>
          <p:nvPr/>
        </p:nvGrpSpPr>
        <p:grpSpPr bwMode="auto">
          <a:xfrm>
            <a:off x="5708650" y="3721100"/>
            <a:ext cx="1909763" cy="477838"/>
            <a:chOff x="2064" y="2160"/>
            <a:chExt cx="1488" cy="384"/>
          </a:xfrm>
        </p:grpSpPr>
        <p:sp>
          <p:nvSpPr>
            <p:cNvPr id="24598" name="Line 7"/>
            <p:cNvSpPr>
              <a:spLocks noChangeShapeType="1"/>
            </p:cNvSpPr>
            <p:nvPr/>
          </p:nvSpPr>
          <p:spPr bwMode="auto">
            <a:xfrm flipV="1">
              <a:off x="2064" y="2160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99" name="Line 8"/>
            <p:cNvSpPr>
              <a:spLocks noChangeShapeType="1"/>
            </p:cNvSpPr>
            <p:nvPr/>
          </p:nvSpPr>
          <p:spPr bwMode="auto">
            <a:xfrm>
              <a:off x="2064" y="2544"/>
              <a:ext cx="14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580" name="Text Box 9"/>
          <p:cNvSpPr txBox="1">
            <a:spLocks noChangeArrowheads="1"/>
          </p:cNvSpPr>
          <p:nvPr/>
        </p:nvSpPr>
        <p:spPr bwMode="auto">
          <a:xfrm>
            <a:off x="4343400" y="3581400"/>
            <a:ext cx="13446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Matching cost</a:t>
            </a:r>
          </a:p>
        </p:txBody>
      </p:sp>
      <p:sp>
        <p:nvSpPr>
          <p:cNvPr id="24581" name="Text Box 10"/>
          <p:cNvSpPr txBox="1">
            <a:spLocks noChangeArrowheads="1"/>
          </p:cNvSpPr>
          <p:nvPr/>
        </p:nvSpPr>
        <p:spPr bwMode="auto">
          <a:xfrm>
            <a:off x="7635875" y="3962400"/>
            <a:ext cx="8985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disparity</a:t>
            </a:r>
          </a:p>
        </p:txBody>
      </p:sp>
      <p:pic>
        <p:nvPicPr>
          <p:cNvPr id="24582" name="Picture 11" descr="lef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24013" y="1212850"/>
            <a:ext cx="2957512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3" name="Picture 12" descr="righ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11738" y="1212850"/>
            <a:ext cx="2957512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4" name="Line 13"/>
          <p:cNvSpPr>
            <a:spLocks noChangeShapeType="1"/>
          </p:cNvSpPr>
          <p:nvPr/>
        </p:nvSpPr>
        <p:spPr bwMode="auto">
          <a:xfrm>
            <a:off x="1439863" y="2108200"/>
            <a:ext cx="6713537" cy="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585" name="Rectangle 14"/>
          <p:cNvSpPr>
            <a:spLocks noChangeArrowheads="1"/>
          </p:cNvSpPr>
          <p:nvPr/>
        </p:nvSpPr>
        <p:spPr bwMode="auto">
          <a:xfrm>
            <a:off x="3017838" y="2049463"/>
            <a:ext cx="123825" cy="119062"/>
          </a:xfrm>
          <a:prstGeom prst="rect">
            <a:avLst/>
          </a:prstGeom>
          <a:noFill/>
          <a:ln w="158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4586" name="Group 15"/>
          <p:cNvGrpSpPr>
            <a:grpSpLocks/>
          </p:cNvGrpSpPr>
          <p:nvPr/>
        </p:nvGrpSpPr>
        <p:grpSpPr bwMode="auto">
          <a:xfrm>
            <a:off x="6021388" y="2049463"/>
            <a:ext cx="862012" cy="119062"/>
            <a:chOff x="3111" y="3838"/>
            <a:chExt cx="672" cy="96"/>
          </a:xfrm>
        </p:grpSpPr>
        <p:sp>
          <p:nvSpPr>
            <p:cNvPr id="24593" name="Rectangle 16"/>
            <p:cNvSpPr>
              <a:spLocks noChangeArrowheads="1"/>
            </p:cNvSpPr>
            <p:nvPr/>
          </p:nvSpPr>
          <p:spPr bwMode="auto">
            <a:xfrm>
              <a:off x="3399" y="3838"/>
              <a:ext cx="96" cy="96"/>
            </a:xfrm>
            <a:prstGeom prst="rect">
              <a:avLst/>
            </a:prstGeom>
            <a:noFill/>
            <a:ln w="158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94" name="Rectangle 17"/>
            <p:cNvSpPr>
              <a:spLocks noChangeArrowheads="1"/>
            </p:cNvSpPr>
            <p:nvPr/>
          </p:nvSpPr>
          <p:spPr bwMode="auto">
            <a:xfrm>
              <a:off x="3111" y="3838"/>
              <a:ext cx="96" cy="96"/>
            </a:xfrm>
            <a:prstGeom prst="rect">
              <a:avLst/>
            </a:prstGeom>
            <a:noFill/>
            <a:ln w="15875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95" name="Rectangle 18"/>
            <p:cNvSpPr>
              <a:spLocks noChangeArrowheads="1"/>
            </p:cNvSpPr>
            <p:nvPr/>
          </p:nvSpPr>
          <p:spPr bwMode="auto">
            <a:xfrm>
              <a:off x="3255" y="3838"/>
              <a:ext cx="96" cy="96"/>
            </a:xfrm>
            <a:prstGeom prst="rect">
              <a:avLst/>
            </a:prstGeom>
            <a:noFill/>
            <a:ln w="15875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96" name="Rectangle 19"/>
            <p:cNvSpPr>
              <a:spLocks noChangeArrowheads="1"/>
            </p:cNvSpPr>
            <p:nvPr/>
          </p:nvSpPr>
          <p:spPr bwMode="auto">
            <a:xfrm>
              <a:off x="3543" y="3838"/>
              <a:ext cx="96" cy="96"/>
            </a:xfrm>
            <a:prstGeom prst="rect">
              <a:avLst/>
            </a:prstGeom>
            <a:noFill/>
            <a:ln w="15875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97" name="Rectangle 20"/>
            <p:cNvSpPr>
              <a:spLocks noChangeArrowheads="1"/>
            </p:cNvSpPr>
            <p:nvPr/>
          </p:nvSpPr>
          <p:spPr bwMode="auto">
            <a:xfrm>
              <a:off x="3687" y="3838"/>
              <a:ext cx="96" cy="96"/>
            </a:xfrm>
            <a:prstGeom prst="rect">
              <a:avLst/>
            </a:prstGeom>
            <a:noFill/>
            <a:ln w="15875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4587" name="Text Box 21"/>
          <p:cNvSpPr txBox="1">
            <a:spLocks noChangeArrowheads="1"/>
          </p:cNvSpPr>
          <p:nvPr/>
        </p:nvSpPr>
        <p:spPr bwMode="auto">
          <a:xfrm>
            <a:off x="2925763" y="914400"/>
            <a:ext cx="5238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Left</a:t>
            </a:r>
          </a:p>
        </p:txBody>
      </p:sp>
      <p:sp>
        <p:nvSpPr>
          <p:cNvPr id="24588" name="Text Box 22"/>
          <p:cNvSpPr txBox="1">
            <a:spLocks noChangeArrowheads="1"/>
          </p:cNvSpPr>
          <p:nvPr/>
        </p:nvSpPr>
        <p:spPr bwMode="auto">
          <a:xfrm>
            <a:off x="6223000" y="914400"/>
            <a:ext cx="6365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Right</a:t>
            </a:r>
          </a:p>
        </p:txBody>
      </p:sp>
      <p:sp>
        <p:nvSpPr>
          <p:cNvPr id="24589" name="Freeform 23"/>
          <p:cNvSpPr>
            <a:spLocks/>
          </p:cNvSpPr>
          <p:nvPr/>
        </p:nvSpPr>
        <p:spPr bwMode="auto">
          <a:xfrm>
            <a:off x="6430963" y="1212850"/>
            <a:ext cx="23812" cy="3219450"/>
          </a:xfrm>
          <a:custGeom>
            <a:avLst/>
            <a:gdLst>
              <a:gd name="T0" fmla="*/ 2147483647 w 18"/>
              <a:gd name="T1" fmla="*/ 0 h 2587"/>
              <a:gd name="T2" fmla="*/ 0 w 18"/>
              <a:gd name="T3" fmla="*/ 2147483647 h 2587"/>
              <a:gd name="T4" fmla="*/ 0 60000 65536"/>
              <a:gd name="T5" fmla="*/ 0 60000 65536"/>
              <a:gd name="T6" fmla="*/ 0 w 18"/>
              <a:gd name="T7" fmla="*/ 0 h 2587"/>
              <a:gd name="T8" fmla="*/ 18 w 18"/>
              <a:gd name="T9" fmla="*/ 2587 h 258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8" h="2587">
                <a:moveTo>
                  <a:pt x="18" y="0"/>
                </a:moveTo>
                <a:lnTo>
                  <a:pt x="0" y="2587"/>
                </a:lnTo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590" name="Text Box 24"/>
          <p:cNvSpPr txBox="1">
            <a:spLocks noChangeArrowheads="1"/>
          </p:cNvSpPr>
          <p:nvPr/>
        </p:nvSpPr>
        <p:spPr bwMode="auto">
          <a:xfrm>
            <a:off x="595313" y="1905000"/>
            <a:ext cx="8524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scanline</a:t>
            </a:r>
          </a:p>
        </p:txBody>
      </p:sp>
      <p:sp>
        <p:nvSpPr>
          <p:cNvPr id="24591" name="Rectangle 25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382000" cy="838200"/>
          </a:xfrm>
        </p:spPr>
        <p:txBody>
          <a:bodyPr/>
          <a:lstStyle/>
          <a:p>
            <a:r>
              <a:rPr lang="en-US" sz="3000"/>
              <a:t>Correspondence search</a:t>
            </a:r>
          </a:p>
        </p:txBody>
      </p:sp>
      <p:sp>
        <p:nvSpPr>
          <p:cNvPr id="24592" name="Rectangle 26"/>
          <p:cNvSpPr>
            <a:spLocks noGrp="1" noChangeArrowheads="1"/>
          </p:cNvSpPr>
          <p:nvPr>
            <p:ph type="body" idx="1"/>
          </p:nvPr>
        </p:nvSpPr>
        <p:spPr>
          <a:xfrm>
            <a:off x="685800" y="4572000"/>
            <a:ext cx="7772400" cy="19812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/>
              <a:t>Slide a window along the right </a:t>
            </a:r>
            <a:r>
              <a:rPr lang="en-US" dirty="0" err="1"/>
              <a:t>scanline</a:t>
            </a:r>
            <a:r>
              <a:rPr lang="en-US" dirty="0"/>
              <a:t> and compare contents of that window with the reference window in the left image</a:t>
            </a:r>
          </a:p>
          <a:p>
            <a:pPr>
              <a:buFontTx/>
              <a:buChar char="•"/>
            </a:pPr>
            <a:r>
              <a:rPr lang="en-US" dirty="0"/>
              <a:t>Matching cost: SSD or normalized correlation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E4C2EC2-37EB-DF4E-A07E-3B0539B10F43}"/>
              </a:ext>
            </a:extLst>
          </p:cNvPr>
          <p:cNvSpPr txBox="1"/>
          <p:nvPr/>
        </p:nvSpPr>
        <p:spPr>
          <a:xfrm>
            <a:off x="0" y="6535579"/>
            <a:ext cx="3352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Slide from L. </a:t>
            </a:r>
            <a:r>
              <a:rPr lang="en-US" sz="1600" dirty="0" err="1"/>
              <a:t>Lazebnik</a:t>
            </a:r>
            <a:r>
              <a:rPr lang="en-US" sz="1600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92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8" descr="lef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24013" y="1212850"/>
            <a:ext cx="2957512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9" descr="righ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11738" y="1212850"/>
            <a:ext cx="2957512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Line 10"/>
          <p:cNvSpPr>
            <a:spLocks noChangeShapeType="1"/>
          </p:cNvSpPr>
          <p:nvPr/>
        </p:nvSpPr>
        <p:spPr bwMode="auto">
          <a:xfrm>
            <a:off x="1439863" y="2108200"/>
            <a:ext cx="6713537" cy="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05" name="Rectangle 11"/>
          <p:cNvSpPr>
            <a:spLocks noChangeArrowheads="1"/>
          </p:cNvSpPr>
          <p:nvPr/>
        </p:nvSpPr>
        <p:spPr bwMode="auto">
          <a:xfrm>
            <a:off x="3017838" y="2049463"/>
            <a:ext cx="123825" cy="119062"/>
          </a:xfrm>
          <a:prstGeom prst="rect">
            <a:avLst/>
          </a:prstGeom>
          <a:noFill/>
          <a:ln w="158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6" name="Text Box 18"/>
          <p:cNvSpPr txBox="1">
            <a:spLocks noChangeArrowheads="1"/>
          </p:cNvSpPr>
          <p:nvPr/>
        </p:nvSpPr>
        <p:spPr bwMode="auto">
          <a:xfrm>
            <a:off x="2925763" y="914400"/>
            <a:ext cx="5238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Left</a:t>
            </a:r>
          </a:p>
        </p:txBody>
      </p:sp>
      <p:sp>
        <p:nvSpPr>
          <p:cNvPr id="25607" name="Text Box 19"/>
          <p:cNvSpPr txBox="1">
            <a:spLocks noChangeArrowheads="1"/>
          </p:cNvSpPr>
          <p:nvPr/>
        </p:nvSpPr>
        <p:spPr bwMode="auto">
          <a:xfrm>
            <a:off x="6223000" y="914400"/>
            <a:ext cx="6365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Right</a:t>
            </a:r>
          </a:p>
        </p:txBody>
      </p:sp>
      <p:sp>
        <p:nvSpPr>
          <p:cNvPr id="25608" name="Text Box 21"/>
          <p:cNvSpPr txBox="1">
            <a:spLocks noChangeArrowheads="1"/>
          </p:cNvSpPr>
          <p:nvPr/>
        </p:nvSpPr>
        <p:spPr bwMode="auto">
          <a:xfrm>
            <a:off x="595313" y="1905000"/>
            <a:ext cx="8524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scanline</a:t>
            </a:r>
          </a:p>
        </p:txBody>
      </p:sp>
      <p:sp>
        <p:nvSpPr>
          <p:cNvPr id="25609" name="Rectangle 2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382000" cy="838200"/>
          </a:xfrm>
        </p:spPr>
        <p:txBody>
          <a:bodyPr/>
          <a:lstStyle/>
          <a:p>
            <a:r>
              <a:rPr lang="en-US" sz="3000"/>
              <a:t>Correspondence search</a:t>
            </a:r>
          </a:p>
        </p:txBody>
      </p:sp>
      <p:pic>
        <p:nvPicPr>
          <p:cNvPr id="25610" name="Picture 2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16488" y="3733800"/>
            <a:ext cx="3200400" cy="239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11" name="Text Box 26"/>
          <p:cNvSpPr txBox="1">
            <a:spLocks noChangeArrowheads="1"/>
          </p:cNvSpPr>
          <p:nvPr/>
        </p:nvSpPr>
        <p:spPr bwMode="auto">
          <a:xfrm>
            <a:off x="6127750" y="6262688"/>
            <a:ext cx="654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SSD</a:t>
            </a:r>
          </a:p>
        </p:txBody>
      </p:sp>
      <p:sp>
        <p:nvSpPr>
          <p:cNvPr id="25612" name="Freeform 27"/>
          <p:cNvSpPr>
            <a:spLocks/>
          </p:cNvSpPr>
          <p:nvPr/>
        </p:nvSpPr>
        <p:spPr bwMode="auto">
          <a:xfrm>
            <a:off x="6454775" y="1212850"/>
            <a:ext cx="4763" cy="5043488"/>
          </a:xfrm>
          <a:custGeom>
            <a:avLst/>
            <a:gdLst>
              <a:gd name="T0" fmla="*/ 0 w 3"/>
              <a:gd name="T1" fmla="*/ 0 h 3177"/>
              <a:gd name="T2" fmla="*/ 2147483647 w 3"/>
              <a:gd name="T3" fmla="*/ 2147483647 h 3177"/>
              <a:gd name="T4" fmla="*/ 0 60000 65536"/>
              <a:gd name="T5" fmla="*/ 0 60000 65536"/>
              <a:gd name="T6" fmla="*/ 0 w 3"/>
              <a:gd name="T7" fmla="*/ 0 h 3177"/>
              <a:gd name="T8" fmla="*/ 3 w 3"/>
              <a:gd name="T9" fmla="*/ 3177 h 317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" h="3177">
                <a:moveTo>
                  <a:pt x="0" y="0"/>
                </a:moveTo>
                <a:lnTo>
                  <a:pt x="3" y="3177"/>
                </a:lnTo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134CCAE-6D02-A048-9C6B-49CFC84CCB3B}"/>
              </a:ext>
            </a:extLst>
          </p:cNvPr>
          <p:cNvSpPr txBox="1"/>
          <p:nvPr/>
        </p:nvSpPr>
        <p:spPr>
          <a:xfrm>
            <a:off x="0" y="6535579"/>
            <a:ext cx="3352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Slide from L. </a:t>
            </a:r>
            <a:r>
              <a:rPr lang="en-US" sz="1600" dirty="0" err="1"/>
              <a:t>Lazebnik</a:t>
            </a:r>
            <a:r>
              <a:rPr lang="en-US" sz="1600" dirty="0"/>
              <a:t>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you see in this image?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endParaRPr lang="en-US" sz="2800" dirty="0"/>
          </a:p>
        </p:txBody>
      </p:sp>
      <p:sp>
        <p:nvSpPr>
          <p:cNvPr id="16388" name="Rectangle 6"/>
          <p:cNvSpPr>
            <a:spLocks noChangeArrowheads="1"/>
          </p:cNvSpPr>
          <p:nvPr/>
        </p:nvSpPr>
        <p:spPr bwMode="auto">
          <a:xfrm>
            <a:off x="2590800" y="6186488"/>
            <a:ext cx="4083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 err="1"/>
              <a:t>Autostereograms</a:t>
            </a:r>
            <a:r>
              <a:rPr lang="en-US" sz="1800" dirty="0"/>
              <a:t>: </a:t>
            </a:r>
            <a:r>
              <a:rPr lang="en-US" sz="1800" dirty="0">
                <a:hlinkClick r:id="rId3"/>
              </a:rPr>
              <a:t>www.magiceye.com</a:t>
            </a:r>
            <a:endParaRPr lang="en-US" sz="1800" dirty="0"/>
          </a:p>
        </p:txBody>
      </p:sp>
      <p:pic>
        <p:nvPicPr>
          <p:cNvPr id="16389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57425" y="1576163"/>
            <a:ext cx="4629150" cy="397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D5B2CC-5B00-6547-9278-8C723C344EB7}"/>
              </a:ext>
            </a:extLst>
          </p:cNvPr>
          <p:cNvSpPr txBox="1"/>
          <p:nvPr/>
        </p:nvSpPr>
        <p:spPr>
          <a:xfrm>
            <a:off x="0" y="6535579"/>
            <a:ext cx="3352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Slide from L. </a:t>
            </a:r>
            <a:r>
              <a:rPr lang="en-US" sz="1600" dirty="0" err="1"/>
              <a:t>Lazebnik</a:t>
            </a:r>
            <a:r>
              <a:rPr lang="en-US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86425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lef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24013" y="1212850"/>
            <a:ext cx="2957512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3" descr="righ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11738" y="1212850"/>
            <a:ext cx="2957512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Line 4"/>
          <p:cNvSpPr>
            <a:spLocks noChangeShapeType="1"/>
          </p:cNvSpPr>
          <p:nvPr/>
        </p:nvSpPr>
        <p:spPr bwMode="auto">
          <a:xfrm>
            <a:off x="1439863" y="2108200"/>
            <a:ext cx="6713537" cy="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29" name="Rectangle 5"/>
          <p:cNvSpPr>
            <a:spLocks noChangeArrowheads="1"/>
          </p:cNvSpPr>
          <p:nvPr/>
        </p:nvSpPr>
        <p:spPr bwMode="auto">
          <a:xfrm>
            <a:off x="3017838" y="2049463"/>
            <a:ext cx="123825" cy="119062"/>
          </a:xfrm>
          <a:prstGeom prst="rect">
            <a:avLst/>
          </a:prstGeom>
          <a:noFill/>
          <a:ln w="158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2925763" y="914400"/>
            <a:ext cx="5238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Left</a:t>
            </a:r>
          </a:p>
        </p:txBody>
      </p:sp>
      <p:sp>
        <p:nvSpPr>
          <p:cNvPr id="26631" name="Text Box 7"/>
          <p:cNvSpPr txBox="1">
            <a:spLocks noChangeArrowheads="1"/>
          </p:cNvSpPr>
          <p:nvPr/>
        </p:nvSpPr>
        <p:spPr bwMode="auto">
          <a:xfrm>
            <a:off x="6223000" y="914400"/>
            <a:ext cx="6365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Right</a:t>
            </a:r>
          </a:p>
        </p:txBody>
      </p:sp>
      <p:sp>
        <p:nvSpPr>
          <p:cNvPr id="26632" name="Text Box 8"/>
          <p:cNvSpPr txBox="1">
            <a:spLocks noChangeArrowheads="1"/>
          </p:cNvSpPr>
          <p:nvPr/>
        </p:nvSpPr>
        <p:spPr bwMode="auto">
          <a:xfrm>
            <a:off x="595313" y="1905000"/>
            <a:ext cx="8524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scanline</a:t>
            </a:r>
          </a:p>
        </p:txBody>
      </p:sp>
      <p:sp>
        <p:nvSpPr>
          <p:cNvPr id="26633" name="Rectangle 9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382000" cy="838200"/>
          </a:xfrm>
        </p:spPr>
        <p:txBody>
          <a:bodyPr/>
          <a:lstStyle/>
          <a:p>
            <a:r>
              <a:rPr lang="en-US" sz="3000"/>
              <a:t>Correspondence search</a:t>
            </a:r>
          </a:p>
        </p:txBody>
      </p:sp>
      <p:sp>
        <p:nvSpPr>
          <p:cNvPr id="26634" name="Text Box 11"/>
          <p:cNvSpPr txBox="1">
            <a:spLocks noChangeArrowheads="1"/>
          </p:cNvSpPr>
          <p:nvPr/>
        </p:nvSpPr>
        <p:spPr bwMode="auto">
          <a:xfrm>
            <a:off x="5835650" y="6262688"/>
            <a:ext cx="1263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Norm. corr</a:t>
            </a:r>
          </a:p>
        </p:txBody>
      </p:sp>
      <p:pic>
        <p:nvPicPr>
          <p:cNvPr id="26635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00613" y="3730625"/>
            <a:ext cx="3176587" cy="236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6" name="Freeform 12"/>
          <p:cNvSpPr>
            <a:spLocks/>
          </p:cNvSpPr>
          <p:nvPr/>
        </p:nvSpPr>
        <p:spPr bwMode="auto">
          <a:xfrm>
            <a:off x="6454775" y="1212850"/>
            <a:ext cx="4763" cy="5043488"/>
          </a:xfrm>
          <a:custGeom>
            <a:avLst/>
            <a:gdLst>
              <a:gd name="T0" fmla="*/ 0 w 3"/>
              <a:gd name="T1" fmla="*/ 0 h 3177"/>
              <a:gd name="T2" fmla="*/ 2147483647 w 3"/>
              <a:gd name="T3" fmla="*/ 2147483647 h 3177"/>
              <a:gd name="T4" fmla="*/ 0 60000 65536"/>
              <a:gd name="T5" fmla="*/ 0 60000 65536"/>
              <a:gd name="T6" fmla="*/ 0 w 3"/>
              <a:gd name="T7" fmla="*/ 0 h 3177"/>
              <a:gd name="T8" fmla="*/ 3 w 3"/>
              <a:gd name="T9" fmla="*/ 3177 h 317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" h="3177">
                <a:moveTo>
                  <a:pt x="0" y="0"/>
                </a:moveTo>
                <a:lnTo>
                  <a:pt x="3" y="3177"/>
                </a:lnTo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FF65EE1-86A7-FA44-A818-1E4C62F6FC47}"/>
              </a:ext>
            </a:extLst>
          </p:cNvPr>
          <p:cNvSpPr txBox="1"/>
          <p:nvPr/>
        </p:nvSpPr>
        <p:spPr>
          <a:xfrm>
            <a:off x="0" y="6535579"/>
            <a:ext cx="3352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Slide from L. </a:t>
            </a:r>
            <a:r>
              <a:rPr lang="en-US" sz="1600" dirty="0" err="1"/>
              <a:t>Lazebnik</a:t>
            </a:r>
            <a:r>
              <a:rPr lang="en-US" sz="1600" dirty="0"/>
              <a:t>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Basic stereo matching algorithm</a:t>
            </a:r>
          </a:p>
        </p:txBody>
      </p:sp>
      <p:pic>
        <p:nvPicPr>
          <p:cNvPr id="28675" name="Picture 3" descr="lincoln_fu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1066800"/>
            <a:ext cx="5029200" cy="289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1140" name="Line 4"/>
          <p:cNvSpPr>
            <a:spLocks noChangeShapeType="1"/>
          </p:cNvSpPr>
          <p:nvPr/>
        </p:nvSpPr>
        <p:spPr bwMode="auto">
          <a:xfrm>
            <a:off x="4572000" y="3124200"/>
            <a:ext cx="2514600" cy="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352800" y="2971800"/>
            <a:ext cx="304800" cy="304800"/>
            <a:chOff x="2112" y="1872"/>
            <a:chExt cx="192" cy="192"/>
          </a:xfrm>
        </p:grpSpPr>
        <p:sp>
          <p:nvSpPr>
            <p:cNvPr id="28688" name="Oval 6"/>
            <p:cNvSpPr>
              <a:spLocks noChangeArrowheads="1"/>
            </p:cNvSpPr>
            <p:nvPr/>
          </p:nvSpPr>
          <p:spPr bwMode="auto">
            <a:xfrm>
              <a:off x="2174" y="1941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89" name="Rectangle 7"/>
            <p:cNvSpPr>
              <a:spLocks noChangeArrowheads="1"/>
            </p:cNvSpPr>
            <p:nvPr/>
          </p:nvSpPr>
          <p:spPr bwMode="auto">
            <a:xfrm>
              <a:off x="2112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31147" name="Rectangle 11"/>
          <p:cNvSpPr>
            <a:spLocks noGrp="1" noChangeArrowheads="1"/>
          </p:cNvSpPr>
          <p:nvPr>
            <p:ph type="body" idx="1"/>
          </p:nvPr>
        </p:nvSpPr>
        <p:spPr>
          <a:xfrm>
            <a:off x="304800" y="4114800"/>
            <a:ext cx="8686800" cy="24384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/>
              <a:t>If necessary, rectify the two stereo images to transform </a:t>
            </a:r>
            <a:r>
              <a:rPr lang="en-US" dirty="0" err="1"/>
              <a:t>epipolar</a:t>
            </a:r>
            <a:r>
              <a:rPr lang="en-US" dirty="0"/>
              <a:t> lines into </a:t>
            </a:r>
            <a:r>
              <a:rPr lang="en-US" dirty="0" err="1"/>
              <a:t>scanlines</a:t>
            </a:r>
            <a:endParaRPr lang="en-US" dirty="0"/>
          </a:p>
          <a:p>
            <a:pPr>
              <a:buFontTx/>
              <a:buChar char="•"/>
            </a:pPr>
            <a:r>
              <a:rPr lang="en-US" dirty="0"/>
              <a:t>For each pixel </a:t>
            </a:r>
            <a:r>
              <a:rPr lang="en-US" i="1" dirty="0">
                <a:solidFill>
                  <a:srgbClr val="0066FF"/>
                </a:solidFill>
              </a:rPr>
              <a:t>x</a:t>
            </a:r>
            <a:r>
              <a:rPr lang="en-US" dirty="0"/>
              <a:t> in the first image</a:t>
            </a:r>
          </a:p>
          <a:p>
            <a:pPr lvl="1"/>
            <a:r>
              <a:rPr lang="en-US" dirty="0"/>
              <a:t>Find corresponding </a:t>
            </a:r>
            <a:r>
              <a:rPr lang="en-US" dirty="0" err="1"/>
              <a:t>epipolar</a:t>
            </a:r>
            <a:r>
              <a:rPr lang="en-US" dirty="0"/>
              <a:t> </a:t>
            </a:r>
            <a:r>
              <a:rPr lang="en-US" dirty="0" err="1"/>
              <a:t>scanline</a:t>
            </a:r>
            <a:r>
              <a:rPr lang="en-US" dirty="0"/>
              <a:t> in the right image</a:t>
            </a:r>
          </a:p>
          <a:p>
            <a:pPr lvl="1"/>
            <a:r>
              <a:rPr lang="en-US" dirty="0"/>
              <a:t>Examine all pixels on the </a:t>
            </a:r>
            <a:r>
              <a:rPr lang="en-US" dirty="0" err="1"/>
              <a:t>scanline</a:t>
            </a:r>
            <a:r>
              <a:rPr lang="en-US" dirty="0"/>
              <a:t> and pick the best match </a:t>
            </a:r>
            <a:r>
              <a:rPr lang="en-US" i="1" dirty="0">
                <a:solidFill>
                  <a:srgbClr val="0066FF"/>
                </a:solidFill>
              </a:rPr>
              <a:t>x</a:t>
            </a:r>
            <a:r>
              <a:rPr lang="en-US" dirty="0">
                <a:solidFill>
                  <a:srgbClr val="0066FF"/>
                </a:solidFill>
              </a:rPr>
              <a:t>’</a:t>
            </a:r>
          </a:p>
          <a:p>
            <a:pPr lvl="1"/>
            <a:r>
              <a:rPr lang="en-US" dirty="0"/>
              <a:t>Triangulate the matches to get depth information</a:t>
            </a:r>
            <a:br>
              <a:rPr lang="en-US" dirty="0"/>
            </a:br>
            <a:endParaRPr lang="en-US" dirty="0"/>
          </a:p>
        </p:txBody>
      </p: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5715000" y="2971800"/>
            <a:ext cx="304800" cy="304800"/>
            <a:chOff x="3600" y="1872"/>
            <a:chExt cx="192" cy="192"/>
          </a:xfrm>
        </p:grpSpPr>
        <p:sp>
          <p:nvSpPr>
            <p:cNvPr id="28682" name="Oval 16"/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83" name="Rectangle 17"/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15E1373-82DA-C745-8648-DE26FE7ED66E}"/>
              </a:ext>
            </a:extLst>
          </p:cNvPr>
          <p:cNvSpPr txBox="1"/>
          <p:nvPr/>
        </p:nvSpPr>
        <p:spPr>
          <a:xfrm>
            <a:off x="0" y="6535579"/>
            <a:ext cx="3352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Slide from L. </a:t>
            </a:r>
            <a:r>
              <a:rPr lang="en-US" sz="1600" dirty="0" err="1"/>
              <a:t>Lazebnik</a:t>
            </a:r>
            <a:r>
              <a:rPr lang="en-US" sz="1600" dirty="0"/>
              <a:t>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Triangulation: History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5800" y="1607280"/>
            <a:ext cx="4556125" cy="4862642"/>
          </a:xfrm>
        </p:spPr>
        <p:txBody>
          <a:bodyPr/>
          <a:lstStyle/>
          <a:p>
            <a:r>
              <a:rPr lang="en-US" sz="1800" dirty="0"/>
              <a:t>From </a:t>
            </a:r>
            <a:r>
              <a:rPr lang="en-US" sz="1800" dirty="0">
                <a:hlinkClick r:id="rId2"/>
              </a:rPr>
              <a:t>Wikipedia</a:t>
            </a:r>
            <a:r>
              <a:rPr lang="en-US" sz="1800" dirty="0"/>
              <a:t>: </a:t>
            </a:r>
            <a:r>
              <a:rPr lang="en-US" sz="1800" i="1" dirty="0"/>
              <a:t>Gemma </a:t>
            </a:r>
            <a:r>
              <a:rPr lang="en-US" sz="1800" i="1" dirty="0" err="1"/>
              <a:t>Frisius's</a:t>
            </a:r>
            <a:r>
              <a:rPr lang="en-US" sz="1800" i="1" dirty="0"/>
              <a:t> 1533 diagram introducing the idea of triangulation into the science of surveying. Having established a baseline, e.g. the cities of Brussels and Antwerp, the location of other cities, e.g. Middelburg, Ghent etc., can be found by taking a compass direction from each end of the baseline, and plotting where the two directions cross. This was only a theoretical presentation of the concept — due to topographical restrictions, it is impossible to see Middelburg from either Brussels or Antwerp. Nevertheless, the figure soon became well known all across Europe.</a:t>
            </a:r>
          </a:p>
        </p:txBody>
      </p:sp>
      <p:pic>
        <p:nvPicPr>
          <p:cNvPr id="80898" name="Picture 2" descr="http://upload.wikimedia.org/wikipedia/commons/9/97/Gemma_Frisius_-_Driehoeksmeti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43000"/>
            <a:ext cx="4054475" cy="532692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BF2D056-9F1E-0549-8649-5C9B38A8C808}"/>
              </a:ext>
            </a:extLst>
          </p:cNvPr>
          <p:cNvSpPr txBox="1"/>
          <p:nvPr/>
        </p:nvSpPr>
        <p:spPr>
          <a:xfrm>
            <a:off x="0" y="6535579"/>
            <a:ext cx="3352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Slide from L. </a:t>
            </a:r>
            <a:r>
              <a:rPr lang="en-US" sz="1600" dirty="0" err="1"/>
              <a:t>Lazebnik</a:t>
            </a:r>
            <a:r>
              <a:rPr lang="en-US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336565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Depth from disparity</a:t>
            </a:r>
          </a:p>
        </p:txBody>
      </p:sp>
      <p:sp>
        <p:nvSpPr>
          <p:cNvPr id="3078" name="Oval 5"/>
          <p:cNvSpPr>
            <a:spLocks noChangeArrowheads="1"/>
          </p:cNvSpPr>
          <p:nvPr/>
        </p:nvSpPr>
        <p:spPr bwMode="auto">
          <a:xfrm>
            <a:off x="923925" y="4069126"/>
            <a:ext cx="90487" cy="9178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9" name="Oval 6"/>
          <p:cNvSpPr>
            <a:spLocks noChangeArrowheads="1"/>
          </p:cNvSpPr>
          <p:nvPr/>
        </p:nvSpPr>
        <p:spPr bwMode="auto">
          <a:xfrm>
            <a:off x="3367087" y="4069126"/>
            <a:ext cx="90487" cy="9178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0" name="Line 7"/>
          <p:cNvSpPr>
            <a:spLocks noChangeShapeType="1"/>
          </p:cNvSpPr>
          <p:nvPr/>
        </p:nvSpPr>
        <p:spPr bwMode="auto">
          <a:xfrm>
            <a:off x="381000" y="3426651"/>
            <a:ext cx="117633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1" name="Line 8"/>
          <p:cNvSpPr>
            <a:spLocks noChangeShapeType="1"/>
          </p:cNvSpPr>
          <p:nvPr/>
        </p:nvSpPr>
        <p:spPr bwMode="auto">
          <a:xfrm>
            <a:off x="2824162" y="3426651"/>
            <a:ext cx="117633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2" name="Oval 9"/>
          <p:cNvSpPr>
            <a:spLocks noChangeArrowheads="1"/>
          </p:cNvSpPr>
          <p:nvPr/>
        </p:nvSpPr>
        <p:spPr bwMode="auto">
          <a:xfrm>
            <a:off x="2062559" y="1459071"/>
            <a:ext cx="90487" cy="9178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3" name="Line 10"/>
          <p:cNvSpPr>
            <a:spLocks noChangeShapeType="1"/>
          </p:cNvSpPr>
          <p:nvPr/>
        </p:nvSpPr>
        <p:spPr bwMode="auto">
          <a:xfrm flipV="1">
            <a:off x="1014412" y="1499226"/>
            <a:ext cx="1085850" cy="2569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4" name="Line 11"/>
          <p:cNvSpPr>
            <a:spLocks noChangeShapeType="1"/>
          </p:cNvSpPr>
          <p:nvPr/>
        </p:nvSpPr>
        <p:spPr bwMode="auto">
          <a:xfrm flipH="1" flipV="1">
            <a:off x="2100262" y="1499226"/>
            <a:ext cx="1357312" cy="266168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5" name="Line 12"/>
          <p:cNvSpPr>
            <a:spLocks noChangeShapeType="1"/>
          </p:cNvSpPr>
          <p:nvPr/>
        </p:nvSpPr>
        <p:spPr bwMode="auto">
          <a:xfrm flipV="1">
            <a:off x="976709" y="3426651"/>
            <a:ext cx="0" cy="6424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6" name="Text Box 13"/>
          <p:cNvSpPr txBox="1">
            <a:spLocks noChangeArrowheads="1"/>
          </p:cNvSpPr>
          <p:nvPr/>
        </p:nvSpPr>
        <p:spPr bwMode="auto">
          <a:xfrm>
            <a:off x="656233" y="3558588"/>
            <a:ext cx="263922" cy="43022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3087" name="Oval 14"/>
          <p:cNvSpPr>
            <a:spLocks noChangeArrowheads="1"/>
          </p:cNvSpPr>
          <p:nvPr/>
        </p:nvSpPr>
        <p:spPr bwMode="auto">
          <a:xfrm>
            <a:off x="1248172" y="3375023"/>
            <a:ext cx="90487" cy="9178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8" name="Oval 15"/>
          <p:cNvSpPr>
            <a:spLocks noChangeArrowheads="1"/>
          </p:cNvSpPr>
          <p:nvPr/>
        </p:nvSpPr>
        <p:spPr bwMode="auto">
          <a:xfrm>
            <a:off x="3044725" y="3375023"/>
            <a:ext cx="90487" cy="9178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9" name="Line 16"/>
          <p:cNvSpPr>
            <a:spLocks noChangeShapeType="1"/>
          </p:cNvSpPr>
          <p:nvPr/>
        </p:nvSpPr>
        <p:spPr bwMode="auto">
          <a:xfrm flipV="1">
            <a:off x="3417986" y="3426651"/>
            <a:ext cx="0" cy="6424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90" name="Line 17"/>
          <p:cNvSpPr>
            <a:spLocks noChangeShapeType="1"/>
          </p:cNvSpPr>
          <p:nvPr/>
        </p:nvSpPr>
        <p:spPr bwMode="auto">
          <a:xfrm>
            <a:off x="923925" y="3334869"/>
            <a:ext cx="36195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med" len="sm"/>
            <a:tailEnd type="arrow" w="med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91" name="Text Box 18"/>
          <p:cNvSpPr txBox="1">
            <a:spLocks noChangeArrowheads="1"/>
          </p:cNvSpPr>
          <p:nvPr/>
        </p:nvSpPr>
        <p:spPr bwMode="auto">
          <a:xfrm>
            <a:off x="976709" y="2918025"/>
            <a:ext cx="309166" cy="43022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3092" name="Line 19"/>
          <p:cNvSpPr>
            <a:spLocks noChangeShapeType="1"/>
          </p:cNvSpPr>
          <p:nvPr/>
        </p:nvSpPr>
        <p:spPr bwMode="auto">
          <a:xfrm>
            <a:off x="3095624" y="3334869"/>
            <a:ext cx="32424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arrow" w="med" len="sm"/>
            <a:tailEnd type="none" w="med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93" name="Text Box 20"/>
          <p:cNvSpPr txBox="1">
            <a:spLocks noChangeArrowheads="1"/>
          </p:cNvSpPr>
          <p:nvPr/>
        </p:nvSpPr>
        <p:spPr bwMode="auto">
          <a:xfrm>
            <a:off x="3063577" y="2918025"/>
            <a:ext cx="403423" cy="43022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 i="1">
                <a:latin typeface="Times New Roman" panose="02020603050405020304" pitchFamily="18" charset="0"/>
                <a:cs typeface="Times New Roman" panose="02020603050405020304" pitchFamily="18" charset="0"/>
              </a:rPr>
              <a:t>x’</a:t>
            </a:r>
          </a:p>
        </p:txBody>
      </p:sp>
      <p:sp>
        <p:nvSpPr>
          <p:cNvPr id="3094" name="Text Box 21"/>
          <p:cNvSpPr txBox="1">
            <a:spLocks noChangeArrowheads="1"/>
          </p:cNvSpPr>
          <p:nvPr/>
        </p:nvSpPr>
        <p:spPr bwMode="auto">
          <a:xfrm>
            <a:off x="1547911" y="4143699"/>
            <a:ext cx="1266825" cy="768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 dirty="0">
                <a:latin typeface="+mn-lt"/>
                <a:cs typeface="Times New Roman" panose="02020603050405020304" pitchFamily="18" charset="0"/>
              </a:rPr>
              <a:t>Baseline</a:t>
            </a:r>
            <a:br>
              <a:rPr lang="en-US" sz="2200" dirty="0">
                <a:latin typeface="+mn-lt"/>
                <a:cs typeface="Times New Roman" panose="02020603050405020304" pitchFamily="18" charset="0"/>
              </a:rPr>
            </a:b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3096" name="Text Box 23"/>
          <p:cNvSpPr txBox="1">
            <a:spLocks noChangeArrowheads="1"/>
          </p:cNvSpPr>
          <p:nvPr/>
        </p:nvSpPr>
        <p:spPr bwMode="auto">
          <a:xfrm>
            <a:off x="2179637" y="2457202"/>
            <a:ext cx="294084" cy="43022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</a:p>
        </p:txBody>
      </p:sp>
      <p:sp>
        <p:nvSpPr>
          <p:cNvPr id="3097" name="Text Box 24"/>
          <p:cNvSpPr txBox="1">
            <a:spLocks noChangeArrowheads="1"/>
          </p:cNvSpPr>
          <p:nvPr/>
        </p:nvSpPr>
        <p:spPr bwMode="auto">
          <a:xfrm>
            <a:off x="524272" y="4147523"/>
            <a:ext cx="916186" cy="43022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 i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US" sz="2200" i="1" baseline="-25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98" name="Text Box 25"/>
          <p:cNvSpPr txBox="1">
            <a:spLocks noChangeArrowheads="1"/>
          </p:cNvSpPr>
          <p:nvPr/>
        </p:nvSpPr>
        <p:spPr bwMode="auto">
          <a:xfrm>
            <a:off x="3005137" y="4147523"/>
            <a:ext cx="916186" cy="43022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 i="1">
                <a:latin typeface="Times New Roman" panose="02020603050405020304" pitchFamily="18" charset="0"/>
                <a:cs typeface="Times New Roman" panose="02020603050405020304" pitchFamily="18" charset="0"/>
              </a:rPr>
              <a:t>O’</a:t>
            </a:r>
            <a:endParaRPr lang="en-US" sz="2200" i="1" baseline="-25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99" name="Text Box 26"/>
          <p:cNvSpPr txBox="1">
            <a:spLocks noChangeArrowheads="1"/>
          </p:cNvSpPr>
          <p:nvPr/>
        </p:nvSpPr>
        <p:spPr bwMode="auto">
          <a:xfrm>
            <a:off x="1647825" y="990600"/>
            <a:ext cx="916186" cy="42831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sz="2200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00" name="Line 27"/>
          <p:cNvSpPr>
            <a:spLocks noChangeShapeType="1"/>
          </p:cNvSpPr>
          <p:nvPr/>
        </p:nvSpPr>
        <p:spPr bwMode="auto">
          <a:xfrm>
            <a:off x="1067197" y="4109280"/>
            <a:ext cx="226218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01" name="Text Box 28"/>
          <p:cNvSpPr txBox="1">
            <a:spLocks noChangeArrowheads="1"/>
          </p:cNvSpPr>
          <p:nvPr/>
        </p:nvSpPr>
        <p:spPr bwMode="auto">
          <a:xfrm>
            <a:off x="3440608" y="3558588"/>
            <a:ext cx="263922" cy="43022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graphicFrame>
        <p:nvGraphicFramePr>
          <p:cNvPr id="426028" name="Object 44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838077113"/>
              </p:ext>
            </p:extLst>
          </p:nvPr>
        </p:nvGraphicFramePr>
        <p:xfrm>
          <a:off x="4191000" y="4187825"/>
          <a:ext cx="3581400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536480" imgH="393480" progId="Equation.3">
                  <p:embed/>
                </p:oleObj>
              </mc:Choice>
              <mc:Fallback>
                <p:oleObj name="Equation" r:id="rId3" imgW="153648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1000" y="4187825"/>
                        <a:ext cx="3581400" cy="917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6032" name="Text Box 48"/>
          <p:cNvSpPr txBox="1">
            <a:spLocks noChangeArrowheads="1"/>
          </p:cNvSpPr>
          <p:nvPr/>
        </p:nvSpPr>
        <p:spPr bwMode="auto">
          <a:xfrm>
            <a:off x="1828800" y="6096000"/>
            <a:ext cx="5932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Disparity is inversely proportional to depth!</a:t>
            </a:r>
          </a:p>
        </p:txBody>
      </p:sp>
      <p:cxnSp>
        <p:nvCxnSpPr>
          <p:cNvPr id="3" name="Straight Connector 2"/>
          <p:cNvCxnSpPr>
            <a:stCxn id="3084" idx="1"/>
          </p:cNvCxnSpPr>
          <p:nvPr/>
        </p:nvCxnSpPr>
        <p:spPr bwMode="auto">
          <a:xfrm>
            <a:off x="2100262" y="1499226"/>
            <a:ext cx="3175" cy="261557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32" name="Text Box 24"/>
          <p:cNvSpPr txBox="1">
            <a:spLocks noChangeArrowheads="1"/>
          </p:cNvSpPr>
          <p:nvPr/>
        </p:nvSpPr>
        <p:spPr bwMode="auto">
          <a:xfrm>
            <a:off x="1112837" y="3657600"/>
            <a:ext cx="916186" cy="43022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3" name="Text Box 24"/>
          <p:cNvSpPr txBox="1">
            <a:spLocks noChangeArrowheads="1"/>
          </p:cNvSpPr>
          <p:nvPr/>
        </p:nvSpPr>
        <p:spPr bwMode="auto">
          <a:xfrm>
            <a:off x="2254051" y="3657600"/>
            <a:ext cx="916186" cy="43022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graphicFrame>
        <p:nvGraphicFramePr>
          <p:cNvPr id="34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7822962"/>
              </p:ext>
            </p:extLst>
          </p:nvPr>
        </p:nvGraphicFramePr>
        <p:xfrm>
          <a:off x="4343400" y="1371600"/>
          <a:ext cx="1095375" cy="1008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469900" imgH="431800" progId="Equation.3">
                  <p:embed/>
                </p:oleObj>
              </mc:Choice>
              <mc:Fallback>
                <p:oleObj name="Equation" r:id="rId5" imgW="4699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3400" y="1371600"/>
                        <a:ext cx="1095375" cy="10080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6185328"/>
              </p:ext>
            </p:extLst>
          </p:nvPr>
        </p:nvGraphicFramePr>
        <p:xfrm>
          <a:off x="6238875" y="1371600"/>
          <a:ext cx="1362075" cy="1008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584200" imgH="431800" progId="Equation.3">
                  <p:embed/>
                </p:oleObj>
              </mc:Choice>
              <mc:Fallback>
                <p:oleObj name="Equation" r:id="rId7" imgW="5842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38875" y="1371600"/>
                        <a:ext cx="1362075" cy="10080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8448038"/>
              </p:ext>
            </p:extLst>
          </p:nvPr>
        </p:nvGraphicFramePr>
        <p:xfrm>
          <a:off x="4800600" y="2801937"/>
          <a:ext cx="2279650" cy="1008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977900" imgH="431800" progId="Equation.3">
                  <p:embed/>
                </p:oleObj>
              </mc:Choice>
              <mc:Fallback>
                <p:oleObj name="Equation" r:id="rId9" imgW="9779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0" y="2801937"/>
                        <a:ext cx="2279650" cy="10080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/>
          <p:nvPr/>
        </p:nvSpPr>
        <p:spPr bwMode="auto">
          <a:xfrm>
            <a:off x="4114800" y="4114800"/>
            <a:ext cx="3733800" cy="10668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CC5ECC7-E9C9-7642-B441-EA0705C86122}"/>
              </a:ext>
            </a:extLst>
          </p:cNvPr>
          <p:cNvSpPr txBox="1"/>
          <p:nvPr/>
        </p:nvSpPr>
        <p:spPr>
          <a:xfrm>
            <a:off x="0" y="6535579"/>
            <a:ext cx="3352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Slide from L. </a:t>
            </a:r>
            <a:r>
              <a:rPr lang="en-US" sz="1600" dirty="0" err="1"/>
              <a:t>Lazebnik</a:t>
            </a:r>
            <a:r>
              <a:rPr lang="en-US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153242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6032" grpId="0"/>
      <p:bldP spid="32" grpId="0"/>
      <p:bldP spid="33" grpId="0"/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1" name="Text Box 18"/>
          <p:cNvSpPr txBox="1">
            <a:spLocks noChangeArrowheads="1"/>
          </p:cNvSpPr>
          <p:nvPr/>
        </p:nvSpPr>
        <p:spPr bwMode="auto">
          <a:xfrm>
            <a:off x="976709" y="2918025"/>
            <a:ext cx="309166" cy="43022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Depth from disparity</a:t>
            </a:r>
          </a:p>
        </p:txBody>
      </p:sp>
      <p:sp>
        <p:nvSpPr>
          <p:cNvPr id="3078" name="Oval 5"/>
          <p:cNvSpPr>
            <a:spLocks noChangeArrowheads="1"/>
          </p:cNvSpPr>
          <p:nvPr/>
        </p:nvSpPr>
        <p:spPr bwMode="auto">
          <a:xfrm>
            <a:off x="923925" y="4069126"/>
            <a:ext cx="90487" cy="9178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9" name="Oval 6"/>
          <p:cNvSpPr>
            <a:spLocks noChangeArrowheads="1"/>
          </p:cNvSpPr>
          <p:nvPr/>
        </p:nvSpPr>
        <p:spPr bwMode="auto">
          <a:xfrm>
            <a:off x="2371725" y="4069126"/>
            <a:ext cx="90487" cy="9178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0" name="Line 7"/>
          <p:cNvSpPr>
            <a:spLocks noChangeShapeType="1"/>
          </p:cNvSpPr>
          <p:nvPr/>
        </p:nvSpPr>
        <p:spPr bwMode="auto">
          <a:xfrm>
            <a:off x="381000" y="3426651"/>
            <a:ext cx="117633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1" name="Line 8"/>
          <p:cNvSpPr>
            <a:spLocks noChangeShapeType="1"/>
          </p:cNvSpPr>
          <p:nvPr/>
        </p:nvSpPr>
        <p:spPr bwMode="auto">
          <a:xfrm>
            <a:off x="1828800" y="3426651"/>
            <a:ext cx="117633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2" name="Oval 9"/>
          <p:cNvSpPr>
            <a:spLocks noChangeArrowheads="1"/>
          </p:cNvSpPr>
          <p:nvPr/>
        </p:nvSpPr>
        <p:spPr bwMode="auto">
          <a:xfrm>
            <a:off x="3276600" y="1447800"/>
            <a:ext cx="90487" cy="9178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3" name="Line 10"/>
          <p:cNvSpPr>
            <a:spLocks noChangeShapeType="1"/>
          </p:cNvSpPr>
          <p:nvPr/>
        </p:nvSpPr>
        <p:spPr bwMode="auto">
          <a:xfrm flipV="1">
            <a:off x="1014412" y="1447800"/>
            <a:ext cx="2338388" cy="2621326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4" name="Line 11"/>
          <p:cNvSpPr>
            <a:spLocks noChangeShapeType="1"/>
          </p:cNvSpPr>
          <p:nvPr/>
        </p:nvSpPr>
        <p:spPr bwMode="auto">
          <a:xfrm flipV="1">
            <a:off x="2438400" y="1447800"/>
            <a:ext cx="914400" cy="2667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5" name="Line 12"/>
          <p:cNvSpPr>
            <a:spLocks noChangeShapeType="1"/>
          </p:cNvSpPr>
          <p:nvPr/>
        </p:nvSpPr>
        <p:spPr bwMode="auto">
          <a:xfrm flipV="1">
            <a:off x="976709" y="3426651"/>
            <a:ext cx="0" cy="6424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6" name="Text Box 13"/>
          <p:cNvSpPr txBox="1">
            <a:spLocks noChangeArrowheads="1"/>
          </p:cNvSpPr>
          <p:nvPr/>
        </p:nvSpPr>
        <p:spPr bwMode="auto">
          <a:xfrm>
            <a:off x="656233" y="3558588"/>
            <a:ext cx="263922" cy="43022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3087" name="Oval 14"/>
          <p:cNvSpPr>
            <a:spLocks noChangeArrowheads="1"/>
          </p:cNvSpPr>
          <p:nvPr/>
        </p:nvSpPr>
        <p:spPr bwMode="auto">
          <a:xfrm>
            <a:off x="1509713" y="3375023"/>
            <a:ext cx="90487" cy="9178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8" name="Oval 15"/>
          <p:cNvSpPr>
            <a:spLocks noChangeArrowheads="1"/>
          </p:cNvSpPr>
          <p:nvPr/>
        </p:nvSpPr>
        <p:spPr bwMode="auto">
          <a:xfrm>
            <a:off x="2652713" y="3375023"/>
            <a:ext cx="90487" cy="9178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9" name="Line 16"/>
          <p:cNvSpPr>
            <a:spLocks noChangeShapeType="1"/>
          </p:cNvSpPr>
          <p:nvPr/>
        </p:nvSpPr>
        <p:spPr bwMode="auto">
          <a:xfrm flipV="1">
            <a:off x="2422624" y="3426651"/>
            <a:ext cx="0" cy="6424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90" name="Line 17"/>
          <p:cNvSpPr>
            <a:spLocks noChangeShapeType="1"/>
          </p:cNvSpPr>
          <p:nvPr/>
        </p:nvSpPr>
        <p:spPr bwMode="auto">
          <a:xfrm>
            <a:off x="923924" y="3334868"/>
            <a:ext cx="600075" cy="17931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med" len="sm"/>
            <a:tailEnd type="arrow" w="med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93" name="Text Box 20"/>
          <p:cNvSpPr txBox="1">
            <a:spLocks noChangeArrowheads="1"/>
          </p:cNvSpPr>
          <p:nvPr/>
        </p:nvSpPr>
        <p:spPr bwMode="auto">
          <a:xfrm>
            <a:off x="2415977" y="2918025"/>
            <a:ext cx="403423" cy="43022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x’</a:t>
            </a:r>
          </a:p>
        </p:txBody>
      </p:sp>
      <p:sp>
        <p:nvSpPr>
          <p:cNvPr id="3096" name="Text Box 23"/>
          <p:cNvSpPr txBox="1">
            <a:spLocks noChangeArrowheads="1"/>
          </p:cNvSpPr>
          <p:nvPr/>
        </p:nvSpPr>
        <p:spPr bwMode="auto">
          <a:xfrm>
            <a:off x="3352800" y="2457202"/>
            <a:ext cx="294084" cy="43022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</a:p>
        </p:txBody>
      </p:sp>
      <p:sp>
        <p:nvSpPr>
          <p:cNvPr id="3097" name="Text Box 24"/>
          <p:cNvSpPr txBox="1">
            <a:spLocks noChangeArrowheads="1"/>
          </p:cNvSpPr>
          <p:nvPr/>
        </p:nvSpPr>
        <p:spPr bwMode="auto">
          <a:xfrm>
            <a:off x="524272" y="4147523"/>
            <a:ext cx="916186" cy="43022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 i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US" sz="2200" i="1" baseline="-25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98" name="Text Box 25"/>
          <p:cNvSpPr txBox="1">
            <a:spLocks noChangeArrowheads="1"/>
          </p:cNvSpPr>
          <p:nvPr/>
        </p:nvSpPr>
        <p:spPr bwMode="auto">
          <a:xfrm>
            <a:off x="1981200" y="4114800"/>
            <a:ext cx="916186" cy="43022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 i="1">
                <a:latin typeface="Times New Roman" panose="02020603050405020304" pitchFamily="18" charset="0"/>
                <a:cs typeface="Times New Roman" panose="02020603050405020304" pitchFamily="18" charset="0"/>
              </a:rPr>
              <a:t>O’</a:t>
            </a:r>
            <a:endParaRPr lang="en-US" sz="2200" i="1" baseline="-25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99" name="Text Box 26"/>
          <p:cNvSpPr txBox="1">
            <a:spLocks noChangeArrowheads="1"/>
          </p:cNvSpPr>
          <p:nvPr/>
        </p:nvSpPr>
        <p:spPr bwMode="auto">
          <a:xfrm>
            <a:off x="2893814" y="990600"/>
            <a:ext cx="916186" cy="42831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sz="2200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00" name="Line 27"/>
          <p:cNvSpPr>
            <a:spLocks noChangeShapeType="1"/>
          </p:cNvSpPr>
          <p:nvPr/>
        </p:nvSpPr>
        <p:spPr bwMode="auto">
          <a:xfrm>
            <a:off x="1067197" y="4109280"/>
            <a:ext cx="1295003" cy="552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01" name="Text Box 28"/>
          <p:cNvSpPr txBox="1">
            <a:spLocks noChangeArrowheads="1"/>
          </p:cNvSpPr>
          <p:nvPr/>
        </p:nvSpPr>
        <p:spPr bwMode="auto">
          <a:xfrm>
            <a:off x="2098278" y="3558588"/>
            <a:ext cx="263922" cy="43022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graphicFrame>
        <p:nvGraphicFramePr>
          <p:cNvPr id="426028" name="Object 44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712031332"/>
              </p:ext>
            </p:extLst>
          </p:nvPr>
        </p:nvGraphicFramePr>
        <p:xfrm>
          <a:off x="4191000" y="4187825"/>
          <a:ext cx="3581400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536480" imgH="393480" progId="Equation.3">
                  <p:embed/>
                </p:oleObj>
              </mc:Choice>
              <mc:Fallback>
                <p:oleObj name="Equation" r:id="rId3" imgW="153648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1000" y="4187825"/>
                        <a:ext cx="3581400" cy="917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" name="Straight Connector 2"/>
          <p:cNvCxnSpPr/>
          <p:nvPr/>
        </p:nvCxnSpPr>
        <p:spPr bwMode="auto">
          <a:xfrm flipH="1">
            <a:off x="3352800" y="1459071"/>
            <a:ext cx="4365" cy="265572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34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8689582"/>
              </p:ext>
            </p:extLst>
          </p:nvPr>
        </p:nvGraphicFramePr>
        <p:xfrm>
          <a:off x="4343400" y="1371600"/>
          <a:ext cx="1095375" cy="1008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469900" imgH="431800" progId="Equation.3">
                  <p:embed/>
                </p:oleObj>
              </mc:Choice>
              <mc:Fallback>
                <p:oleObj name="Equation" r:id="rId5" imgW="4699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3400" y="1371600"/>
                        <a:ext cx="1095375" cy="10080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1849869"/>
              </p:ext>
            </p:extLst>
          </p:nvPr>
        </p:nvGraphicFramePr>
        <p:xfrm>
          <a:off x="6342063" y="1371600"/>
          <a:ext cx="1154112" cy="1008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495300" imgH="431800" progId="Equation.3">
                  <p:embed/>
                </p:oleObj>
              </mc:Choice>
              <mc:Fallback>
                <p:oleObj name="Equation" r:id="rId7" imgW="4953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42063" y="1371600"/>
                        <a:ext cx="1154112" cy="10080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0672662"/>
              </p:ext>
            </p:extLst>
          </p:nvPr>
        </p:nvGraphicFramePr>
        <p:xfrm>
          <a:off x="4800600" y="2801937"/>
          <a:ext cx="2279650" cy="1008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977900" imgH="431800" progId="Equation.3">
                  <p:embed/>
                </p:oleObj>
              </mc:Choice>
              <mc:Fallback>
                <p:oleObj name="Equation" r:id="rId9" imgW="9779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0" y="2801937"/>
                        <a:ext cx="2279650" cy="10080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/>
          <p:nvPr/>
        </p:nvSpPr>
        <p:spPr bwMode="auto">
          <a:xfrm>
            <a:off x="4114800" y="4114800"/>
            <a:ext cx="3733800" cy="10668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9" name="Line 17"/>
          <p:cNvSpPr>
            <a:spLocks noChangeShapeType="1"/>
          </p:cNvSpPr>
          <p:nvPr/>
        </p:nvSpPr>
        <p:spPr bwMode="auto">
          <a:xfrm>
            <a:off x="2457450" y="3352800"/>
            <a:ext cx="20955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med" len="sm"/>
            <a:tailEnd type="arrow" w="med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" name="Text Box 24"/>
          <p:cNvSpPr txBox="1">
            <a:spLocks noChangeArrowheads="1"/>
          </p:cNvSpPr>
          <p:nvPr/>
        </p:nvSpPr>
        <p:spPr bwMode="auto">
          <a:xfrm>
            <a:off x="1219200" y="3657600"/>
            <a:ext cx="916186" cy="43022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sz="22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ight Brace 7"/>
          <p:cNvSpPr/>
          <p:nvPr/>
        </p:nvSpPr>
        <p:spPr bwMode="auto">
          <a:xfrm rot="5400000">
            <a:off x="2057400" y="3505200"/>
            <a:ext cx="228600" cy="2362200"/>
          </a:xfrm>
          <a:prstGeom prst="rightBrac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3" name="Right Brace 42"/>
          <p:cNvSpPr/>
          <p:nvPr/>
        </p:nvSpPr>
        <p:spPr bwMode="auto">
          <a:xfrm rot="5400000">
            <a:off x="2781300" y="4838700"/>
            <a:ext cx="228600" cy="914400"/>
          </a:xfrm>
          <a:prstGeom prst="rightBrac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4" name="Text Box 24"/>
          <p:cNvSpPr txBox="1">
            <a:spLocks noChangeArrowheads="1"/>
          </p:cNvSpPr>
          <p:nvPr/>
        </p:nvSpPr>
        <p:spPr bwMode="auto">
          <a:xfrm>
            <a:off x="1752600" y="4751371"/>
            <a:ext cx="916186" cy="43022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5" name="Text Box 24"/>
          <p:cNvSpPr txBox="1">
            <a:spLocks noChangeArrowheads="1"/>
          </p:cNvSpPr>
          <p:nvPr/>
        </p:nvSpPr>
        <p:spPr bwMode="auto">
          <a:xfrm>
            <a:off x="2438400" y="5360971"/>
            <a:ext cx="916186" cy="43022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A1BC615-96DC-3942-8EC8-E1A19D80EE78}"/>
              </a:ext>
            </a:extLst>
          </p:cNvPr>
          <p:cNvSpPr txBox="1"/>
          <p:nvPr/>
        </p:nvSpPr>
        <p:spPr>
          <a:xfrm>
            <a:off x="0" y="6535579"/>
            <a:ext cx="3352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Slide from L. </a:t>
            </a:r>
            <a:r>
              <a:rPr lang="en-US" sz="1600" dirty="0" err="1"/>
              <a:t>Lazebnik</a:t>
            </a:r>
            <a:r>
              <a:rPr lang="en-US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372653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Basic stereo matching algorithm</a:t>
            </a:r>
          </a:p>
        </p:txBody>
      </p:sp>
      <p:pic>
        <p:nvPicPr>
          <p:cNvPr id="28675" name="Picture 3" descr="lincoln_fu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1066800"/>
            <a:ext cx="5029200" cy="289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1140" name="Line 4"/>
          <p:cNvSpPr>
            <a:spLocks noChangeShapeType="1"/>
          </p:cNvSpPr>
          <p:nvPr/>
        </p:nvSpPr>
        <p:spPr bwMode="auto">
          <a:xfrm>
            <a:off x="4572000" y="3124200"/>
            <a:ext cx="2514600" cy="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352800" y="2971800"/>
            <a:ext cx="304800" cy="304800"/>
            <a:chOff x="2112" y="1872"/>
            <a:chExt cx="192" cy="192"/>
          </a:xfrm>
        </p:grpSpPr>
        <p:sp>
          <p:nvSpPr>
            <p:cNvPr id="28688" name="Oval 6"/>
            <p:cNvSpPr>
              <a:spLocks noChangeArrowheads="1"/>
            </p:cNvSpPr>
            <p:nvPr/>
          </p:nvSpPr>
          <p:spPr bwMode="auto">
            <a:xfrm>
              <a:off x="2174" y="1941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89" name="Rectangle 7"/>
            <p:cNvSpPr>
              <a:spLocks noChangeArrowheads="1"/>
            </p:cNvSpPr>
            <p:nvPr/>
          </p:nvSpPr>
          <p:spPr bwMode="auto">
            <a:xfrm>
              <a:off x="2112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31147" name="Rectangle 11"/>
          <p:cNvSpPr>
            <a:spLocks noGrp="1" noChangeArrowheads="1"/>
          </p:cNvSpPr>
          <p:nvPr>
            <p:ph type="body" idx="1"/>
          </p:nvPr>
        </p:nvSpPr>
        <p:spPr>
          <a:xfrm>
            <a:off x="304800" y="4114800"/>
            <a:ext cx="8686800" cy="24384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/>
              <a:t>If necessary, rectify the two stereo images to transform </a:t>
            </a:r>
            <a:r>
              <a:rPr lang="en-US" dirty="0" err="1"/>
              <a:t>epipolar</a:t>
            </a:r>
            <a:r>
              <a:rPr lang="en-US" dirty="0"/>
              <a:t> lines into </a:t>
            </a:r>
            <a:r>
              <a:rPr lang="en-US" dirty="0" err="1"/>
              <a:t>scanlines</a:t>
            </a:r>
            <a:endParaRPr lang="en-US" dirty="0"/>
          </a:p>
          <a:p>
            <a:pPr>
              <a:buFontTx/>
              <a:buChar char="•"/>
            </a:pPr>
            <a:r>
              <a:rPr lang="en-US" dirty="0"/>
              <a:t>For each pixel </a:t>
            </a:r>
            <a:r>
              <a:rPr lang="en-US" i="1" dirty="0">
                <a:solidFill>
                  <a:srgbClr val="0066FF"/>
                </a:solidFill>
              </a:rPr>
              <a:t>x</a:t>
            </a:r>
            <a:r>
              <a:rPr lang="en-US" dirty="0"/>
              <a:t> in the first image</a:t>
            </a:r>
          </a:p>
          <a:p>
            <a:pPr lvl="1"/>
            <a:r>
              <a:rPr lang="en-US" dirty="0"/>
              <a:t>Find corresponding </a:t>
            </a:r>
            <a:r>
              <a:rPr lang="en-US" dirty="0" err="1"/>
              <a:t>epipolar</a:t>
            </a:r>
            <a:r>
              <a:rPr lang="en-US" dirty="0"/>
              <a:t> </a:t>
            </a:r>
            <a:r>
              <a:rPr lang="en-US" dirty="0" err="1"/>
              <a:t>scanline</a:t>
            </a:r>
            <a:r>
              <a:rPr lang="en-US" dirty="0"/>
              <a:t> in the right image</a:t>
            </a:r>
          </a:p>
          <a:p>
            <a:pPr lvl="1"/>
            <a:r>
              <a:rPr lang="en-US" dirty="0"/>
              <a:t>Examine all pixels on the </a:t>
            </a:r>
            <a:r>
              <a:rPr lang="en-US" dirty="0" err="1"/>
              <a:t>scanline</a:t>
            </a:r>
            <a:r>
              <a:rPr lang="en-US" dirty="0"/>
              <a:t> and pick the best match </a:t>
            </a:r>
            <a:r>
              <a:rPr lang="en-US" i="1" dirty="0">
                <a:solidFill>
                  <a:srgbClr val="0066FF"/>
                </a:solidFill>
              </a:rPr>
              <a:t>x</a:t>
            </a:r>
            <a:r>
              <a:rPr lang="en-US" dirty="0">
                <a:solidFill>
                  <a:srgbClr val="0066FF"/>
                </a:solidFill>
              </a:rPr>
              <a:t>’</a:t>
            </a:r>
          </a:p>
          <a:p>
            <a:pPr lvl="1"/>
            <a:r>
              <a:rPr lang="en-US" dirty="0"/>
              <a:t>Compute disparity </a:t>
            </a:r>
            <a:r>
              <a:rPr lang="en-US" i="1" dirty="0">
                <a:solidFill>
                  <a:srgbClr val="0066FF"/>
                </a:solidFill>
              </a:rPr>
              <a:t>x–x’</a:t>
            </a:r>
            <a:r>
              <a:rPr lang="en-US" dirty="0"/>
              <a:t> and set </a:t>
            </a:r>
            <a:r>
              <a:rPr lang="en-US" dirty="0">
                <a:solidFill>
                  <a:srgbClr val="0066FF"/>
                </a:solidFill>
              </a:rPr>
              <a:t>depth(</a:t>
            </a:r>
            <a:r>
              <a:rPr lang="en-US" i="1" dirty="0">
                <a:solidFill>
                  <a:srgbClr val="0066FF"/>
                </a:solidFill>
              </a:rPr>
              <a:t>x</a:t>
            </a:r>
            <a:r>
              <a:rPr lang="en-US" dirty="0">
                <a:solidFill>
                  <a:srgbClr val="0066FF"/>
                </a:solidFill>
              </a:rPr>
              <a:t>) = </a:t>
            </a:r>
            <a:r>
              <a:rPr lang="en-US" i="1" dirty="0">
                <a:solidFill>
                  <a:srgbClr val="0066FF"/>
                </a:solidFill>
              </a:rPr>
              <a:t>B</a:t>
            </a:r>
            <a:r>
              <a:rPr lang="en-US" dirty="0">
                <a:solidFill>
                  <a:srgbClr val="0066FF"/>
                </a:solidFill>
              </a:rPr>
              <a:t>*</a:t>
            </a:r>
            <a:r>
              <a:rPr lang="en-US" i="1" dirty="0">
                <a:solidFill>
                  <a:srgbClr val="0066FF"/>
                </a:solidFill>
              </a:rPr>
              <a:t>f</a:t>
            </a:r>
            <a:r>
              <a:rPr lang="en-US" dirty="0">
                <a:solidFill>
                  <a:srgbClr val="0066FF"/>
                </a:solidFill>
              </a:rPr>
              <a:t>/(</a:t>
            </a:r>
            <a:r>
              <a:rPr lang="en-US" i="1" dirty="0">
                <a:solidFill>
                  <a:srgbClr val="0066FF"/>
                </a:solidFill>
              </a:rPr>
              <a:t>x–x’</a:t>
            </a:r>
            <a:r>
              <a:rPr lang="en-US" dirty="0">
                <a:solidFill>
                  <a:srgbClr val="0066FF"/>
                </a:solidFill>
              </a:rPr>
              <a:t>)</a:t>
            </a:r>
          </a:p>
        </p:txBody>
      </p: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5715000" y="2971800"/>
            <a:ext cx="304800" cy="304800"/>
            <a:chOff x="3600" y="1872"/>
            <a:chExt cx="192" cy="192"/>
          </a:xfrm>
        </p:grpSpPr>
        <p:sp>
          <p:nvSpPr>
            <p:cNvPr id="28682" name="Oval 16"/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83" name="Rectangle 17"/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A04013F8-7546-A146-BAAF-E8E4376C198F}"/>
              </a:ext>
            </a:extLst>
          </p:cNvPr>
          <p:cNvSpPr txBox="1"/>
          <p:nvPr/>
        </p:nvSpPr>
        <p:spPr>
          <a:xfrm>
            <a:off x="0" y="6535579"/>
            <a:ext cx="3352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Slide from L. </a:t>
            </a:r>
            <a:r>
              <a:rPr lang="en-US" sz="1600" dirty="0" err="1"/>
              <a:t>Lazebnik</a:t>
            </a:r>
            <a:r>
              <a:rPr lang="en-US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824711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Failures of correspondence search</a:t>
            </a:r>
          </a:p>
        </p:txBody>
      </p:sp>
      <p:pic>
        <p:nvPicPr>
          <p:cNvPr id="62464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074738"/>
            <a:ext cx="3733800" cy="214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4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1066800"/>
            <a:ext cx="4191000" cy="215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46" name="Text Box 6"/>
          <p:cNvSpPr txBox="1">
            <a:spLocks noChangeArrowheads="1"/>
          </p:cNvSpPr>
          <p:nvPr/>
        </p:nvSpPr>
        <p:spPr bwMode="auto">
          <a:xfrm>
            <a:off x="838200" y="3276600"/>
            <a:ext cx="299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Textureless surfaces</a:t>
            </a:r>
          </a:p>
        </p:txBody>
      </p:sp>
      <p:sp>
        <p:nvSpPr>
          <p:cNvPr id="624647" name="Text Box 7"/>
          <p:cNvSpPr txBox="1">
            <a:spLocks noChangeArrowheads="1"/>
          </p:cNvSpPr>
          <p:nvPr/>
        </p:nvSpPr>
        <p:spPr bwMode="auto">
          <a:xfrm>
            <a:off x="4953000" y="3198813"/>
            <a:ext cx="31003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Occlusions, repetition</a:t>
            </a:r>
          </a:p>
        </p:txBody>
      </p:sp>
      <p:sp>
        <p:nvSpPr>
          <p:cNvPr id="624648" name="Text Box 8"/>
          <p:cNvSpPr txBox="1">
            <a:spLocks noChangeArrowheads="1"/>
          </p:cNvSpPr>
          <p:nvPr/>
        </p:nvSpPr>
        <p:spPr bwMode="auto">
          <a:xfrm>
            <a:off x="1763713" y="6248400"/>
            <a:ext cx="54752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Non-Lambertian surfaces, specularities</a:t>
            </a:r>
          </a:p>
        </p:txBody>
      </p:sp>
      <p:pic>
        <p:nvPicPr>
          <p:cNvPr id="624652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66800" y="3886200"/>
            <a:ext cx="2268538" cy="2417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53" name="Picture 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48050" y="3886200"/>
            <a:ext cx="2268538" cy="2417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54" name="Picture 1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67400" y="3886200"/>
            <a:ext cx="2257425" cy="238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353497A-A30E-4548-9BBF-D4EF755A2DAF}"/>
              </a:ext>
            </a:extLst>
          </p:cNvPr>
          <p:cNvSpPr txBox="1"/>
          <p:nvPr/>
        </p:nvSpPr>
        <p:spPr>
          <a:xfrm>
            <a:off x="0" y="6535579"/>
            <a:ext cx="3352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Slide from L. </a:t>
            </a:r>
            <a:r>
              <a:rPr lang="en-US" sz="1600" dirty="0" err="1"/>
              <a:t>Lazebnik</a:t>
            </a:r>
            <a:r>
              <a:rPr lang="en-US" sz="1600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46" grpId="0"/>
      <p:bldP spid="624647" grpId="0"/>
      <p:bldP spid="62464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Effect of window size</a:t>
            </a:r>
          </a:p>
        </p:txBody>
      </p:sp>
      <p:sp>
        <p:nvSpPr>
          <p:cNvPr id="39629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533400" y="4114800"/>
            <a:ext cx="6553200" cy="2438400"/>
          </a:xfrm>
        </p:spPr>
        <p:txBody>
          <a:bodyPr/>
          <a:lstStyle/>
          <a:p>
            <a:pPr lvl="1"/>
            <a:r>
              <a:rPr lang="en-US"/>
              <a:t>Smaller window</a:t>
            </a:r>
          </a:p>
          <a:p>
            <a:pPr lvl="2">
              <a:buFont typeface="Times New Roman" pitchFamily="18" charset="0"/>
              <a:buChar char="+"/>
            </a:pPr>
            <a:r>
              <a:rPr lang="en-US"/>
              <a:t> More detail</a:t>
            </a:r>
          </a:p>
          <a:p>
            <a:pPr lvl="2"/>
            <a:r>
              <a:rPr lang="en-US"/>
              <a:t> More noise</a:t>
            </a:r>
            <a:br>
              <a:rPr lang="en-US"/>
            </a:br>
            <a:endParaRPr lang="en-US"/>
          </a:p>
          <a:p>
            <a:pPr lvl="1"/>
            <a:r>
              <a:rPr lang="en-US"/>
              <a:t>Larger window</a:t>
            </a:r>
          </a:p>
          <a:p>
            <a:pPr lvl="2">
              <a:buFont typeface="Times New Roman" pitchFamily="18" charset="0"/>
              <a:buChar char="+"/>
            </a:pPr>
            <a:r>
              <a:rPr lang="en-US"/>
              <a:t> Smoother disparity maps</a:t>
            </a:r>
          </a:p>
          <a:p>
            <a:pPr lvl="2"/>
            <a:r>
              <a:rPr lang="en-US"/>
              <a:t> Less detail</a:t>
            </a:r>
          </a:p>
        </p:txBody>
      </p:sp>
      <p:pic>
        <p:nvPicPr>
          <p:cNvPr id="30724" name="Picture 5" descr="sri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057275"/>
            <a:ext cx="2522538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2" descr="SSDWindowSiz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800" y="1012825"/>
            <a:ext cx="5562600" cy="2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4191000" y="3505200"/>
            <a:ext cx="9477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Times New Roman" pitchFamily="18" charset="0"/>
              </a:rPr>
              <a:t>W = 3</a:t>
            </a:r>
          </a:p>
        </p:txBody>
      </p:sp>
      <p:sp>
        <p:nvSpPr>
          <p:cNvPr id="30727" name="Text Box 7"/>
          <p:cNvSpPr txBox="1">
            <a:spLocks noChangeArrowheads="1"/>
          </p:cNvSpPr>
          <p:nvPr/>
        </p:nvSpPr>
        <p:spPr bwMode="auto">
          <a:xfrm>
            <a:off x="6977063" y="3505200"/>
            <a:ext cx="11001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Times New Roman" pitchFamily="18" charset="0"/>
              </a:rPr>
              <a:t>W = 20</a:t>
            </a:r>
          </a:p>
        </p:txBody>
      </p:sp>
      <p:pic>
        <p:nvPicPr>
          <p:cNvPr id="30728" name="Picture 9" descr="sri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209675"/>
            <a:ext cx="2522538" cy="22955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173837B-798D-B945-B78F-06B6CC589280}"/>
              </a:ext>
            </a:extLst>
          </p:cNvPr>
          <p:cNvSpPr txBox="1"/>
          <p:nvPr/>
        </p:nvSpPr>
        <p:spPr>
          <a:xfrm>
            <a:off x="0" y="6535579"/>
            <a:ext cx="3352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Slide from L. </a:t>
            </a:r>
            <a:r>
              <a:rPr lang="en-US" sz="1600" dirty="0" err="1"/>
              <a:t>Lazebnik</a:t>
            </a:r>
            <a:r>
              <a:rPr lang="en-US" sz="1600" dirty="0"/>
              <a:t>.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2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2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2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2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2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6292" grpId="0" build="p" bldLvl="2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Results with window search</a:t>
            </a:r>
          </a:p>
        </p:txBody>
      </p:sp>
      <p:graphicFrame>
        <p:nvGraphicFramePr>
          <p:cNvPr id="4098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7980226"/>
              </p:ext>
            </p:extLst>
          </p:nvPr>
        </p:nvGraphicFramePr>
        <p:xfrm>
          <a:off x="5257800" y="4163755"/>
          <a:ext cx="3276600" cy="2373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3" imgW="4422167" imgH="3202259" progId="">
                  <p:embed/>
                </p:oleObj>
              </mc:Choice>
              <mc:Fallback>
                <p:oleObj name="Image" r:id="rId3" imgW="4422167" imgH="3202259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4163755"/>
                        <a:ext cx="3276600" cy="23733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1" name="Text Box 4"/>
          <p:cNvSpPr txBox="1">
            <a:spLocks noChangeArrowheads="1"/>
          </p:cNvSpPr>
          <p:nvPr/>
        </p:nvSpPr>
        <p:spPr bwMode="auto">
          <a:xfrm>
            <a:off x="817563" y="3641467"/>
            <a:ext cx="35258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Window-based matching</a:t>
            </a:r>
          </a:p>
        </p:txBody>
      </p:sp>
      <p:graphicFrame>
        <p:nvGraphicFramePr>
          <p:cNvPr id="409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4894960"/>
              </p:ext>
            </p:extLst>
          </p:nvPr>
        </p:nvGraphicFramePr>
        <p:xfrm>
          <a:off x="914400" y="4163755"/>
          <a:ext cx="3276600" cy="2373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5" imgW="4422167" imgH="3202259" progId="">
                  <p:embed/>
                </p:oleObj>
              </mc:Choice>
              <mc:Fallback>
                <p:oleObj name="Image" r:id="rId5" imgW="4422167" imgH="3202259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4163755"/>
                        <a:ext cx="3276600" cy="23733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5964238" y="3641467"/>
            <a:ext cx="1895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Ground truth</a:t>
            </a:r>
          </a:p>
        </p:txBody>
      </p:sp>
      <p:pic>
        <p:nvPicPr>
          <p:cNvPr id="4103" name="Picture 7" descr="scene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48000" y="1276350"/>
            <a:ext cx="327660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4" name="Text Box 6"/>
          <p:cNvSpPr txBox="1">
            <a:spLocks noChangeArrowheads="1"/>
          </p:cNvSpPr>
          <p:nvPr/>
        </p:nvSpPr>
        <p:spPr bwMode="auto">
          <a:xfrm>
            <a:off x="4344988" y="838200"/>
            <a:ext cx="828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Data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C3E6B3-37EB-B241-AA0C-F9F69FD6A5E6}"/>
              </a:ext>
            </a:extLst>
          </p:cNvPr>
          <p:cNvSpPr txBox="1"/>
          <p:nvPr/>
        </p:nvSpPr>
        <p:spPr>
          <a:xfrm>
            <a:off x="0" y="6553200"/>
            <a:ext cx="3352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Slide from L. </a:t>
            </a:r>
            <a:r>
              <a:rPr lang="en-US" sz="1600" dirty="0" err="1"/>
              <a:t>Lazebnik</a:t>
            </a:r>
            <a:r>
              <a:rPr lang="en-US" sz="1600" dirty="0"/>
              <a:t>.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Better methods exist...</a:t>
            </a:r>
          </a:p>
        </p:txBody>
      </p:sp>
      <p:graphicFrame>
        <p:nvGraphicFramePr>
          <p:cNvPr id="5122" name="Object 3"/>
          <p:cNvGraphicFramePr>
            <a:graphicFrameLocks noChangeAspect="1"/>
          </p:cNvGraphicFramePr>
          <p:nvPr/>
        </p:nvGraphicFramePr>
        <p:xfrm>
          <a:off x="4492625" y="1219200"/>
          <a:ext cx="4422775" cy="3201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3" imgW="4422167" imgH="3202259" progId="">
                  <p:embed/>
                </p:oleObj>
              </mc:Choice>
              <mc:Fallback>
                <p:oleObj name="Image" r:id="rId3" imgW="4422167" imgH="3202259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2625" y="1219200"/>
                        <a:ext cx="4422775" cy="32019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381000" y="4495800"/>
            <a:ext cx="419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Graph cuts</a:t>
            </a:r>
            <a:endParaRPr lang="en-US" sz="1400">
              <a:sym typeface="Symbol" pitchFamily="18" charset="2"/>
            </a:endParaRPr>
          </a:p>
        </p:txBody>
      </p:sp>
      <p:sp>
        <p:nvSpPr>
          <p:cNvPr id="5125" name="Text Box 6"/>
          <p:cNvSpPr txBox="1">
            <a:spLocks noChangeArrowheads="1"/>
          </p:cNvSpPr>
          <p:nvPr/>
        </p:nvSpPr>
        <p:spPr bwMode="auto">
          <a:xfrm>
            <a:off x="5876925" y="4494213"/>
            <a:ext cx="1895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Ground truth</a:t>
            </a:r>
          </a:p>
        </p:txBody>
      </p:sp>
      <p:pic>
        <p:nvPicPr>
          <p:cNvPr id="5126" name="Picture 8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304800" y="1219200"/>
            <a:ext cx="4114800" cy="3194050"/>
          </a:xfrm>
          <a:noFill/>
        </p:spPr>
      </p:pic>
      <p:sp>
        <p:nvSpPr>
          <p:cNvPr id="5127" name="Rectangle 10"/>
          <p:cNvSpPr>
            <a:spLocks noChangeArrowheads="1"/>
          </p:cNvSpPr>
          <p:nvPr/>
        </p:nvSpPr>
        <p:spPr bwMode="auto">
          <a:xfrm>
            <a:off x="371475" y="6006858"/>
            <a:ext cx="81724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2">
              <a:spcBef>
                <a:spcPct val="20000"/>
              </a:spcBef>
            </a:pPr>
            <a:r>
              <a:rPr lang="en-US" sz="2000">
                <a:ea typeface="Arial Unicode MS" pitchFamily="34" charset="-128"/>
                <a:cs typeface="Arial Unicode MS" pitchFamily="34" charset="-128"/>
              </a:rPr>
              <a:t>For the latest and greatest:  </a:t>
            </a:r>
            <a:r>
              <a:rPr lang="en-US" sz="2000">
                <a:ea typeface="Arial Unicode MS" pitchFamily="34" charset="-128"/>
                <a:cs typeface="Arial Unicode MS" pitchFamily="34" charset="-128"/>
                <a:hlinkClick r:id="rId6"/>
              </a:rPr>
              <a:t>http://www.middlebury.edu/stereo/</a:t>
            </a:r>
            <a:r>
              <a:rPr lang="en-US" sz="2000">
                <a:ea typeface="Arial Unicode MS" pitchFamily="34" charset="-128"/>
                <a:cs typeface="Arial Unicode MS" pitchFamily="34" charset="-128"/>
              </a:rPr>
              <a:t> </a:t>
            </a:r>
          </a:p>
        </p:txBody>
      </p:sp>
      <p:sp>
        <p:nvSpPr>
          <p:cNvPr id="5128" name="Text Box 11"/>
          <p:cNvSpPr txBox="1">
            <a:spLocks noChangeArrowheads="1"/>
          </p:cNvSpPr>
          <p:nvPr/>
        </p:nvSpPr>
        <p:spPr bwMode="auto">
          <a:xfrm>
            <a:off x="228600" y="5105400"/>
            <a:ext cx="8458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>
              <a:spcBef>
                <a:spcPct val="20000"/>
              </a:spcBef>
            </a:pPr>
            <a:r>
              <a:rPr lang="en-US" sz="2000">
                <a:sym typeface="Symbol" pitchFamily="18" charset="2"/>
              </a:rPr>
              <a:t>Y. Boykov, O. Veksler, and R. Zabih, </a:t>
            </a:r>
            <a:r>
              <a:rPr lang="en-US" sz="2000">
                <a:sym typeface="Symbol" pitchFamily="18" charset="2"/>
                <a:hlinkClick r:id="rId7"/>
              </a:rPr>
              <a:t>Fast Approximate Energy Minimization via Graph Cuts</a:t>
            </a:r>
            <a:r>
              <a:rPr lang="en-US" sz="2000">
                <a:sym typeface="Symbol" pitchFamily="18" charset="2"/>
              </a:rPr>
              <a:t>,  PAMI 2001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059D74-7E17-644C-9D83-71810E39EED6}"/>
              </a:ext>
            </a:extLst>
          </p:cNvPr>
          <p:cNvSpPr txBox="1"/>
          <p:nvPr/>
        </p:nvSpPr>
        <p:spPr>
          <a:xfrm>
            <a:off x="0" y="6535579"/>
            <a:ext cx="3352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Slide from L. </a:t>
            </a:r>
            <a:r>
              <a:rPr lang="en-US" sz="1600" dirty="0" err="1"/>
              <a:t>Lazebnik</a:t>
            </a:r>
            <a:r>
              <a:rPr lang="en-US" sz="1600" dirty="0"/>
              <a:t>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Stereo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z="2800" dirty="0"/>
              <a:t>What cues tell us about scene depth?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1676400" y="5638800"/>
            <a:ext cx="5715000" cy="457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6900" y="1854200"/>
            <a:ext cx="2870200" cy="431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95600" y="1854200"/>
            <a:ext cx="2870200" cy="431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 bwMode="auto">
          <a:xfrm>
            <a:off x="2438400" y="1676400"/>
            <a:ext cx="838200" cy="4572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5715000" y="1676400"/>
            <a:ext cx="838200" cy="4495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B6351E-6EE5-2644-97D2-A65B9AD48987}"/>
              </a:ext>
            </a:extLst>
          </p:cNvPr>
          <p:cNvSpPr txBox="1"/>
          <p:nvPr/>
        </p:nvSpPr>
        <p:spPr>
          <a:xfrm>
            <a:off x="0" y="6535579"/>
            <a:ext cx="3352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Slide from L. </a:t>
            </a:r>
            <a:r>
              <a:rPr lang="en-US" sz="1600" dirty="0" err="1"/>
              <a:t>Lazebnik</a:t>
            </a:r>
            <a:r>
              <a:rPr lang="en-US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69961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76200"/>
            <a:ext cx="8153400" cy="838200"/>
          </a:xfrm>
        </p:spPr>
        <p:txBody>
          <a:bodyPr/>
          <a:lstStyle/>
          <a:p>
            <a:r>
              <a:rPr lang="en-US" sz="3000"/>
              <a:t>How can we improve window-based matching?</a:t>
            </a:r>
          </a:p>
        </p:txBody>
      </p:sp>
      <p:sp>
        <p:nvSpPr>
          <p:cNvPr id="70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/>
              <a:t>The similarity constraint is </a:t>
            </a:r>
            <a:r>
              <a:rPr lang="en-US" b="1"/>
              <a:t>local</a:t>
            </a:r>
            <a:r>
              <a:rPr lang="en-US"/>
              <a:t> (each reference window is matched independently)</a:t>
            </a:r>
          </a:p>
          <a:p>
            <a:pPr>
              <a:buFontTx/>
              <a:buChar char="•"/>
            </a:pPr>
            <a:r>
              <a:rPr lang="en-US"/>
              <a:t>Need to enforce </a:t>
            </a:r>
            <a:r>
              <a:rPr lang="en-US" b="1"/>
              <a:t>non-local</a:t>
            </a:r>
            <a:r>
              <a:rPr lang="en-US"/>
              <a:t> correspondence constraints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366D74-D800-2E4C-AC16-479FC00D9278}"/>
              </a:ext>
            </a:extLst>
          </p:cNvPr>
          <p:cNvSpPr txBox="1"/>
          <p:nvPr/>
        </p:nvSpPr>
        <p:spPr>
          <a:xfrm>
            <a:off x="0" y="6535579"/>
            <a:ext cx="3352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Slide from L. </a:t>
            </a:r>
            <a:r>
              <a:rPr lang="en-US" sz="1600" dirty="0" err="1"/>
              <a:t>Lazebnik</a:t>
            </a:r>
            <a:r>
              <a:rPr lang="en-US" sz="1600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5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7587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Non-local constraints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13716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/>
              <a:t>Uniqueness </a:t>
            </a:r>
          </a:p>
          <a:p>
            <a:pPr lvl="1"/>
            <a:r>
              <a:rPr lang="en-US"/>
              <a:t>For any point in one image, there should be at most one matching point in the other image</a:t>
            </a:r>
          </a:p>
        </p:txBody>
      </p:sp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2149475"/>
            <a:ext cx="6248400" cy="455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3BEB700-C4E0-3242-B991-D576C1673047}"/>
              </a:ext>
            </a:extLst>
          </p:cNvPr>
          <p:cNvSpPr txBox="1"/>
          <p:nvPr/>
        </p:nvSpPr>
        <p:spPr>
          <a:xfrm>
            <a:off x="0" y="6535579"/>
            <a:ext cx="3352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Slide from L. </a:t>
            </a:r>
            <a:r>
              <a:rPr lang="en-US" sz="1600" dirty="0" err="1"/>
              <a:t>Lazebnik</a:t>
            </a:r>
            <a:r>
              <a:rPr lang="en-US" sz="1600" dirty="0"/>
              <a:t>.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Non-local constraints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8153400" cy="23622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/>
              <a:t>Uniqueness </a:t>
            </a:r>
          </a:p>
          <a:p>
            <a:pPr lvl="1"/>
            <a:r>
              <a:rPr lang="en-US"/>
              <a:t>For any point in one image, there should be at most one matching point in the other image</a:t>
            </a:r>
          </a:p>
          <a:p>
            <a:pPr>
              <a:buFontTx/>
              <a:buChar char="•"/>
            </a:pPr>
            <a:r>
              <a:rPr lang="en-US"/>
              <a:t>Ordering</a:t>
            </a:r>
          </a:p>
          <a:p>
            <a:pPr lvl="1"/>
            <a:r>
              <a:rPr lang="en-US"/>
              <a:t>Corresponding points should be in the same order in both views</a:t>
            </a:r>
          </a:p>
        </p:txBody>
      </p:sp>
      <p:pic>
        <p:nvPicPr>
          <p:cNvPr id="70144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3352800"/>
            <a:ext cx="7772400" cy="282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7" name="Rectangle 8"/>
          <p:cNvSpPr>
            <a:spLocks noChangeArrowheads="1"/>
          </p:cNvSpPr>
          <p:nvPr/>
        </p:nvSpPr>
        <p:spPr bwMode="auto">
          <a:xfrm>
            <a:off x="4724400" y="2819400"/>
            <a:ext cx="4038600" cy="3810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E3EF8A-0674-6242-89E9-2F24F9C7921A}"/>
              </a:ext>
            </a:extLst>
          </p:cNvPr>
          <p:cNvSpPr txBox="1"/>
          <p:nvPr/>
        </p:nvSpPr>
        <p:spPr>
          <a:xfrm>
            <a:off x="0" y="6535579"/>
            <a:ext cx="3352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Slide from L. </a:t>
            </a:r>
            <a:r>
              <a:rPr lang="en-US" sz="1600" dirty="0" err="1"/>
              <a:t>Lazebnik</a:t>
            </a:r>
            <a:r>
              <a:rPr lang="en-US" sz="1600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1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Non-local constraints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8229600" cy="23622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/>
              <a:t>Uniqueness </a:t>
            </a:r>
          </a:p>
          <a:p>
            <a:pPr lvl="1"/>
            <a:r>
              <a:rPr lang="en-US"/>
              <a:t>For any point in one image, there should be at most one matching point in the other image</a:t>
            </a:r>
          </a:p>
          <a:p>
            <a:pPr>
              <a:buFontTx/>
              <a:buChar char="•"/>
            </a:pPr>
            <a:r>
              <a:rPr lang="en-US"/>
              <a:t>Ordering</a:t>
            </a:r>
          </a:p>
          <a:p>
            <a:pPr lvl="1"/>
            <a:r>
              <a:rPr lang="en-US"/>
              <a:t>Corresponding points should be in the same order in both views</a:t>
            </a:r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3352800"/>
            <a:ext cx="7772400" cy="282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1" name="Text Box 6"/>
          <p:cNvSpPr txBox="1">
            <a:spLocks noChangeArrowheads="1"/>
          </p:cNvSpPr>
          <p:nvPr/>
        </p:nvSpPr>
        <p:spPr bwMode="auto">
          <a:xfrm>
            <a:off x="4953000" y="6400800"/>
            <a:ext cx="3422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Ordering constraint doesn’t hold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139587-BD34-A74E-995A-C23ABCBB1A4C}"/>
              </a:ext>
            </a:extLst>
          </p:cNvPr>
          <p:cNvSpPr txBox="1"/>
          <p:nvPr/>
        </p:nvSpPr>
        <p:spPr>
          <a:xfrm>
            <a:off x="0" y="6535579"/>
            <a:ext cx="3352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Slide from L. </a:t>
            </a:r>
            <a:r>
              <a:rPr lang="en-US" sz="1600" dirty="0" err="1"/>
              <a:t>Lazebnik</a:t>
            </a:r>
            <a:r>
              <a:rPr lang="en-US" sz="1600" dirty="0"/>
              <a:t>.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Non-local constraints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8229600" cy="35052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/>
              <a:t>Uniqueness </a:t>
            </a:r>
          </a:p>
          <a:p>
            <a:pPr lvl="1"/>
            <a:r>
              <a:rPr lang="en-US"/>
              <a:t>For any point in one image, there should be at most one matching point in the other image</a:t>
            </a:r>
          </a:p>
          <a:p>
            <a:pPr>
              <a:buFontTx/>
              <a:buChar char="•"/>
            </a:pPr>
            <a:r>
              <a:rPr lang="en-US"/>
              <a:t>Ordering</a:t>
            </a:r>
          </a:p>
          <a:p>
            <a:pPr lvl="1"/>
            <a:r>
              <a:rPr lang="en-US"/>
              <a:t>Corresponding points should be in the same order in both views</a:t>
            </a:r>
          </a:p>
          <a:p>
            <a:pPr>
              <a:buFontTx/>
              <a:buChar char="•"/>
            </a:pPr>
            <a:r>
              <a:rPr lang="en-US"/>
              <a:t>Smoothness</a:t>
            </a:r>
          </a:p>
          <a:p>
            <a:pPr lvl="1"/>
            <a:r>
              <a:rPr lang="en-US"/>
              <a:t>We expect disparity values to change slowly (for the most part)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9ED0C0-C7DB-F146-87D6-0A9241E8107F}"/>
              </a:ext>
            </a:extLst>
          </p:cNvPr>
          <p:cNvSpPr txBox="1"/>
          <p:nvPr/>
        </p:nvSpPr>
        <p:spPr>
          <a:xfrm>
            <a:off x="0" y="6535579"/>
            <a:ext cx="3352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Slide from L. </a:t>
            </a:r>
            <a:r>
              <a:rPr lang="en-US" sz="1600" dirty="0" err="1"/>
              <a:t>Lazebnik</a:t>
            </a:r>
            <a:r>
              <a:rPr lang="en-US" sz="1600" dirty="0"/>
              <a:t>.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76200"/>
            <a:ext cx="8153400" cy="838200"/>
          </a:xfrm>
        </p:spPr>
        <p:txBody>
          <a:bodyPr/>
          <a:lstStyle/>
          <a:p>
            <a:r>
              <a:rPr lang="en-US"/>
              <a:t>Scanline stereo</a:t>
            </a:r>
          </a:p>
        </p:txBody>
      </p:sp>
      <p:sp>
        <p:nvSpPr>
          <p:cNvPr id="614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/>
              <a:t>Try to coherently match pixels on the entire scanline</a:t>
            </a:r>
          </a:p>
          <a:p>
            <a:pPr>
              <a:buFontTx/>
              <a:buChar char="•"/>
            </a:pPr>
            <a:r>
              <a:rPr lang="en-US"/>
              <a:t>Different scanlines are still optimized independently</a:t>
            </a:r>
          </a:p>
        </p:txBody>
      </p:sp>
      <p:grpSp>
        <p:nvGrpSpPr>
          <p:cNvPr id="6150" name="Group 5"/>
          <p:cNvGrpSpPr>
            <a:grpSpLocks/>
          </p:cNvGrpSpPr>
          <p:nvPr/>
        </p:nvGrpSpPr>
        <p:grpSpPr bwMode="auto">
          <a:xfrm>
            <a:off x="685800" y="2819400"/>
            <a:ext cx="3668713" cy="2514600"/>
            <a:chOff x="520" y="1783"/>
            <a:chExt cx="1872" cy="1401"/>
          </a:xfrm>
        </p:grpSpPr>
        <p:graphicFrame>
          <p:nvGraphicFramePr>
            <p:cNvPr id="6147" name="Object 6"/>
            <p:cNvGraphicFramePr>
              <a:graphicFrameLocks noChangeAspect="1"/>
            </p:cNvGraphicFramePr>
            <p:nvPr/>
          </p:nvGraphicFramePr>
          <p:xfrm>
            <a:off x="520" y="1783"/>
            <a:ext cx="1872" cy="140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Image File" r:id="rId3" imgW="3562200" imgH="2666880" progId="">
                    <p:embed/>
                  </p:oleObj>
                </mc:Choice>
                <mc:Fallback>
                  <p:oleObj name="Image File" r:id="rId3" imgW="3562200" imgH="2666880" progId="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0" y="1783"/>
                          <a:ext cx="1872" cy="140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155" name="Text Box 7"/>
            <p:cNvSpPr txBox="1">
              <a:spLocks noChangeArrowheads="1"/>
            </p:cNvSpPr>
            <p:nvPr/>
          </p:nvSpPr>
          <p:spPr bwMode="auto">
            <a:xfrm>
              <a:off x="1110" y="1858"/>
              <a:ext cx="577" cy="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600">
                  <a:solidFill>
                    <a:schemeClr val="bg1"/>
                  </a:solidFill>
                  <a:latin typeface="Tahoma" pitchFamily="34" charset="0"/>
                </a:rPr>
                <a:t>Left image</a:t>
              </a:r>
            </a:p>
          </p:txBody>
        </p:sp>
      </p:grpSp>
      <p:sp>
        <p:nvSpPr>
          <p:cNvPr id="6151" name="Line 8"/>
          <p:cNvSpPr>
            <a:spLocks noChangeShapeType="1"/>
          </p:cNvSpPr>
          <p:nvPr/>
        </p:nvSpPr>
        <p:spPr bwMode="auto">
          <a:xfrm>
            <a:off x="866775" y="4468813"/>
            <a:ext cx="3340100" cy="0"/>
          </a:xfrm>
          <a:prstGeom prst="line">
            <a:avLst/>
          </a:prstGeom>
          <a:noFill/>
          <a:ln w="2857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152" name="Group 10"/>
          <p:cNvGrpSpPr>
            <a:grpSpLocks/>
          </p:cNvGrpSpPr>
          <p:nvPr/>
        </p:nvGrpSpPr>
        <p:grpSpPr bwMode="auto">
          <a:xfrm>
            <a:off x="4495800" y="2819400"/>
            <a:ext cx="3668713" cy="2514600"/>
            <a:chOff x="3056" y="1783"/>
            <a:chExt cx="1872" cy="1401"/>
          </a:xfrm>
        </p:grpSpPr>
        <p:graphicFrame>
          <p:nvGraphicFramePr>
            <p:cNvPr id="6146" name="Object 11"/>
            <p:cNvGraphicFramePr>
              <a:graphicFrameLocks noChangeAspect="1"/>
            </p:cNvGraphicFramePr>
            <p:nvPr/>
          </p:nvGraphicFramePr>
          <p:xfrm>
            <a:off x="3056" y="1783"/>
            <a:ext cx="1872" cy="140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Image File" r:id="rId5" imgW="3562200" imgH="2666880" progId="">
                    <p:embed/>
                  </p:oleObj>
                </mc:Choice>
                <mc:Fallback>
                  <p:oleObj name="Image File" r:id="rId5" imgW="3562200" imgH="2666880" progId="">
                    <p:embed/>
                    <p:pic>
                      <p:nvPicPr>
                        <p:cNvPr id="0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56" y="1783"/>
                          <a:ext cx="1872" cy="140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154" name="Text Box 12"/>
            <p:cNvSpPr txBox="1">
              <a:spLocks noChangeArrowheads="1"/>
            </p:cNvSpPr>
            <p:nvPr/>
          </p:nvSpPr>
          <p:spPr bwMode="auto">
            <a:xfrm>
              <a:off x="3653" y="1858"/>
              <a:ext cx="641" cy="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600">
                  <a:solidFill>
                    <a:schemeClr val="bg1"/>
                  </a:solidFill>
                  <a:latin typeface="Tahoma" pitchFamily="34" charset="0"/>
                </a:rPr>
                <a:t>Right image</a:t>
              </a:r>
            </a:p>
          </p:txBody>
        </p:sp>
      </p:grpSp>
      <p:sp>
        <p:nvSpPr>
          <p:cNvPr id="6153" name="Line 13"/>
          <p:cNvSpPr>
            <a:spLocks noChangeShapeType="1"/>
          </p:cNvSpPr>
          <p:nvPr/>
        </p:nvSpPr>
        <p:spPr bwMode="auto">
          <a:xfrm>
            <a:off x="4660900" y="4473575"/>
            <a:ext cx="3341688" cy="0"/>
          </a:xfrm>
          <a:prstGeom prst="line">
            <a:avLst/>
          </a:prstGeom>
          <a:noFill/>
          <a:ln w="2857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DC7BFB3-2CB4-A948-B675-86430B5E984A}"/>
              </a:ext>
            </a:extLst>
          </p:cNvPr>
          <p:cNvSpPr txBox="1"/>
          <p:nvPr/>
        </p:nvSpPr>
        <p:spPr>
          <a:xfrm>
            <a:off x="0" y="6535579"/>
            <a:ext cx="3352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Slide from L. </a:t>
            </a:r>
            <a:r>
              <a:rPr lang="en-US" sz="1600" dirty="0" err="1"/>
              <a:t>Lazebnik</a:t>
            </a:r>
            <a:r>
              <a:rPr lang="en-US" sz="1600" dirty="0"/>
              <a:t>.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Stereo matching as global optimization</a:t>
            </a:r>
          </a:p>
        </p:txBody>
      </p:sp>
      <p:pic>
        <p:nvPicPr>
          <p:cNvPr id="8198" name="Picture 6" descr="sri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054100"/>
            <a:ext cx="2522538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" name="Picture 7" descr="SSDWindowSize"/>
          <p:cNvPicPr>
            <a:picLocks noChangeAspect="1" noChangeArrowheads="1"/>
          </p:cNvPicPr>
          <p:nvPr/>
        </p:nvPicPr>
        <p:blipFill>
          <a:blip r:embed="rId4" cstate="print"/>
          <a:srcRect r="51778"/>
          <a:stretch>
            <a:fillRect/>
          </a:stretch>
        </p:blipFill>
        <p:spPr bwMode="auto">
          <a:xfrm>
            <a:off x="6003925" y="911225"/>
            <a:ext cx="2682875" cy="2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0" name="Picture 8" descr="sri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1054100"/>
            <a:ext cx="2522538" cy="22955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8201" name="Line 9"/>
          <p:cNvSpPr>
            <a:spLocks noChangeShapeType="1"/>
          </p:cNvSpPr>
          <p:nvPr/>
        </p:nvSpPr>
        <p:spPr bwMode="auto">
          <a:xfrm>
            <a:off x="3276600" y="2511425"/>
            <a:ext cx="2514600" cy="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8202" name="Group 10"/>
          <p:cNvGrpSpPr>
            <a:grpSpLocks/>
          </p:cNvGrpSpPr>
          <p:nvPr/>
        </p:nvGrpSpPr>
        <p:grpSpPr bwMode="auto">
          <a:xfrm>
            <a:off x="2057400" y="2359025"/>
            <a:ext cx="304800" cy="304800"/>
            <a:chOff x="2112" y="1872"/>
            <a:chExt cx="192" cy="192"/>
          </a:xfrm>
        </p:grpSpPr>
        <p:sp>
          <p:nvSpPr>
            <p:cNvPr id="8217" name="Oval 11"/>
            <p:cNvSpPr>
              <a:spLocks noChangeArrowheads="1"/>
            </p:cNvSpPr>
            <p:nvPr/>
          </p:nvSpPr>
          <p:spPr bwMode="auto">
            <a:xfrm>
              <a:off x="2174" y="1941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18" name="Rectangle 12"/>
            <p:cNvSpPr>
              <a:spLocks noChangeArrowheads="1"/>
            </p:cNvSpPr>
            <p:nvPr/>
          </p:nvSpPr>
          <p:spPr bwMode="auto">
            <a:xfrm>
              <a:off x="2112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203" name="Group 13"/>
          <p:cNvGrpSpPr>
            <a:grpSpLocks/>
          </p:cNvGrpSpPr>
          <p:nvPr/>
        </p:nvGrpSpPr>
        <p:grpSpPr bwMode="auto">
          <a:xfrm>
            <a:off x="4800600" y="2359025"/>
            <a:ext cx="304800" cy="304800"/>
            <a:chOff x="3600" y="1872"/>
            <a:chExt cx="192" cy="192"/>
          </a:xfrm>
        </p:grpSpPr>
        <p:sp>
          <p:nvSpPr>
            <p:cNvPr id="8215" name="Oval 14"/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16" name="Rectangle 15"/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204" name="Group 16"/>
          <p:cNvGrpSpPr>
            <a:grpSpLocks/>
          </p:cNvGrpSpPr>
          <p:nvPr/>
        </p:nvGrpSpPr>
        <p:grpSpPr bwMode="auto">
          <a:xfrm>
            <a:off x="7543800" y="2359025"/>
            <a:ext cx="304800" cy="304800"/>
            <a:chOff x="2112" y="1872"/>
            <a:chExt cx="192" cy="192"/>
          </a:xfrm>
        </p:grpSpPr>
        <p:sp>
          <p:nvSpPr>
            <p:cNvPr id="8213" name="Oval 17"/>
            <p:cNvSpPr>
              <a:spLocks noChangeArrowheads="1"/>
            </p:cNvSpPr>
            <p:nvPr/>
          </p:nvSpPr>
          <p:spPr bwMode="auto">
            <a:xfrm>
              <a:off x="2174" y="1941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14" name="Rectangle 18"/>
            <p:cNvSpPr>
              <a:spLocks noChangeArrowheads="1"/>
            </p:cNvSpPr>
            <p:nvPr/>
          </p:nvSpPr>
          <p:spPr bwMode="auto">
            <a:xfrm>
              <a:off x="2112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205" name="Text Box 19"/>
          <p:cNvSpPr txBox="1">
            <a:spLocks noChangeArrowheads="1"/>
          </p:cNvSpPr>
          <p:nvPr/>
        </p:nvSpPr>
        <p:spPr bwMode="auto">
          <a:xfrm>
            <a:off x="593725" y="1079500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Times New Roman" pitchFamily="18" charset="0"/>
              </a:rPr>
              <a:t>I</a:t>
            </a:r>
            <a:r>
              <a:rPr lang="en-US" b="1" baseline="-25000">
                <a:solidFill>
                  <a:schemeClr val="bg1"/>
                </a:solidFill>
                <a:latin typeface="Times New Roman" pitchFamily="18" charset="0"/>
              </a:rPr>
              <a:t>1</a:t>
            </a:r>
          </a:p>
        </p:txBody>
      </p:sp>
      <p:sp>
        <p:nvSpPr>
          <p:cNvPr id="8206" name="Text Box 20"/>
          <p:cNvSpPr txBox="1">
            <a:spLocks noChangeArrowheads="1"/>
          </p:cNvSpPr>
          <p:nvPr/>
        </p:nvSpPr>
        <p:spPr bwMode="auto">
          <a:xfrm>
            <a:off x="3270250" y="1038225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Times New Roman" pitchFamily="18" charset="0"/>
              </a:rPr>
              <a:t>I</a:t>
            </a:r>
            <a:r>
              <a:rPr lang="en-US" b="1" baseline="-25000">
                <a:solidFill>
                  <a:schemeClr val="bg1"/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8207" name="Text Box 21"/>
          <p:cNvSpPr txBox="1">
            <a:spLocks noChangeArrowheads="1"/>
          </p:cNvSpPr>
          <p:nvPr/>
        </p:nvSpPr>
        <p:spPr bwMode="auto">
          <a:xfrm>
            <a:off x="6096000" y="1038225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Times New Roman" pitchFamily="18" charset="0"/>
              </a:rPr>
              <a:t>D</a:t>
            </a:r>
            <a:endParaRPr lang="en-US" b="1" baseline="-2500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803870" name="Rectangle 30"/>
          <p:cNvSpPr>
            <a:spLocks noGrp="1" noChangeArrowheads="1"/>
          </p:cNvSpPr>
          <p:nvPr>
            <p:ph type="body" idx="1"/>
          </p:nvPr>
        </p:nvSpPr>
        <p:spPr>
          <a:xfrm>
            <a:off x="304800" y="5181600"/>
            <a:ext cx="8001000" cy="8382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/>
              <a:t>Energy functions of this form can be minimized using </a:t>
            </a:r>
            <a:r>
              <a:rPr lang="en-US" i="1"/>
              <a:t>graph cuts</a:t>
            </a:r>
          </a:p>
        </p:txBody>
      </p:sp>
      <p:sp>
        <p:nvSpPr>
          <p:cNvPr id="803871" name="Text Box 31"/>
          <p:cNvSpPr txBox="1">
            <a:spLocks noChangeArrowheads="1"/>
          </p:cNvSpPr>
          <p:nvPr/>
        </p:nvSpPr>
        <p:spPr bwMode="auto">
          <a:xfrm>
            <a:off x="76200" y="5943600"/>
            <a:ext cx="8458200" cy="595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 algn="ctr">
              <a:lnSpc>
                <a:spcPct val="90000"/>
              </a:lnSpc>
              <a:spcBef>
                <a:spcPct val="20000"/>
              </a:spcBef>
            </a:pPr>
            <a:r>
              <a:rPr lang="en-US" sz="1800" dirty="0">
                <a:sym typeface="Symbol" pitchFamily="18" charset="2"/>
              </a:rPr>
              <a:t>Y. </a:t>
            </a:r>
            <a:r>
              <a:rPr lang="en-US" sz="1800" dirty="0" err="1">
                <a:sym typeface="Symbol" pitchFamily="18" charset="2"/>
              </a:rPr>
              <a:t>Boykov</a:t>
            </a:r>
            <a:r>
              <a:rPr lang="en-US" sz="1800" dirty="0">
                <a:sym typeface="Symbol" pitchFamily="18" charset="2"/>
              </a:rPr>
              <a:t>, O. </a:t>
            </a:r>
            <a:r>
              <a:rPr lang="en-US" sz="1800" dirty="0" err="1">
                <a:sym typeface="Symbol" pitchFamily="18" charset="2"/>
              </a:rPr>
              <a:t>Veksler</a:t>
            </a:r>
            <a:r>
              <a:rPr lang="en-US" sz="1800" dirty="0">
                <a:sym typeface="Symbol" pitchFamily="18" charset="2"/>
              </a:rPr>
              <a:t>, and R. </a:t>
            </a:r>
            <a:r>
              <a:rPr lang="en-US" sz="1800" dirty="0" err="1">
                <a:sym typeface="Symbol" pitchFamily="18" charset="2"/>
              </a:rPr>
              <a:t>Zabih</a:t>
            </a:r>
            <a:r>
              <a:rPr lang="en-US" sz="1800" dirty="0">
                <a:sym typeface="Symbol" pitchFamily="18" charset="2"/>
              </a:rPr>
              <a:t>, </a:t>
            </a:r>
            <a:r>
              <a:rPr lang="en-US" sz="1800" dirty="0">
                <a:sym typeface="Symbol" pitchFamily="18" charset="2"/>
                <a:hlinkClick r:id="rId5"/>
              </a:rPr>
              <a:t>Fast Approximate Energy Minimization via Graph Cuts</a:t>
            </a:r>
            <a:r>
              <a:rPr lang="en-US" sz="1800" dirty="0">
                <a:sym typeface="Symbol" pitchFamily="18" charset="2"/>
              </a:rPr>
              <a:t>,  PAMI 2001</a:t>
            </a:r>
          </a:p>
        </p:txBody>
      </p:sp>
      <p:sp>
        <p:nvSpPr>
          <p:cNvPr id="8210" name="Text Box 32"/>
          <p:cNvSpPr txBox="1">
            <a:spLocks noChangeArrowheads="1"/>
          </p:cNvSpPr>
          <p:nvPr/>
        </p:nvSpPr>
        <p:spPr bwMode="auto">
          <a:xfrm>
            <a:off x="1752600" y="1841500"/>
            <a:ext cx="869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Times New Roman" pitchFamily="18" charset="0"/>
              </a:rPr>
              <a:t>W</a:t>
            </a:r>
            <a:r>
              <a:rPr lang="en-US" b="1" baseline="-25000">
                <a:solidFill>
                  <a:schemeClr val="bg1"/>
                </a:solidFill>
                <a:latin typeface="Times New Roman" pitchFamily="18" charset="0"/>
              </a:rPr>
              <a:t>1</a:t>
            </a:r>
            <a:r>
              <a:rPr lang="en-US" b="1">
                <a:solidFill>
                  <a:schemeClr val="bg1"/>
                </a:solidFill>
                <a:latin typeface="Times New Roman" pitchFamily="18" charset="0"/>
              </a:rPr>
              <a:t>(</a:t>
            </a:r>
            <a:r>
              <a:rPr lang="en-US" b="1" i="1">
                <a:solidFill>
                  <a:schemeClr val="bg1"/>
                </a:solidFill>
                <a:latin typeface="Times New Roman" pitchFamily="18" charset="0"/>
              </a:rPr>
              <a:t>i</a:t>
            </a:r>
            <a:r>
              <a:rPr lang="en-US" sz="800" b="1" i="1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b="1">
                <a:solidFill>
                  <a:schemeClr val="bg1"/>
                </a:solidFill>
                <a:latin typeface="Times New Roman" pitchFamily="18" charset="0"/>
              </a:rPr>
              <a:t>)</a:t>
            </a:r>
            <a:endParaRPr lang="en-US" b="1" baseline="-2500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8211" name="Text Box 33"/>
          <p:cNvSpPr txBox="1">
            <a:spLocks noChangeArrowheads="1"/>
          </p:cNvSpPr>
          <p:nvPr/>
        </p:nvSpPr>
        <p:spPr bwMode="auto">
          <a:xfrm>
            <a:off x="4191000" y="1841500"/>
            <a:ext cx="1550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Times New Roman" pitchFamily="18" charset="0"/>
              </a:rPr>
              <a:t>W</a:t>
            </a:r>
            <a:r>
              <a:rPr lang="en-US" b="1" baseline="-25000">
                <a:solidFill>
                  <a:schemeClr val="bg1"/>
                </a:solidFill>
                <a:latin typeface="Times New Roman" pitchFamily="18" charset="0"/>
              </a:rPr>
              <a:t>2</a:t>
            </a:r>
            <a:r>
              <a:rPr lang="en-US" b="1">
                <a:solidFill>
                  <a:schemeClr val="bg1"/>
                </a:solidFill>
                <a:latin typeface="Times New Roman" pitchFamily="18" charset="0"/>
              </a:rPr>
              <a:t>(</a:t>
            </a:r>
            <a:r>
              <a:rPr lang="en-US" b="1" i="1">
                <a:solidFill>
                  <a:schemeClr val="bg1"/>
                </a:solidFill>
                <a:latin typeface="Times New Roman" pitchFamily="18" charset="0"/>
              </a:rPr>
              <a:t>i+D</a:t>
            </a:r>
            <a:r>
              <a:rPr lang="en-US" b="1">
                <a:solidFill>
                  <a:schemeClr val="bg1"/>
                </a:solidFill>
                <a:latin typeface="Times New Roman" pitchFamily="18" charset="0"/>
              </a:rPr>
              <a:t>(</a:t>
            </a:r>
            <a:r>
              <a:rPr lang="en-US" b="1" i="1">
                <a:solidFill>
                  <a:schemeClr val="bg1"/>
                </a:solidFill>
                <a:latin typeface="Times New Roman" pitchFamily="18" charset="0"/>
              </a:rPr>
              <a:t>i</a:t>
            </a:r>
            <a:r>
              <a:rPr lang="en-US" sz="800" b="1" i="1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b="1">
                <a:solidFill>
                  <a:schemeClr val="bg1"/>
                </a:solidFill>
                <a:latin typeface="Times New Roman" pitchFamily="18" charset="0"/>
              </a:rPr>
              <a:t>))</a:t>
            </a:r>
            <a:endParaRPr lang="en-US" b="1" baseline="-2500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8212" name="Rectangle 34"/>
          <p:cNvSpPr>
            <a:spLocks noChangeArrowheads="1"/>
          </p:cNvSpPr>
          <p:nvPr/>
        </p:nvSpPr>
        <p:spPr bwMode="auto">
          <a:xfrm>
            <a:off x="7359650" y="1917700"/>
            <a:ext cx="71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Times New Roman" pitchFamily="18" charset="0"/>
              </a:rPr>
              <a:t>D</a:t>
            </a:r>
            <a:r>
              <a:rPr lang="en-US" b="1">
                <a:solidFill>
                  <a:schemeClr val="bg1"/>
                </a:solidFill>
                <a:latin typeface="Times New Roman" pitchFamily="18" charset="0"/>
              </a:rPr>
              <a:t>(</a:t>
            </a:r>
            <a:r>
              <a:rPr lang="en-US" b="1" i="1">
                <a:solidFill>
                  <a:schemeClr val="bg1"/>
                </a:solidFill>
                <a:latin typeface="Times New Roman" pitchFamily="18" charset="0"/>
              </a:rPr>
              <a:t>i</a:t>
            </a:r>
            <a:r>
              <a:rPr lang="en-US" sz="800" b="1" i="1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b="1">
                <a:solidFill>
                  <a:schemeClr val="bg1"/>
                </a:solidFill>
                <a:latin typeface="Times New Roman" pitchFamily="18" charset="0"/>
              </a:rPr>
              <a:t>)</a:t>
            </a:r>
            <a:endParaRPr lang="en-US" b="1" baseline="-25000">
              <a:solidFill>
                <a:schemeClr val="bg1"/>
              </a:solidFill>
              <a:latin typeface="Times New Roman" pitchFamily="18" charset="0"/>
            </a:endParaRPr>
          </a:p>
        </p:txBody>
      </p:sp>
      <p:graphicFrame>
        <p:nvGraphicFramePr>
          <p:cNvPr id="8196" name="Object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8178861"/>
              </p:ext>
            </p:extLst>
          </p:nvPr>
        </p:nvGraphicFramePr>
        <p:xfrm>
          <a:off x="590550" y="3579813"/>
          <a:ext cx="7964488" cy="971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644900" imgH="444500" progId="Equation.3">
                  <p:embed/>
                </p:oleObj>
              </mc:Choice>
              <mc:Fallback>
                <p:oleObj name="Equation" r:id="rId6" imgW="3644900" imgH="444500" progId="Equation.3">
                  <p:embed/>
                  <p:pic>
                    <p:nvPicPr>
                      <p:cNvPr id="0" name="Object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0550" y="3579813"/>
                        <a:ext cx="7964488" cy="971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25400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Right Brace 26"/>
          <p:cNvSpPr/>
          <p:nvPr/>
        </p:nvSpPr>
        <p:spPr bwMode="auto">
          <a:xfrm rot="5400000">
            <a:off x="3162300" y="3021568"/>
            <a:ext cx="228600" cy="3200400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667000" y="4736068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>
                <a:solidFill>
                  <a:schemeClr val="accent2"/>
                </a:solidFill>
              </a:rPr>
              <a:t>data term</a:t>
            </a:r>
          </a:p>
        </p:txBody>
      </p:sp>
      <p:sp>
        <p:nvSpPr>
          <p:cNvPr id="29" name="Right Brace 28"/>
          <p:cNvSpPr/>
          <p:nvPr/>
        </p:nvSpPr>
        <p:spPr bwMode="auto">
          <a:xfrm rot="5400000">
            <a:off x="6825734" y="3091934"/>
            <a:ext cx="216932" cy="3048000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943600" y="4736068"/>
            <a:ext cx="1954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>
                <a:solidFill>
                  <a:schemeClr val="accent2"/>
                </a:solidFill>
              </a:rPr>
              <a:t>smoothness term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1FD9B84-F4D9-9F40-8418-46B35B562855}"/>
              </a:ext>
            </a:extLst>
          </p:cNvPr>
          <p:cNvSpPr txBox="1"/>
          <p:nvPr/>
        </p:nvSpPr>
        <p:spPr>
          <a:xfrm>
            <a:off x="0" y="6535579"/>
            <a:ext cx="3352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Slide from L. </a:t>
            </a:r>
            <a:r>
              <a:rPr lang="en-US" sz="1600" dirty="0" err="1"/>
              <a:t>Lazebnik</a:t>
            </a:r>
            <a:r>
              <a:rPr lang="en-US" sz="1600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8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3870" grpId="0" build="p"/>
      <p:bldP spid="803871" grpId="0"/>
      <p:bldP spid="27" grpId="0" animBg="1"/>
      <p:bldP spid="28" grpId="0"/>
      <p:bldP spid="29" grpId="0" animBg="1"/>
      <p:bldP spid="3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8001000" cy="838200"/>
          </a:xfrm>
        </p:spPr>
        <p:txBody>
          <a:bodyPr/>
          <a:lstStyle/>
          <a:p>
            <a:r>
              <a:rPr lang="en-US" dirty="0"/>
              <a:t>Stereo matching as a prediction problem</a:t>
            </a:r>
          </a:p>
        </p:txBody>
      </p:sp>
      <p:pic>
        <p:nvPicPr>
          <p:cNvPr id="4" name="Picture 3" descr="Screen Shot 2018-03-14 at 12.35.4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914400"/>
            <a:ext cx="7620000" cy="2249933"/>
          </a:xfrm>
          <a:prstGeom prst="rect">
            <a:avLst/>
          </a:prstGeom>
        </p:spPr>
      </p:pic>
      <p:pic>
        <p:nvPicPr>
          <p:cNvPr id="5" name="Picture 4" descr="Screen Shot 2018-03-14 at 12.37.4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6888"/>
            <a:ext cx="9144000" cy="28853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6248400"/>
            <a:ext cx="8610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Y. </a:t>
            </a:r>
            <a:r>
              <a:rPr lang="en-US" sz="1600" dirty="0" err="1"/>
              <a:t>Zhong</a:t>
            </a:r>
            <a:r>
              <a:rPr lang="en-US" sz="1600" dirty="0"/>
              <a:t>, Y. Dai, and H. Li, </a:t>
            </a:r>
            <a:r>
              <a:rPr lang="en-US" sz="1600" dirty="0">
                <a:hlinkClick r:id="rId4"/>
              </a:rPr>
              <a:t>Self-Supervised Learning for Stereo Matching with Self-Improving Ability</a:t>
            </a:r>
            <a:r>
              <a:rPr lang="en-US" sz="1600" dirty="0"/>
              <a:t>, </a:t>
            </a:r>
            <a:r>
              <a:rPr lang="en-US" sz="1600" dirty="0" err="1"/>
              <a:t>arXiv</a:t>
            </a:r>
            <a:r>
              <a:rPr lang="en-US" sz="1600" dirty="0"/>
              <a:t> 2017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C7ECA7-B09E-5B4D-8082-37EF69302BD3}"/>
              </a:ext>
            </a:extLst>
          </p:cNvPr>
          <p:cNvSpPr txBox="1"/>
          <p:nvPr/>
        </p:nvSpPr>
        <p:spPr>
          <a:xfrm>
            <a:off x="0" y="6535579"/>
            <a:ext cx="3352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Slide from L. </a:t>
            </a:r>
            <a:r>
              <a:rPr lang="en-US" sz="1600" dirty="0" err="1"/>
              <a:t>Lazebnik</a:t>
            </a:r>
            <a:r>
              <a:rPr lang="en-US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630370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8001000" cy="838200"/>
          </a:xfrm>
        </p:spPr>
        <p:txBody>
          <a:bodyPr/>
          <a:lstStyle/>
          <a:p>
            <a:r>
              <a:rPr lang="en-US" dirty="0"/>
              <a:t>Review: Basic stereo matching algorithm</a:t>
            </a:r>
          </a:p>
        </p:txBody>
      </p:sp>
      <p:pic>
        <p:nvPicPr>
          <p:cNvPr id="28675" name="Picture 3" descr="lincoln_fu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1066800"/>
            <a:ext cx="5029200" cy="289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1140" name="Line 4"/>
          <p:cNvSpPr>
            <a:spLocks noChangeShapeType="1"/>
          </p:cNvSpPr>
          <p:nvPr/>
        </p:nvSpPr>
        <p:spPr bwMode="auto">
          <a:xfrm>
            <a:off x="4572000" y="3124200"/>
            <a:ext cx="2514600" cy="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352800" y="2971800"/>
            <a:ext cx="304800" cy="304800"/>
            <a:chOff x="2112" y="1872"/>
            <a:chExt cx="192" cy="192"/>
          </a:xfrm>
        </p:grpSpPr>
        <p:sp>
          <p:nvSpPr>
            <p:cNvPr id="28688" name="Oval 6"/>
            <p:cNvSpPr>
              <a:spLocks noChangeArrowheads="1"/>
            </p:cNvSpPr>
            <p:nvPr/>
          </p:nvSpPr>
          <p:spPr bwMode="auto">
            <a:xfrm>
              <a:off x="2174" y="1941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89" name="Rectangle 7"/>
            <p:cNvSpPr>
              <a:spLocks noChangeArrowheads="1"/>
            </p:cNvSpPr>
            <p:nvPr/>
          </p:nvSpPr>
          <p:spPr bwMode="auto">
            <a:xfrm>
              <a:off x="2112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31147" name="Rectangle 11"/>
          <p:cNvSpPr>
            <a:spLocks noGrp="1" noChangeArrowheads="1"/>
          </p:cNvSpPr>
          <p:nvPr>
            <p:ph type="body" idx="1"/>
          </p:nvPr>
        </p:nvSpPr>
        <p:spPr>
          <a:xfrm>
            <a:off x="304800" y="4117974"/>
            <a:ext cx="8686800" cy="2435225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/>
              <a:t>For each pixel </a:t>
            </a:r>
            <a:r>
              <a:rPr lang="en-US" i="1" dirty="0">
                <a:solidFill>
                  <a:srgbClr val="0066FF"/>
                </a:solidFill>
              </a:rPr>
              <a:t>x</a:t>
            </a:r>
            <a:r>
              <a:rPr lang="en-US" dirty="0"/>
              <a:t> in the reference image</a:t>
            </a:r>
          </a:p>
          <a:p>
            <a:pPr lvl="1"/>
            <a:r>
              <a:rPr lang="en-US" dirty="0"/>
              <a:t>Find corresponding </a:t>
            </a:r>
            <a:r>
              <a:rPr lang="en-US" dirty="0" err="1"/>
              <a:t>epipolar</a:t>
            </a:r>
            <a:r>
              <a:rPr lang="en-US" dirty="0"/>
              <a:t> scanline in the other image</a:t>
            </a:r>
          </a:p>
          <a:p>
            <a:pPr lvl="1"/>
            <a:r>
              <a:rPr lang="en-US" dirty="0"/>
              <a:t>Examine all pixels on the </a:t>
            </a:r>
            <a:r>
              <a:rPr lang="en-US" dirty="0" err="1"/>
              <a:t>scanline</a:t>
            </a:r>
            <a:r>
              <a:rPr lang="en-US" dirty="0"/>
              <a:t> and pick the best match </a:t>
            </a:r>
            <a:r>
              <a:rPr lang="en-US" i="1" dirty="0">
                <a:solidFill>
                  <a:srgbClr val="0066FF"/>
                </a:solidFill>
              </a:rPr>
              <a:t>x</a:t>
            </a:r>
            <a:r>
              <a:rPr lang="en-US" dirty="0">
                <a:solidFill>
                  <a:srgbClr val="0066FF"/>
                </a:solidFill>
              </a:rPr>
              <a:t>’</a:t>
            </a:r>
          </a:p>
          <a:p>
            <a:pPr lvl="1"/>
            <a:r>
              <a:rPr lang="en-US" dirty="0"/>
              <a:t>Compute disparity </a:t>
            </a:r>
            <a:r>
              <a:rPr lang="en-US" i="1" dirty="0">
                <a:solidFill>
                  <a:srgbClr val="0066FF"/>
                </a:solidFill>
              </a:rPr>
              <a:t>x–x’</a:t>
            </a:r>
            <a:r>
              <a:rPr lang="en-US" dirty="0"/>
              <a:t> and set </a:t>
            </a:r>
            <a:r>
              <a:rPr lang="en-US" dirty="0">
                <a:solidFill>
                  <a:srgbClr val="0066FF"/>
                </a:solidFill>
              </a:rPr>
              <a:t>depth(</a:t>
            </a:r>
            <a:r>
              <a:rPr lang="en-US" i="1" dirty="0">
                <a:solidFill>
                  <a:srgbClr val="0066FF"/>
                </a:solidFill>
              </a:rPr>
              <a:t>x</a:t>
            </a:r>
            <a:r>
              <a:rPr lang="en-US" dirty="0">
                <a:solidFill>
                  <a:srgbClr val="0066FF"/>
                </a:solidFill>
              </a:rPr>
              <a:t>) = </a:t>
            </a:r>
            <a:r>
              <a:rPr lang="en-US" i="1" dirty="0">
                <a:solidFill>
                  <a:srgbClr val="0066FF"/>
                </a:solidFill>
              </a:rPr>
              <a:t>B</a:t>
            </a:r>
            <a:r>
              <a:rPr lang="en-US" dirty="0">
                <a:solidFill>
                  <a:srgbClr val="0066FF"/>
                </a:solidFill>
              </a:rPr>
              <a:t>*</a:t>
            </a:r>
            <a:r>
              <a:rPr lang="en-US" i="1" dirty="0">
                <a:solidFill>
                  <a:srgbClr val="0066FF"/>
                </a:solidFill>
              </a:rPr>
              <a:t>f</a:t>
            </a:r>
            <a:r>
              <a:rPr lang="en-US" dirty="0">
                <a:solidFill>
                  <a:srgbClr val="0066FF"/>
                </a:solidFill>
              </a:rPr>
              <a:t>/(</a:t>
            </a:r>
            <a:r>
              <a:rPr lang="en-US" i="1" dirty="0">
                <a:solidFill>
                  <a:srgbClr val="0066FF"/>
                </a:solidFill>
              </a:rPr>
              <a:t>x–x’</a:t>
            </a:r>
            <a:r>
              <a:rPr lang="en-US" dirty="0">
                <a:solidFill>
                  <a:srgbClr val="0066FF"/>
                </a:solidFill>
              </a:rPr>
              <a:t>)</a:t>
            </a:r>
          </a:p>
        </p:txBody>
      </p: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5715000" y="2971800"/>
            <a:ext cx="304800" cy="304800"/>
            <a:chOff x="3600" y="1872"/>
            <a:chExt cx="192" cy="192"/>
          </a:xfrm>
        </p:grpSpPr>
        <p:sp>
          <p:nvSpPr>
            <p:cNvPr id="28682" name="Oval 16"/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83" name="Rectangle 17"/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D7B74E1A-CC44-D547-B8AB-63799D91E4E9}"/>
              </a:ext>
            </a:extLst>
          </p:cNvPr>
          <p:cNvSpPr txBox="1"/>
          <p:nvPr/>
        </p:nvSpPr>
        <p:spPr>
          <a:xfrm>
            <a:off x="0" y="6535579"/>
            <a:ext cx="3352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Slide from L. </a:t>
            </a:r>
            <a:r>
              <a:rPr lang="en-US" sz="1600" dirty="0" err="1"/>
              <a:t>Lazebnik</a:t>
            </a:r>
            <a:r>
              <a:rPr lang="en-US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02067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1140" grpId="0" animBg="1"/>
      <p:bldP spid="731147" grpId="0" uiExpand="1" build="p" bldLvl="2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Manual Operation 33"/>
          <p:cNvSpPr/>
          <p:nvPr/>
        </p:nvSpPr>
        <p:spPr>
          <a:xfrm>
            <a:off x="7429500" y="4089400"/>
            <a:ext cx="727075" cy="296862"/>
          </a:xfrm>
          <a:prstGeom prst="flowChartManualOperation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31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47675"/>
          </a:xfrm>
        </p:spPr>
        <p:txBody>
          <a:bodyPr/>
          <a:lstStyle/>
          <a:p>
            <a:pPr eaLnBrk="1" hangingPunct="1"/>
            <a:r>
              <a:rPr lang="en-US" sz="3200"/>
              <a:t>Depth from Triangulation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4564063" y="1066800"/>
            <a:ext cx="0" cy="40068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809625" y="1120775"/>
            <a:ext cx="1357313" cy="1390650"/>
          </a:xfrm>
          <a:prstGeom prst="ellipse">
            <a:avLst/>
          </a:prstGeom>
          <a:solidFill>
            <a:srgbClr val="FF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003425" y="1898650"/>
            <a:ext cx="1916113" cy="765175"/>
          </a:xfrm>
          <a:prstGeom prst="rect">
            <a:avLst/>
          </a:prstGeom>
          <a:solidFill>
            <a:srgbClr val="3366FF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20738" y="4187825"/>
            <a:ext cx="612775" cy="361950"/>
          </a:xfrm>
          <a:prstGeom prst="rect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017588" y="4111625"/>
            <a:ext cx="219075" cy="98425"/>
          </a:xfrm>
          <a:prstGeom prst="rect">
            <a:avLst/>
          </a:prstGeom>
          <a:solidFill>
            <a:srgbClr val="00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954338" y="4165600"/>
            <a:ext cx="614362" cy="361950"/>
          </a:xfrm>
          <a:prstGeom prst="rect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151188" y="4089400"/>
            <a:ext cx="219075" cy="98425"/>
          </a:xfrm>
          <a:prstGeom prst="rect">
            <a:avLst/>
          </a:prstGeom>
          <a:solidFill>
            <a:srgbClr val="00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4" name="Straight Arrow Connector 13"/>
          <p:cNvCxnSpPr>
            <a:endCxn id="10" idx="0"/>
          </p:cNvCxnSpPr>
          <p:nvPr/>
        </p:nvCxnSpPr>
        <p:spPr>
          <a:xfrm flipH="1">
            <a:off x="1127125" y="2663825"/>
            <a:ext cx="1039813" cy="1447800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endCxn id="12" idx="0"/>
          </p:cNvCxnSpPr>
          <p:nvPr/>
        </p:nvCxnSpPr>
        <p:spPr>
          <a:xfrm>
            <a:off x="2166938" y="2663825"/>
            <a:ext cx="1093787" cy="1425575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325" name="TextBox 17"/>
          <p:cNvSpPr txBox="1">
            <a:spLocks noChangeArrowheads="1"/>
          </p:cNvSpPr>
          <p:nvPr/>
        </p:nvSpPr>
        <p:spPr bwMode="auto">
          <a:xfrm>
            <a:off x="590550" y="4703762"/>
            <a:ext cx="10779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Camera 1</a:t>
            </a:r>
          </a:p>
        </p:txBody>
      </p:sp>
      <p:sp>
        <p:nvSpPr>
          <p:cNvPr id="13326" name="TextBox 18"/>
          <p:cNvSpPr txBox="1">
            <a:spLocks noChangeArrowheads="1"/>
          </p:cNvSpPr>
          <p:nvPr/>
        </p:nvSpPr>
        <p:spPr bwMode="auto">
          <a:xfrm>
            <a:off x="2722563" y="4703762"/>
            <a:ext cx="10779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Camera 2</a:t>
            </a:r>
          </a:p>
        </p:txBody>
      </p:sp>
      <p:sp>
        <p:nvSpPr>
          <p:cNvPr id="13327" name="TextBox 21"/>
          <p:cNvSpPr txBox="1">
            <a:spLocks noChangeArrowheads="1"/>
          </p:cNvSpPr>
          <p:nvPr/>
        </p:nvSpPr>
        <p:spPr bwMode="auto">
          <a:xfrm>
            <a:off x="820738" y="5359400"/>
            <a:ext cx="30559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400"/>
              <a:t>Passive Stereopsis</a:t>
            </a:r>
          </a:p>
        </p:txBody>
      </p:sp>
      <p:sp>
        <p:nvSpPr>
          <p:cNvPr id="23" name="Oval 22"/>
          <p:cNvSpPr/>
          <p:nvPr/>
        </p:nvSpPr>
        <p:spPr>
          <a:xfrm>
            <a:off x="5341938" y="1120775"/>
            <a:ext cx="1357312" cy="1390650"/>
          </a:xfrm>
          <a:prstGeom prst="ellipse">
            <a:avLst/>
          </a:prstGeom>
          <a:solidFill>
            <a:srgbClr val="FF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6534150" y="1898650"/>
            <a:ext cx="1916113" cy="765175"/>
          </a:xfrm>
          <a:prstGeom prst="rect">
            <a:avLst/>
          </a:prstGeom>
          <a:solidFill>
            <a:srgbClr val="3366FF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5353050" y="4187825"/>
            <a:ext cx="612775" cy="361950"/>
          </a:xfrm>
          <a:prstGeom prst="rect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5549900" y="4111625"/>
            <a:ext cx="219075" cy="98425"/>
          </a:xfrm>
          <a:prstGeom prst="rect">
            <a:avLst/>
          </a:prstGeom>
          <a:solidFill>
            <a:srgbClr val="00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29" name="Straight Arrow Connector 28"/>
          <p:cNvCxnSpPr>
            <a:endCxn id="26" idx="0"/>
          </p:cNvCxnSpPr>
          <p:nvPr/>
        </p:nvCxnSpPr>
        <p:spPr>
          <a:xfrm flipH="1">
            <a:off x="5659438" y="2663825"/>
            <a:ext cx="1039812" cy="1447800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7486650" y="4211637"/>
            <a:ext cx="612775" cy="360363"/>
          </a:xfrm>
          <a:prstGeom prst="rect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6699250" y="2663825"/>
            <a:ext cx="1093788" cy="1425575"/>
          </a:xfrm>
          <a:prstGeom prst="straightConnector1">
            <a:avLst/>
          </a:prstGeom>
          <a:ln w="38100">
            <a:solidFill>
              <a:srgbClr val="008000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335" name="TextBox 30"/>
          <p:cNvSpPr txBox="1">
            <a:spLocks noChangeArrowheads="1"/>
          </p:cNvSpPr>
          <p:nvPr/>
        </p:nvSpPr>
        <p:spPr bwMode="auto">
          <a:xfrm>
            <a:off x="5122863" y="4703762"/>
            <a:ext cx="908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Camera</a:t>
            </a:r>
          </a:p>
        </p:txBody>
      </p:sp>
      <p:sp>
        <p:nvSpPr>
          <p:cNvPr id="13336" name="TextBox 31"/>
          <p:cNvSpPr txBox="1">
            <a:spLocks noChangeArrowheads="1"/>
          </p:cNvSpPr>
          <p:nvPr/>
        </p:nvSpPr>
        <p:spPr bwMode="auto">
          <a:xfrm>
            <a:off x="7321550" y="4703762"/>
            <a:ext cx="1052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Projector</a:t>
            </a:r>
          </a:p>
        </p:txBody>
      </p:sp>
      <p:sp>
        <p:nvSpPr>
          <p:cNvPr id="13337" name="TextBox 32"/>
          <p:cNvSpPr txBox="1">
            <a:spLocks noChangeArrowheads="1"/>
          </p:cNvSpPr>
          <p:nvPr/>
        </p:nvSpPr>
        <p:spPr bwMode="auto">
          <a:xfrm>
            <a:off x="5341938" y="5359400"/>
            <a:ext cx="30543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400"/>
              <a:t>Active Stereopsis</a:t>
            </a:r>
          </a:p>
        </p:txBody>
      </p:sp>
      <p:sp>
        <p:nvSpPr>
          <p:cNvPr id="13338" name="TextBox 35"/>
          <p:cNvSpPr txBox="1">
            <a:spLocks noChangeArrowheads="1"/>
          </p:cNvSpPr>
          <p:nvPr/>
        </p:nvSpPr>
        <p:spPr bwMode="auto">
          <a:xfrm>
            <a:off x="809625" y="5943600"/>
            <a:ext cx="76406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2400" dirty="0"/>
              <a:t>Active sensing simplifies the problem of estimating point correspondences</a:t>
            </a:r>
          </a:p>
        </p:txBody>
      </p:sp>
    </p:spTree>
    <p:extLst>
      <p:ext uri="{BB962C8B-B14F-4D97-AF65-F5344CB8AC3E}">
        <p14:creationId xmlns:p14="http://schemas.microsoft.com/office/powerpoint/2010/main" val="25707472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Stereograms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z="2800" dirty="0"/>
              <a:t>Humans can fuse pairs of images to get a sensation of depth</a:t>
            </a: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3048000"/>
            <a:ext cx="2819400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4" cstate="print"/>
          <a:srcRect l="31355"/>
          <a:stretch>
            <a:fillRect/>
          </a:stretch>
        </p:blipFill>
        <p:spPr bwMode="auto">
          <a:xfrm>
            <a:off x="3581400" y="2971800"/>
            <a:ext cx="5091113" cy="24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6" name="Rectangle 6"/>
          <p:cNvSpPr>
            <a:spLocks noChangeArrowheads="1"/>
          </p:cNvSpPr>
          <p:nvPr/>
        </p:nvSpPr>
        <p:spPr bwMode="auto">
          <a:xfrm>
            <a:off x="1784350" y="5562600"/>
            <a:ext cx="5911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Stereograms: Invented by Sir Charles Wheatstone, 1838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F1008D-FDF9-A04D-9001-3189D4343551}"/>
              </a:ext>
            </a:extLst>
          </p:cNvPr>
          <p:cNvSpPr txBox="1"/>
          <p:nvPr/>
        </p:nvSpPr>
        <p:spPr>
          <a:xfrm>
            <a:off x="0" y="6535579"/>
            <a:ext cx="3352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Slide from L. </a:t>
            </a:r>
            <a:r>
              <a:rPr lang="en-US" sz="1600" dirty="0" err="1"/>
              <a:t>Lazebnik</a:t>
            </a:r>
            <a:r>
              <a:rPr lang="en-US" sz="1600" dirty="0"/>
              <a:t>.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Active stereo with structured light</a:t>
            </a:r>
          </a:p>
        </p:txBody>
      </p:sp>
      <p:graphicFrame>
        <p:nvGraphicFramePr>
          <p:cNvPr id="10242" name="Object 3"/>
          <p:cNvGraphicFramePr>
            <a:graphicFrameLocks noChangeAspect="1"/>
          </p:cNvGraphicFramePr>
          <p:nvPr/>
        </p:nvGraphicFramePr>
        <p:xfrm>
          <a:off x="1588" y="914400"/>
          <a:ext cx="9142412" cy="171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9142857" imgH="1714739" progId="">
                  <p:embed/>
                </p:oleObj>
              </mc:Choice>
              <mc:Fallback>
                <p:oleObj name="Photo Editor Photo" r:id="rId3" imgW="9142857" imgH="1714739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914400"/>
                        <a:ext cx="9142412" cy="171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4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0" y="2590800"/>
            <a:ext cx="9144000" cy="144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/>
              <a:t>Project “structured” light patterns onto the object</a:t>
            </a:r>
          </a:p>
          <a:p>
            <a:pPr lvl="1"/>
            <a:r>
              <a:rPr lang="en-US"/>
              <a:t>Simplifies the correspondence problem</a:t>
            </a:r>
          </a:p>
          <a:p>
            <a:pPr lvl="1"/>
            <a:r>
              <a:rPr lang="en-US"/>
              <a:t>Allows us to use only one camera</a:t>
            </a:r>
          </a:p>
        </p:txBody>
      </p:sp>
      <p:grpSp>
        <p:nvGrpSpPr>
          <p:cNvPr id="10245" name="Group 41"/>
          <p:cNvGrpSpPr>
            <a:grpSpLocks/>
          </p:cNvGrpSpPr>
          <p:nvPr/>
        </p:nvGrpSpPr>
        <p:grpSpPr bwMode="auto">
          <a:xfrm>
            <a:off x="2362200" y="4114800"/>
            <a:ext cx="3733800" cy="1905000"/>
            <a:chOff x="3024" y="1968"/>
            <a:chExt cx="2352" cy="1200"/>
          </a:xfrm>
        </p:grpSpPr>
        <p:grpSp>
          <p:nvGrpSpPr>
            <p:cNvPr id="10247" name="Group 25"/>
            <p:cNvGrpSpPr>
              <a:grpSpLocks/>
            </p:cNvGrpSpPr>
            <p:nvPr/>
          </p:nvGrpSpPr>
          <p:grpSpPr bwMode="auto">
            <a:xfrm>
              <a:off x="4032" y="2208"/>
              <a:ext cx="144" cy="240"/>
              <a:chOff x="864" y="2064"/>
              <a:chExt cx="144" cy="240"/>
            </a:xfrm>
          </p:grpSpPr>
          <p:sp>
            <p:nvSpPr>
              <p:cNvPr id="10255" name="Rectangle 26"/>
              <p:cNvSpPr>
                <a:spLocks noChangeArrowheads="1"/>
              </p:cNvSpPr>
              <p:nvPr/>
            </p:nvSpPr>
            <p:spPr bwMode="auto">
              <a:xfrm>
                <a:off x="912" y="2160"/>
                <a:ext cx="96" cy="48"/>
              </a:xfrm>
              <a:prstGeom prst="rect">
                <a:avLst/>
              </a:prstGeom>
              <a:solidFill>
                <a:srgbClr val="FF99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56" name="Rectangle 27"/>
              <p:cNvSpPr>
                <a:spLocks noChangeArrowheads="1"/>
              </p:cNvSpPr>
              <p:nvPr/>
            </p:nvSpPr>
            <p:spPr bwMode="auto">
              <a:xfrm>
                <a:off x="864" y="2064"/>
                <a:ext cx="96" cy="240"/>
              </a:xfrm>
              <a:prstGeom prst="rect">
                <a:avLst/>
              </a:prstGeom>
              <a:solidFill>
                <a:srgbClr val="FF99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0248" name="Group 31"/>
            <p:cNvGrpSpPr>
              <a:grpSpLocks/>
            </p:cNvGrpSpPr>
            <p:nvPr/>
          </p:nvGrpSpPr>
          <p:grpSpPr bwMode="auto">
            <a:xfrm>
              <a:off x="3648" y="2496"/>
              <a:ext cx="445" cy="192"/>
              <a:chOff x="768" y="2448"/>
              <a:chExt cx="445" cy="192"/>
            </a:xfrm>
          </p:grpSpPr>
          <p:sp>
            <p:nvSpPr>
              <p:cNvPr id="10253" name="Rectangle 32"/>
              <p:cNvSpPr>
                <a:spLocks noChangeArrowheads="1"/>
              </p:cNvSpPr>
              <p:nvPr/>
            </p:nvSpPr>
            <p:spPr bwMode="auto">
              <a:xfrm>
                <a:off x="1069" y="2524"/>
                <a:ext cx="144" cy="4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54" name="Rectangle 33"/>
              <p:cNvSpPr>
                <a:spLocks noChangeArrowheads="1"/>
              </p:cNvSpPr>
              <p:nvPr/>
            </p:nvSpPr>
            <p:spPr bwMode="auto">
              <a:xfrm>
                <a:off x="768" y="2448"/>
                <a:ext cx="336" cy="19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pic>
          <p:nvPicPr>
            <p:cNvPr id="10249" name="Picture 34" descr="Picture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028" y="2064"/>
              <a:ext cx="348" cy="1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250" name="Text Box 36"/>
            <p:cNvSpPr txBox="1">
              <a:spLocks noChangeArrowheads="1"/>
            </p:cNvSpPr>
            <p:nvPr/>
          </p:nvSpPr>
          <p:spPr bwMode="auto">
            <a:xfrm>
              <a:off x="3744" y="1968"/>
              <a:ext cx="579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/>
                <a:t>camera </a:t>
              </a:r>
            </a:p>
          </p:txBody>
        </p:sp>
        <p:sp>
          <p:nvSpPr>
            <p:cNvPr id="10251" name="Text Box 37"/>
            <p:cNvSpPr txBox="1">
              <a:spLocks noChangeArrowheads="1"/>
            </p:cNvSpPr>
            <p:nvPr/>
          </p:nvSpPr>
          <p:spPr bwMode="auto">
            <a:xfrm>
              <a:off x="3024" y="2476"/>
              <a:ext cx="61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/>
                <a:t>projector</a:t>
              </a:r>
            </a:p>
          </p:txBody>
        </p:sp>
        <p:sp>
          <p:nvSpPr>
            <p:cNvPr id="10252" name="Freeform 38"/>
            <p:cNvSpPr>
              <a:spLocks/>
            </p:cNvSpPr>
            <p:nvPr/>
          </p:nvSpPr>
          <p:spPr bwMode="auto">
            <a:xfrm>
              <a:off x="4080" y="2160"/>
              <a:ext cx="960" cy="960"/>
            </a:xfrm>
            <a:custGeom>
              <a:avLst/>
              <a:gdLst>
                <a:gd name="T0" fmla="*/ 0 w 960"/>
                <a:gd name="T1" fmla="*/ 432 h 960"/>
                <a:gd name="T2" fmla="*/ 960 w 960"/>
                <a:gd name="T3" fmla="*/ 0 h 960"/>
                <a:gd name="T4" fmla="*/ 960 w 960"/>
                <a:gd name="T5" fmla="*/ 960 h 960"/>
                <a:gd name="T6" fmla="*/ 0 w 960"/>
                <a:gd name="T7" fmla="*/ 432 h 96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60"/>
                <a:gd name="T13" fmla="*/ 0 h 960"/>
                <a:gd name="T14" fmla="*/ 960 w 960"/>
                <a:gd name="T15" fmla="*/ 960 h 96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60" h="960">
                  <a:moveTo>
                    <a:pt x="0" y="432"/>
                  </a:moveTo>
                  <a:lnTo>
                    <a:pt x="960" y="0"/>
                  </a:lnTo>
                  <a:lnTo>
                    <a:pt x="960" y="960"/>
                  </a:lnTo>
                  <a:lnTo>
                    <a:pt x="0" y="432"/>
                  </a:lnTo>
                  <a:close/>
                </a:path>
              </a:pathLst>
            </a:custGeom>
            <a:solidFill>
              <a:srgbClr val="B2B2B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246" name="Rectangle 2"/>
          <p:cNvSpPr>
            <a:spLocks noChangeArrowheads="1"/>
          </p:cNvSpPr>
          <p:nvPr/>
        </p:nvSpPr>
        <p:spPr bwMode="auto">
          <a:xfrm>
            <a:off x="0" y="5791200"/>
            <a:ext cx="915987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1800" dirty="0"/>
              <a:t>L. Zhang, B. </a:t>
            </a:r>
            <a:r>
              <a:rPr lang="en-US" sz="1800" dirty="0" err="1"/>
              <a:t>Curless</a:t>
            </a:r>
            <a:r>
              <a:rPr lang="en-US" sz="1800" dirty="0"/>
              <a:t>, and S. M. Seitz. </a:t>
            </a:r>
            <a:r>
              <a:rPr lang="en-US" sz="1800" dirty="0">
                <a:hlinkClick r:id="rId6"/>
              </a:rPr>
              <a:t>Rapid Shape Acquisition Using Color Structured Light and Multi-pass Dynamic Programming.</a:t>
            </a:r>
            <a:r>
              <a:rPr lang="en-US" sz="1800" dirty="0"/>
              <a:t> </a:t>
            </a:r>
            <a:r>
              <a:rPr lang="en-US" sz="1800" i="1" dirty="0"/>
              <a:t>3DPVT</a:t>
            </a:r>
            <a:r>
              <a:rPr lang="en-US" sz="1800" dirty="0"/>
              <a:t> 2002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4959317-13F3-9843-AAB3-E9D9B17F2EB0}"/>
              </a:ext>
            </a:extLst>
          </p:cNvPr>
          <p:cNvSpPr txBox="1"/>
          <p:nvPr/>
        </p:nvSpPr>
        <p:spPr>
          <a:xfrm>
            <a:off x="0" y="6535579"/>
            <a:ext cx="3352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Slide from L. </a:t>
            </a:r>
            <a:r>
              <a:rPr lang="en-US" sz="1600" dirty="0" err="1"/>
              <a:t>Lazebnik</a:t>
            </a:r>
            <a:r>
              <a:rPr lang="en-US" sz="1600" dirty="0"/>
              <a:t>.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Kinect</a:t>
            </a:r>
            <a:r>
              <a:rPr lang="en-US" dirty="0"/>
              <a:t>: Structured infrared light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590800" y="6248400"/>
            <a:ext cx="6400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1800" dirty="0">
                <a:hlinkClick r:id="rId3"/>
              </a:rPr>
              <a:t>http://bbzippo.wordpress.com/2010/11/28/kinect-in-infrared/</a:t>
            </a:r>
            <a:endParaRPr lang="en-US" sz="1800" dirty="0"/>
          </a:p>
        </p:txBody>
      </p:sp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4" cstate="print"/>
          <a:srcRect t="16696"/>
          <a:stretch>
            <a:fillRect/>
          </a:stretch>
        </p:blipFill>
        <p:spPr bwMode="auto">
          <a:xfrm>
            <a:off x="152400" y="914400"/>
            <a:ext cx="2876550" cy="1797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5" cstate="print"/>
          <a:srcRect t="10909"/>
          <a:stretch>
            <a:fillRect/>
          </a:stretch>
        </p:blipFill>
        <p:spPr bwMode="auto">
          <a:xfrm>
            <a:off x="2590799" y="1905000"/>
            <a:ext cx="6349987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6762E66-FBF9-5F45-8ABE-3446EB2BB6F7}"/>
              </a:ext>
            </a:extLst>
          </p:cNvPr>
          <p:cNvSpPr txBox="1"/>
          <p:nvPr/>
        </p:nvSpPr>
        <p:spPr>
          <a:xfrm>
            <a:off x="0" y="6535579"/>
            <a:ext cx="3352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Slide from L. </a:t>
            </a:r>
            <a:r>
              <a:rPr lang="en-US" sz="1600" dirty="0" err="1"/>
              <a:t>Lazebnik</a:t>
            </a:r>
            <a:r>
              <a:rPr lang="en-US" sz="1600" dirty="0"/>
              <a:t>.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Apple </a:t>
            </a:r>
            <a:r>
              <a:rPr lang="en-US" dirty="0" err="1"/>
              <a:t>TrueDepth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1113" t="7202" r="8374" b="12145"/>
          <a:stretch/>
        </p:blipFill>
        <p:spPr>
          <a:xfrm>
            <a:off x="3505200" y="3581400"/>
            <a:ext cx="5486400" cy="31568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990600"/>
            <a:ext cx="7362743" cy="25908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4800" y="4699337"/>
            <a:ext cx="3200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hlinkClick r:id="rId4"/>
              </a:rPr>
              <a:t>https://</a:t>
            </a:r>
            <a:r>
              <a:rPr lang="en-US" sz="2000" dirty="0" err="1">
                <a:hlinkClick r:id="rId4"/>
              </a:rPr>
              <a:t>www.cnet.com</a:t>
            </a:r>
            <a:r>
              <a:rPr lang="en-US" sz="2000" dirty="0">
                <a:hlinkClick r:id="rId4"/>
              </a:rPr>
              <a:t>/news/apple-face-id-</a:t>
            </a:r>
            <a:r>
              <a:rPr lang="en-US" sz="2000" dirty="0" err="1">
                <a:hlinkClick r:id="rId4"/>
              </a:rPr>
              <a:t>truedepth</a:t>
            </a:r>
            <a:r>
              <a:rPr lang="en-US" sz="2000" dirty="0">
                <a:hlinkClick r:id="rId4"/>
              </a:rPr>
              <a:t>-how-it-works/</a:t>
            </a:r>
            <a:endParaRPr lang="en-US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E0EF6F-DDF8-0B46-A79D-09DA3A71C0A3}"/>
              </a:ext>
            </a:extLst>
          </p:cNvPr>
          <p:cNvSpPr txBox="1"/>
          <p:nvPr/>
        </p:nvSpPr>
        <p:spPr>
          <a:xfrm>
            <a:off x="0" y="6535579"/>
            <a:ext cx="3352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Slide from L. </a:t>
            </a:r>
            <a:r>
              <a:rPr lang="en-US" sz="1600" dirty="0" err="1"/>
              <a:t>Lazebnik</a:t>
            </a:r>
            <a:r>
              <a:rPr lang="en-US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9767115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Laser scanning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5105400"/>
            <a:ext cx="7772400" cy="1371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/>
              <a:t>Optical triangulation</a:t>
            </a:r>
          </a:p>
          <a:p>
            <a:pPr lvl="1">
              <a:lnSpc>
                <a:spcPct val="90000"/>
              </a:lnSpc>
            </a:pPr>
            <a:r>
              <a:rPr lang="en-US" sz="1800"/>
              <a:t>Project a single stripe of laser light</a:t>
            </a:r>
          </a:p>
          <a:p>
            <a:pPr lvl="1">
              <a:lnSpc>
                <a:spcPct val="90000"/>
              </a:lnSpc>
            </a:pPr>
            <a:r>
              <a:rPr lang="en-US" sz="1800"/>
              <a:t>Scan it across the surface of the object</a:t>
            </a:r>
          </a:p>
          <a:p>
            <a:pPr lvl="1">
              <a:lnSpc>
                <a:spcPct val="90000"/>
              </a:lnSpc>
            </a:pPr>
            <a:r>
              <a:rPr lang="en-US" sz="1800"/>
              <a:t>This is a very precise version of structured light scanning</a:t>
            </a:r>
          </a:p>
        </p:txBody>
      </p:sp>
      <p:pic>
        <p:nvPicPr>
          <p:cNvPr id="38916" name="Picture 4" descr="cyber_triang_geo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295400"/>
            <a:ext cx="391795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6" descr="scanner-head-and-david-head-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30763" y="1352550"/>
            <a:ext cx="3932237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8" name="Rectangle 7"/>
          <p:cNvSpPr>
            <a:spLocks noChangeArrowheads="1"/>
          </p:cNvSpPr>
          <p:nvPr/>
        </p:nvSpPr>
        <p:spPr bwMode="auto">
          <a:xfrm>
            <a:off x="5045075" y="3881438"/>
            <a:ext cx="3505200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/>
              <a:t>Digital Michelangelo Project</a:t>
            </a:r>
          </a:p>
          <a:p>
            <a:pPr algn="ctr"/>
            <a:r>
              <a:rPr lang="en-US" sz="1800"/>
              <a:t>Levoy et al.</a:t>
            </a:r>
          </a:p>
          <a:p>
            <a:pPr algn="ctr"/>
            <a:r>
              <a:rPr lang="en-US" sz="1400">
                <a:hlinkClick r:id="rId5"/>
              </a:rPr>
              <a:t>http://graphics.stanford.edu/projects/mich/</a:t>
            </a:r>
            <a:endParaRPr lang="en-US" sz="1400"/>
          </a:p>
          <a:p>
            <a:pPr lvl="1" algn="ctr"/>
            <a:endParaRPr lang="en-US" sz="1400"/>
          </a:p>
        </p:txBody>
      </p:sp>
      <p:sp>
        <p:nvSpPr>
          <p:cNvPr id="38919" name="Text Box 8"/>
          <p:cNvSpPr txBox="1">
            <a:spLocks noChangeArrowheads="1"/>
          </p:cNvSpPr>
          <p:nvPr/>
        </p:nvSpPr>
        <p:spPr bwMode="auto">
          <a:xfrm>
            <a:off x="7772400" y="6507163"/>
            <a:ext cx="12763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Source: S. Seitz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Laser scanned models</a:t>
            </a:r>
          </a:p>
        </p:txBody>
      </p:sp>
      <p:pic>
        <p:nvPicPr>
          <p:cNvPr id="39939" name="Picture 4" descr="fd35h-csh-s-and-bfd41h-csh-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8213" y="1023938"/>
            <a:ext cx="4802187" cy="499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0" name="Rectangle 5"/>
          <p:cNvSpPr>
            <a:spLocks noChangeArrowheads="1"/>
          </p:cNvSpPr>
          <p:nvPr/>
        </p:nvSpPr>
        <p:spPr bwMode="auto">
          <a:xfrm>
            <a:off x="2259013" y="6099175"/>
            <a:ext cx="4718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 algn="ctr">
              <a:spcBef>
                <a:spcPct val="20000"/>
              </a:spcBef>
            </a:pPr>
            <a:r>
              <a:rPr lang="en-US" sz="1600" i="1"/>
              <a:t>The Digital Michelangelo Project</a:t>
            </a:r>
            <a:r>
              <a:rPr lang="en-US" sz="1600"/>
              <a:t>, Levoy et al.</a:t>
            </a:r>
          </a:p>
        </p:txBody>
      </p:sp>
      <p:sp>
        <p:nvSpPr>
          <p:cNvPr id="39941" name="Text Box 6"/>
          <p:cNvSpPr txBox="1">
            <a:spLocks noChangeArrowheads="1"/>
          </p:cNvSpPr>
          <p:nvPr/>
        </p:nvSpPr>
        <p:spPr bwMode="auto">
          <a:xfrm>
            <a:off x="7772400" y="6507163"/>
            <a:ext cx="12763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Source: S. Seitz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Laser scanned models</a:t>
            </a:r>
          </a:p>
        </p:txBody>
      </p:sp>
      <p:sp>
        <p:nvSpPr>
          <p:cNvPr id="40963" name="Rectangle 5"/>
          <p:cNvSpPr>
            <a:spLocks noChangeArrowheads="1"/>
          </p:cNvSpPr>
          <p:nvPr/>
        </p:nvSpPr>
        <p:spPr bwMode="auto">
          <a:xfrm>
            <a:off x="2259013" y="6248400"/>
            <a:ext cx="4718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 algn="ctr">
              <a:spcBef>
                <a:spcPct val="20000"/>
              </a:spcBef>
            </a:pPr>
            <a:r>
              <a:rPr lang="en-US" sz="1600" i="1"/>
              <a:t>The Digital Michelangelo Project</a:t>
            </a:r>
            <a:r>
              <a:rPr lang="en-US" sz="1600"/>
              <a:t>, Levoy et al.</a:t>
            </a:r>
          </a:p>
        </p:txBody>
      </p:sp>
      <p:pic>
        <p:nvPicPr>
          <p:cNvPr id="40964" name="Picture 6" descr="david-classic-leftlight-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35200" y="995363"/>
            <a:ext cx="4779963" cy="522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5" name="Text Box 7"/>
          <p:cNvSpPr txBox="1">
            <a:spLocks noChangeArrowheads="1"/>
          </p:cNvSpPr>
          <p:nvPr/>
        </p:nvSpPr>
        <p:spPr bwMode="auto">
          <a:xfrm>
            <a:off x="7772400" y="6507163"/>
            <a:ext cx="12763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Source: S. Seitz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Laser scanned models</a:t>
            </a:r>
          </a:p>
        </p:txBody>
      </p:sp>
      <p:pic>
        <p:nvPicPr>
          <p:cNvPr id="41987" name="Picture 4" descr="david-righteye-and-hair-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92263" y="995363"/>
            <a:ext cx="6205537" cy="4976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8" name="Rectangle 5"/>
          <p:cNvSpPr>
            <a:spLocks noChangeArrowheads="1"/>
          </p:cNvSpPr>
          <p:nvPr/>
        </p:nvSpPr>
        <p:spPr bwMode="auto">
          <a:xfrm>
            <a:off x="2259013" y="6099175"/>
            <a:ext cx="4718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 algn="ctr">
              <a:spcBef>
                <a:spcPct val="20000"/>
              </a:spcBef>
            </a:pPr>
            <a:r>
              <a:rPr lang="en-US" sz="1600" i="1"/>
              <a:t>The Digital Michelangelo Project</a:t>
            </a:r>
            <a:r>
              <a:rPr lang="en-US" sz="1600"/>
              <a:t>, Levoy et al.</a:t>
            </a:r>
          </a:p>
        </p:txBody>
      </p:sp>
      <p:sp>
        <p:nvSpPr>
          <p:cNvPr id="41989" name="Text Box 6"/>
          <p:cNvSpPr txBox="1">
            <a:spLocks noChangeArrowheads="1"/>
          </p:cNvSpPr>
          <p:nvPr/>
        </p:nvSpPr>
        <p:spPr bwMode="auto">
          <a:xfrm>
            <a:off x="7772400" y="6507163"/>
            <a:ext cx="12763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Source: S. Seitz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Laser scanned models</a:t>
            </a:r>
          </a:p>
        </p:txBody>
      </p:sp>
      <p:sp>
        <p:nvSpPr>
          <p:cNvPr id="43011" name="Rectangle 4"/>
          <p:cNvSpPr>
            <a:spLocks noChangeArrowheads="1"/>
          </p:cNvSpPr>
          <p:nvPr/>
        </p:nvSpPr>
        <p:spPr bwMode="auto">
          <a:xfrm>
            <a:off x="2259013" y="6099175"/>
            <a:ext cx="4718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 algn="ctr">
              <a:spcBef>
                <a:spcPct val="20000"/>
              </a:spcBef>
            </a:pPr>
            <a:r>
              <a:rPr lang="en-US" sz="1600" i="1"/>
              <a:t>The Digital Michelangelo Project</a:t>
            </a:r>
            <a:r>
              <a:rPr lang="en-US" sz="1600"/>
              <a:t>, Levoy et al.</a:t>
            </a:r>
          </a:p>
        </p:txBody>
      </p:sp>
      <p:sp>
        <p:nvSpPr>
          <p:cNvPr id="43012" name="Text Box 5"/>
          <p:cNvSpPr txBox="1">
            <a:spLocks noChangeArrowheads="1"/>
          </p:cNvSpPr>
          <p:nvPr/>
        </p:nvSpPr>
        <p:spPr bwMode="auto">
          <a:xfrm>
            <a:off x="7772400" y="6507163"/>
            <a:ext cx="12763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Source: S. Seitz</a:t>
            </a:r>
          </a:p>
        </p:txBody>
      </p:sp>
      <p:pic>
        <p:nvPicPr>
          <p:cNvPr id="43013" name="Picture 6" descr="david-eye-qtrmm-ss-annotat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38238" y="1657350"/>
            <a:ext cx="7472362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Laser scanned models</a:t>
            </a:r>
          </a:p>
        </p:txBody>
      </p:sp>
      <p:pic>
        <p:nvPicPr>
          <p:cNvPr id="44035" name="Picture 4" descr="david-eye-vrip-wireframe-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0" y="1751013"/>
            <a:ext cx="5167313" cy="427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6" name="Rectangle 5"/>
          <p:cNvSpPr>
            <a:spLocks noChangeArrowheads="1"/>
          </p:cNvSpPr>
          <p:nvPr/>
        </p:nvSpPr>
        <p:spPr bwMode="auto">
          <a:xfrm>
            <a:off x="2259013" y="6099175"/>
            <a:ext cx="4718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 algn="ctr">
              <a:spcBef>
                <a:spcPct val="20000"/>
              </a:spcBef>
            </a:pPr>
            <a:r>
              <a:rPr lang="en-US" sz="1600" i="1"/>
              <a:t>The Digital Michelangelo Project</a:t>
            </a:r>
            <a:r>
              <a:rPr lang="en-US" sz="1600"/>
              <a:t>, Levoy et al.</a:t>
            </a:r>
          </a:p>
        </p:txBody>
      </p:sp>
      <p:sp>
        <p:nvSpPr>
          <p:cNvPr id="44037" name="Text Box 6"/>
          <p:cNvSpPr txBox="1">
            <a:spLocks noChangeArrowheads="1"/>
          </p:cNvSpPr>
          <p:nvPr/>
        </p:nvSpPr>
        <p:spPr bwMode="auto">
          <a:xfrm>
            <a:off x="7772400" y="6507163"/>
            <a:ext cx="12763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Source: S. Seitz</a:t>
            </a:r>
          </a:p>
        </p:txBody>
      </p:sp>
      <p:sp>
        <p:nvSpPr>
          <p:cNvPr id="44038" name="Rectangle 7"/>
          <p:cNvSpPr>
            <a:spLocks noChangeArrowheads="1"/>
          </p:cNvSpPr>
          <p:nvPr/>
        </p:nvSpPr>
        <p:spPr bwMode="auto">
          <a:xfrm>
            <a:off x="2057400" y="1295400"/>
            <a:ext cx="5508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/>
              <a:t>1.0 mm resolution (56 million triangles) 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95250"/>
            <a:ext cx="8229600" cy="7810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i="1" dirty="0"/>
              <a:t>Stereo error(distance)</a:t>
            </a:r>
            <a:endParaRPr lang="en-US" dirty="0"/>
          </a:p>
        </p:txBody>
      </p:sp>
      <p:sp>
        <p:nvSpPr>
          <p:cNvPr id="15363" name="Title 3"/>
          <p:cNvSpPr txBox="1">
            <a:spLocks/>
          </p:cNvSpPr>
          <p:nvPr/>
        </p:nvSpPr>
        <p:spPr bwMode="auto">
          <a:xfrm>
            <a:off x="609600" y="1028700"/>
            <a:ext cx="8229600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2000"/>
              <a:t>Error in distance estimate increases quadratically with the distance</a:t>
            </a:r>
          </a:p>
        </p:txBody>
      </p:sp>
      <p:pic>
        <p:nvPicPr>
          <p:cNvPr id="15364" name="Picture 1" descr="mathV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3" y="2336800"/>
            <a:ext cx="2578100" cy="292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2" descr="quantV2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813" y="1624013"/>
            <a:ext cx="61976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59673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DDF1DC-4236-A74C-99ED-402E7E9EE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Stereograms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8B3485-C9C2-D642-813B-E2824F9FBB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B64723-F0D4-D34E-AEBD-55529E2E00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0" y="2209798"/>
            <a:ext cx="2959865" cy="2959865"/>
          </a:xfrm>
          <a:prstGeom prst="rect">
            <a:avLst/>
          </a:prstGeom>
        </p:spPr>
      </p:pic>
      <p:pic>
        <p:nvPicPr>
          <p:cNvPr id="5" name="Picture 5" descr="KU46138small_st">
            <a:extLst>
              <a:ext uri="{FF2B5EF4-FFF2-40B4-BE49-F238E27FC236}">
                <a16:creationId xmlns:a16="http://schemas.microsoft.com/office/drawing/2014/main" id="{0B18586F-4B67-E241-B349-21F0C3F01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39717" y="1014794"/>
            <a:ext cx="4572000" cy="534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2FFB0A-5151-6548-9D8E-E72925C648F2}"/>
              </a:ext>
            </a:extLst>
          </p:cNvPr>
          <p:cNvSpPr txBox="1"/>
          <p:nvPr/>
        </p:nvSpPr>
        <p:spPr>
          <a:xfrm>
            <a:off x="0" y="6535579"/>
            <a:ext cx="3352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Slide from L. </a:t>
            </a:r>
            <a:r>
              <a:rPr lang="en-US" sz="1600" dirty="0" err="1"/>
              <a:t>Lazebnik</a:t>
            </a:r>
            <a:r>
              <a:rPr lang="en-US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5876721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Multi-view stereo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6" name="Picture 4" descr="multi_view_geometry"/>
          <p:cNvPicPr>
            <a:picLocks noChangeAspect="1" noChangeArrowheads="1"/>
          </p:cNvPicPr>
          <p:nvPr/>
        </p:nvPicPr>
        <p:blipFill>
          <a:blip r:embed="rId3" cstate="print"/>
          <a:srcRect l="400" t="374"/>
          <a:stretch>
            <a:fillRect/>
          </a:stretch>
        </p:blipFill>
        <p:spPr bwMode="auto">
          <a:xfrm>
            <a:off x="2084388" y="1066800"/>
            <a:ext cx="4773612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8A7C557-C5B0-554B-9644-0CC53DCFC7C8}"/>
              </a:ext>
            </a:extLst>
          </p:cNvPr>
          <p:cNvSpPr txBox="1"/>
          <p:nvPr/>
        </p:nvSpPr>
        <p:spPr>
          <a:xfrm>
            <a:off x="0" y="6535579"/>
            <a:ext cx="3352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Slide from L. </a:t>
            </a:r>
            <a:r>
              <a:rPr lang="en-US" sz="1600" dirty="0" err="1"/>
              <a:t>Lazebnik</a:t>
            </a:r>
            <a:r>
              <a:rPr lang="en-US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5496666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Multi-view stereo: Basic idea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100" y="3022600"/>
            <a:ext cx="2476500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2057400"/>
            <a:ext cx="2476500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700" y="1270000"/>
            <a:ext cx="2476500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22600"/>
            <a:ext cx="2476500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 bwMode="auto">
          <a:xfrm flipH="1">
            <a:off x="0" y="4038600"/>
            <a:ext cx="1619250" cy="20574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 flipH="1">
            <a:off x="1619250" y="1981200"/>
            <a:ext cx="1619250" cy="20574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6">
                <a:lumMod val="60000"/>
                <a:lumOff val="4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7" name="Oval 6"/>
          <p:cNvSpPr/>
          <p:nvPr/>
        </p:nvSpPr>
        <p:spPr bwMode="auto">
          <a:xfrm>
            <a:off x="1543050" y="3955774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1428750" y="3848100"/>
            <a:ext cx="381000" cy="381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4" name="Straight Connector 23"/>
          <p:cNvCxnSpPr>
            <a:stCxn id="23" idx="1"/>
          </p:cNvCxnSpPr>
          <p:nvPr/>
        </p:nvCxnSpPr>
        <p:spPr bwMode="auto">
          <a:xfrm>
            <a:off x="2536918" y="2765518"/>
            <a:ext cx="2035082" cy="146358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6">
                <a:lumMod val="60000"/>
                <a:lumOff val="4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/>
          <p:cNvCxnSpPr>
            <a:stCxn id="23" idx="1"/>
          </p:cNvCxnSpPr>
          <p:nvPr/>
        </p:nvCxnSpPr>
        <p:spPr bwMode="auto">
          <a:xfrm>
            <a:off x="2536918" y="2765518"/>
            <a:ext cx="3482882" cy="73179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6">
                <a:lumMod val="60000"/>
                <a:lumOff val="4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32"/>
          <p:cNvCxnSpPr>
            <a:stCxn id="23" idx="1"/>
          </p:cNvCxnSpPr>
          <p:nvPr/>
        </p:nvCxnSpPr>
        <p:spPr bwMode="auto">
          <a:xfrm flipV="1">
            <a:off x="2536918" y="2514600"/>
            <a:ext cx="5064032" cy="25091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6">
                <a:lumMod val="60000"/>
                <a:lumOff val="4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Oval 22"/>
          <p:cNvSpPr/>
          <p:nvPr/>
        </p:nvSpPr>
        <p:spPr bwMode="auto">
          <a:xfrm>
            <a:off x="2514600" y="2743200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6" name="Oval 35"/>
          <p:cNvSpPr/>
          <p:nvPr/>
        </p:nvSpPr>
        <p:spPr bwMode="auto">
          <a:xfrm>
            <a:off x="4381500" y="4108174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7" name="Rectangle 36"/>
          <p:cNvSpPr/>
          <p:nvPr/>
        </p:nvSpPr>
        <p:spPr bwMode="auto">
          <a:xfrm>
            <a:off x="4267200" y="4000500"/>
            <a:ext cx="381000" cy="381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8" name="Oval 37"/>
          <p:cNvSpPr/>
          <p:nvPr/>
        </p:nvSpPr>
        <p:spPr bwMode="auto">
          <a:xfrm>
            <a:off x="5905500" y="3460474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9" name="Rectangle 38"/>
          <p:cNvSpPr/>
          <p:nvPr/>
        </p:nvSpPr>
        <p:spPr bwMode="auto">
          <a:xfrm>
            <a:off x="5791200" y="3352800"/>
            <a:ext cx="381000" cy="381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0" name="Oval 39"/>
          <p:cNvSpPr/>
          <p:nvPr/>
        </p:nvSpPr>
        <p:spPr bwMode="auto">
          <a:xfrm>
            <a:off x="7658100" y="2393674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1" name="Rectangle 40"/>
          <p:cNvSpPr/>
          <p:nvPr/>
        </p:nvSpPr>
        <p:spPr bwMode="auto">
          <a:xfrm>
            <a:off x="7543800" y="2286000"/>
            <a:ext cx="381000" cy="381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313819" y="6550223"/>
            <a:ext cx="18301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Y. Furukawa</a:t>
            </a:r>
          </a:p>
        </p:txBody>
      </p:sp>
    </p:spTree>
    <p:extLst>
      <p:ext uri="{BB962C8B-B14F-4D97-AF65-F5344CB8AC3E}">
        <p14:creationId xmlns:p14="http://schemas.microsoft.com/office/powerpoint/2010/main" val="4243081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23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Multi-view stereo: Basic idea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100" y="3022600"/>
            <a:ext cx="2476500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2057400"/>
            <a:ext cx="2476500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700" y="1270000"/>
            <a:ext cx="2476500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22600"/>
            <a:ext cx="2476500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 bwMode="auto">
          <a:xfrm flipH="1">
            <a:off x="0" y="4038600"/>
            <a:ext cx="1619250" cy="20574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 flipH="1">
            <a:off x="1619250" y="1981200"/>
            <a:ext cx="1619250" cy="20574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6">
                <a:lumMod val="60000"/>
                <a:lumOff val="4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7" name="Oval 6"/>
          <p:cNvSpPr/>
          <p:nvPr/>
        </p:nvSpPr>
        <p:spPr bwMode="auto">
          <a:xfrm>
            <a:off x="1543050" y="3955774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1428750" y="3848100"/>
            <a:ext cx="381000" cy="381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4" name="Straight Connector 23"/>
          <p:cNvCxnSpPr>
            <a:stCxn id="23" idx="1"/>
          </p:cNvCxnSpPr>
          <p:nvPr/>
        </p:nvCxnSpPr>
        <p:spPr bwMode="auto">
          <a:xfrm>
            <a:off x="2536918" y="2765518"/>
            <a:ext cx="2035082" cy="146358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6">
                <a:lumMod val="60000"/>
                <a:lumOff val="4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/>
          <p:cNvCxnSpPr>
            <a:stCxn id="23" idx="1"/>
          </p:cNvCxnSpPr>
          <p:nvPr/>
        </p:nvCxnSpPr>
        <p:spPr bwMode="auto">
          <a:xfrm>
            <a:off x="2536918" y="2765518"/>
            <a:ext cx="3482882" cy="73179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6">
                <a:lumMod val="60000"/>
                <a:lumOff val="4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32"/>
          <p:cNvCxnSpPr>
            <a:stCxn id="23" idx="1"/>
          </p:cNvCxnSpPr>
          <p:nvPr/>
        </p:nvCxnSpPr>
        <p:spPr bwMode="auto">
          <a:xfrm flipV="1">
            <a:off x="2536918" y="2514600"/>
            <a:ext cx="5064032" cy="25091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6">
                <a:lumMod val="60000"/>
                <a:lumOff val="4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Oval 22"/>
          <p:cNvSpPr/>
          <p:nvPr/>
        </p:nvSpPr>
        <p:spPr bwMode="auto">
          <a:xfrm>
            <a:off x="2514600" y="2743200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6" name="Oval 35"/>
          <p:cNvSpPr/>
          <p:nvPr/>
        </p:nvSpPr>
        <p:spPr bwMode="auto">
          <a:xfrm>
            <a:off x="4381500" y="4108174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7" name="Rectangle 36"/>
          <p:cNvSpPr/>
          <p:nvPr/>
        </p:nvSpPr>
        <p:spPr bwMode="auto">
          <a:xfrm>
            <a:off x="4267200" y="4000500"/>
            <a:ext cx="381000" cy="381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8" name="Oval 37"/>
          <p:cNvSpPr/>
          <p:nvPr/>
        </p:nvSpPr>
        <p:spPr bwMode="auto">
          <a:xfrm>
            <a:off x="5905500" y="3460474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9" name="Rectangle 38"/>
          <p:cNvSpPr/>
          <p:nvPr/>
        </p:nvSpPr>
        <p:spPr bwMode="auto">
          <a:xfrm>
            <a:off x="5791200" y="3352800"/>
            <a:ext cx="381000" cy="381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0" name="Oval 39"/>
          <p:cNvSpPr/>
          <p:nvPr/>
        </p:nvSpPr>
        <p:spPr bwMode="auto">
          <a:xfrm>
            <a:off x="7658100" y="2393674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1" name="Rectangle 40"/>
          <p:cNvSpPr/>
          <p:nvPr/>
        </p:nvSpPr>
        <p:spPr bwMode="auto">
          <a:xfrm>
            <a:off x="7543800" y="2286000"/>
            <a:ext cx="381000" cy="381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18" y="909143"/>
            <a:ext cx="3781425" cy="1075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7313819" y="6550223"/>
            <a:ext cx="18301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Y. Furukawa</a:t>
            </a:r>
          </a:p>
        </p:txBody>
      </p:sp>
      <p:sp>
        <p:nvSpPr>
          <p:cNvPr id="25" name="Oval 24"/>
          <p:cNvSpPr/>
          <p:nvPr/>
        </p:nvSpPr>
        <p:spPr bwMode="auto">
          <a:xfrm>
            <a:off x="1143000" y="1193800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657169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Multi-view stereo: Basic idea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100" y="3022600"/>
            <a:ext cx="2476500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2057400"/>
            <a:ext cx="2476500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700" y="1270000"/>
            <a:ext cx="2476500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22600"/>
            <a:ext cx="2476500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 bwMode="auto">
          <a:xfrm flipH="1">
            <a:off x="0" y="4038600"/>
            <a:ext cx="1619250" cy="20574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 flipH="1">
            <a:off x="1619250" y="1981200"/>
            <a:ext cx="1619250" cy="20574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6">
                <a:lumMod val="60000"/>
                <a:lumOff val="4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7" name="Oval 6"/>
          <p:cNvSpPr/>
          <p:nvPr/>
        </p:nvSpPr>
        <p:spPr bwMode="auto">
          <a:xfrm>
            <a:off x="1543050" y="3955774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1428750" y="3848100"/>
            <a:ext cx="381000" cy="381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4" name="Straight Connector 23"/>
          <p:cNvCxnSpPr>
            <a:stCxn id="23" idx="1"/>
            <a:endCxn id="36" idx="4"/>
          </p:cNvCxnSpPr>
          <p:nvPr/>
        </p:nvCxnSpPr>
        <p:spPr bwMode="auto">
          <a:xfrm>
            <a:off x="2727418" y="2536918"/>
            <a:ext cx="1958882" cy="172365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6">
                <a:lumMod val="60000"/>
                <a:lumOff val="4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/>
          <p:cNvCxnSpPr>
            <a:stCxn id="23" idx="1"/>
            <a:endCxn id="38" idx="5"/>
          </p:cNvCxnSpPr>
          <p:nvPr/>
        </p:nvCxnSpPr>
        <p:spPr bwMode="auto">
          <a:xfrm>
            <a:off x="2727418" y="2536918"/>
            <a:ext cx="3308164" cy="90123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6">
                <a:lumMod val="60000"/>
                <a:lumOff val="4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32"/>
          <p:cNvCxnSpPr>
            <a:stCxn id="23" idx="1"/>
            <a:endCxn id="40" idx="2"/>
          </p:cNvCxnSpPr>
          <p:nvPr/>
        </p:nvCxnSpPr>
        <p:spPr bwMode="auto">
          <a:xfrm flipV="1">
            <a:off x="2727418" y="2416037"/>
            <a:ext cx="4938712" cy="12088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6">
                <a:lumMod val="60000"/>
                <a:lumOff val="4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Oval 22"/>
          <p:cNvSpPr/>
          <p:nvPr/>
        </p:nvSpPr>
        <p:spPr bwMode="auto">
          <a:xfrm>
            <a:off x="2705100" y="2514600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6" name="Oval 35"/>
          <p:cNvSpPr/>
          <p:nvPr/>
        </p:nvSpPr>
        <p:spPr bwMode="auto">
          <a:xfrm>
            <a:off x="4610100" y="4108174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7" name="Rectangle 36"/>
          <p:cNvSpPr/>
          <p:nvPr/>
        </p:nvSpPr>
        <p:spPr bwMode="auto">
          <a:xfrm>
            <a:off x="4495800" y="4000500"/>
            <a:ext cx="381000" cy="381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8" name="Oval 37"/>
          <p:cNvSpPr/>
          <p:nvPr/>
        </p:nvSpPr>
        <p:spPr bwMode="auto">
          <a:xfrm>
            <a:off x="5905500" y="3308074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9" name="Rectangle 38"/>
          <p:cNvSpPr/>
          <p:nvPr/>
        </p:nvSpPr>
        <p:spPr bwMode="auto">
          <a:xfrm>
            <a:off x="5791200" y="3200400"/>
            <a:ext cx="381000" cy="381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0" name="Oval 39"/>
          <p:cNvSpPr/>
          <p:nvPr/>
        </p:nvSpPr>
        <p:spPr bwMode="auto">
          <a:xfrm>
            <a:off x="7666130" y="2339837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1" name="Rectangle 40"/>
          <p:cNvSpPr/>
          <p:nvPr/>
        </p:nvSpPr>
        <p:spPr bwMode="auto">
          <a:xfrm>
            <a:off x="7543800" y="2209800"/>
            <a:ext cx="381000" cy="381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18" y="909143"/>
            <a:ext cx="3781425" cy="1075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7313819" y="6550223"/>
            <a:ext cx="18301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Y. Furukawa</a:t>
            </a:r>
          </a:p>
        </p:txBody>
      </p:sp>
      <p:sp>
        <p:nvSpPr>
          <p:cNvPr id="42" name="Oval 41"/>
          <p:cNvSpPr/>
          <p:nvPr/>
        </p:nvSpPr>
        <p:spPr bwMode="auto">
          <a:xfrm>
            <a:off x="1310309" y="1369656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194929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Multi-view stereo: Basic idea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100" y="3022600"/>
            <a:ext cx="2476500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2057400"/>
            <a:ext cx="2476500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700" y="1270000"/>
            <a:ext cx="2476500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22600"/>
            <a:ext cx="2476500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 bwMode="auto">
          <a:xfrm flipH="1">
            <a:off x="0" y="4038600"/>
            <a:ext cx="1619250" cy="20574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 flipH="1">
            <a:off x="1619250" y="1981200"/>
            <a:ext cx="1619250" cy="20574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6">
                <a:lumMod val="60000"/>
                <a:lumOff val="4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7" name="Oval 6"/>
          <p:cNvSpPr/>
          <p:nvPr/>
        </p:nvSpPr>
        <p:spPr bwMode="auto">
          <a:xfrm>
            <a:off x="1543050" y="3955774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1428750" y="3848100"/>
            <a:ext cx="381000" cy="381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4" name="Straight Connector 23"/>
          <p:cNvCxnSpPr>
            <a:stCxn id="23" idx="1"/>
          </p:cNvCxnSpPr>
          <p:nvPr/>
        </p:nvCxnSpPr>
        <p:spPr bwMode="auto">
          <a:xfrm>
            <a:off x="2917918" y="2353044"/>
            <a:ext cx="1920782" cy="175513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6">
                <a:lumMod val="60000"/>
                <a:lumOff val="4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/>
          <p:cNvCxnSpPr>
            <a:stCxn id="23" idx="1"/>
            <a:endCxn id="38" idx="2"/>
          </p:cNvCxnSpPr>
          <p:nvPr/>
        </p:nvCxnSpPr>
        <p:spPr bwMode="auto">
          <a:xfrm>
            <a:off x="2917918" y="2353044"/>
            <a:ext cx="3139982" cy="87883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6">
                <a:lumMod val="60000"/>
                <a:lumOff val="4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32"/>
          <p:cNvCxnSpPr>
            <a:stCxn id="23" idx="1"/>
            <a:endCxn id="40" idx="6"/>
          </p:cNvCxnSpPr>
          <p:nvPr/>
        </p:nvCxnSpPr>
        <p:spPr bwMode="auto">
          <a:xfrm flipV="1">
            <a:off x="2917918" y="2317474"/>
            <a:ext cx="4892582" cy="3557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6">
                <a:lumMod val="60000"/>
                <a:lumOff val="4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Oval 22"/>
          <p:cNvSpPr/>
          <p:nvPr/>
        </p:nvSpPr>
        <p:spPr bwMode="auto">
          <a:xfrm>
            <a:off x="2895600" y="2330726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6" name="Oval 35"/>
          <p:cNvSpPr/>
          <p:nvPr/>
        </p:nvSpPr>
        <p:spPr bwMode="auto">
          <a:xfrm>
            <a:off x="4762500" y="4070074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7" name="Rectangle 36"/>
          <p:cNvSpPr/>
          <p:nvPr/>
        </p:nvSpPr>
        <p:spPr bwMode="auto">
          <a:xfrm>
            <a:off x="4648200" y="3962400"/>
            <a:ext cx="381000" cy="381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8" name="Oval 37"/>
          <p:cNvSpPr/>
          <p:nvPr/>
        </p:nvSpPr>
        <p:spPr bwMode="auto">
          <a:xfrm>
            <a:off x="6057900" y="3155674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9" name="Rectangle 38"/>
          <p:cNvSpPr/>
          <p:nvPr/>
        </p:nvSpPr>
        <p:spPr bwMode="auto">
          <a:xfrm>
            <a:off x="5943600" y="3048000"/>
            <a:ext cx="381000" cy="381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0" name="Oval 39"/>
          <p:cNvSpPr/>
          <p:nvPr/>
        </p:nvSpPr>
        <p:spPr bwMode="auto">
          <a:xfrm>
            <a:off x="7658100" y="2241274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1" name="Rectangle 40"/>
          <p:cNvSpPr/>
          <p:nvPr/>
        </p:nvSpPr>
        <p:spPr bwMode="auto">
          <a:xfrm>
            <a:off x="7543800" y="2133600"/>
            <a:ext cx="381000" cy="381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18" y="909143"/>
            <a:ext cx="3781425" cy="1075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7313819" y="6550223"/>
            <a:ext cx="18301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Y. Furukawa</a:t>
            </a:r>
          </a:p>
        </p:txBody>
      </p:sp>
      <p:sp>
        <p:nvSpPr>
          <p:cNvPr id="31" name="Oval 30"/>
          <p:cNvSpPr/>
          <p:nvPr/>
        </p:nvSpPr>
        <p:spPr bwMode="auto">
          <a:xfrm>
            <a:off x="1543050" y="1457871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356902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Towards Internet-Scale Multi-View Stereo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5410200"/>
            <a:ext cx="7772400" cy="685800"/>
          </a:xfrm>
        </p:spPr>
        <p:txBody>
          <a:bodyPr/>
          <a:lstStyle/>
          <a:p>
            <a:pPr algn="ctr"/>
            <a:r>
              <a:rPr lang="en-US" dirty="0">
                <a:hlinkClick r:id="rId3"/>
              </a:rPr>
              <a:t>YouTube video</a:t>
            </a:r>
            <a:r>
              <a:rPr lang="en-US" dirty="0"/>
              <a:t>, </a:t>
            </a:r>
            <a:r>
              <a:rPr lang="en-US" dirty="0">
                <a:hlinkClick r:id="rId4"/>
              </a:rPr>
              <a:t>CMVS software</a:t>
            </a:r>
            <a:endParaRPr lang="en-US" dirty="0"/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228600" y="6158299"/>
            <a:ext cx="8686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1800" dirty="0"/>
              <a:t> Y. Furukawa, B. Curless, S. Seitz and R. </a:t>
            </a:r>
            <a:r>
              <a:rPr lang="en-US" sz="1800" dirty="0" err="1"/>
              <a:t>Szeliski</a:t>
            </a:r>
            <a:r>
              <a:rPr lang="en-US" sz="1800" dirty="0"/>
              <a:t>, </a:t>
            </a:r>
            <a:r>
              <a:rPr lang="en-US" sz="1800" dirty="0">
                <a:hlinkClick r:id="rId5"/>
              </a:rPr>
              <a:t>Towards</a:t>
            </a:r>
            <a:r>
              <a:rPr lang="en-US" sz="1800" dirty="0">
                <a:hlinkClick r:id="rId6"/>
              </a:rPr>
              <a:t> Internet-scale Multi-view Stereo</a:t>
            </a:r>
            <a:r>
              <a:rPr lang="en-US" sz="1800" dirty="0"/>
              <a:t>, CVPR 2010. </a:t>
            </a:r>
          </a:p>
        </p:txBody>
      </p:sp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1066800"/>
            <a:ext cx="9121588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6170921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New 3D imagery for Google Earth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43000"/>
            <a:ext cx="9144001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E9EA07-7842-F449-A177-FAF5D6154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15D445-8A3D-5B49-8B78-28C90FFF7F75}"/>
              </a:ext>
            </a:extLst>
          </p:cNvPr>
          <p:cNvSpPr txBox="1"/>
          <p:nvPr/>
        </p:nvSpPr>
        <p:spPr>
          <a:xfrm>
            <a:off x="7425260" y="6550223"/>
            <a:ext cx="17187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N. Snavely</a:t>
            </a:r>
          </a:p>
        </p:txBody>
      </p:sp>
    </p:spTree>
    <p:extLst>
      <p:ext uri="{BB962C8B-B14F-4D97-AF65-F5344CB8AC3E}">
        <p14:creationId xmlns:p14="http://schemas.microsoft.com/office/powerpoint/2010/main" val="296763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1360"/>
    </mc:Choice>
    <mc:Fallback xmlns="">
      <p:transition advTm="101360"/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809" fill="hold"/>
                                        <p:tgtEl>
                                          <p:spTgt spid="2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273"/>
                </p:tgtEl>
              </p:cMediaNode>
            </p:vide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matterport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1047044"/>
            <a:ext cx="8382000" cy="527755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7F130E-E2CA-C940-9FED-EA27111C1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0DAAA6-FB4D-384E-8935-F7B3577FE01F}"/>
              </a:ext>
            </a:extLst>
          </p:cNvPr>
          <p:cNvSpPr txBox="1"/>
          <p:nvPr/>
        </p:nvSpPr>
        <p:spPr>
          <a:xfrm>
            <a:off x="7425260" y="6550223"/>
            <a:ext cx="17187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N. Snavely</a:t>
            </a:r>
          </a:p>
        </p:txBody>
      </p:sp>
    </p:spTree>
    <p:extLst>
      <p:ext uri="{BB962C8B-B14F-4D97-AF65-F5344CB8AC3E}">
        <p14:creationId xmlns:p14="http://schemas.microsoft.com/office/powerpoint/2010/main" val="4259076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1360"/>
    </mc:Choice>
    <mc:Fallback xmlns="">
      <p:transition advTm="101360"/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83332" fill="hold"/>
                                        <p:tgtEl>
                                          <p:spTgt spid="2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77"/>
                </p:tgtEl>
              </p:cMediaNode>
            </p:vide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F130E-E2CA-C940-9FED-EA27111C1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Latest and greatest: </a:t>
            </a:r>
            <a:r>
              <a:rPr lang="en-US" dirty="0" err="1"/>
              <a:t>NeRF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AB2B4A-8BB9-DC41-9FA8-D088356B06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78152"/>
            <a:ext cx="9144000" cy="290169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CDA0BA4-D3B3-164E-A59B-ED25430BFBB8}"/>
              </a:ext>
            </a:extLst>
          </p:cNvPr>
          <p:cNvSpPr/>
          <p:nvPr/>
        </p:nvSpPr>
        <p:spPr>
          <a:xfrm>
            <a:off x="0" y="6334780"/>
            <a:ext cx="89311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3"/>
              </a:rPr>
              <a:t>Representing Scenes as Neural Radiance Fields for View Synthesis</a:t>
            </a:r>
            <a:r>
              <a:rPr lang="en-US" sz="1400" dirty="0"/>
              <a:t>. ECCV 2020.</a:t>
            </a:r>
          </a:p>
          <a:p>
            <a:r>
              <a:rPr lang="en-US" sz="1400" dirty="0"/>
              <a:t>Ben Mildenhall, </a:t>
            </a:r>
            <a:r>
              <a:rPr lang="en-US" sz="1400" dirty="0" err="1"/>
              <a:t>Pratul</a:t>
            </a:r>
            <a:r>
              <a:rPr lang="en-US" sz="1400" dirty="0"/>
              <a:t> P. Srinivasan, Matthew </a:t>
            </a:r>
            <a:r>
              <a:rPr lang="en-US" sz="1400" dirty="0" err="1"/>
              <a:t>Tancik</a:t>
            </a:r>
            <a:r>
              <a:rPr lang="en-US" sz="1400" dirty="0"/>
              <a:t>, Jonathan T. Barron, Ravi </a:t>
            </a:r>
            <a:r>
              <a:rPr lang="en-US" sz="1400" dirty="0" err="1"/>
              <a:t>Ramamoorthi</a:t>
            </a:r>
            <a:r>
              <a:rPr lang="en-US" sz="1400" dirty="0"/>
              <a:t>, Ren Ng.</a:t>
            </a:r>
          </a:p>
        </p:txBody>
      </p:sp>
    </p:spTree>
    <p:extLst>
      <p:ext uri="{BB962C8B-B14F-4D97-AF65-F5344CB8AC3E}">
        <p14:creationId xmlns:p14="http://schemas.microsoft.com/office/powerpoint/2010/main" val="3277423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1360"/>
    </mc:Choice>
    <mc:Fallback xmlns="">
      <p:transition advTm="10136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Stereograms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z="2800" dirty="0"/>
              <a:t>Humans can fuse pairs of images to get a sensation of depth</a:t>
            </a:r>
          </a:p>
        </p:txBody>
      </p:sp>
      <p:sp>
        <p:nvSpPr>
          <p:cNvPr id="16388" name="Rectangle 6"/>
          <p:cNvSpPr>
            <a:spLocks noChangeArrowheads="1"/>
          </p:cNvSpPr>
          <p:nvPr/>
        </p:nvSpPr>
        <p:spPr bwMode="auto">
          <a:xfrm>
            <a:off x="2590800" y="6186488"/>
            <a:ext cx="4083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 err="1"/>
              <a:t>Autostereograms</a:t>
            </a:r>
            <a:r>
              <a:rPr lang="en-US" sz="1800" dirty="0"/>
              <a:t>: </a:t>
            </a:r>
            <a:r>
              <a:rPr lang="en-US" sz="1800" dirty="0">
                <a:hlinkClick r:id="rId3"/>
              </a:rPr>
              <a:t>www.magiceye.com</a:t>
            </a:r>
            <a:endParaRPr lang="en-US" sz="1800" dirty="0"/>
          </a:p>
        </p:txBody>
      </p:sp>
      <p:pic>
        <p:nvPicPr>
          <p:cNvPr id="16389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0" y="2206625"/>
            <a:ext cx="4629150" cy="397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D5B2CC-5B00-6547-9278-8C723C344EB7}"/>
              </a:ext>
            </a:extLst>
          </p:cNvPr>
          <p:cNvSpPr txBox="1"/>
          <p:nvPr/>
        </p:nvSpPr>
        <p:spPr>
          <a:xfrm>
            <a:off x="0" y="6535579"/>
            <a:ext cx="3352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Slide from L. </a:t>
            </a:r>
            <a:r>
              <a:rPr lang="en-US" sz="1600" dirty="0" err="1"/>
              <a:t>Lazebnik</a:t>
            </a:r>
            <a:r>
              <a:rPr lang="en-US" sz="1600" dirty="0"/>
              <a:t>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Stereograms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z="2800" dirty="0"/>
              <a:t>Humans can fuse pairs of images to get a sensation of depth</a:t>
            </a:r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2590800" y="6186488"/>
            <a:ext cx="4083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Autostereograms: www.magiceye.com</a:t>
            </a:r>
          </a:p>
        </p:txBody>
      </p:sp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2206625"/>
            <a:ext cx="4629150" cy="397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09800" y="2201863"/>
            <a:ext cx="4724400" cy="398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F74BC61-A802-D442-8F40-C370DE11492F}"/>
              </a:ext>
            </a:extLst>
          </p:cNvPr>
          <p:cNvSpPr txBox="1"/>
          <p:nvPr/>
        </p:nvSpPr>
        <p:spPr>
          <a:xfrm>
            <a:off x="0" y="6535579"/>
            <a:ext cx="3352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Slide from L. </a:t>
            </a:r>
            <a:r>
              <a:rPr lang="en-US" sz="1600" dirty="0" err="1"/>
              <a:t>Lazebnik</a:t>
            </a:r>
            <a:r>
              <a:rPr lang="en-US" sz="1600" dirty="0"/>
              <a:t>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formulation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/>
              <a:t>Given a calibrated binocular stereo pair, fuse it to produce a depth image</a:t>
            </a:r>
          </a:p>
        </p:txBody>
      </p:sp>
      <p:sp>
        <p:nvSpPr>
          <p:cNvPr id="14340" name="Text Box 10"/>
          <p:cNvSpPr txBox="1">
            <a:spLocks noChangeArrowheads="1"/>
          </p:cNvSpPr>
          <p:nvPr/>
        </p:nvSpPr>
        <p:spPr bwMode="auto">
          <a:xfrm>
            <a:off x="2432050" y="1828800"/>
            <a:ext cx="996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800"/>
              <a:t>image 1</a:t>
            </a:r>
            <a:endParaRPr lang="en-GB" sz="1800"/>
          </a:p>
        </p:txBody>
      </p:sp>
      <p:sp>
        <p:nvSpPr>
          <p:cNvPr id="14341" name="Text Box 11"/>
          <p:cNvSpPr txBox="1">
            <a:spLocks noChangeArrowheads="1"/>
          </p:cNvSpPr>
          <p:nvPr/>
        </p:nvSpPr>
        <p:spPr bwMode="auto">
          <a:xfrm>
            <a:off x="5556250" y="1828800"/>
            <a:ext cx="996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800"/>
              <a:t>image 2</a:t>
            </a:r>
            <a:endParaRPr lang="en-GB" sz="1800"/>
          </a:p>
        </p:txBody>
      </p:sp>
      <p:sp>
        <p:nvSpPr>
          <p:cNvPr id="14342" name="Text Box 12"/>
          <p:cNvSpPr txBox="1">
            <a:spLocks noChangeArrowheads="1"/>
          </p:cNvSpPr>
          <p:nvPr/>
        </p:nvSpPr>
        <p:spPr bwMode="auto">
          <a:xfrm>
            <a:off x="3433763" y="4357688"/>
            <a:ext cx="1987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800"/>
              <a:t>Dense depth map</a:t>
            </a:r>
            <a:endParaRPr lang="en-GB" sz="1800"/>
          </a:p>
        </p:txBody>
      </p:sp>
      <p:pic>
        <p:nvPicPr>
          <p:cNvPr id="14343" name="Picture 13" descr="rect_006_007_lef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5588" y="2270125"/>
            <a:ext cx="2741612" cy="201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4" name="Picture 14" descr="rect_006_007_righ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2259013"/>
            <a:ext cx="2749550" cy="201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5" name="Picture 15" descr="disparity_006_007_l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24200" y="4768850"/>
            <a:ext cx="2749550" cy="201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C7FCF8D-6ECB-7843-A73A-4B20E4F094A4}"/>
              </a:ext>
            </a:extLst>
          </p:cNvPr>
          <p:cNvSpPr txBox="1"/>
          <p:nvPr/>
        </p:nvSpPr>
        <p:spPr>
          <a:xfrm>
            <a:off x="0" y="6535579"/>
            <a:ext cx="3352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Slide from L. </a:t>
            </a:r>
            <a:r>
              <a:rPr lang="en-US" sz="1600" dirty="0" err="1"/>
              <a:t>Lazebnik</a:t>
            </a:r>
            <a:r>
              <a:rPr lang="en-US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476387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Basic stereo matching algorithm</a:t>
            </a:r>
          </a:p>
        </p:txBody>
      </p:sp>
      <p:pic>
        <p:nvPicPr>
          <p:cNvPr id="18435" name="Picture 3" descr="lincoln_fu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1066800"/>
            <a:ext cx="5029200" cy="289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5270" name="Line 6"/>
          <p:cNvSpPr>
            <a:spLocks noChangeShapeType="1"/>
          </p:cNvSpPr>
          <p:nvPr/>
        </p:nvSpPr>
        <p:spPr bwMode="auto">
          <a:xfrm>
            <a:off x="4572000" y="3124200"/>
            <a:ext cx="2514600" cy="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3352800" y="2971800"/>
            <a:ext cx="304800" cy="304800"/>
            <a:chOff x="2112" y="1872"/>
            <a:chExt cx="192" cy="192"/>
          </a:xfrm>
        </p:grpSpPr>
        <p:sp>
          <p:nvSpPr>
            <p:cNvPr id="18448" name="Oval 9"/>
            <p:cNvSpPr>
              <a:spLocks noChangeArrowheads="1"/>
            </p:cNvSpPr>
            <p:nvPr/>
          </p:nvSpPr>
          <p:spPr bwMode="auto">
            <a:xfrm>
              <a:off x="2174" y="1941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49" name="Rectangle 16"/>
            <p:cNvSpPr>
              <a:spLocks noChangeArrowheads="1"/>
            </p:cNvSpPr>
            <p:nvPr/>
          </p:nvSpPr>
          <p:spPr bwMode="auto">
            <a:xfrm>
              <a:off x="2112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5257800" y="2971800"/>
            <a:ext cx="304800" cy="304800"/>
            <a:chOff x="3600" y="1872"/>
            <a:chExt cx="192" cy="192"/>
          </a:xfrm>
        </p:grpSpPr>
        <p:sp>
          <p:nvSpPr>
            <p:cNvPr id="18446" name="Oval 7"/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47" name="Rectangle 17"/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96301" name="Rectangle 13"/>
          <p:cNvSpPr>
            <a:spLocks noGrp="1" noChangeArrowheads="1"/>
          </p:cNvSpPr>
          <p:nvPr>
            <p:ph type="body" idx="1"/>
          </p:nvPr>
        </p:nvSpPr>
        <p:spPr>
          <a:xfrm>
            <a:off x="304800" y="4114800"/>
            <a:ext cx="8686800" cy="24384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Char char="•"/>
            </a:pPr>
            <a:r>
              <a:rPr lang="en-US" dirty="0"/>
              <a:t>For each pixel in the first image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Find corresponding </a:t>
            </a:r>
            <a:r>
              <a:rPr lang="en-US" dirty="0" err="1"/>
              <a:t>epipolar</a:t>
            </a:r>
            <a:r>
              <a:rPr lang="en-US" dirty="0"/>
              <a:t> line in the right image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Examine all pixels on the </a:t>
            </a:r>
            <a:r>
              <a:rPr lang="en-US" dirty="0" err="1"/>
              <a:t>epipolar</a:t>
            </a:r>
            <a:r>
              <a:rPr lang="en-US" dirty="0"/>
              <a:t> line and pick the best match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Triangulate the matches to get depth information</a:t>
            </a:r>
            <a:br>
              <a:rPr lang="en-US" dirty="0"/>
            </a:br>
            <a:endParaRPr lang="en-US" dirty="0"/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dirty="0"/>
              <a:t>Simplest case: </a:t>
            </a:r>
            <a:r>
              <a:rPr lang="en-US" dirty="0" err="1"/>
              <a:t>epipolar</a:t>
            </a:r>
            <a:r>
              <a:rPr lang="en-US" dirty="0"/>
              <a:t> lines are corresponding </a:t>
            </a:r>
            <a:r>
              <a:rPr lang="en-US" dirty="0" err="1"/>
              <a:t>scanlines</a:t>
            </a:r>
            <a:endParaRPr lang="en-US" dirty="0"/>
          </a:p>
          <a:p>
            <a:pPr lvl="1">
              <a:lnSpc>
                <a:spcPct val="90000"/>
              </a:lnSpc>
            </a:pPr>
            <a:r>
              <a:rPr lang="en-US" dirty="0"/>
              <a:t>When does this happen?</a:t>
            </a:r>
          </a:p>
        </p:txBody>
      </p: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4800600" y="2971800"/>
            <a:ext cx="304800" cy="304800"/>
            <a:chOff x="3600" y="1872"/>
            <a:chExt cx="192" cy="192"/>
          </a:xfrm>
        </p:grpSpPr>
        <p:sp>
          <p:nvSpPr>
            <p:cNvPr id="18444" name="Oval 17"/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45" name="Rectangle 18"/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5715000" y="2971800"/>
            <a:ext cx="304800" cy="304800"/>
            <a:chOff x="3600" y="1872"/>
            <a:chExt cx="192" cy="192"/>
          </a:xfrm>
        </p:grpSpPr>
        <p:sp>
          <p:nvSpPr>
            <p:cNvPr id="18442" name="Oval 20"/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43" name="Rectangle 21"/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AFBBE8E3-4451-A84A-8B45-F3D69B1A028F}"/>
              </a:ext>
            </a:extLst>
          </p:cNvPr>
          <p:cNvSpPr txBox="1"/>
          <p:nvPr/>
        </p:nvSpPr>
        <p:spPr>
          <a:xfrm>
            <a:off x="0" y="6535579"/>
            <a:ext cx="3352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Slide from L. </a:t>
            </a:r>
            <a:r>
              <a:rPr lang="en-US" sz="1600" dirty="0" err="1"/>
              <a:t>Lazebnik</a:t>
            </a:r>
            <a:r>
              <a:rPr lang="en-US" sz="1600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5270" grpId="0" animBg="1"/>
      <p:bldP spid="396301" grpId="0" build="p" bldLvl="2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INIT" val=""/>
  <p:tag name="USEAMSFONTS" val="True"/>
  <p:tag name="EMBEDFONTS" val="False"/>
  <p:tag name="USEBOLDAMS" val="False"/>
  <p:tag name="DEFAULTDISPLAYSOURCE" val="\documentclass[12pt]{article}\pagestyle{empty}&#10;\begin{document}&#10;\end{document}&#10;"/>
  <p:tag name="TEX2PS" val="latex $(base).tex; dvips -D $(res) -E -o $(base).ps $(base).dvi"/>
  <p:tag name="EXTERNALEDITCOMMAND" val="notepad %"/>
  <p:tag name="GHOSTSCRIPTCOMMAND" val="gswin32c"/>
  <p:tag name="DEFAULTBITMAP" val="pngmono"/>
  <p:tag name="DEFAULTBLEND" val="False"/>
  <p:tag name="DEFAULTTRANSPARENT" val="False"/>
  <p:tag name="DEFAULTWORKAROUNDTRANSPARENCYBUG" val="False"/>
  <p:tag name="DEFAULTRESOLUTION" val="1200"/>
  <p:tag name="DEFAULTMAGNIFICATION" val="1.5"/>
  <p:tag name="DEFAULTFONTSIZE" val="8"/>
  <p:tag name="DEFAULTWIDTH" val="348"/>
  <p:tag name="DEFAULTHEIGHT" val="272"/>
</p:tagLst>
</file>

<file path=ppt/theme/theme1.xml><?xml version="1.0" encoding="utf-8"?>
<a:theme xmlns:a="http://schemas.openxmlformats.org/drawingml/2006/main" name="mosaic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mosai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osaic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saic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D:\seitz\class\490CV\lectures\mosaic.ppt</Template>
  <TotalTime>41055</TotalTime>
  <Words>1831</Words>
  <Application>Microsoft Macintosh PowerPoint</Application>
  <PresentationFormat>On-screen Show (4:3)</PresentationFormat>
  <Paragraphs>336</Paragraphs>
  <Slides>58</Slides>
  <Notes>44</Notes>
  <HiddenSlides>1</HiddenSlides>
  <MMClips>2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58</vt:i4>
      </vt:variant>
    </vt:vector>
  </HeadingPairs>
  <TitlesOfParts>
    <vt:vector size="67" baseType="lpstr">
      <vt:lpstr>Arial</vt:lpstr>
      <vt:lpstr>Calibri</vt:lpstr>
      <vt:lpstr>Tahoma</vt:lpstr>
      <vt:lpstr>Times New Roman</vt:lpstr>
      <vt:lpstr>mosaic</vt:lpstr>
      <vt:lpstr>Equation</vt:lpstr>
      <vt:lpstr>Image</vt:lpstr>
      <vt:lpstr>Image File</vt:lpstr>
      <vt:lpstr>Photo Editor Photo</vt:lpstr>
      <vt:lpstr>Two-View Stereo</vt:lpstr>
      <vt:lpstr>What do you see in this image?</vt:lpstr>
      <vt:lpstr>Stereo</vt:lpstr>
      <vt:lpstr>Stereograms</vt:lpstr>
      <vt:lpstr>Stereograms</vt:lpstr>
      <vt:lpstr>Stereograms</vt:lpstr>
      <vt:lpstr>Stereograms</vt:lpstr>
      <vt:lpstr>Problem formulation</vt:lpstr>
      <vt:lpstr>Basic stereo matching algorithm</vt:lpstr>
      <vt:lpstr>Simplest Case: Parallel images</vt:lpstr>
      <vt:lpstr>Simplest Case: Parallel images</vt:lpstr>
      <vt:lpstr>Essential matrix for parallel images</vt:lpstr>
      <vt:lpstr>Stereo image rectification</vt:lpstr>
      <vt:lpstr>Stereo image rectification</vt:lpstr>
      <vt:lpstr>Rectification example</vt:lpstr>
      <vt:lpstr>Another rectification example</vt:lpstr>
      <vt:lpstr>Basic stereo matching algorithm</vt:lpstr>
      <vt:lpstr>Correspondence search</vt:lpstr>
      <vt:lpstr>Correspondence search</vt:lpstr>
      <vt:lpstr>Correspondence search</vt:lpstr>
      <vt:lpstr>Basic stereo matching algorithm</vt:lpstr>
      <vt:lpstr>Triangulation: History</vt:lpstr>
      <vt:lpstr>Depth from disparity</vt:lpstr>
      <vt:lpstr>Depth from disparity</vt:lpstr>
      <vt:lpstr>Basic stereo matching algorithm</vt:lpstr>
      <vt:lpstr>Failures of correspondence search</vt:lpstr>
      <vt:lpstr>Effect of window size</vt:lpstr>
      <vt:lpstr>Results with window search</vt:lpstr>
      <vt:lpstr>Better methods exist...</vt:lpstr>
      <vt:lpstr>How can we improve window-based matching?</vt:lpstr>
      <vt:lpstr>Non-local constraints</vt:lpstr>
      <vt:lpstr>Non-local constraints</vt:lpstr>
      <vt:lpstr>Non-local constraints</vt:lpstr>
      <vt:lpstr>Non-local constraints</vt:lpstr>
      <vt:lpstr>Scanline stereo</vt:lpstr>
      <vt:lpstr>Stereo matching as global optimization</vt:lpstr>
      <vt:lpstr>Stereo matching as a prediction problem</vt:lpstr>
      <vt:lpstr>Review: Basic stereo matching algorithm</vt:lpstr>
      <vt:lpstr>Depth from Triangulation</vt:lpstr>
      <vt:lpstr>Active stereo with structured light</vt:lpstr>
      <vt:lpstr>Kinect: Structured infrared light</vt:lpstr>
      <vt:lpstr>Apple TrueDepth</vt:lpstr>
      <vt:lpstr>Laser scanning</vt:lpstr>
      <vt:lpstr>Laser scanned models</vt:lpstr>
      <vt:lpstr>Laser scanned models</vt:lpstr>
      <vt:lpstr>Laser scanned models</vt:lpstr>
      <vt:lpstr>Laser scanned models</vt:lpstr>
      <vt:lpstr>Laser scanned models</vt:lpstr>
      <vt:lpstr>Stereo error(distance)</vt:lpstr>
      <vt:lpstr>Multi-view stereo</vt:lpstr>
      <vt:lpstr>Multi-view stereo: Basic idea</vt:lpstr>
      <vt:lpstr>Multi-view stereo: Basic idea</vt:lpstr>
      <vt:lpstr>Multi-view stereo: Basic idea</vt:lpstr>
      <vt:lpstr>Multi-view stereo: Basic idea</vt:lpstr>
      <vt:lpstr>Towards Internet-Scale Multi-View Stereo</vt:lpstr>
      <vt:lpstr>Applications</vt:lpstr>
      <vt:lpstr>Applications</vt:lpstr>
      <vt:lpstr>Latest and greatest: NeRF</vt:lpstr>
    </vt:vector>
  </TitlesOfParts>
  <Company>University of Washington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Computer Vision:  Stereo</dc:title>
  <dc:creator>Steve Seitz</dc:creator>
  <cp:lastModifiedBy>Gupta, Saurabh</cp:lastModifiedBy>
  <cp:revision>753</cp:revision>
  <cp:lastPrinted>2016-03-15T19:50:31Z</cp:lastPrinted>
  <dcterms:created xsi:type="dcterms:W3CDTF">1998-05-10T17:20:27Z</dcterms:created>
  <dcterms:modified xsi:type="dcterms:W3CDTF">2023-03-22T02:49:31Z</dcterms:modified>
</cp:coreProperties>
</file>