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13" r:id="rId2"/>
    <p:sldId id="257" r:id="rId3"/>
    <p:sldId id="976" r:id="rId4"/>
    <p:sldId id="995" r:id="rId5"/>
    <p:sldId id="971" r:id="rId6"/>
    <p:sldId id="423" r:id="rId7"/>
    <p:sldId id="509" r:id="rId8"/>
    <p:sldId id="552" r:id="rId9"/>
    <p:sldId id="618" r:id="rId10"/>
    <p:sldId id="427" r:id="rId11"/>
    <p:sldId id="629" r:id="rId12"/>
    <p:sldId id="996" r:id="rId13"/>
    <p:sldId id="969" r:id="rId14"/>
    <p:sldId id="539" r:id="rId15"/>
    <p:sldId id="259" r:id="rId16"/>
    <p:sldId id="997" r:id="rId17"/>
    <p:sldId id="611" r:id="rId18"/>
    <p:sldId id="615" r:id="rId19"/>
    <p:sldId id="612" r:id="rId20"/>
    <p:sldId id="639" r:id="rId21"/>
    <p:sldId id="640" r:id="rId22"/>
    <p:sldId id="641" r:id="rId23"/>
    <p:sldId id="642" r:id="rId24"/>
    <p:sldId id="643" r:id="rId25"/>
    <p:sldId id="644" r:id="rId26"/>
    <p:sldId id="998" r:id="rId27"/>
    <p:sldId id="646" r:id="rId28"/>
    <p:sldId id="647" r:id="rId29"/>
    <p:sldId id="648" r:id="rId30"/>
    <p:sldId id="649" r:id="rId31"/>
    <p:sldId id="650" r:id="rId32"/>
    <p:sldId id="651" r:id="rId33"/>
    <p:sldId id="578" r:id="rId34"/>
    <p:sldId id="999" r:id="rId35"/>
    <p:sldId id="979" r:id="rId36"/>
    <p:sldId id="980" r:id="rId37"/>
    <p:sldId id="990" r:id="rId38"/>
    <p:sldId id="983" r:id="rId39"/>
    <p:sldId id="987" r:id="rId40"/>
    <p:sldId id="984" r:id="rId41"/>
    <p:sldId id="522" r:id="rId42"/>
    <p:sldId id="520" r:id="rId43"/>
    <p:sldId id="527" r:id="rId44"/>
    <p:sldId id="992" r:id="rId45"/>
    <p:sldId id="978" r:id="rId46"/>
    <p:sldId id="525" r:id="rId47"/>
    <p:sldId id="549"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AA676"/>
    <a:srgbClr val="32000C"/>
    <a:srgbClr val="CB6B30"/>
    <a:srgbClr val="E36243"/>
    <a:srgbClr val="FF4A7E"/>
    <a:srgbClr val="0B0B0B"/>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367"/>
    <p:restoredTop sz="97239" autoAdjust="0"/>
  </p:normalViewPr>
  <p:slideViewPr>
    <p:cSldViewPr>
      <p:cViewPr varScale="1">
        <p:scale>
          <a:sx n="128" d="100"/>
          <a:sy n="128" d="100"/>
        </p:scale>
        <p:origin x="15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B8BD9B6-C2C2-4FB9-A9E2-84C06BD92D85}" type="datetimeFigureOut">
              <a:rPr lang="en-US" altLang="en-US"/>
              <a:pPr/>
              <a:t>4/4/23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8401595-98BC-4713-8674-D8BC70F15B39}" type="slidenum">
              <a:rPr lang="en-US" altLang="en-US"/>
              <a:pPr/>
              <a:t>‹#›</a:t>
            </a:fld>
            <a:endParaRPr lang="en-US" altLang="en-US"/>
          </a:p>
        </p:txBody>
      </p:sp>
    </p:spTree>
    <p:extLst>
      <p:ext uri="{BB962C8B-B14F-4D97-AF65-F5344CB8AC3E}">
        <p14:creationId xmlns:p14="http://schemas.microsoft.com/office/powerpoint/2010/main" val="3682250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CFAFB4F-49B9-4C57-AE1A-AABE60EB7E98}"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0191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040E40D-B457-4109-A8D0-327BCAFBE26B}" type="slidenum">
              <a:rPr lang="en-US" smtClean="0"/>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473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040E40D-B457-4109-A8D0-327BCAFBE26B}" type="slidenum">
              <a:rPr lang="en-US" smtClean="0"/>
              <a:pPr/>
              <a:t>11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394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040E40D-B457-4109-A8D0-327BCAFBE26B}" type="slidenum">
              <a:rPr lang="en-US" smtClean="0"/>
              <a:pPr/>
              <a:t>13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330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At testing time, we are given a new image, we also represent it in terms of image features and apply the trained model to obtain the prediction</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514A96-D829-4E1D-8E3D-56B94308D9CF}"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23718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“Non-parametric” classifier: the</a:t>
            </a:r>
            <a:r>
              <a:rPr lang="en-US" baseline="0" dirty="0"/>
              <a:t> entire training set is essentially the model parameters.</a:t>
            </a:r>
            <a:endParaRPr lang="en-US" dirty="0"/>
          </a:p>
          <a:p>
            <a:r>
              <a:rPr lang="en-US" dirty="0"/>
              <a:t>Pros:</a:t>
            </a:r>
          </a:p>
          <a:p>
            <a:pPr marL="171450" indent="-171450">
              <a:buFontTx/>
              <a:buChar char="-"/>
            </a:pPr>
            <a:r>
              <a:rPr lang="en-US" dirty="0"/>
              <a:t>Very fast at training time</a:t>
            </a:r>
          </a:p>
          <a:p>
            <a:pPr marL="171450" indent="-171450">
              <a:buFontTx/>
              <a:buChar char="-"/>
            </a:pPr>
            <a:r>
              <a:rPr lang="en-US" dirty="0"/>
              <a:t>Flexible:</a:t>
            </a:r>
            <a:r>
              <a:rPr lang="en-US" baseline="0" dirty="0"/>
              <a:t> all it requires is a way to compute similarity or distances between pairs of features. Applies to many different kinds of features.</a:t>
            </a:r>
          </a:p>
          <a:p>
            <a:pPr marL="171450" indent="-171450">
              <a:buFontTx/>
              <a:buChar char="-"/>
            </a:pPr>
            <a:r>
              <a:rPr lang="en-US" baseline="0" dirty="0"/>
              <a:t>Works with any number of classes.</a:t>
            </a:r>
          </a:p>
          <a:p>
            <a:pPr marL="171450" indent="-171450">
              <a:buFontTx/>
              <a:buChar char="-"/>
            </a:pPr>
            <a:r>
              <a:rPr lang="en-US" baseline="0" dirty="0"/>
              <a:t>Works well in practice for large datasets (but see cons)</a:t>
            </a:r>
          </a:p>
          <a:p>
            <a:pPr marL="0" indent="0">
              <a:buFontTx/>
              <a:buNone/>
            </a:pPr>
            <a:r>
              <a:rPr lang="en-US" baseline="0" dirty="0"/>
              <a:t>Cons:</a:t>
            </a:r>
          </a:p>
          <a:p>
            <a:pPr marL="171450" indent="-171450">
              <a:buFontTx/>
              <a:buChar char="-"/>
            </a:pPr>
            <a:r>
              <a:rPr lang="en-US" dirty="0"/>
              <a:t>Slow at test time (need to compute distances between test example and every training example)</a:t>
            </a:r>
          </a:p>
        </p:txBody>
      </p:sp>
      <p:sp>
        <p:nvSpPr>
          <p:cNvPr id="4" name="Slide Number Placeholder 3"/>
          <p:cNvSpPr>
            <a:spLocks noGrp="1"/>
          </p:cNvSpPr>
          <p:nvPr>
            <p:ph type="sldNum" sz="quarter" idx="10"/>
          </p:nvPr>
        </p:nvSpPr>
        <p:spPr/>
        <p:txBody>
          <a:bodyPr/>
          <a:lstStyle/>
          <a:p>
            <a:fld id="{623B36A2-D391-4BB6-B1CB-0A6BDE1DFAD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974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“Parametric” classifier: model defined by a small number of parameters</a:t>
            </a:r>
            <a:r>
              <a:rPr lang="en-US" baseline="0" dirty="0"/>
              <a:t> (w, b)</a:t>
            </a:r>
          </a:p>
          <a:p>
            <a:r>
              <a:rPr lang="en-US" baseline="0" dirty="0"/>
              <a:t>Pros:</a:t>
            </a:r>
          </a:p>
          <a:p>
            <a:pPr marL="171450" indent="-171450">
              <a:buFontTx/>
              <a:buChar char="-"/>
            </a:pPr>
            <a:r>
              <a:rPr lang="en-US" baseline="0" dirty="0"/>
              <a:t>Very fast at test time</a:t>
            </a:r>
          </a:p>
          <a:p>
            <a:pPr marL="0" indent="0">
              <a:buFontTx/>
              <a:buNone/>
            </a:pPr>
            <a:r>
              <a:rPr lang="en-US" baseline="0" dirty="0"/>
              <a:t>Cons: </a:t>
            </a:r>
          </a:p>
          <a:p>
            <a:pPr marL="171450" indent="-171450">
              <a:buFontTx/>
              <a:buChar char="-"/>
            </a:pPr>
            <a:r>
              <a:rPr lang="en-US" dirty="0"/>
              <a:t>Slow at training time: need</a:t>
            </a:r>
            <a:r>
              <a:rPr lang="en-US" baseline="0" dirty="0"/>
              <a:t> to estimate the parameters</a:t>
            </a:r>
          </a:p>
          <a:p>
            <a:pPr marL="171450" indent="-171450">
              <a:buFontTx/>
              <a:buChar char="-"/>
            </a:pPr>
            <a:r>
              <a:rPr lang="en-US" baseline="0" dirty="0"/>
              <a:t>Only works for two classes</a:t>
            </a:r>
          </a:p>
          <a:p>
            <a:pPr marL="171450" indent="-171450">
              <a:buFontTx/>
              <a:buChar char="-"/>
            </a:pPr>
            <a:r>
              <a:rPr lang="en-US" baseline="0" dirty="0"/>
              <a:t>Data may not be </a:t>
            </a:r>
            <a:r>
              <a:rPr lang="en-US" baseline="0"/>
              <a:t>linearly separable</a:t>
            </a:r>
            <a:endParaRPr lang="en-US" dirty="0"/>
          </a:p>
        </p:txBody>
      </p:sp>
      <p:sp>
        <p:nvSpPr>
          <p:cNvPr id="4" name="Slide Number Placeholder 3"/>
          <p:cNvSpPr>
            <a:spLocks noGrp="1"/>
          </p:cNvSpPr>
          <p:nvPr>
            <p:ph type="sldNum" sz="quarter" idx="10"/>
          </p:nvPr>
        </p:nvSpPr>
        <p:spPr/>
        <p:txBody>
          <a:bodyPr/>
          <a:lstStyle/>
          <a:p>
            <a:fld id="{623B36A2-D391-4BB6-B1CB-0A6BDE1DFAD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2827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77209CF-311C-42D5-A10E-DC4B7A434FF7}" type="slidenum">
              <a:rPr lang="en-US" smtClean="0">
                <a:solidFill>
                  <a:prstClr val="black"/>
                </a:solidFill>
              </a:rPr>
              <a:pPr/>
              <a:t>20</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539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AB419C4-F225-4528-AAAD-35F11FA46F7A}" type="slidenum">
              <a:rPr lang="en-US" smtClean="0"/>
              <a:pPr/>
              <a:t>21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192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BA8D757-3770-47F1-A2AF-CB55DD627A3E}" type="slidenum">
              <a:rPr lang="en-US" smtClean="0"/>
              <a:pPr/>
              <a:t>22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5378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938D31-18D5-46E4-9557-40F006113AC7}"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40585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32D97B-47CD-4DE9-887A-75344A3441FA}"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713428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938D31-18D5-46E4-9557-40F006113AC7}"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117815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FCD266-E4F9-46A1-95C7-872321EFD206}" type="slidenum">
              <a:rPr lang="en-US" smtClean="0">
                <a:solidFill>
                  <a:prstClr val="black"/>
                </a:solidFill>
              </a:rPr>
              <a:pPr/>
              <a:t>25</a:t>
            </a:fld>
            <a:endParaRPr 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4692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91E7A34-F962-40C8-82DC-A9AC55FE084A}" type="slidenum">
              <a:rPr lang="en-US" smtClean="0">
                <a:solidFill>
                  <a:prstClr val="black"/>
                </a:solidFill>
              </a:rPr>
              <a:pPr/>
              <a:t>26</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03034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FCD266-E4F9-46A1-95C7-872321EFD206}" type="slidenum">
              <a:rPr lang="en-US" smtClean="0">
                <a:solidFill>
                  <a:prstClr val="black"/>
                </a:solidFill>
              </a:rPr>
              <a:pPr/>
              <a:t>27</a:t>
            </a:fld>
            <a:endParaRPr 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43909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68C2570-543E-4E99-AD93-7AE0D4E359A5}" type="slidenum">
              <a:rPr lang="en-US" smtClean="0">
                <a:solidFill>
                  <a:prstClr val="black"/>
                </a:solidFill>
              </a:rPr>
              <a:pPr/>
              <a:t>28</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2098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68C2570-543E-4E99-AD93-7AE0D4E359A5}" type="slidenum">
              <a:rPr lang="en-US" smtClean="0">
                <a:solidFill>
                  <a:prstClr val="black"/>
                </a:solidFill>
              </a:rPr>
              <a:pPr/>
              <a:t>29</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63998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6935390-C588-4DB4-AE6D-1DFF726F3E17}" type="slidenum">
              <a:rPr lang="en-US" smtClean="0"/>
              <a:pPr/>
              <a:t>33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41406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32D97B-47CD-4DE9-887A-75344A3441FA}" type="slidenum">
              <a:rPr lang="en-US" altLang="en-US" sz="1200">
                <a:latin typeface="Calibri" panose="020F0502020204030204" pitchFamily="34" charset="0"/>
              </a:rPr>
              <a:pPr eaLnBrk="1" hangingPunct="1"/>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10692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At testing time, we are given a new image, we also represent it in terms of image features and apply the trained model to obtain the prediction</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514A96-D829-4E1D-8E3D-56B94308D9CF}" type="slidenum">
              <a:rPr lang="en-US" altLang="en-US" sz="1200">
                <a:latin typeface="Calibri" panose="020F0502020204030204" pitchFamily="34" charset="0"/>
              </a:rPr>
              <a:pPr eaLnBrk="1" hangingPunct="1"/>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94519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Note: these figures don’t work in pdf</a:t>
            </a:r>
          </a:p>
        </p:txBody>
      </p:sp>
      <p:sp>
        <p:nvSpPr>
          <p:cNvPr id="4" name="Slide Number Placeholder 3"/>
          <p:cNvSpPr>
            <a:spLocks noGrp="1"/>
          </p:cNvSpPr>
          <p:nvPr>
            <p:ph type="sldNum" sz="quarter" idx="5"/>
          </p:nvPr>
        </p:nvSpPr>
        <p:spPr/>
        <p:txBody>
          <a:bodyPr/>
          <a:lstStyle/>
          <a:p>
            <a:pPr>
              <a:defRPr/>
            </a:pPr>
            <a:fld id="{44CBE5DD-9F2B-4ABC-A8C8-5244B51D02D3}" type="slidenum">
              <a:rPr lang="en-US" smtClean="0"/>
              <a:pPr>
                <a:defRPr/>
              </a:pPr>
              <a:t>39</a:t>
            </a:fld>
            <a:endParaRPr lang="en-US"/>
          </a:p>
        </p:txBody>
      </p:sp>
    </p:spTree>
    <p:extLst>
      <p:ext uri="{BB962C8B-B14F-4D97-AF65-F5344CB8AC3E}">
        <p14:creationId xmlns:p14="http://schemas.microsoft.com/office/powerpoint/2010/main" val="425984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32D97B-47CD-4DE9-887A-75344A3441FA}"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31496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At testing time, we are given a new image, we also represent it in terms of image features and apply the trained model to obtain the prediction</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514A96-D829-4E1D-8E3D-56B94308D9CF}" type="slidenum">
              <a:rPr lang="en-US" altLang="en-US" sz="1200">
                <a:latin typeface="Calibri" panose="020F0502020204030204" pitchFamily="34" charset="0"/>
              </a:rPr>
              <a:pPr eaLnBrk="1" hangingPunct="1"/>
              <a:t>40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676700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Object: shape, shadows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E0F5C95-E656-480F-BD1B-F16B09F4E81D}" type="slidenum">
              <a:rPr lang="en-US" altLang="en-US"/>
              <a:pPr>
                <a:spcBef>
                  <a:spcPct val="0"/>
                </a:spcBef>
              </a:pPr>
              <a:t>41</a:t>
            </a:fld>
            <a:endParaRPr lang="en-US" altLang="en-US"/>
          </a:p>
        </p:txBody>
      </p:sp>
    </p:spTree>
    <p:extLst>
      <p:ext uri="{BB962C8B-B14F-4D97-AF65-F5344CB8AC3E}">
        <p14:creationId xmlns:p14="http://schemas.microsoft.com/office/powerpoint/2010/main" val="1893074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At testing time, we are given a new image, we also represent it in terms of image features and apply the trained model to obtain the prediction</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514A96-D829-4E1D-8E3D-56B94308D9CF}" type="slidenum">
              <a:rPr lang="en-US" altLang="en-US" sz="1200">
                <a:latin typeface="Calibri" panose="020F0502020204030204" pitchFamily="34" charset="0"/>
              </a:rPr>
              <a:pPr eaLnBrk="1" hangingPunct="1"/>
              <a:t>44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652835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At testing time, we are given with an new image, we also represent it in terms of image features and apply the trained model to obtain the prediction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8CD015C-B42D-4B9F-959D-EA7F95DCDD0D}" type="slidenum">
              <a:rPr lang="en-US" altLang="en-US"/>
              <a:pPr>
                <a:spcBef>
                  <a:spcPct val="0"/>
                </a:spcBef>
              </a:pPr>
              <a:t>46</a:t>
            </a:fld>
            <a:endParaRPr lang="en-US" altLang="en-US"/>
          </a:p>
        </p:txBody>
      </p:sp>
    </p:spTree>
    <p:extLst>
      <p:ext uri="{BB962C8B-B14F-4D97-AF65-F5344CB8AC3E}">
        <p14:creationId xmlns:p14="http://schemas.microsoft.com/office/powerpoint/2010/main" val="141018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32D97B-47CD-4DE9-887A-75344A3441FA}"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738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32D97B-47CD-4DE9-887A-75344A3441FA}"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9207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D48D6A0-4970-4778-AC55-E24C038D9291}" type="slidenum">
              <a:rPr lang="en-US" smtClean="0"/>
              <a:pPr/>
              <a:t>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2796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2AA426C-01D0-46AB-8455-A6C5045630E7}" type="slidenum">
              <a:rPr lang="en-US" smtClean="0"/>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5180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176B586-BEBD-475C-B5B4-467FD56CBCCC}" type="slidenum">
              <a:rPr lang="en-US" smtClean="0"/>
              <a:pPr/>
              <a:t>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739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176B586-BEBD-475C-B5B4-467FD56CBCCC}" type="slidenum">
              <a:rPr lang="en-US" smtClean="0"/>
              <a:pPr/>
              <a:t>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3836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47EF993A-160A-442B-A96C-E214C9ED44B0}" type="datetimeFigureOut">
              <a:rPr lang="en-US" altLang="en-US"/>
              <a:pPr/>
              <a:t>4/4/23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5FC2E4-76E1-4918-A7B7-E8A2B9A8F1EE}" type="slidenum">
              <a:rPr lang="en-US" altLang="en-US"/>
              <a:pPr/>
              <a:t>‹#›</a:t>
            </a:fld>
            <a:endParaRPr lang="en-US" altLang="en-US"/>
          </a:p>
        </p:txBody>
      </p:sp>
    </p:spTree>
    <p:extLst>
      <p:ext uri="{BB962C8B-B14F-4D97-AF65-F5344CB8AC3E}">
        <p14:creationId xmlns:p14="http://schemas.microsoft.com/office/powerpoint/2010/main" val="174945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0DE69AE-F1F9-4D71-B6A7-1424ADC66CBB}" type="datetimeFigureOut">
              <a:rPr lang="en-US" altLang="en-US"/>
              <a:pPr/>
              <a:t>4/4/23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AC0E5A-8F3F-4765-8F4F-D8EC6D185A40}" type="slidenum">
              <a:rPr lang="en-US" altLang="en-US"/>
              <a:pPr/>
              <a:t>‹#›</a:t>
            </a:fld>
            <a:endParaRPr lang="en-US" altLang="en-US"/>
          </a:p>
        </p:txBody>
      </p:sp>
    </p:spTree>
    <p:extLst>
      <p:ext uri="{BB962C8B-B14F-4D97-AF65-F5344CB8AC3E}">
        <p14:creationId xmlns:p14="http://schemas.microsoft.com/office/powerpoint/2010/main" val="427002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6790DC9-F536-4ABF-9577-0F1D773CFD7C}" type="datetimeFigureOut">
              <a:rPr lang="en-US" altLang="en-US"/>
              <a:pPr/>
              <a:t>4/4/23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F370C4-4D99-4105-9567-BF98B6E2CB72}" type="slidenum">
              <a:rPr lang="en-US" altLang="en-US"/>
              <a:pPr/>
              <a:t>‹#›</a:t>
            </a:fld>
            <a:endParaRPr lang="en-US" altLang="en-US"/>
          </a:p>
        </p:txBody>
      </p:sp>
    </p:spTree>
    <p:extLst>
      <p:ext uri="{BB962C8B-B14F-4D97-AF65-F5344CB8AC3E}">
        <p14:creationId xmlns:p14="http://schemas.microsoft.com/office/powerpoint/2010/main" val="252328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DCD82729-9910-47A9-BEBA-F7F0D117455E}" type="datetimeFigureOut">
              <a:rPr lang="en-US" altLang="en-US"/>
              <a:pPr/>
              <a:t>4/4/23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67D7F0-8C8B-45F6-9F09-20134994A84C}" type="slidenum">
              <a:rPr lang="en-US" altLang="en-US"/>
              <a:pPr/>
              <a:t>‹#›</a:t>
            </a:fld>
            <a:endParaRPr lang="en-US" altLang="en-US"/>
          </a:p>
        </p:txBody>
      </p:sp>
    </p:spTree>
    <p:extLst>
      <p:ext uri="{BB962C8B-B14F-4D97-AF65-F5344CB8AC3E}">
        <p14:creationId xmlns:p14="http://schemas.microsoft.com/office/powerpoint/2010/main" val="386674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16BE27B-CFEA-4CC9-A834-1A30D6B35FCA}" type="datetimeFigureOut">
              <a:rPr lang="en-US" altLang="en-US"/>
              <a:pPr/>
              <a:t>4/4/23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A9C1C8-174F-424F-93A2-0A5745037BF6}" type="slidenum">
              <a:rPr lang="en-US" altLang="en-US"/>
              <a:pPr/>
              <a:t>‹#›</a:t>
            </a:fld>
            <a:endParaRPr lang="en-US" altLang="en-US"/>
          </a:p>
        </p:txBody>
      </p:sp>
    </p:spTree>
    <p:extLst>
      <p:ext uri="{BB962C8B-B14F-4D97-AF65-F5344CB8AC3E}">
        <p14:creationId xmlns:p14="http://schemas.microsoft.com/office/powerpoint/2010/main" val="17368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7D5AC26-484A-4CC0-9ED8-717A00922C49}" type="datetimeFigureOut">
              <a:rPr lang="en-US" altLang="en-US"/>
              <a:pPr/>
              <a:t>4/4/23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5D76F4-9F61-4FD8-954B-0794A7853654}" type="slidenum">
              <a:rPr lang="en-US" altLang="en-US"/>
              <a:pPr/>
              <a:t>‹#›</a:t>
            </a:fld>
            <a:endParaRPr lang="en-US" altLang="en-US"/>
          </a:p>
        </p:txBody>
      </p:sp>
    </p:spTree>
    <p:extLst>
      <p:ext uri="{BB962C8B-B14F-4D97-AF65-F5344CB8AC3E}">
        <p14:creationId xmlns:p14="http://schemas.microsoft.com/office/powerpoint/2010/main" val="99357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6D9F6427-FF7F-40BB-B7F3-6E9AF435EDCB}" type="datetimeFigureOut">
              <a:rPr lang="en-US" altLang="en-US"/>
              <a:pPr/>
              <a:t>4/4/23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39805E6-AC01-4789-BDDB-ACA475167488}" type="slidenum">
              <a:rPr lang="en-US" altLang="en-US"/>
              <a:pPr/>
              <a:t>‹#›</a:t>
            </a:fld>
            <a:endParaRPr lang="en-US" altLang="en-US"/>
          </a:p>
        </p:txBody>
      </p:sp>
    </p:spTree>
    <p:extLst>
      <p:ext uri="{BB962C8B-B14F-4D97-AF65-F5344CB8AC3E}">
        <p14:creationId xmlns:p14="http://schemas.microsoft.com/office/powerpoint/2010/main" val="6801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6E4BBD6-A4E3-4C90-A8AF-891B95091501}" type="datetimeFigureOut">
              <a:rPr lang="en-US" altLang="en-US"/>
              <a:pPr/>
              <a:t>4/4/23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0957802-F0C0-4BB2-B6CF-491B2D578D7A}" type="slidenum">
              <a:rPr lang="en-US" altLang="en-US"/>
              <a:pPr/>
              <a:t>‹#›</a:t>
            </a:fld>
            <a:endParaRPr lang="en-US" altLang="en-US"/>
          </a:p>
        </p:txBody>
      </p:sp>
    </p:spTree>
    <p:extLst>
      <p:ext uri="{BB962C8B-B14F-4D97-AF65-F5344CB8AC3E}">
        <p14:creationId xmlns:p14="http://schemas.microsoft.com/office/powerpoint/2010/main" val="7784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1C2FADA-3C31-486F-BD9F-6866CB3CF15A}" type="datetimeFigureOut">
              <a:rPr lang="en-US" altLang="en-US"/>
              <a:pPr/>
              <a:t>4/4/23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20C97D-07F4-4D6D-87C6-4D344D7562D5}" type="slidenum">
              <a:rPr lang="en-US" altLang="en-US"/>
              <a:pPr/>
              <a:t>‹#›</a:t>
            </a:fld>
            <a:endParaRPr lang="en-US" altLang="en-US"/>
          </a:p>
        </p:txBody>
      </p:sp>
    </p:spTree>
    <p:extLst>
      <p:ext uri="{BB962C8B-B14F-4D97-AF65-F5344CB8AC3E}">
        <p14:creationId xmlns:p14="http://schemas.microsoft.com/office/powerpoint/2010/main" val="38328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392764B-8315-4CA1-9CDA-F8F26F57D811}" type="datetimeFigureOut">
              <a:rPr lang="en-US" altLang="en-US"/>
              <a:pPr/>
              <a:t>4/4/23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10BC11-438D-4BFD-88F9-9F4AF0FDC65D}" type="slidenum">
              <a:rPr lang="en-US" altLang="en-US"/>
              <a:pPr/>
              <a:t>‹#›</a:t>
            </a:fld>
            <a:endParaRPr lang="en-US" altLang="en-US"/>
          </a:p>
        </p:txBody>
      </p:sp>
    </p:spTree>
    <p:extLst>
      <p:ext uri="{BB962C8B-B14F-4D97-AF65-F5344CB8AC3E}">
        <p14:creationId xmlns:p14="http://schemas.microsoft.com/office/powerpoint/2010/main" val="361959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CBA03DE-4A43-4AE2-9CEB-F93FFBEE2959}" type="datetimeFigureOut">
              <a:rPr lang="en-US" altLang="en-US"/>
              <a:pPr/>
              <a:t>4/4/23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06985E0-C900-4C83-AB8A-7929B153DB58}" type="slidenum">
              <a:rPr lang="en-US" altLang="en-US"/>
              <a:pPr/>
              <a:t>‹#›</a:t>
            </a:fld>
            <a:endParaRPr lang="en-US" altLang="en-US"/>
          </a:p>
        </p:txBody>
      </p:sp>
    </p:spTree>
    <p:extLst>
      <p:ext uri="{BB962C8B-B14F-4D97-AF65-F5344CB8AC3E}">
        <p14:creationId xmlns:p14="http://schemas.microsoft.com/office/powerpoint/2010/main" val="133752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631D9EDA-9DF1-4AC4-93B5-211DC79261DC}" type="datetimeFigureOut">
              <a:rPr lang="en-US" altLang="en-US"/>
              <a:pPr/>
              <a:t>4/4/23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06AA70E-457A-4C83-AA7F-64E226F3E5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arxiv.org/pdf/1405.0312.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s231n.github.io/classificatio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hyperlink" Target="http://www.umiacs.umd.edu/~joseph/support-vector-machines4.pdf" TargetMode="External"/><Relationship Id="rId4" Type="http://schemas.openxmlformats.org/officeDocument/2006/relationships/image" Target="../media/image13.wmf"/><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hyperlink" Target="http://www.umiacs.umd.edu/~joseph/support-vector-machines4.pdf" TargetMode="External"/><Relationship Id="rId7"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7.bin"/><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hyperlink" Target="http://cs.stanford.edu/people/karpathy/svmjs/dem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oleObject" Target="../embeddings/oleObject8.bin"/><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tackoverflow.com/questions/9480605/what-is-the-relation-between-the-number-of-support-vectors-and-training-data-an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umiacs.umd.edu/~joseph/support-vector-machines4.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hyperlink" Target="http://www.umiacs.umd.edu/~joseph/support-vector-machines4.pdf" TargetMode="Externa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robots.ox.ac.uk/~vgg/research/oxbuildings/index.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inf.ed.ac.uk/teaching/courses/mlsc/Notes/Lecture4/BiasVariance.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nk.springer.com/article/10.1007/BF000549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ink.springer.com/article/10.1007/BF0005492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altLang="en-US" dirty="0">
                <a:ea typeface="ＭＳ Ｐゴシック" panose="020B0600070205080204" pitchFamily="34" charset="-128"/>
              </a:rPr>
              <a:t>Introduction to Recognition</a:t>
            </a:r>
          </a:p>
        </p:txBody>
      </p:sp>
      <p:sp>
        <p:nvSpPr>
          <p:cNvPr id="14338" name="Subtitle 2"/>
          <p:cNvSpPr>
            <a:spLocks noGrp="1"/>
          </p:cNvSpPr>
          <p:nvPr>
            <p:ph type="subTitle" idx="1"/>
          </p:nvPr>
        </p:nvSpPr>
        <p:spPr>
          <a:xfrm>
            <a:off x="1447800" y="3352800"/>
            <a:ext cx="6400800" cy="2971800"/>
          </a:xfrm>
        </p:spPr>
        <p:txBody>
          <a:bodyPr/>
          <a:lstStyle/>
          <a:p>
            <a:pPr eaLnBrk="1" hangingPunct="1"/>
            <a:r>
              <a:rPr lang="en-US" altLang="en-US" dirty="0">
                <a:solidFill>
                  <a:schemeClr val="tx1"/>
                </a:solidFill>
                <a:ea typeface="ＭＳ Ｐゴシック" panose="020B0600070205080204" pitchFamily="34" charset="-128"/>
              </a:rPr>
              <a:t>Computer Vision</a:t>
            </a:r>
          </a:p>
          <a:p>
            <a:pPr eaLnBrk="1" hangingPunct="1"/>
            <a:r>
              <a:rPr lang="en-US" altLang="en-US" dirty="0">
                <a:solidFill>
                  <a:schemeClr val="tx1"/>
                </a:solidFill>
                <a:ea typeface="ＭＳ Ｐゴシック" panose="020B0600070205080204" pitchFamily="34" charset="-128"/>
              </a:rPr>
              <a:t>CS 543 / ECE 549 </a:t>
            </a:r>
          </a:p>
          <a:p>
            <a:pPr eaLnBrk="1" hangingPunct="1"/>
            <a:r>
              <a:rPr lang="en-US" altLang="en-US" dirty="0">
                <a:solidFill>
                  <a:schemeClr val="tx1"/>
                </a:solidFill>
                <a:ea typeface="ＭＳ Ｐゴシック" panose="020B0600070205080204" pitchFamily="34" charset="-128"/>
              </a:rPr>
              <a:t>University of Illinois</a:t>
            </a:r>
          </a:p>
        </p:txBody>
      </p:sp>
      <p:sp>
        <p:nvSpPr>
          <p:cNvPr id="5" name="TextBox 4">
            <a:extLst>
              <a:ext uri="{FF2B5EF4-FFF2-40B4-BE49-F238E27FC236}">
                <a16:creationId xmlns:a16="http://schemas.microsoft.com/office/drawing/2014/main" id="{60C887F8-222E-174E-A5E4-2CE254ADFFC2}"/>
              </a:ext>
            </a:extLst>
          </p:cNvPr>
          <p:cNvSpPr txBox="1"/>
          <p:nvPr/>
        </p:nvSpPr>
        <p:spPr>
          <a:xfrm>
            <a:off x="0" y="6550223"/>
            <a:ext cx="4152900" cy="307777"/>
          </a:xfrm>
          <a:prstGeom prst="rect">
            <a:avLst/>
          </a:prstGeom>
          <a:noFill/>
        </p:spPr>
        <p:txBody>
          <a:bodyPr wrap="square" rtlCol="0">
            <a:spAutoFit/>
          </a:bodyPr>
          <a:lstStyle/>
          <a:p>
            <a:r>
              <a:rPr lang="en-US" sz="1400" dirty="0"/>
              <a:t>Many Slides from D. </a:t>
            </a:r>
            <a:r>
              <a:rPr lang="en-US" sz="1400" dirty="0" err="1"/>
              <a:t>Hoiem</a:t>
            </a:r>
            <a:r>
              <a:rPr lang="en-US" sz="1400" dirty="0"/>
              <a:t>, L. </a:t>
            </a:r>
            <a:r>
              <a:rPr lang="en-US" sz="1400" dirty="0" err="1"/>
              <a:t>Lazebnik</a:t>
            </a:r>
            <a:r>
              <a:rPr lang="en-US" sz="1400"/>
              <a:t>.</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IMG_3534"/>
          <p:cNvPicPr>
            <a:picLocks noChangeAspect="1" noChangeArrowheads="1"/>
          </p:cNvPicPr>
          <p:nvPr/>
        </p:nvPicPr>
        <p:blipFill>
          <a:blip r:embed="rId3" cstate="print"/>
          <a:srcRect t="8163" b="17346"/>
          <a:stretch>
            <a:fillRect/>
          </a:stretch>
        </p:blipFill>
        <p:spPr bwMode="auto">
          <a:xfrm>
            <a:off x="1752600" y="685800"/>
            <a:ext cx="5772150" cy="6172200"/>
          </a:xfrm>
          <a:prstGeom prst="rect">
            <a:avLst/>
          </a:prstGeom>
          <a:noFill/>
          <a:ln w="9525">
            <a:noFill/>
            <a:miter lim="800000"/>
            <a:headEnd/>
            <a:tailEnd/>
          </a:ln>
        </p:spPr>
      </p:pic>
      <p:sp>
        <p:nvSpPr>
          <p:cNvPr id="14339" name="Text Box 3"/>
          <p:cNvSpPr txBox="1">
            <a:spLocks noChangeArrowheads="1"/>
          </p:cNvSpPr>
          <p:nvPr/>
        </p:nvSpPr>
        <p:spPr bwMode="auto">
          <a:xfrm>
            <a:off x="152400" y="0"/>
            <a:ext cx="5009154" cy="646331"/>
          </a:xfrm>
          <a:prstGeom prst="rect">
            <a:avLst/>
          </a:prstGeom>
          <a:noFill/>
          <a:ln w="9525">
            <a:noFill/>
            <a:miter lim="800000"/>
            <a:headEnd/>
            <a:tailEnd/>
          </a:ln>
        </p:spPr>
        <p:txBody>
          <a:bodyPr wrap="none">
            <a:spAutoFit/>
          </a:bodyPr>
          <a:lstStyle/>
          <a:p>
            <a:r>
              <a:rPr lang="en-US" sz="3600" dirty="0"/>
              <a:t>Semantic segmentation</a:t>
            </a:r>
          </a:p>
        </p:txBody>
      </p:sp>
      <p:sp>
        <p:nvSpPr>
          <p:cNvPr id="21" name="TextBox 20"/>
          <p:cNvSpPr txBox="1"/>
          <p:nvPr/>
        </p:nvSpPr>
        <p:spPr>
          <a:xfrm>
            <a:off x="7848600" y="6334780"/>
            <a:ext cx="1295400" cy="523220"/>
          </a:xfrm>
          <a:prstGeom prst="rect">
            <a:avLst/>
          </a:prstGeom>
          <a:noFill/>
        </p:spPr>
        <p:txBody>
          <a:bodyPr wrap="square" rtlCol="0">
            <a:spAutoFit/>
          </a:bodyPr>
          <a:lstStyle/>
          <a:p>
            <a:r>
              <a:rPr lang="en-US" sz="1400" dirty="0"/>
              <a:t>Adapted from </a:t>
            </a:r>
            <a:r>
              <a:rPr lang="en-US" sz="1400" dirty="0" err="1"/>
              <a:t>Fei-Fei</a:t>
            </a:r>
            <a:r>
              <a:rPr lang="en-US" sz="1400" dirty="0"/>
              <a:t> Li</a:t>
            </a:r>
          </a:p>
        </p:txBody>
      </p:sp>
    </p:spTree>
    <p:extLst>
      <p:ext uri="{BB962C8B-B14F-4D97-AF65-F5344CB8AC3E}">
        <p14:creationId xmlns:p14="http://schemas.microsoft.com/office/powerpoint/2010/main" val="353716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IMG_3534"/>
          <p:cNvPicPr>
            <a:picLocks noChangeAspect="1" noChangeArrowheads="1"/>
          </p:cNvPicPr>
          <p:nvPr/>
        </p:nvPicPr>
        <p:blipFill>
          <a:blip r:embed="rId3" cstate="print"/>
          <a:srcRect t="8163" b="17346"/>
          <a:stretch>
            <a:fillRect/>
          </a:stretch>
        </p:blipFill>
        <p:spPr bwMode="auto">
          <a:xfrm>
            <a:off x="1752600" y="685800"/>
            <a:ext cx="5772150" cy="6172200"/>
          </a:xfrm>
          <a:prstGeom prst="rect">
            <a:avLst/>
          </a:prstGeom>
          <a:noFill/>
          <a:ln w="9525">
            <a:noFill/>
            <a:miter lim="800000"/>
            <a:headEnd/>
            <a:tailEnd/>
          </a:ln>
        </p:spPr>
      </p:pic>
      <p:sp>
        <p:nvSpPr>
          <p:cNvPr id="14339" name="Text Box 3"/>
          <p:cNvSpPr txBox="1">
            <a:spLocks noChangeArrowheads="1"/>
          </p:cNvSpPr>
          <p:nvPr/>
        </p:nvSpPr>
        <p:spPr bwMode="auto">
          <a:xfrm>
            <a:off x="152400" y="0"/>
            <a:ext cx="5009154" cy="646331"/>
          </a:xfrm>
          <a:prstGeom prst="rect">
            <a:avLst/>
          </a:prstGeom>
          <a:noFill/>
          <a:ln w="9525">
            <a:noFill/>
            <a:miter lim="800000"/>
            <a:headEnd/>
            <a:tailEnd/>
          </a:ln>
        </p:spPr>
        <p:txBody>
          <a:bodyPr wrap="none">
            <a:spAutoFit/>
          </a:bodyPr>
          <a:lstStyle/>
          <a:p>
            <a:r>
              <a:rPr lang="en-US" sz="3600" dirty="0"/>
              <a:t>Semantic segmentation</a:t>
            </a:r>
          </a:p>
        </p:txBody>
      </p:sp>
      <p:sp>
        <p:nvSpPr>
          <p:cNvPr id="14340" name="Text Box 4"/>
          <p:cNvSpPr txBox="1">
            <a:spLocks noChangeArrowheads="1"/>
          </p:cNvSpPr>
          <p:nvPr/>
        </p:nvSpPr>
        <p:spPr bwMode="auto">
          <a:xfrm>
            <a:off x="5334000" y="1219200"/>
            <a:ext cx="1981200" cy="519113"/>
          </a:xfrm>
          <a:prstGeom prst="rect">
            <a:avLst/>
          </a:prstGeom>
          <a:solidFill>
            <a:srgbClr val="D60093"/>
          </a:solidFill>
          <a:ln w="9525">
            <a:noFill/>
            <a:miter lim="800000"/>
            <a:headEnd/>
            <a:tailEnd/>
          </a:ln>
        </p:spPr>
        <p:txBody>
          <a:bodyPr>
            <a:spAutoFit/>
          </a:bodyPr>
          <a:lstStyle/>
          <a:p>
            <a:pPr algn="ctr">
              <a:spcBef>
                <a:spcPct val="50000"/>
              </a:spcBef>
            </a:pPr>
            <a:r>
              <a:rPr lang="en-US" sz="2800" b="1">
                <a:solidFill>
                  <a:srgbClr val="FFFF00"/>
                </a:solidFill>
              </a:rPr>
              <a:t>mountain</a:t>
            </a:r>
          </a:p>
        </p:txBody>
      </p:sp>
      <p:sp>
        <p:nvSpPr>
          <p:cNvPr id="14341" name="Text Box 5"/>
          <p:cNvSpPr txBox="1">
            <a:spLocks noChangeArrowheads="1"/>
          </p:cNvSpPr>
          <p:nvPr/>
        </p:nvSpPr>
        <p:spPr bwMode="auto">
          <a:xfrm>
            <a:off x="4953000" y="3276600"/>
            <a:ext cx="1828800" cy="519113"/>
          </a:xfrm>
          <a:prstGeom prst="rect">
            <a:avLst/>
          </a:prstGeom>
          <a:solidFill>
            <a:srgbClr val="D60093"/>
          </a:solidFill>
          <a:ln w="9525">
            <a:noFill/>
            <a:miter lim="800000"/>
            <a:headEnd/>
            <a:tailEnd/>
          </a:ln>
        </p:spPr>
        <p:txBody>
          <a:bodyPr>
            <a:spAutoFit/>
          </a:bodyPr>
          <a:lstStyle/>
          <a:p>
            <a:pPr algn="ctr">
              <a:spcBef>
                <a:spcPct val="50000"/>
              </a:spcBef>
            </a:pPr>
            <a:r>
              <a:rPr lang="en-US" sz="2800" b="1" dirty="0">
                <a:solidFill>
                  <a:srgbClr val="FFFF00"/>
                </a:solidFill>
              </a:rPr>
              <a:t>building</a:t>
            </a:r>
          </a:p>
        </p:txBody>
      </p:sp>
      <p:sp>
        <p:nvSpPr>
          <p:cNvPr id="14342" name="Text Box 6"/>
          <p:cNvSpPr txBox="1">
            <a:spLocks noChangeArrowheads="1"/>
          </p:cNvSpPr>
          <p:nvPr/>
        </p:nvSpPr>
        <p:spPr bwMode="auto">
          <a:xfrm>
            <a:off x="1828800" y="2590800"/>
            <a:ext cx="1066800" cy="519113"/>
          </a:xfrm>
          <a:prstGeom prst="rect">
            <a:avLst/>
          </a:prstGeom>
          <a:solidFill>
            <a:srgbClr val="D60093"/>
          </a:solidFill>
          <a:ln w="9525">
            <a:noFill/>
            <a:miter lim="800000"/>
            <a:headEnd/>
            <a:tailEnd/>
          </a:ln>
        </p:spPr>
        <p:txBody>
          <a:bodyPr wrap="square">
            <a:spAutoFit/>
          </a:bodyPr>
          <a:lstStyle/>
          <a:p>
            <a:pPr algn="ctr">
              <a:spcBef>
                <a:spcPct val="50000"/>
              </a:spcBef>
            </a:pPr>
            <a:r>
              <a:rPr lang="en-US" sz="2800" b="1">
                <a:solidFill>
                  <a:srgbClr val="FFFF00"/>
                </a:solidFill>
              </a:rPr>
              <a:t>tree</a:t>
            </a:r>
          </a:p>
        </p:txBody>
      </p:sp>
      <p:sp>
        <p:nvSpPr>
          <p:cNvPr id="14343" name="Text Box 8"/>
          <p:cNvSpPr txBox="1">
            <a:spLocks noChangeArrowheads="1"/>
          </p:cNvSpPr>
          <p:nvPr/>
        </p:nvSpPr>
        <p:spPr bwMode="auto">
          <a:xfrm>
            <a:off x="1905000" y="4648200"/>
            <a:ext cx="1752600" cy="523220"/>
          </a:xfrm>
          <a:prstGeom prst="rect">
            <a:avLst/>
          </a:prstGeom>
          <a:solidFill>
            <a:srgbClr val="D60093"/>
          </a:solidFill>
          <a:ln w="9525">
            <a:noFill/>
            <a:miter lim="800000"/>
            <a:headEnd/>
            <a:tailEnd/>
          </a:ln>
        </p:spPr>
        <p:txBody>
          <a:bodyPr wrap="square">
            <a:spAutoFit/>
          </a:bodyPr>
          <a:lstStyle/>
          <a:p>
            <a:pPr algn="ctr">
              <a:spcBef>
                <a:spcPct val="50000"/>
              </a:spcBef>
            </a:pPr>
            <a:r>
              <a:rPr lang="en-US" sz="2800" b="1" dirty="0">
                <a:solidFill>
                  <a:srgbClr val="FFFF00"/>
                </a:solidFill>
              </a:rPr>
              <a:t>umbrella</a:t>
            </a:r>
          </a:p>
        </p:txBody>
      </p:sp>
      <p:sp>
        <p:nvSpPr>
          <p:cNvPr id="14345" name="Text Box 10"/>
          <p:cNvSpPr txBox="1">
            <a:spLocks noChangeArrowheads="1"/>
          </p:cNvSpPr>
          <p:nvPr/>
        </p:nvSpPr>
        <p:spPr bwMode="auto">
          <a:xfrm>
            <a:off x="1828800" y="5486400"/>
            <a:ext cx="1905000" cy="519113"/>
          </a:xfrm>
          <a:prstGeom prst="rect">
            <a:avLst/>
          </a:prstGeom>
          <a:solidFill>
            <a:srgbClr val="D60093"/>
          </a:solidFill>
          <a:ln w="9525">
            <a:noFill/>
            <a:miter lim="800000"/>
            <a:headEnd/>
            <a:tailEnd/>
          </a:ln>
        </p:spPr>
        <p:txBody>
          <a:bodyPr>
            <a:spAutoFit/>
          </a:bodyPr>
          <a:lstStyle/>
          <a:p>
            <a:pPr algn="ctr">
              <a:spcBef>
                <a:spcPct val="50000"/>
              </a:spcBef>
            </a:pPr>
            <a:r>
              <a:rPr lang="en-US" sz="2800" b="1" dirty="0">
                <a:solidFill>
                  <a:srgbClr val="FFFF00"/>
                </a:solidFill>
              </a:rPr>
              <a:t>person</a:t>
            </a:r>
          </a:p>
        </p:txBody>
      </p:sp>
      <p:sp>
        <p:nvSpPr>
          <p:cNvPr id="14346" name="Text Box 13"/>
          <p:cNvSpPr txBox="1">
            <a:spLocks noChangeArrowheads="1"/>
          </p:cNvSpPr>
          <p:nvPr/>
        </p:nvSpPr>
        <p:spPr bwMode="auto">
          <a:xfrm>
            <a:off x="5943600" y="4419600"/>
            <a:ext cx="1219200" cy="519113"/>
          </a:xfrm>
          <a:prstGeom prst="rect">
            <a:avLst/>
          </a:prstGeom>
          <a:solidFill>
            <a:srgbClr val="D60093"/>
          </a:solidFill>
          <a:ln w="9525">
            <a:noFill/>
            <a:miter lim="800000"/>
            <a:headEnd/>
            <a:tailEnd/>
          </a:ln>
        </p:spPr>
        <p:txBody>
          <a:bodyPr wrap="square">
            <a:spAutoFit/>
          </a:bodyPr>
          <a:lstStyle/>
          <a:p>
            <a:pPr algn="ctr">
              <a:spcBef>
                <a:spcPct val="50000"/>
              </a:spcBef>
            </a:pPr>
            <a:r>
              <a:rPr lang="en-US" sz="2800" b="1" dirty="0">
                <a:solidFill>
                  <a:srgbClr val="FFFF00"/>
                </a:solidFill>
              </a:rPr>
              <a:t>lamp</a:t>
            </a:r>
          </a:p>
        </p:txBody>
      </p:sp>
      <p:sp>
        <p:nvSpPr>
          <p:cNvPr id="11" name="Text Box 4"/>
          <p:cNvSpPr txBox="1">
            <a:spLocks noChangeArrowheads="1"/>
          </p:cNvSpPr>
          <p:nvPr/>
        </p:nvSpPr>
        <p:spPr bwMode="auto">
          <a:xfrm>
            <a:off x="2438400" y="685800"/>
            <a:ext cx="914400" cy="519113"/>
          </a:xfrm>
          <a:prstGeom prst="rect">
            <a:avLst/>
          </a:prstGeom>
          <a:solidFill>
            <a:srgbClr val="D60093"/>
          </a:solidFill>
          <a:ln w="9525">
            <a:noFill/>
            <a:miter lim="800000"/>
            <a:headEnd/>
            <a:tailEnd/>
          </a:ln>
        </p:spPr>
        <p:txBody>
          <a:bodyPr wrap="square">
            <a:spAutoFit/>
          </a:bodyPr>
          <a:lstStyle/>
          <a:p>
            <a:pPr algn="ctr">
              <a:spcBef>
                <a:spcPct val="50000"/>
              </a:spcBef>
            </a:pPr>
            <a:r>
              <a:rPr lang="en-US" sz="2800" b="1" dirty="0">
                <a:solidFill>
                  <a:srgbClr val="FFFF00"/>
                </a:solidFill>
              </a:rPr>
              <a:t>sky</a:t>
            </a:r>
          </a:p>
        </p:txBody>
      </p:sp>
      <p:sp>
        <p:nvSpPr>
          <p:cNvPr id="12" name="Text Box 5"/>
          <p:cNvSpPr txBox="1">
            <a:spLocks noChangeArrowheads="1"/>
          </p:cNvSpPr>
          <p:nvPr/>
        </p:nvSpPr>
        <p:spPr bwMode="auto">
          <a:xfrm>
            <a:off x="2971800" y="1981200"/>
            <a:ext cx="1828800" cy="519113"/>
          </a:xfrm>
          <a:prstGeom prst="rect">
            <a:avLst/>
          </a:prstGeom>
          <a:solidFill>
            <a:srgbClr val="D60093"/>
          </a:solidFill>
          <a:ln w="9525">
            <a:noFill/>
            <a:miter lim="800000"/>
            <a:headEnd/>
            <a:tailEnd/>
          </a:ln>
        </p:spPr>
        <p:txBody>
          <a:bodyPr>
            <a:spAutoFit/>
          </a:bodyPr>
          <a:lstStyle/>
          <a:p>
            <a:pPr algn="ctr">
              <a:spcBef>
                <a:spcPct val="50000"/>
              </a:spcBef>
            </a:pPr>
            <a:r>
              <a:rPr lang="en-US" sz="2800" b="1" dirty="0">
                <a:solidFill>
                  <a:srgbClr val="FFFF00"/>
                </a:solidFill>
              </a:rPr>
              <a:t>building</a:t>
            </a:r>
          </a:p>
        </p:txBody>
      </p:sp>
      <p:sp>
        <p:nvSpPr>
          <p:cNvPr id="14" name="Text Box 9"/>
          <p:cNvSpPr txBox="1">
            <a:spLocks noChangeArrowheads="1"/>
          </p:cNvSpPr>
          <p:nvPr/>
        </p:nvSpPr>
        <p:spPr bwMode="auto">
          <a:xfrm>
            <a:off x="4724400" y="5562600"/>
            <a:ext cx="2514600" cy="523220"/>
          </a:xfrm>
          <a:prstGeom prst="rect">
            <a:avLst/>
          </a:prstGeom>
          <a:solidFill>
            <a:srgbClr val="D60093"/>
          </a:solidFill>
          <a:ln w="9525">
            <a:noFill/>
            <a:miter lim="800000"/>
            <a:headEnd/>
            <a:tailEnd/>
          </a:ln>
        </p:spPr>
        <p:txBody>
          <a:bodyPr wrap="square">
            <a:spAutoFit/>
          </a:bodyPr>
          <a:lstStyle/>
          <a:p>
            <a:pPr algn="ctr">
              <a:spcBef>
                <a:spcPct val="50000"/>
              </a:spcBef>
            </a:pPr>
            <a:r>
              <a:rPr lang="en-US" sz="2800" b="1" dirty="0">
                <a:solidFill>
                  <a:srgbClr val="FFFF00"/>
                </a:solidFill>
              </a:rPr>
              <a:t>market stall</a:t>
            </a:r>
          </a:p>
        </p:txBody>
      </p:sp>
      <p:sp>
        <p:nvSpPr>
          <p:cNvPr id="15" name="Text Box 13"/>
          <p:cNvSpPr txBox="1">
            <a:spLocks noChangeArrowheads="1"/>
          </p:cNvSpPr>
          <p:nvPr/>
        </p:nvSpPr>
        <p:spPr bwMode="auto">
          <a:xfrm>
            <a:off x="2819400" y="3810000"/>
            <a:ext cx="1219200" cy="519113"/>
          </a:xfrm>
          <a:prstGeom prst="rect">
            <a:avLst/>
          </a:prstGeom>
          <a:solidFill>
            <a:srgbClr val="D60093"/>
          </a:solidFill>
          <a:ln w="9525">
            <a:noFill/>
            <a:miter lim="800000"/>
            <a:headEnd/>
            <a:tailEnd/>
          </a:ln>
        </p:spPr>
        <p:txBody>
          <a:bodyPr wrap="square">
            <a:spAutoFit/>
          </a:bodyPr>
          <a:lstStyle/>
          <a:p>
            <a:pPr algn="ctr">
              <a:spcBef>
                <a:spcPct val="50000"/>
              </a:spcBef>
            </a:pPr>
            <a:r>
              <a:rPr lang="en-US" sz="2800" b="1" dirty="0">
                <a:solidFill>
                  <a:srgbClr val="FFFF00"/>
                </a:solidFill>
              </a:rPr>
              <a:t>lamp</a:t>
            </a:r>
          </a:p>
        </p:txBody>
      </p:sp>
      <p:sp>
        <p:nvSpPr>
          <p:cNvPr id="16" name="Text Box 10"/>
          <p:cNvSpPr txBox="1">
            <a:spLocks noChangeArrowheads="1"/>
          </p:cNvSpPr>
          <p:nvPr/>
        </p:nvSpPr>
        <p:spPr bwMode="auto">
          <a:xfrm>
            <a:off x="2514600" y="5638800"/>
            <a:ext cx="1905000" cy="519113"/>
          </a:xfrm>
          <a:prstGeom prst="rect">
            <a:avLst/>
          </a:prstGeom>
          <a:solidFill>
            <a:srgbClr val="D60093"/>
          </a:solidFill>
          <a:ln w="9525">
            <a:noFill/>
            <a:miter lim="800000"/>
            <a:headEnd/>
            <a:tailEnd/>
          </a:ln>
        </p:spPr>
        <p:txBody>
          <a:bodyPr>
            <a:spAutoFit/>
          </a:bodyPr>
          <a:lstStyle/>
          <a:p>
            <a:pPr algn="ctr">
              <a:spcBef>
                <a:spcPct val="50000"/>
              </a:spcBef>
            </a:pPr>
            <a:r>
              <a:rPr lang="en-US" sz="2800" b="1" dirty="0">
                <a:solidFill>
                  <a:srgbClr val="FFFF00"/>
                </a:solidFill>
              </a:rPr>
              <a:t>person</a:t>
            </a:r>
          </a:p>
        </p:txBody>
      </p:sp>
      <p:sp>
        <p:nvSpPr>
          <p:cNvPr id="17" name="Text Box 10"/>
          <p:cNvSpPr txBox="1">
            <a:spLocks noChangeArrowheads="1"/>
          </p:cNvSpPr>
          <p:nvPr/>
        </p:nvSpPr>
        <p:spPr bwMode="auto">
          <a:xfrm>
            <a:off x="2057400" y="5957887"/>
            <a:ext cx="1905000" cy="519113"/>
          </a:xfrm>
          <a:prstGeom prst="rect">
            <a:avLst/>
          </a:prstGeom>
          <a:solidFill>
            <a:srgbClr val="D60093"/>
          </a:solidFill>
          <a:ln w="9525">
            <a:noFill/>
            <a:miter lim="800000"/>
            <a:headEnd/>
            <a:tailEnd/>
          </a:ln>
        </p:spPr>
        <p:txBody>
          <a:bodyPr>
            <a:spAutoFit/>
          </a:bodyPr>
          <a:lstStyle/>
          <a:p>
            <a:pPr algn="ctr">
              <a:spcBef>
                <a:spcPct val="50000"/>
              </a:spcBef>
            </a:pPr>
            <a:r>
              <a:rPr lang="en-US" sz="2800" b="1" dirty="0">
                <a:solidFill>
                  <a:srgbClr val="FFFF00"/>
                </a:solidFill>
              </a:rPr>
              <a:t>person</a:t>
            </a:r>
          </a:p>
        </p:txBody>
      </p:sp>
      <p:sp>
        <p:nvSpPr>
          <p:cNvPr id="18" name="Text Box 10"/>
          <p:cNvSpPr txBox="1">
            <a:spLocks noChangeArrowheads="1"/>
          </p:cNvSpPr>
          <p:nvPr/>
        </p:nvSpPr>
        <p:spPr bwMode="auto">
          <a:xfrm>
            <a:off x="1752600" y="6248400"/>
            <a:ext cx="1905000" cy="519113"/>
          </a:xfrm>
          <a:prstGeom prst="rect">
            <a:avLst/>
          </a:prstGeom>
          <a:solidFill>
            <a:srgbClr val="D60093"/>
          </a:solidFill>
          <a:ln w="9525">
            <a:noFill/>
            <a:miter lim="800000"/>
            <a:headEnd/>
            <a:tailEnd/>
          </a:ln>
        </p:spPr>
        <p:txBody>
          <a:bodyPr>
            <a:spAutoFit/>
          </a:bodyPr>
          <a:lstStyle/>
          <a:p>
            <a:pPr algn="ctr">
              <a:spcBef>
                <a:spcPct val="50000"/>
              </a:spcBef>
            </a:pPr>
            <a:r>
              <a:rPr lang="en-US" sz="2800" b="1" dirty="0">
                <a:solidFill>
                  <a:srgbClr val="FFFF00"/>
                </a:solidFill>
              </a:rPr>
              <a:t>person</a:t>
            </a:r>
          </a:p>
        </p:txBody>
      </p:sp>
      <p:sp>
        <p:nvSpPr>
          <p:cNvPr id="19" name="Text Box 10"/>
          <p:cNvSpPr txBox="1">
            <a:spLocks noChangeArrowheads="1"/>
          </p:cNvSpPr>
          <p:nvPr/>
        </p:nvSpPr>
        <p:spPr bwMode="auto">
          <a:xfrm>
            <a:off x="3352800" y="6338887"/>
            <a:ext cx="1905000" cy="519113"/>
          </a:xfrm>
          <a:prstGeom prst="rect">
            <a:avLst/>
          </a:prstGeom>
          <a:solidFill>
            <a:srgbClr val="D60093"/>
          </a:solidFill>
          <a:ln w="9525">
            <a:noFill/>
            <a:miter lim="800000"/>
            <a:headEnd/>
            <a:tailEnd/>
          </a:ln>
        </p:spPr>
        <p:txBody>
          <a:bodyPr>
            <a:spAutoFit/>
          </a:bodyPr>
          <a:lstStyle/>
          <a:p>
            <a:pPr algn="ctr">
              <a:spcBef>
                <a:spcPct val="50000"/>
              </a:spcBef>
            </a:pPr>
            <a:r>
              <a:rPr lang="en-US" sz="2800" b="1" dirty="0">
                <a:solidFill>
                  <a:srgbClr val="FFFF00"/>
                </a:solidFill>
              </a:rPr>
              <a:t>person</a:t>
            </a:r>
          </a:p>
        </p:txBody>
      </p:sp>
      <p:sp>
        <p:nvSpPr>
          <p:cNvPr id="14344" name="Text Box 9"/>
          <p:cNvSpPr txBox="1">
            <a:spLocks noChangeArrowheads="1"/>
          </p:cNvSpPr>
          <p:nvPr/>
        </p:nvSpPr>
        <p:spPr bwMode="auto">
          <a:xfrm>
            <a:off x="5029200" y="6248400"/>
            <a:ext cx="1524000" cy="523220"/>
          </a:xfrm>
          <a:prstGeom prst="rect">
            <a:avLst/>
          </a:prstGeom>
          <a:solidFill>
            <a:srgbClr val="D60093"/>
          </a:solidFill>
          <a:ln w="9525">
            <a:noFill/>
            <a:miter lim="800000"/>
            <a:headEnd/>
            <a:tailEnd/>
          </a:ln>
        </p:spPr>
        <p:txBody>
          <a:bodyPr>
            <a:spAutoFit/>
          </a:bodyPr>
          <a:lstStyle/>
          <a:p>
            <a:pPr algn="ctr">
              <a:spcBef>
                <a:spcPct val="50000"/>
              </a:spcBef>
            </a:pPr>
            <a:r>
              <a:rPr lang="en-US" sz="2800" b="1" dirty="0">
                <a:solidFill>
                  <a:srgbClr val="FFFF00"/>
                </a:solidFill>
              </a:rPr>
              <a:t>ground</a:t>
            </a:r>
          </a:p>
        </p:txBody>
      </p:sp>
      <p:sp>
        <p:nvSpPr>
          <p:cNvPr id="20" name="Text Box 8"/>
          <p:cNvSpPr txBox="1">
            <a:spLocks noChangeArrowheads="1"/>
          </p:cNvSpPr>
          <p:nvPr/>
        </p:nvSpPr>
        <p:spPr bwMode="auto">
          <a:xfrm>
            <a:off x="3581400" y="4876800"/>
            <a:ext cx="1752600" cy="523220"/>
          </a:xfrm>
          <a:prstGeom prst="rect">
            <a:avLst/>
          </a:prstGeom>
          <a:solidFill>
            <a:srgbClr val="D60093"/>
          </a:solidFill>
          <a:ln w="9525">
            <a:noFill/>
            <a:miter lim="800000"/>
            <a:headEnd/>
            <a:tailEnd/>
          </a:ln>
        </p:spPr>
        <p:txBody>
          <a:bodyPr wrap="square">
            <a:spAutoFit/>
          </a:bodyPr>
          <a:lstStyle/>
          <a:p>
            <a:pPr algn="ctr">
              <a:spcBef>
                <a:spcPct val="50000"/>
              </a:spcBef>
            </a:pPr>
            <a:r>
              <a:rPr lang="en-US" sz="2800" b="1" dirty="0">
                <a:solidFill>
                  <a:srgbClr val="FFFF00"/>
                </a:solidFill>
              </a:rPr>
              <a:t>umbrella</a:t>
            </a:r>
          </a:p>
        </p:txBody>
      </p:sp>
      <p:sp>
        <p:nvSpPr>
          <p:cNvPr id="21" name="TextBox 20"/>
          <p:cNvSpPr txBox="1"/>
          <p:nvPr/>
        </p:nvSpPr>
        <p:spPr>
          <a:xfrm>
            <a:off x="7848600" y="6334780"/>
            <a:ext cx="1295400" cy="523220"/>
          </a:xfrm>
          <a:prstGeom prst="rect">
            <a:avLst/>
          </a:prstGeom>
          <a:noFill/>
        </p:spPr>
        <p:txBody>
          <a:bodyPr wrap="square" rtlCol="0">
            <a:spAutoFit/>
          </a:bodyPr>
          <a:lstStyle/>
          <a:p>
            <a:r>
              <a:rPr lang="en-US" sz="1400" dirty="0"/>
              <a:t>Adapted from </a:t>
            </a:r>
            <a:r>
              <a:rPr lang="en-US" sz="1400" dirty="0" err="1"/>
              <a:t>Fei-Fei</a:t>
            </a:r>
            <a:r>
              <a:rPr lang="en-US" sz="1400" dirty="0"/>
              <a:t> Li</a:t>
            </a:r>
          </a:p>
        </p:txBody>
      </p:sp>
    </p:spTree>
    <p:extLst>
      <p:ext uri="{BB962C8B-B14F-4D97-AF65-F5344CB8AC3E}">
        <p14:creationId xmlns:p14="http://schemas.microsoft.com/office/powerpoint/2010/main" val="77584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dirty="0"/>
              <a:t>Detection, semantic segmentation, instance segmentation</a:t>
            </a:r>
          </a:p>
        </p:txBody>
      </p:sp>
      <p:pic>
        <p:nvPicPr>
          <p:cNvPr id="6" name="Picture 5">
            <a:extLst>
              <a:ext uri="{FF2B5EF4-FFF2-40B4-BE49-F238E27FC236}">
                <a16:creationId xmlns:a16="http://schemas.microsoft.com/office/drawing/2014/main" id="{4CEF917D-102B-BF4A-A979-C3741319E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90" y="3962400"/>
            <a:ext cx="7699310" cy="1967672"/>
          </a:xfrm>
          <a:prstGeom prst="rect">
            <a:avLst/>
          </a:prstGeom>
        </p:spPr>
      </p:pic>
      <p:sp>
        <p:nvSpPr>
          <p:cNvPr id="7" name="TextBox 6">
            <a:extLst>
              <a:ext uri="{FF2B5EF4-FFF2-40B4-BE49-F238E27FC236}">
                <a16:creationId xmlns:a16="http://schemas.microsoft.com/office/drawing/2014/main" id="{499842D6-2475-B84C-897A-93B94FE7507F}"/>
              </a:ext>
            </a:extLst>
          </p:cNvPr>
          <p:cNvSpPr txBox="1"/>
          <p:nvPr/>
        </p:nvSpPr>
        <p:spPr>
          <a:xfrm>
            <a:off x="1155251" y="6004109"/>
            <a:ext cx="2557110" cy="369332"/>
          </a:xfrm>
          <a:prstGeom prst="rect">
            <a:avLst/>
          </a:prstGeom>
          <a:noFill/>
        </p:spPr>
        <p:txBody>
          <a:bodyPr wrap="none" rtlCol="0">
            <a:spAutoFit/>
          </a:bodyPr>
          <a:lstStyle/>
          <a:p>
            <a:r>
              <a:rPr lang="en-US" sz="1800" b="0" dirty="0"/>
              <a:t>semantic segmentation</a:t>
            </a:r>
          </a:p>
        </p:txBody>
      </p:sp>
      <p:sp>
        <p:nvSpPr>
          <p:cNvPr id="8" name="TextBox 7">
            <a:extLst>
              <a:ext uri="{FF2B5EF4-FFF2-40B4-BE49-F238E27FC236}">
                <a16:creationId xmlns:a16="http://schemas.microsoft.com/office/drawing/2014/main" id="{5332CC83-FFA0-0945-B687-9B8CAAD042EA}"/>
              </a:ext>
            </a:extLst>
          </p:cNvPr>
          <p:cNvSpPr txBox="1"/>
          <p:nvPr/>
        </p:nvSpPr>
        <p:spPr>
          <a:xfrm>
            <a:off x="5355610" y="6019800"/>
            <a:ext cx="2492990" cy="369332"/>
          </a:xfrm>
          <a:prstGeom prst="rect">
            <a:avLst/>
          </a:prstGeom>
          <a:noFill/>
        </p:spPr>
        <p:txBody>
          <a:bodyPr wrap="none" rtlCol="0">
            <a:spAutoFit/>
          </a:bodyPr>
          <a:lstStyle/>
          <a:p>
            <a:r>
              <a:rPr lang="en-US" sz="1800" b="0" dirty="0"/>
              <a:t>instance segmentation</a:t>
            </a:r>
          </a:p>
        </p:txBody>
      </p:sp>
      <p:pic>
        <p:nvPicPr>
          <p:cNvPr id="9" name="Picture 8">
            <a:extLst>
              <a:ext uri="{FF2B5EF4-FFF2-40B4-BE49-F238E27FC236}">
                <a16:creationId xmlns:a16="http://schemas.microsoft.com/office/drawing/2014/main" id="{E2065235-75BA-0042-88B9-5E40F9EAD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7696200" cy="1969974"/>
          </a:xfrm>
          <a:prstGeom prst="rect">
            <a:avLst/>
          </a:prstGeom>
        </p:spPr>
      </p:pic>
      <p:sp>
        <p:nvSpPr>
          <p:cNvPr id="10" name="TextBox 9">
            <a:extLst>
              <a:ext uri="{FF2B5EF4-FFF2-40B4-BE49-F238E27FC236}">
                <a16:creationId xmlns:a16="http://schemas.microsoft.com/office/drawing/2014/main" id="{41A36286-CD1E-3849-B460-97CA6A8F2DF0}"/>
              </a:ext>
            </a:extLst>
          </p:cNvPr>
          <p:cNvSpPr txBox="1"/>
          <p:nvPr/>
        </p:nvSpPr>
        <p:spPr>
          <a:xfrm>
            <a:off x="1422579" y="3341574"/>
            <a:ext cx="2185214" cy="369332"/>
          </a:xfrm>
          <a:prstGeom prst="rect">
            <a:avLst/>
          </a:prstGeom>
          <a:noFill/>
        </p:spPr>
        <p:txBody>
          <a:bodyPr wrap="none" rtlCol="0">
            <a:spAutoFit/>
          </a:bodyPr>
          <a:lstStyle/>
          <a:p>
            <a:r>
              <a:rPr lang="en-US" sz="1800" b="0" dirty="0"/>
              <a:t>image classification</a:t>
            </a:r>
          </a:p>
        </p:txBody>
      </p:sp>
      <p:sp>
        <p:nvSpPr>
          <p:cNvPr id="11" name="TextBox 10">
            <a:extLst>
              <a:ext uri="{FF2B5EF4-FFF2-40B4-BE49-F238E27FC236}">
                <a16:creationId xmlns:a16="http://schemas.microsoft.com/office/drawing/2014/main" id="{0199F88F-8517-FC4D-A8CA-796B28E80F01}"/>
              </a:ext>
            </a:extLst>
          </p:cNvPr>
          <p:cNvSpPr txBox="1"/>
          <p:nvPr/>
        </p:nvSpPr>
        <p:spPr>
          <a:xfrm>
            <a:off x="5670943" y="3352800"/>
            <a:ext cx="1800493" cy="369332"/>
          </a:xfrm>
          <a:prstGeom prst="rect">
            <a:avLst/>
          </a:prstGeom>
          <a:noFill/>
        </p:spPr>
        <p:txBody>
          <a:bodyPr wrap="none" rtlCol="0">
            <a:spAutoFit/>
          </a:bodyPr>
          <a:lstStyle/>
          <a:p>
            <a:r>
              <a:rPr lang="en-US" sz="1800" b="0" dirty="0"/>
              <a:t>object detection</a:t>
            </a:r>
          </a:p>
        </p:txBody>
      </p:sp>
      <p:sp>
        <p:nvSpPr>
          <p:cNvPr id="3" name="TextBox 2">
            <a:extLst>
              <a:ext uri="{FF2B5EF4-FFF2-40B4-BE49-F238E27FC236}">
                <a16:creationId xmlns:a16="http://schemas.microsoft.com/office/drawing/2014/main" id="{499B5215-F409-4843-989F-E6A1C538F83B}"/>
              </a:ext>
            </a:extLst>
          </p:cNvPr>
          <p:cNvSpPr txBox="1"/>
          <p:nvPr/>
        </p:nvSpPr>
        <p:spPr>
          <a:xfrm>
            <a:off x="7799504" y="6477000"/>
            <a:ext cx="1268296" cy="307777"/>
          </a:xfrm>
          <a:prstGeom prst="rect">
            <a:avLst/>
          </a:prstGeom>
          <a:noFill/>
        </p:spPr>
        <p:txBody>
          <a:bodyPr wrap="none" rtlCol="0">
            <a:spAutoFit/>
          </a:bodyPr>
          <a:lstStyle/>
          <a:p>
            <a:r>
              <a:rPr lang="en-US" sz="1400" dirty="0">
                <a:hlinkClick r:id="rId4"/>
              </a:rPr>
              <a:t>Image source</a:t>
            </a:r>
            <a:endParaRPr lang="en-US" sz="1400" dirty="0"/>
          </a:p>
        </p:txBody>
      </p:sp>
    </p:spTree>
    <p:extLst>
      <p:ext uri="{BB962C8B-B14F-4D97-AF65-F5344CB8AC3E}">
        <p14:creationId xmlns:p14="http://schemas.microsoft.com/office/powerpoint/2010/main" val="165970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IMG_3534"/>
          <p:cNvPicPr>
            <a:picLocks noChangeAspect="1" noChangeArrowheads="1"/>
          </p:cNvPicPr>
          <p:nvPr/>
        </p:nvPicPr>
        <p:blipFill>
          <a:blip r:embed="rId3" cstate="print"/>
          <a:srcRect t="8163" b="17346"/>
          <a:stretch>
            <a:fillRect/>
          </a:stretch>
        </p:blipFill>
        <p:spPr bwMode="auto">
          <a:xfrm>
            <a:off x="1752600" y="685800"/>
            <a:ext cx="5772150" cy="6172200"/>
          </a:xfrm>
          <a:prstGeom prst="rect">
            <a:avLst/>
          </a:prstGeom>
          <a:noFill/>
          <a:ln w="9525">
            <a:noFill/>
            <a:miter lim="800000"/>
            <a:headEnd/>
            <a:tailEnd/>
          </a:ln>
        </p:spPr>
      </p:pic>
      <p:sp>
        <p:nvSpPr>
          <p:cNvPr id="14339" name="Text Box 3"/>
          <p:cNvSpPr txBox="1">
            <a:spLocks noChangeArrowheads="1"/>
          </p:cNvSpPr>
          <p:nvPr/>
        </p:nvSpPr>
        <p:spPr bwMode="auto">
          <a:xfrm>
            <a:off x="152400" y="0"/>
            <a:ext cx="3828617" cy="646331"/>
          </a:xfrm>
          <a:prstGeom prst="rect">
            <a:avLst/>
          </a:prstGeom>
          <a:noFill/>
          <a:ln w="9525">
            <a:noFill/>
            <a:miter lim="800000"/>
            <a:headEnd/>
            <a:tailEnd/>
          </a:ln>
        </p:spPr>
        <p:txBody>
          <a:bodyPr wrap="none">
            <a:spAutoFit/>
          </a:bodyPr>
          <a:lstStyle/>
          <a:p>
            <a:r>
              <a:rPr lang="en-US" sz="3600" dirty="0"/>
              <a:t>Image description</a:t>
            </a:r>
          </a:p>
        </p:txBody>
      </p:sp>
      <p:sp>
        <p:nvSpPr>
          <p:cNvPr id="4" name="Text Box 4"/>
          <p:cNvSpPr txBox="1">
            <a:spLocks noChangeArrowheads="1"/>
          </p:cNvSpPr>
          <p:nvPr/>
        </p:nvSpPr>
        <p:spPr bwMode="auto">
          <a:xfrm>
            <a:off x="4953000" y="626239"/>
            <a:ext cx="4114800" cy="2585323"/>
          </a:xfrm>
          <a:prstGeom prst="rect">
            <a:avLst/>
          </a:prstGeom>
          <a:solidFill>
            <a:srgbClr val="D60093"/>
          </a:solidFill>
          <a:ln w="9525">
            <a:noFill/>
            <a:miter lim="800000"/>
            <a:headEnd/>
            <a:tailEnd/>
          </a:ln>
        </p:spPr>
        <p:txBody>
          <a:bodyPr wrap="square">
            <a:spAutoFit/>
          </a:bodyPr>
          <a:lstStyle/>
          <a:p>
            <a:pPr algn="l"/>
            <a:r>
              <a:rPr lang="en-US" sz="1800" b="0" dirty="0">
                <a:solidFill>
                  <a:srgbClr val="F7E561"/>
                </a:solidFill>
              </a:rPr>
              <a:t>This is a busy street in an Asian city. Mountains and a large palace or fortress loom in the background. In the foreground, we see colorful souvenir stalls and people walking around and shopping. One person in the lower left is pushing an empty cart, and a couple of people in the middle are sitting, possibly posing for a photograph.</a:t>
            </a:r>
          </a:p>
        </p:txBody>
      </p:sp>
      <p:sp>
        <p:nvSpPr>
          <p:cNvPr id="6" name="TextBox 5"/>
          <p:cNvSpPr txBox="1"/>
          <p:nvPr/>
        </p:nvSpPr>
        <p:spPr>
          <a:xfrm>
            <a:off x="7848600" y="6334780"/>
            <a:ext cx="1295400" cy="523220"/>
          </a:xfrm>
          <a:prstGeom prst="rect">
            <a:avLst/>
          </a:prstGeom>
          <a:noFill/>
        </p:spPr>
        <p:txBody>
          <a:bodyPr wrap="square" rtlCol="0">
            <a:spAutoFit/>
          </a:bodyPr>
          <a:lstStyle/>
          <a:p>
            <a:r>
              <a:rPr lang="en-US" sz="1400" dirty="0"/>
              <a:t>Adapted from </a:t>
            </a:r>
            <a:r>
              <a:rPr lang="en-US" sz="1400" dirty="0" err="1"/>
              <a:t>Fei-Fei</a:t>
            </a:r>
            <a:r>
              <a:rPr lang="en-US" sz="1400" dirty="0"/>
              <a:t> Li</a:t>
            </a:r>
          </a:p>
        </p:txBody>
      </p:sp>
    </p:spTree>
    <p:extLst>
      <p:ext uri="{BB962C8B-B14F-4D97-AF65-F5344CB8AC3E}">
        <p14:creationId xmlns:p14="http://schemas.microsoft.com/office/powerpoint/2010/main" val="334216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Many vision problems involve categorization</a:t>
            </a:r>
          </a:p>
        </p:txBody>
      </p:sp>
      <p:sp>
        <p:nvSpPr>
          <p:cNvPr id="3" name="Content Placeholder 2"/>
          <p:cNvSpPr>
            <a:spLocks noGrp="1"/>
          </p:cNvSpPr>
          <p:nvPr>
            <p:ph idx="1"/>
          </p:nvPr>
        </p:nvSpPr>
        <p:spPr/>
        <p:txBody>
          <a:bodyPr>
            <a:normAutofit fontScale="92500" lnSpcReduction="10000"/>
          </a:bodyPr>
          <a:lstStyle/>
          <a:p>
            <a:r>
              <a:rPr lang="en-US" sz="2800" dirty="0"/>
              <a:t>Image: </a:t>
            </a:r>
            <a:r>
              <a:rPr lang="en-US" sz="2800" i="1" dirty="0"/>
              <a:t>Classify</a:t>
            </a:r>
            <a:r>
              <a:rPr lang="en-US" sz="2800" dirty="0"/>
              <a:t> as indoor/outdoor, which room, what objects are there, etc.</a:t>
            </a:r>
          </a:p>
          <a:p>
            <a:endParaRPr lang="en-US" sz="2800" dirty="0"/>
          </a:p>
          <a:p>
            <a:r>
              <a:rPr lang="en-US" sz="2800" dirty="0"/>
              <a:t>Object Detection: </a:t>
            </a:r>
            <a:r>
              <a:rPr lang="en-US" sz="2800" i="1" dirty="0"/>
              <a:t>classify</a:t>
            </a:r>
            <a:r>
              <a:rPr lang="en-US" sz="2800" dirty="0"/>
              <a:t> location (bounding box or region) as object or non-object</a:t>
            </a:r>
          </a:p>
          <a:p>
            <a:endParaRPr lang="en-US" sz="2800" dirty="0"/>
          </a:p>
          <a:p>
            <a:r>
              <a:rPr lang="en-US" sz="2800" dirty="0"/>
              <a:t>Semantic Segmentation: </a:t>
            </a:r>
            <a:r>
              <a:rPr lang="en-US" sz="2800" i="1" dirty="0"/>
              <a:t>classify</a:t>
            </a:r>
            <a:r>
              <a:rPr lang="en-US" sz="2800" dirty="0"/>
              <a:t> pixel into an object, material, part, etc.</a:t>
            </a:r>
          </a:p>
          <a:p>
            <a:endParaRPr lang="en-US" sz="2800" dirty="0"/>
          </a:p>
          <a:p>
            <a:r>
              <a:rPr lang="en-US" sz="2800" dirty="0"/>
              <a:t>Action Recognition: </a:t>
            </a:r>
            <a:r>
              <a:rPr lang="en-US" sz="2800" i="1" dirty="0"/>
              <a:t>classify</a:t>
            </a:r>
            <a:r>
              <a:rPr lang="en-US" sz="2800" dirty="0"/>
              <a:t> a frame or sequence into an action type</a:t>
            </a:r>
          </a:p>
          <a:p>
            <a:pPr marL="0" indent="0">
              <a:buNone/>
            </a:pPr>
            <a:r>
              <a:rPr lang="en-US" sz="2800" dirty="0"/>
              <a:t>…</a:t>
            </a:r>
          </a:p>
          <a:p>
            <a:endParaRPr lang="en-US" sz="2800" dirty="0"/>
          </a:p>
        </p:txBody>
      </p:sp>
    </p:spTree>
    <p:extLst>
      <p:ext uri="{BB962C8B-B14F-4D97-AF65-F5344CB8AC3E}">
        <p14:creationId xmlns:p14="http://schemas.microsoft.com/office/powerpoint/2010/main" val="36369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67481"/>
            <a:ext cx="8229600" cy="914400"/>
          </a:xfrm>
        </p:spPr>
        <p:txBody>
          <a:bodyPr/>
          <a:lstStyle/>
          <a:p>
            <a:r>
              <a:rPr lang="en-US" altLang="en-US" dirty="0">
                <a:ea typeface="ＭＳ Ｐゴシック" panose="020B0600070205080204" pitchFamily="34" charset="-128"/>
              </a:rPr>
              <a:t>Basic Approach: Supervised Learning</a:t>
            </a:r>
          </a:p>
        </p:txBody>
      </p:sp>
      <p:sp>
        <p:nvSpPr>
          <p:cNvPr id="10" name="Rounded Rectangle 9"/>
          <p:cNvSpPr/>
          <p:nvPr/>
        </p:nvSpPr>
        <p:spPr>
          <a:xfrm>
            <a:off x="5684838" y="1295400"/>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56323" name="Group 12"/>
          <p:cNvGrpSpPr>
            <a:grpSpLocks/>
          </p:cNvGrpSpPr>
          <p:nvPr/>
        </p:nvGrpSpPr>
        <p:grpSpPr bwMode="auto">
          <a:xfrm>
            <a:off x="76200" y="1874838"/>
            <a:ext cx="2438400" cy="2849562"/>
            <a:chOff x="228600" y="1417320"/>
            <a:chExt cx="2438400" cy="2849880"/>
          </a:xfrm>
        </p:grpSpPr>
        <p:pic>
          <p:nvPicPr>
            <p:cNvPr id="56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5638800" y="2743200"/>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Classifier Training</a:t>
            </a:r>
          </a:p>
        </p:txBody>
      </p:sp>
      <p:sp>
        <p:nvSpPr>
          <p:cNvPr id="56325" name="TextBox 13"/>
          <p:cNvSpPr txBox="1">
            <a:spLocks noChangeArrowheads="1"/>
          </p:cNvSpPr>
          <p:nvPr/>
        </p:nvSpPr>
        <p:spPr bwMode="auto">
          <a:xfrm>
            <a:off x="3632200" y="1295400"/>
            <a:ext cx="147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Training</a:t>
            </a:r>
          </a:p>
        </p:txBody>
      </p:sp>
      <p:sp>
        <p:nvSpPr>
          <p:cNvPr id="15" name="Rounded Rectangle 14"/>
          <p:cNvSpPr/>
          <p:nvPr/>
        </p:nvSpPr>
        <p:spPr>
          <a:xfrm>
            <a:off x="3200400" y="2743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16" name="Right Arrow 15"/>
          <p:cNvSpPr/>
          <p:nvPr/>
        </p:nvSpPr>
        <p:spPr>
          <a:xfrm>
            <a:off x="25908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5029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248400"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63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324475"/>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7432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Image Features</a:t>
            </a:r>
          </a:p>
        </p:txBody>
      </p:sp>
      <p:sp>
        <p:nvSpPr>
          <p:cNvPr id="20" name="Right Arrow 19"/>
          <p:cNvSpPr/>
          <p:nvPr/>
        </p:nvSpPr>
        <p:spPr>
          <a:xfrm>
            <a:off x="21336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33" name="TextBox 20"/>
          <p:cNvSpPr txBox="1">
            <a:spLocks noChangeArrowheads="1"/>
          </p:cNvSpPr>
          <p:nvPr/>
        </p:nvSpPr>
        <p:spPr bwMode="auto">
          <a:xfrm>
            <a:off x="3810000" y="4648200"/>
            <a:ext cx="132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Testing</a:t>
            </a:r>
          </a:p>
        </p:txBody>
      </p:sp>
      <p:sp>
        <p:nvSpPr>
          <p:cNvPr id="56334" name="TextBox 21"/>
          <p:cNvSpPr txBox="1">
            <a:spLocks noChangeArrowheads="1"/>
          </p:cNvSpPr>
          <p:nvPr/>
        </p:nvSpPr>
        <p:spPr bwMode="auto">
          <a:xfrm>
            <a:off x="457200" y="6365875"/>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Test Image</a:t>
            </a:r>
          </a:p>
        </p:txBody>
      </p:sp>
      <p:sp>
        <p:nvSpPr>
          <p:cNvPr id="23" name="Right Arrow 22"/>
          <p:cNvSpPr/>
          <p:nvPr/>
        </p:nvSpPr>
        <p:spPr>
          <a:xfrm>
            <a:off x="7315200"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924800" y="2819400"/>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
        <p:nvSpPr>
          <p:cNvPr id="25" name="Rounded Rectangle 24"/>
          <p:cNvSpPr/>
          <p:nvPr/>
        </p:nvSpPr>
        <p:spPr>
          <a:xfrm>
            <a:off x="51816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Trained Classifier</a:t>
            </a:r>
          </a:p>
        </p:txBody>
      </p:sp>
      <p:sp>
        <p:nvSpPr>
          <p:cNvPr id="26" name="Right Arrow 25"/>
          <p:cNvSpPr/>
          <p:nvPr/>
        </p:nvSpPr>
        <p:spPr>
          <a:xfrm>
            <a:off x="45720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a:off x="7010400"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a:spLocks noChangeArrowheads="1"/>
          </p:cNvSpPr>
          <p:nvPr/>
        </p:nvSpPr>
        <p:spPr bwMode="auto">
          <a:xfrm>
            <a:off x="7661275" y="5788819"/>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FF0000"/>
                </a:solidFill>
              </a:rPr>
              <a:t>Outdoor</a:t>
            </a:r>
          </a:p>
        </p:txBody>
      </p:sp>
      <p:sp>
        <p:nvSpPr>
          <p:cNvPr id="29" name="TextBox 28"/>
          <p:cNvSpPr txBox="1">
            <a:spLocks noChangeArrowheads="1"/>
          </p:cNvSpPr>
          <p:nvPr/>
        </p:nvSpPr>
        <p:spPr bwMode="auto">
          <a:xfrm>
            <a:off x="7588250" y="536416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Prediction</a:t>
            </a:r>
          </a:p>
        </p:txBody>
      </p:sp>
      <p:sp>
        <p:nvSpPr>
          <p:cNvPr id="30" name="Rounded Rectangle 29"/>
          <p:cNvSpPr/>
          <p:nvPr/>
        </p:nvSpPr>
        <p:spPr>
          <a:xfrm>
            <a:off x="7635875" y="5227638"/>
            <a:ext cx="14478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26" grpId="0" animBg="1"/>
      <p:bldP spid="27" grpId="0" animBg="1"/>
      <p:bldP spid="28" grpId="0"/>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BC8B-26F4-E84C-B9CE-35F20A77A5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186569-CD59-6A46-8DCD-25515DC8FEE9}"/>
              </a:ext>
            </a:extLst>
          </p:cNvPr>
          <p:cNvSpPr>
            <a:spLocks noGrp="1"/>
          </p:cNvSpPr>
          <p:nvPr>
            <p:ph idx="1"/>
          </p:nvPr>
        </p:nvSpPr>
        <p:spPr/>
        <p:txBody>
          <a:bodyPr/>
          <a:lstStyle/>
          <a:p>
            <a:r>
              <a:rPr lang="en-US" dirty="0"/>
              <a:t>Do you know about the following? (Pick all)</a:t>
            </a:r>
          </a:p>
          <a:p>
            <a:pPr marL="971550" lvl="1" indent="-514350">
              <a:buFont typeface="+mj-lt"/>
              <a:buAutoNum type="alphaLcParenR"/>
            </a:pPr>
            <a:r>
              <a:rPr lang="en-US" dirty="0"/>
              <a:t>Nearest Neighbor Classifiers</a:t>
            </a:r>
          </a:p>
          <a:p>
            <a:pPr marL="971550" lvl="1" indent="-514350">
              <a:buFont typeface="+mj-lt"/>
              <a:buAutoNum type="alphaLcParenR"/>
            </a:pPr>
            <a:r>
              <a:rPr lang="en-US" dirty="0"/>
              <a:t>Support Vector Machines</a:t>
            </a:r>
          </a:p>
          <a:p>
            <a:pPr marL="971550" lvl="1" indent="-514350">
              <a:buFont typeface="+mj-lt"/>
              <a:buAutoNum type="alphaLcParenR"/>
            </a:pPr>
            <a:r>
              <a:rPr lang="en-US" dirty="0"/>
              <a:t>Kernelized Support Vector Machines</a:t>
            </a:r>
          </a:p>
          <a:p>
            <a:pPr marL="971550" lvl="1" indent="-514350">
              <a:buFont typeface="+mj-lt"/>
              <a:buAutoNum type="alphaLcParenR"/>
            </a:pPr>
            <a:r>
              <a:rPr lang="en-US" dirty="0"/>
              <a:t>Decision Tress</a:t>
            </a:r>
          </a:p>
          <a:p>
            <a:pPr marL="971550" lvl="1" indent="-514350">
              <a:buFont typeface="+mj-lt"/>
              <a:buAutoNum type="alphaLcParenR"/>
            </a:pPr>
            <a:r>
              <a:rPr lang="en-US" dirty="0"/>
              <a:t>Random Forests</a:t>
            </a:r>
          </a:p>
        </p:txBody>
      </p:sp>
    </p:spTree>
    <p:extLst>
      <p:ext uri="{BB962C8B-B14F-4D97-AF65-F5344CB8AC3E}">
        <p14:creationId xmlns:p14="http://schemas.microsoft.com/office/powerpoint/2010/main" val="382924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Classifiers: Nearest neighbor</a:t>
            </a:r>
          </a:p>
        </p:txBody>
      </p:sp>
      <p:sp>
        <p:nvSpPr>
          <p:cNvPr id="3" name="Content Placeholder 2"/>
          <p:cNvSpPr>
            <a:spLocks noGrp="1"/>
          </p:cNvSpPr>
          <p:nvPr>
            <p:ph idx="1"/>
          </p:nvPr>
        </p:nvSpPr>
        <p:spPr>
          <a:xfrm>
            <a:off x="228600" y="4495800"/>
            <a:ext cx="8686800" cy="1325563"/>
          </a:xfrm>
        </p:spPr>
        <p:txBody>
          <a:bodyPr>
            <a:normAutofit fontScale="77500" lnSpcReduction="20000"/>
          </a:bodyPr>
          <a:lstStyle/>
          <a:p>
            <a:pPr>
              <a:buNone/>
            </a:pPr>
            <a:r>
              <a:rPr lang="en-US" dirty="0">
                <a:solidFill>
                  <a:srgbClr val="0000FF"/>
                </a:solidFill>
              </a:rPr>
              <a:t>f(</a:t>
            </a:r>
            <a:r>
              <a:rPr lang="en-US" b="1" dirty="0">
                <a:solidFill>
                  <a:srgbClr val="0000FF"/>
                </a:solidFill>
              </a:rPr>
              <a:t>x</a:t>
            </a:r>
            <a:r>
              <a:rPr lang="en-US" dirty="0">
                <a:solidFill>
                  <a:srgbClr val="0000FF"/>
                </a:solidFill>
              </a:rPr>
              <a:t>) = label of the training example nearest to </a:t>
            </a:r>
            <a:r>
              <a:rPr lang="en-US" b="1" dirty="0">
                <a:solidFill>
                  <a:srgbClr val="0000FF"/>
                </a:solidFill>
              </a:rPr>
              <a:t>x</a:t>
            </a:r>
          </a:p>
          <a:p>
            <a:endParaRPr lang="en-US" sz="2400" dirty="0"/>
          </a:p>
          <a:p>
            <a:r>
              <a:rPr lang="en-US" sz="2400" dirty="0"/>
              <a:t>All we need is a distance or similarity function for our inputs</a:t>
            </a:r>
          </a:p>
          <a:p>
            <a:r>
              <a:rPr lang="en-US" sz="2400" dirty="0"/>
              <a:t>No training required!</a:t>
            </a:r>
          </a:p>
        </p:txBody>
      </p:sp>
      <p:sp>
        <p:nvSpPr>
          <p:cNvPr id="4" name="Rectangle 3"/>
          <p:cNvSpPr/>
          <p:nvPr/>
        </p:nvSpPr>
        <p:spPr>
          <a:xfrm>
            <a:off x="2209800" y="18288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2743200" y="25146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3276600" y="17526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2362200" y="32766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3733800" y="29718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3581400" y="37338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p:nvSpPr>
        <p:spPr>
          <a:xfrm>
            <a:off x="5791200" y="2057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p:cNvSpPr/>
          <p:nvPr/>
        </p:nvSpPr>
        <p:spPr>
          <a:xfrm>
            <a:off x="5029200" y="2743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p:cNvSpPr/>
          <p:nvPr/>
        </p:nvSpPr>
        <p:spPr>
          <a:xfrm>
            <a:off x="5791200" y="3124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Oval 12"/>
          <p:cNvSpPr/>
          <p:nvPr/>
        </p:nvSpPr>
        <p:spPr>
          <a:xfrm>
            <a:off x="4876800" y="1676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Oval 13"/>
          <p:cNvSpPr/>
          <p:nvPr/>
        </p:nvSpPr>
        <p:spPr>
          <a:xfrm>
            <a:off x="5257800" y="2286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p:nvSpPr>
        <p:spPr>
          <a:xfrm>
            <a:off x="4876800" y="3581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3657600" y="2234625"/>
            <a:ext cx="1066800" cy="584775"/>
          </a:xfrm>
          <a:prstGeom prst="rect">
            <a:avLst/>
          </a:prstGeom>
          <a:noFill/>
        </p:spPr>
        <p:txBody>
          <a:bodyPr wrap="square" rtlCol="0">
            <a:spAutoFit/>
          </a:bodyPr>
          <a:lstStyle/>
          <a:p>
            <a:pPr algn="ctr"/>
            <a:r>
              <a:rPr lang="en-US" sz="1600" dirty="0">
                <a:solidFill>
                  <a:srgbClr val="000000"/>
                </a:solidFill>
              </a:rPr>
              <a:t>Test example</a:t>
            </a:r>
          </a:p>
        </p:txBody>
      </p:sp>
      <p:sp>
        <p:nvSpPr>
          <p:cNvPr id="19" name="TextBox 18"/>
          <p:cNvSpPr txBox="1"/>
          <p:nvPr/>
        </p:nvSpPr>
        <p:spPr>
          <a:xfrm>
            <a:off x="990600" y="2286000"/>
            <a:ext cx="1295400" cy="830997"/>
          </a:xfrm>
          <a:prstGeom prst="rect">
            <a:avLst/>
          </a:prstGeom>
          <a:noFill/>
        </p:spPr>
        <p:txBody>
          <a:bodyPr wrap="square" rtlCol="0">
            <a:spAutoFit/>
          </a:bodyPr>
          <a:lstStyle/>
          <a:p>
            <a:pPr algn="ctr"/>
            <a:r>
              <a:rPr lang="en-US" sz="1600" dirty="0">
                <a:solidFill>
                  <a:srgbClr val="0000FF"/>
                </a:solidFill>
              </a:rPr>
              <a:t>Training examples from class 1</a:t>
            </a:r>
          </a:p>
        </p:txBody>
      </p:sp>
      <p:sp>
        <p:nvSpPr>
          <p:cNvPr id="20" name="TextBox 19"/>
          <p:cNvSpPr txBox="1"/>
          <p:nvPr/>
        </p:nvSpPr>
        <p:spPr>
          <a:xfrm>
            <a:off x="6248400" y="2133600"/>
            <a:ext cx="1295400" cy="830997"/>
          </a:xfrm>
          <a:prstGeom prst="rect">
            <a:avLst/>
          </a:prstGeom>
          <a:noFill/>
        </p:spPr>
        <p:txBody>
          <a:bodyPr wrap="square" rtlCol="0">
            <a:spAutoFit/>
          </a:bodyPr>
          <a:lstStyle/>
          <a:p>
            <a:pPr algn="ctr"/>
            <a:r>
              <a:rPr lang="en-US" sz="1600" dirty="0">
                <a:solidFill>
                  <a:srgbClr val="FF0000"/>
                </a:solidFill>
              </a:rPr>
              <a:t>Training examples from class 2</a:t>
            </a:r>
          </a:p>
        </p:txBody>
      </p:sp>
      <p:cxnSp>
        <p:nvCxnSpPr>
          <p:cNvPr id="23" name="Straight Arrow Connector 22"/>
          <p:cNvCxnSpPr/>
          <p:nvPr/>
        </p:nvCxnSpPr>
        <p:spPr>
          <a:xfrm rot="16200000" flipV="1">
            <a:off x="3352800" y="2057400"/>
            <a:ext cx="381000" cy="228600"/>
          </a:xfrm>
          <a:prstGeom prst="straightConnector1">
            <a:avLst/>
          </a:prstGeom>
          <a:ln w="254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Diamond 20"/>
          <p:cNvSpPr/>
          <p:nvPr/>
        </p:nvSpPr>
        <p:spPr>
          <a:xfrm>
            <a:off x="3505200" y="2209800"/>
            <a:ext cx="304800" cy="3048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568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K-nearest neighbor classifier</a:t>
            </a:r>
          </a:p>
        </p:txBody>
      </p:sp>
      <p:sp>
        <p:nvSpPr>
          <p:cNvPr id="6" name="Content Placeholder 5"/>
          <p:cNvSpPr>
            <a:spLocks noGrp="1"/>
          </p:cNvSpPr>
          <p:nvPr>
            <p:ph idx="1"/>
          </p:nvPr>
        </p:nvSpPr>
        <p:spPr>
          <a:xfrm>
            <a:off x="457200" y="4419600"/>
            <a:ext cx="8229600" cy="1706563"/>
          </a:xfrm>
        </p:spPr>
        <p:txBody>
          <a:bodyPr/>
          <a:lstStyle/>
          <a:p>
            <a:r>
              <a:rPr lang="en-US" dirty="0"/>
              <a:t>Which classifier is more robust to </a:t>
            </a:r>
            <a:r>
              <a:rPr lang="en-US" i="1" dirty="0"/>
              <a:t>outliers</a:t>
            </a:r>
            <a:r>
              <a:rPr lang="en-US" dirty="0"/>
              <a:t>?</a:t>
            </a:r>
          </a:p>
        </p:txBody>
      </p:sp>
      <p:pic>
        <p:nvPicPr>
          <p:cNvPr id="4" name="Picture 3" descr="Screen Shot 2015-11-17 at 1.12.50 PM.png"/>
          <p:cNvPicPr>
            <a:picLocks noChangeAspect="1"/>
          </p:cNvPicPr>
          <p:nvPr/>
        </p:nvPicPr>
        <p:blipFill rotWithShape="1">
          <a:blip r:embed="rId2">
            <a:extLst>
              <a:ext uri="{28A0092B-C50C-407E-A947-70E740481C1C}">
                <a14:useLocalDpi xmlns:a14="http://schemas.microsoft.com/office/drawing/2010/main" val="0"/>
              </a:ext>
            </a:extLst>
          </a:blip>
          <a:srcRect b="40165"/>
          <a:stretch/>
        </p:blipFill>
        <p:spPr>
          <a:xfrm>
            <a:off x="-76200" y="1772400"/>
            <a:ext cx="9448800" cy="2390546"/>
          </a:xfrm>
          <a:prstGeom prst="rect">
            <a:avLst/>
          </a:prstGeom>
        </p:spPr>
      </p:pic>
      <p:sp>
        <p:nvSpPr>
          <p:cNvPr id="5" name="TextBox 4"/>
          <p:cNvSpPr txBox="1"/>
          <p:nvPr/>
        </p:nvSpPr>
        <p:spPr>
          <a:xfrm>
            <a:off x="1447800" y="6324600"/>
            <a:ext cx="6391493" cy="369332"/>
          </a:xfrm>
          <a:prstGeom prst="rect">
            <a:avLst/>
          </a:prstGeom>
          <a:noFill/>
        </p:spPr>
        <p:txBody>
          <a:bodyPr wrap="none" rtlCol="0">
            <a:spAutoFit/>
          </a:bodyPr>
          <a:lstStyle/>
          <a:p>
            <a:r>
              <a:rPr lang="en-US" dirty="0"/>
              <a:t>Credit: Andrej </a:t>
            </a:r>
            <a:r>
              <a:rPr lang="en-US" dirty="0" err="1"/>
              <a:t>Karpathy</a:t>
            </a:r>
            <a:r>
              <a:rPr lang="en-US" dirty="0"/>
              <a:t>, </a:t>
            </a:r>
            <a:r>
              <a:rPr lang="en-US" dirty="0">
                <a:hlinkClick r:id="rId3"/>
              </a:rPr>
              <a:t>http://cs231n.github.io/classification/</a:t>
            </a:r>
            <a:endParaRPr lang="en-US" dirty="0"/>
          </a:p>
        </p:txBody>
      </p:sp>
    </p:spTree>
    <p:extLst>
      <p:ext uri="{BB962C8B-B14F-4D97-AF65-F5344CB8AC3E}">
        <p14:creationId xmlns:p14="http://schemas.microsoft.com/office/powerpoint/2010/main" val="76462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classifiers</a:t>
            </a:r>
          </a:p>
        </p:txBody>
      </p:sp>
      <p:sp>
        <p:nvSpPr>
          <p:cNvPr id="3" name="Content Placeholder 2"/>
          <p:cNvSpPr>
            <a:spLocks noGrp="1"/>
          </p:cNvSpPr>
          <p:nvPr>
            <p:ph idx="1"/>
          </p:nvPr>
        </p:nvSpPr>
        <p:spPr>
          <a:xfrm>
            <a:off x="228600" y="4800600"/>
            <a:ext cx="8686800" cy="1325563"/>
          </a:xfrm>
        </p:spPr>
        <p:txBody>
          <a:bodyPr/>
          <a:lstStyle/>
          <a:p>
            <a:r>
              <a:rPr lang="en-US" sz="2800" dirty="0"/>
              <a:t>Find a </a:t>
            </a:r>
            <a:r>
              <a:rPr lang="en-US" sz="2800" i="1" dirty="0"/>
              <a:t>linear function </a:t>
            </a:r>
            <a:r>
              <a:rPr lang="en-US" sz="2800" dirty="0"/>
              <a:t>to separate the classes:</a:t>
            </a:r>
          </a:p>
          <a:p>
            <a:endParaRPr lang="en-US" sz="1200" dirty="0"/>
          </a:p>
          <a:p>
            <a:pPr algn="ctr">
              <a:buNone/>
            </a:pPr>
            <a:r>
              <a:rPr lang="en-US" sz="2800" dirty="0">
                <a:solidFill>
                  <a:srgbClr val="0000FF"/>
                </a:solidFill>
              </a:rPr>
              <a:t>	f(</a:t>
            </a:r>
            <a:r>
              <a:rPr lang="en-US" sz="2800" b="1" dirty="0">
                <a:solidFill>
                  <a:srgbClr val="0000FF"/>
                </a:solidFill>
              </a:rPr>
              <a:t>x</a:t>
            </a:r>
            <a:r>
              <a:rPr lang="en-US" sz="2800" dirty="0">
                <a:solidFill>
                  <a:srgbClr val="0000FF"/>
                </a:solidFill>
              </a:rPr>
              <a:t>) = sign(</a:t>
            </a:r>
            <a:r>
              <a:rPr lang="en-US" sz="2800" b="1" dirty="0">
                <a:solidFill>
                  <a:srgbClr val="0000FF"/>
                </a:solidFill>
              </a:rPr>
              <a:t>w </a:t>
            </a:r>
            <a:r>
              <a:rPr lang="en-US" sz="2800" dirty="0">
                <a:solidFill>
                  <a:srgbClr val="0000FF"/>
                </a:solidFill>
                <a:sym typeface="Symbol"/>
              </a:rPr>
              <a:t> </a:t>
            </a:r>
            <a:r>
              <a:rPr lang="en-US" sz="2800" b="1" dirty="0">
                <a:solidFill>
                  <a:srgbClr val="0000FF"/>
                </a:solidFill>
              </a:rPr>
              <a:t>x </a:t>
            </a:r>
            <a:r>
              <a:rPr lang="en-US" sz="2800" dirty="0">
                <a:solidFill>
                  <a:srgbClr val="0000FF"/>
                </a:solidFill>
              </a:rPr>
              <a:t>+ b)</a:t>
            </a:r>
          </a:p>
        </p:txBody>
      </p:sp>
      <p:sp>
        <p:nvSpPr>
          <p:cNvPr id="4" name="Rectangle 3"/>
          <p:cNvSpPr/>
          <p:nvPr/>
        </p:nvSpPr>
        <p:spPr>
          <a:xfrm>
            <a:off x="2209800" y="18288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2743200" y="25146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3276600" y="17526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2362200" y="32766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3733800" y="29718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3581400" y="3733800"/>
            <a:ext cx="228600" cy="228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Oval 9"/>
          <p:cNvSpPr/>
          <p:nvPr/>
        </p:nvSpPr>
        <p:spPr>
          <a:xfrm>
            <a:off x="5791200" y="2057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p:cNvSpPr/>
          <p:nvPr/>
        </p:nvSpPr>
        <p:spPr>
          <a:xfrm>
            <a:off x="5029200" y="2743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p:cNvSpPr/>
          <p:nvPr/>
        </p:nvSpPr>
        <p:spPr>
          <a:xfrm>
            <a:off x="5791200" y="3124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Oval 12"/>
          <p:cNvSpPr/>
          <p:nvPr/>
        </p:nvSpPr>
        <p:spPr>
          <a:xfrm>
            <a:off x="4876800" y="1676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Oval 13"/>
          <p:cNvSpPr/>
          <p:nvPr/>
        </p:nvSpPr>
        <p:spPr>
          <a:xfrm>
            <a:off x="5257800" y="2286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p:nvSpPr>
        <p:spPr>
          <a:xfrm>
            <a:off x="4876800" y="3581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2" name="Straight Connector 21"/>
          <p:cNvCxnSpPr/>
          <p:nvPr/>
        </p:nvCxnSpPr>
        <p:spPr>
          <a:xfrm rot="16200000" flipH="1">
            <a:off x="2667000" y="2590800"/>
            <a:ext cx="3276600" cy="533400"/>
          </a:xfrm>
          <a:prstGeom prst="line">
            <a:avLst/>
          </a:prstGeom>
          <a:ln w="38100">
            <a:solidFill>
              <a:srgbClr val="CC009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32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14400"/>
          </a:xfrm>
        </p:spPr>
        <p:txBody>
          <a:bodyPr>
            <a:normAutofit/>
          </a:bodyPr>
          <a:lstStyle/>
          <a:p>
            <a:r>
              <a:rPr lang="en-US" altLang="en-US" sz="3600" dirty="0">
                <a:ea typeface="ＭＳ Ｐゴシック" panose="020B0600070205080204" pitchFamily="34" charset="-128"/>
              </a:rPr>
              <a:t>Outline</a:t>
            </a:r>
          </a:p>
        </p:txBody>
      </p:sp>
      <p:sp>
        <p:nvSpPr>
          <p:cNvPr id="7171" name="Content Placeholder 2"/>
          <p:cNvSpPr>
            <a:spLocks noGrp="1"/>
          </p:cNvSpPr>
          <p:nvPr>
            <p:ph idx="1"/>
          </p:nvPr>
        </p:nvSpPr>
        <p:spPr>
          <a:xfrm>
            <a:off x="457200" y="990600"/>
            <a:ext cx="8229600" cy="5638800"/>
          </a:xfrm>
        </p:spPr>
        <p:txBody>
          <a:bodyPr>
            <a:normAutofit/>
          </a:bodyPr>
          <a:lstStyle/>
          <a:p>
            <a:pPr>
              <a:buFont typeface="Arial" charset="0"/>
              <a:buChar char="•"/>
              <a:defRPr/>
            </a:pPr>
            <a:endParaRPr lang="en-US" dirty="0">
              <a:cs typeface="+mn-cs"/>
            </a:endParaRPr>
          </a:p>
          <a:p>
            <a:pPr>
              <a:buFont typeface="Arial" charset="0"/>
              <a:buChar char="•"/>
              <a:defRPr/>
            </a:pPr>
            <a:r>
              <a:rPr lang="en-US" dirty="0">
                <a:cs typeface="+mn-cs"/>
              </a:rPr>
              <a:t>Overview</a:t>
            </a:r>
          </a:p>
          <a:p>
            <a:pPr lvl="1">
              <a:buFont typeface="Arial" charset="0"/>
              <a:buChar char="–"/>
              <a:defRPr/>
            </a:pPr>
            <a:r>
              <a:rPr lang="en-US" dirty="0"/>
              <a:t>Task descriptions</a:t>
            </a:r>
          </a:p>
          <a:p>
            <a:pPr lvl="1">
              <a:buFont typeface="Arial" charset="0"/>
              <a:buChar char="–"/>
              <a:defRPr/>
            </a:pPr>
            <a:r>
              <a:rPr lang="en-US" dirty="0"/>
              <a:t>Basic approach</a:t>
            </a:r>
            <a:endParaRPr lang="en-US" dirty="0">
              <a:cs typeface="+mn-cs"/>
            </a:endParaRPr>
          </a:p>
          <a:p>
            <a:pPr>
              <a:buFont typeface="Arial" charset="0"/>
              <a:buChar char="•"/>
              <a:defRPr/>
            </a:pPr>
            <a:r>
              <a:rPr lang="en-US" dirty="0">
                <a:cs typeface="+mn-cs"/>
              </a:rPr>
              <a:t>Classifiers</a:t>
            </a:r>
          </a:p>
          <a:p>
            <a:pPr>
              <a:buFont typeface="Arial" charset="0"/>
              <a:buChar char="•"/>
              <a:defRPr/>
            </a:pPr>
            <a:r>
              <a:rPr lang="en-US" dirty="0">
                <a:cs typeface="+mn-cs"/>
              </a:rPr>
              <a:t>Features</a:t>
            </a:r>
          </a:p>
          <a:p>
            <a:pPr>
              <a:buFont typeface="Arial" charset="0"/>
              <a:buChar char="•"/>
              <a:defRPr/>
            </a:pPr>
            <a:r>
              <a:rPr lang="en-US" dirty="0">
                <a:cs typeface="+mn-cs"/>
              </a:rPr>
              <a:t>Basic Machine Learning Concepts</a:t>
            </a:r>
            <a:endParaRPr lang="en-US" dirty="0"/>
          </a:p>
          <a:p>
            <a:pPr>
              <a:buFont typeface="Arial" charset="0"/>
              <a:buChar char="•"/>
              <a:defRPr/>
            </a:pPr>
            <a:r>
              <a:rPr lang="en-US" dirty="0">
                <a:cs typeface="+mn-cs"/>
              </a:rPr>
              <a:t>Convolutional neural networks (CNNs)</a:t>
            </a:r>
          </a:p>
          <a:p>
            <a:pPr lvl="1">
              <a:buFont typeface="Arial" charset="0"/>
              <a:buChar char="–"/>
              <a:defRPr/>
            </a:pPr>
            <a:endParaRPr lang="en-US" dirty="0"/>
          </a:p>
          <a:p>
            <a:pPr>
              <a:buFont typeface="Arial" charset="0"/>
              <a:buChar char="•"/>
              <a:defRPr/>
            </a:pPr>
            <a:endParaRPr lang="en-US" dirty="0">
              <a:cs typeface="+mn-cs"/>
            </a:endParaRPr>
          </a:p>
        </p:txBody>
      </p:sp>
    </p:spTree>
    <p:extLst>
      <p:ext uri="{BB962C8B-B14F-4D97-AF65-F5344CB8AC3E}">
        <p14:creationId xmlns:p14="http://schemas.microsoft.com/office/powerpoint/2010/main" val="401718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t>Linear classifiers</a:t>
            </a:r>
          </a:p>
        </p:txBody>
      </p:sp>
      <p:sp>
        <p:nvSpPr>
          <p:cNvPr id="4100" name="Rectangle 3"/>
          <p:cNvSpPr>
            <a:spLocks noGrp="1" noChangeArrowheads="1"/>
          </p:cNvSpPr>
          <p:nvPr>
            <p:ph type="body" idx="1"/>
          </p:nvPr>
        </p:nvSpPr>
        <p:spPr>
          <a:xfrm>
            <a:off x="685800" y="914400"/>
            <a:ext cx="8229600" cy="5257800"/>
          </a:xfrm>
        </p:spPr>
        <p:txBody>
          <a:bodyPr/>
          <a:lstStyle/>
          <a:p>
            <a:pPr>
              <a:buFontTx/>
              <a:buChar char="•"/>
            </a:pPr>
            <a:r>
              <a:rPr lang="en-US" dirty="0"/>
              <a:t>When the data is linearly separable, there may be more than one separator (</a:t>
            </a:r>
            <a:r>
              <a:rPr lang="en-US" dirty="0" err="1"/>
              <a:t>hyperplane</a:t>
            </a:r>
            <a:r>
              <a:rPr lang="en-US" dirty="0"/>
              <a:t>)</a:t>
            </a:r>
          </a:p>
        </p:txBody>
      </p:sp>
      <p:sp>
        <p:nvSpPr>
          <p:cNvPr id="4101" name="Oval 8"/>
          <p:cNvSpPr>
            <a:spLocks noChangeArrowheads="1"/>
          </p:cNvSpPr>
          <p:nvPr/>
        </p:nvSpPr>
        <p:spPr bwMode="auto">
          <a:xfrm>
            <a:off x="838200" y="3962400"/>
            <a:ext cx="152400" cy="152400"/>
          </a:xfrm>
          <a:prstGeom prst="ellipse">
            <a:avLst/>
          </a:prstGeom>
          <a:solidFill>
            <a:schemeClr val="accent2"/>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02" name="Oval 9"/>
          <p:cNvSpPr>
            <a:spLocks noChangeArrowheads="1"/>
          </p:cNvSpPr>
          <p:nvPr/>
        </p:nvSpPr>
        <p:spPr bwMode="auto">
          <a:xfrm>
            <a:off x="1524000" y="4038600"/>
            <a:ext cx="152400" cy="152400"/>
          </a:xfrm>
          <a:prstGeom prst="ellipse">
            <a:avLst/>
          </a:prstGeom>
          <a:solidFill>
            <a:schemeClr val="accent2"/>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03" name="Oval 10"/>
          <p:cNvSpPr>
            <a:spLocks noChangeArrowheads="1"/>
          </p:cNvSpPr>
          <p:nvPr/>
        </p:nvSpPr>
        <p:spPr bwMode="auto">
          <a:xfrm>
            <a:off x="1524000" y="4724400"/>
            <a:ext cx="152400" cy="152400"/>
          </a:xfrm>
          <a:prstGeom prst="ellipse">
            <a:avLst/>
          </a:prstGeom>
          <a:solidFill>
            <a:schemeClr val="accent2"/>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04" name="Oval 11"/>
          <p:cNvSpPr>
            <a:spLocks noChangeArrowheads="1"/>
          </p:cNvSpPr>
          <p:nvPr/>
        </p:nvSpPr>
        <p:spPr bwMode="auto">
          <a:xfrm>
            <a:off x="762000" y="4267200"/>
            <a:ext cx="152400" cy="152400"/>
          </a:xfrm>
          <a:prstGeom prst="ellipse">
            <a:avLst/>
          </a:prstGeom>
          <a:solidFill>
            <a:schemeClr val="accent2"/>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05" name="Oval 12"/>
          <p:cNvSpPr>
            <a:spLocks noChangeArrowheads="1"/>
          </p:cNvSpPr>
          <p:nvPr/>
        </p:nvSpPr>
        <p:spPr bwMode="auto">
          <a:xfrm>
            <a:off x="2286000" y="4114800"/>
            <a:ext cx="152400" cy="152400"/>
          </a:xfrm>
          <a:prstGeom prst="ellipse">
            <a:avLst/>
          </a:prstGeom>
          <a:solidFill>
            <a:schemeClr val="accent2"/>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06" name="Oval 13"/>
          <p:cNvSpPr>
            <a:spLocks noChangeArrowheads="1"/>
          </p:cNvSpPr>
          <p:nvPr/>
        </p:nvSpPr>
        <p:spPr bwMode="auto">
          <a:xfrm>
            <a:off x="2895600" y="4953000"/>
            <a:ext cx="152400" cy="152400"/>
          </a:xfrm>
          <a:prstGeom prst="ellipse">
            <a:avLst/>
          </a:prstGeom>
          <a:solidFill>
            <a:schemeClr val="accent2"/>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07" name="Oval 14"/>
          <p:cNvSpPr>
            <a:spLocks noChangeArrowheads="1"/>
          </p:cNvSpPr>
          <p:nvPr/>
        </p:nvSpPr>
        <p:spPr bwMode="auto">
          <a:xfrm>
            <a:off x="3124200" y="30480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08" name="Oval 15"/>
          <p:cNvSpPr>
            <a:spLocks noChangeArrowheads="1"/>
          </p:cNvSpPr>
          <p:nvPr/>
        </p:nvSpPr>
        <p:spPr bwMode="auto">
          <a:xfrm>
            <a:off x="3886200" y="33528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09" name="Oval 16"/>
          <p:cNvSpPr>
            <a:spLocks noChangeArrowheads="1"/>
          </p:cNvSpPr>
          <p:nvPr/>
        </p:nvSpPr>
        <p:spPr bwMode="auto">
          <a:xfrm>
            <a:off x="4114800" y="40386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10" name="Oval 17"/>
          <p:cNvSpPr>
            <a:spLocks noChangeArrowheads="1"/>
          </p:cNvSpPr>
          <p:nvPr/>
        </p:nvSpPr>
        <p:spPr bwMode="auto">
          <a:xfrm>
            <a:off x="3429000" y="40386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11" name="Oval 18"/>
          <p:cNvSpPr>
            <a:spLocks noChangeArrowheads="1"/>
          </p:cNvSpPr>
          <p:nvPr/>
        </p:nvSpPr>
        <p:spPr bwMode="auto">
          <a:xfrm>
            <a:off x="2667000" y="27432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12" name="Oval 19"/>
          <p:cNvSpPr>
            <a:spLocks noChangeArrowheads="1"/>
          </p:cNvSpPr>
          <p:nvPr/>
        </p:nvSpPr>
        <p:spPr bwMode="auto">
          <a:xfrm>
            <a:off x="4724400" y="48006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13" name="Oval 20"/>
          <p:cNvSpPr>
            <a:spLocks noChangeArrowheads="1"/>
          </p:cNvSpPr>
          <p:nvPr/>
        </p:nvSpPr>
        <p:spPr bwMode="auto">
          <a:xfrm>
            <a:off x="4953000" y="36576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14" name="Oval 21"/>
          <p:cNvSpPr>
            <a:spLocks noChangeArrowheads="1"/>
          </p:cNvSpPr>
          <p:nvPr/>
        </p:nvSpPr>
        <p:spPr bwMode="auto">
          <a:xfrm>
            <a:off x="2286000" y="5715000"/>
            <a:ext cx="152400" cy="152400"/>
          </a:xfrm>
          <a:prstGeom prst="ellipse">
            <a:avLst/>
          </a:prstGeom>
          <a:solidFill>
            <a:schemeClr val="accent2"/>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15" name="Oval 22"/>
          <p:cNvSpPr>
            <a:spLocks noChangeArrowheads="1"/>
          </p:cNvSpPr>
          <p:nvPr/>
        </p:nvSpPr>
        <p:spPr bwMode="auto">
          <a:xfrm>
            <a:off x="4114800" y="25146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16" name="Oval 23"/>
          <p:cNvSpPr>
            <a:spLocks noChangeArrowheads="1"/>
          </p:cNvSpPr>
          <p:nvPr/>
        </p:nvSpPr>
        <p:spPr bwMode="auto">
          <a:xfrm>
            <a:off x="5410200" y="45720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966680" name="Line 24"/>
          <p:cNvSpPr>
            <a:spLocks noChangeShapeType="1"/>
          </p:cNvSpPr>
          <p:nvPr/>
        </p:nvSpPr>
        <p:spPr bwMode="auto">
          <a:xfrm>
            <a:off x="1371600" y="2743200"/>
            <a:ext cx="3581400" cy="3581400"/>
          </a:xfrm>
          <a:prstGeom prst="line">
            <a:avLst/>
          </a:prstGeom>
          <a:noFill/>
          <a:ln w="38100">
            <a:solidFill>
              <a:schemeClr val="tx1"/>
            </a:solidFill>
            <a:round/>
            <a:headEnd/>
            <a:tailEnd/>
          </a:ln>
        </p:spPr>
        <p:txBody>
          <a:bodyPr/>
          <a:lstStyle/>
          <a:p>
            <a:pPr eaLnBrk="0" hangingPunct="0"/>
            <a:endParaRPr lang="en-US" sz="2400">
              <a:solidFill>
                <a:srgbClr val="000000"/>
              </a:solidFill>
              <a:cs typeface="Arial" charset="0"/>
            </a:endParaRPr>
          </a:p>
        </p:txBody>
      </p:sp>
      <p:sp>
        <p:nvSpPr>
          <p:cNvPr id="4118" name="Oval 25"/>
          <p:cNvSpPr>
            <a:spLocks noChangeArrowheads="1"/>
          </p:cNvSpPr>
          <p:nvPr/>
        </p:nvSpPr>
        <p:spPr bwMode="auto">
          <a:xfrm>
            <a:off x="2971800" y="2133600"/>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4119" name="Oval 26"/>
          <p:cNvSpPr>
            <a:spLocks noChangeArrowheads="1"/>
          </p:cNvSpPr>
          <p:nvPr/>
        </p:nvSpPr>
        <p:spPr bwMode="auto">
          <a:xfrm>
            <a:off x="3124200" y="6172200"/>
            <a:ext cx="152400" cy="152400"/>
          </a:xfrm>
          <a:prstGeom prst="ellipse">
            <a:avLst/>
          </a:prstGeom>
          <a:solidFill>
            <a:schemeClr val="accent2"/>
          </a:solidFill>
          <a:ln w="9525">
            <a:solidFill>
              <a:schemeClr val="tx1"/>
            </a:solidFill>
            <a:round/>
            <a:headEnd/>
            <a:tailEnd/>
          </a:ln>
        </p:spPr>
        <p:txBody>
          <a:bodyPr wrap="none" anchor="ctr"/>
          <a:lstStyle/>
          <a:p>
            <a:pPr eaLnBrk="0" hangingPunct="0"/>
            <a:endParaRPr lang="en-US" sz="2400">
              <a:solidFill>
                <a:srgbClr val="000000"/>
              </a:solidFill>
              <a:cs typeface="Arial" charset="0"/>
            </a:endParaRPr>
          </a:p>
        </p:txBody>
      </p:sp>
      <p:sp>
        <p:nvSpPr>
          <p:cNvPr id="966683" name="Text Box 27"/>
          <p:cNvSpPr txBox="1">
            <a:spLocks noChangeArrowheads="1"/>
          </p:cNvSpPr>
          <p:nvPr/>
        </p:nvSpPr>
        <p:spPr bwMode="auto">
          <a:xfrm>
            <a:off x="5799150" y="5297488"/>
            <a:ext cx="2427268" cy="830997"/>
          </a:xfrm>
          <a:prstGeom prst="rect">
            <a:avLst/>
          </a:prstGeom>
          <a:noFill/>
          <a:ln w="9525">
            <a:noFill/>
            <a:miter lim="800000"/>
            <a:headEnd/>
            <a:tailEnd/>
          </a:ln>
        </p:spPr>
        <p:txBody>
          <a:bodyPr wrap="none">
            <a:spAutoFit/>
          </a:bodyPr>
          <a:lstStyle/>
          <a:p>
            <a:pPr algn="ctr" eaLnBrk="0" hangingPunct="0"/>
            <a:r>
              <a:rPr lang="en-US" sz="2400" dirty="0">
                <a:solidFill>
                  <a:srgbClr val="000000"/>
                </a:solidFill>
                <a:cs typeface="Arial" charset="0"/>
              </a:rPr>
              <a:t>Which separator</a:t>
            </a:r>
            <a:br>
              <a:rPr lang="en-US" sz="2400" dirty="0">
                <a:solidFill>
                  <a:srgbClr val="000000"/>
                </a:solidFill>
                <a:cs typeface="Arial" charset="0"/>
              </a:rPr>
            </a:br>
            <a:r>
              <a:rPr lang="en-US" sz="2400" dirty="0">
                <a:solidFill>
                  <a:srgbClr val="000000"/>
                </a:solidFill>
                <a:cs typeface="Arial" charset="0"/>
              </a:rPr>
              <a:t>is best?</a:t>
            </a:r>
          </a:p>
        </p:txBody>
      </p:sp>
      <p:sp>
        <p:nvSpPr>
          <p:cNvPr id="966684" name="Line 28"/>
          <p:cNvSpPr>
            <a:spLocks noChangeShapeType="1"/>
          </p:cNvSpPr>
          <p:nvPr/>
        </p:nvSpPr>
        <p:spPr bwMode="auto">
          <a:xfrm>
            <a:off x="1752600" y="2362200"/>
            <a:ext cx="2438400" cy="4038600"/>
          </a:xfrm>
          <a:prstGeom prst="line">
            <a:avLst/>
          </a:prstGeom>
          <a:noFill/>
          <a:ln w="38100">
            <a:solidFill>
              <a:schemeClr val="tx1"/>
            </a:solidFill>
            <a:round/>
            <a:headEnd/>
            <a:tailEnd/>
          </a:ln>
        </p:spPr>
        <p:txBody>
          <a:bodyPr/>
          <a:lstStyle/>
          <a:p>
            <a:pPr eaLnBrk="0" hangingPunct="0"/>
            <a:endParaRPr lang="en-US" sz="2400">
              <a:solidFill>
                <a:srgbClr val="000000"/>
              </a:solidFill>
              <a:cs typeface="Arial" charset="0"/>
            </a:endParaRPr>
          </a:p>
        </p:txBody>
      </p:sp>
      <p:sp>
        <p:nvSpPr>
          <p:cNvPr id="966685" name="Line 29"/>
          <p:cNvSpPr>
            <a:spLocks noChangeShapeType="1"/>
          </p:cNvSpPr>
          <p:nvPr/>
        </p:nvSpPr>
        <p:spPr bwMode="auto">
          <a:xfrm>
            <a:off x="2286000" y="1981200"/>
            <a:ext cx="1447800" cy="4648200"/>
          </a:xfrm>
          <a:prstGeom prst="line">
            <a:avLst/>
          </a:prstGeom>
          <a:noFill/>
          <a:ln w="38100">
            <a:solidFill>
              <a:schemeClr val="tx1"/>
            </a:solidFill>
            <a:round/>
            <a:headEnd/>
            <a:tailEnd/>
          </a:ln>
        </p:spPr>
        <p:txBody>
          <a:bodyPr/>
          <a:lstStyle/>
          <a:p>
            <a:pPr eaLnBrk="0" hangingPunct="0"/>
            <a:endParaRPr lang="en-US" sz="2400">
              <a:solidFill>
                <a:srgbClr val="000000"/>
              </a:solidFill>
              <a:cs typeface="Arial" charset="0"/>
            </a:endParaRPr>
          </a:p>
        </p:txBody>
      </p:sp>
      <p:sp>
        <p:nvSpPr>
          <p:cNvPr id="966686" name="Line 30"/>
          <p:cNvSpPr>
            <a:spLocks noChangeShapeType="1"/>
          </p:cNvSpPr>
          <p:nvPr/>
        </p:nvSpPr>
        <p:spPr bwMode="auto">
          <a:xfrm>
            <a:off x="1066800" y="3276600"/>
            <a:ext cx="4495800" cy="2362200"/>
          </a:xfrm>
          <a:prstGeom prst="line">
            <a:avLst/>
          </a:prstGeom>
          <a:noFill/>
          <a:ln w="38100">
            <a:solidFill>
              <a:schemeClr val="tx1"/>
            </a:solidFill>
            <a:round/>
            <a:headEnd/>
            <a:tailEnd/>
          </a:ln>
        </p:spPr>
        <p:txBody>
          <a:bodyPr/>
          <a:lstStyle/>
          <a:p>
            <a:pPr eaLnBrk="0" hangingPunct="0"/>
            <a:endParaRPr lang="en-US" sz="2400">
              <a:solidFill>
                <a:srgbClr val="000000"/>
              </a:solidFill>
              <a:cs typeface="Arial" charset="0"/>
            </a:endParaRPr>
          </a:p>
        </p:txBody>
      </p:sp>
    </p:spTree>
    <p:extLst>
      <p:ext uri="{BB962C8B-B14F-4D97-AF65-F5344CB8AC3E}">
        <p14:creationId xmlns:p14="http://schemas.microsoft.com/office/powerpoint/2010/main" val="31797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6680"/>
                                        </p:tgtEl>
                                        <p:attrNameLst>
                                          <p:attrName>style.visibility</p:attrName>
                                        </p:attrNameLst>
                                      </p:cBhvr>
                                      <p:to>
                                        <p:strVal val="visible"/>
                                      </p:to>
                                    </p:set>
                                  </p:childTnLst>
                                  <p:subTnLst>
                                    <p:set>
                                      <p:cBhvr override="childStyle">
                                        <p:cTn dur="1" fill="hold" display="0" masterRel="nextClick" afterEffect="1"/>
                                        <p:tgtEl>
                                          <p:spTgt spid="96668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6684"/>
                                        </p:tgtEl>
                                        <p:attrNameLst>
                                          <p:attrName>style.visibility</p:attrName>
                                        </p:attrNameLst>
                                      </p:cBhvr>
                                      <p:to>
                                        <p:strVal val="visible"/>
                                      </p:to>
                                    </p:set>
                                  </p:childTnLst>
                                  <p:subTnLst>
                                    <p:set>
                                      <p:cBhvr override="childStyle">
                                        <p:cTn dur="1" fill="hold" display="0" masterRel="nextClick" afterEffect="1"/>
                                        <p:tgtEl>
                                          <p:spTgt spid="96668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6685"/>
                                        </p:tgtEl>
                                        <p:attrNameLst>
                                          <p:attrName>style.visibility</p:attrName>
                                        </p:attrNameLst>
                                      </p:cBhvr>
                                      <p:to>
                                        <p:strVal val="visible"/>
                                      </p:to>
                                    </p:set>
                                  </p:childTnLst>
                                  <p:subTnLst>
                                    <p:set>
                                      <p:cBhvr override="childStyle">
                                        <p:cTn dur="1" fill="hold" display="0" masterRel="nextClick" afterEffect="1"/>
                                        <p:tgtEl>
                                          <p:spTgt spid="96668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66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6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80" grpId="0" animBg="1"/>
      <p:bldP spid="966683" grpId="0"/>
      <p:bldP spid="966684" grpId="0" animBg="1"/>
      <p:bldP spid="966685" grpId="0" animBg="1"/>
      <p:bldP spid="9666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Support vector machines</a:t>
            </a:r>
          </a:p>
        </p:txBody>
      </p:sp>
      <p:sp>
        <p:nvSpPr>
          <p:cNvPr id="5126" name="Rectangle 3"/>
          <p:cNvSpPr>
            <a:spLocks noGrp="1" noChangeArrowheads="1"/>
          </p:cNvSpPr>
          <p:nvPr>
            <p:ph type="body" idx="1"/>
          </p:nvPr>
        </p:nvSpPr>
        <p:spPr/>
        <p:txBody>
          <a:bodyPr/>
          <a:lstStyle/>
          <a:p>
            <a:pPr>
              <a:buFontTx/>
              <a:buChar char="•"/>
            </a:pPr>
            <a:r>
              <a:rPr lang="en-US" dirty="0"/>
              <a:t>Find </a:t>
            </a:r>
            <a:r>
              <a:rPr lang="en-US" dirty="0" err="1"/>
              <a:t>hyperplane</a:t>
            </a:r>
            <a:r>
              <a:rPr lang="en-US" dirty="0"/>
              <a:t> that maximizes the </a:t>
            </a:r>
            <a:r>
              <a:rPr lang="en-US" i="1" dirty="0"/>
              <a:t>margin </a:t>
            </a:r>
            <a:r>
              <a:rPr lang="en-US" dirty="0"/>
              <a:t>between the positive and negative examples</a:t>
            </a:r>
          </a:p>
        </p:txBody>
      </p:sp>
      <p:graphicFrame>
        <p:nvGraphicFramePr>
          <p:cNvPr id="1104900" name="Object 4"/>
          <p:cNvGraphicFramePr>
            <a:graphicFrameLocks noGrp="1" noChangeAspect="1"/>
          </p:cNvGraphicFramePr>
          <p:nvPr>
            <p:ph sz="half" idx="4294967295"/>
          </p:nvPr>
        </p:nvGraphicFramePr>
        <p:xfrm>
          <a:off x="4776788" y="2057400"/>
          <a:ext cx="4367212" cy="854075"/>
        </p:xfrm>
        <a:graphic>
          <a:graphicData uri="http://schemas.openxmlformats.org/presentationml/2006/ole">
            <mc:AlternateContent xmlns:mc="http://schemas.openxmlformats.org/markup-compatibility/2006">
              <mc:Choice xmlns:v="urn:schemas-microsoft-com:vml" Requires="v">
                <p:oleObj name="Equation" r:id="rId3" imgW="2336760" imgH="457200" progId="Equation.3">
                  <p:embed/>
                </p:oleObj>
              </mc:Choice>
              <mc:Fallback>
                <p:oleObj name="Equation" r:id="rId3" imgW="2336760" imgH="457200" progId="Equation.3">
                  <p:embed/>
                  <p:pic>
                    <p:nvPicPr>
                      <p:cNvPr id="11049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2057400"/>
                        <a:ext cx="4367212" cy="854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04901" name="Rectangle 5"/>
          <p:cNvSpPr>
            <a:spLocks noChangeArrowheads="1"/>
          </p:cNvSpPr>
          <p:nvPr/>
        </p:nvSpPr>
        <p:spPr bwMode="auto">
          <a:xfrm>
            <a:off x="3657600" y="5470525"/>
            <a:ext cx="960438" cy="396875"/>
          </a:xfrm>
          <a:prstGeom prst="rect">
            <a:avLst/>
          </a:prstGeom>
          <a:noFill/>
          <a:ln w="9525">
            <a:noFill/>
            <a:miter lim="800000"/>
            <a:headEnd/>
            <a:tailEnd/>
          </a:ln>
        </p:spPr>
        <p:txBody>
          <a:bodyPr wrap="none">
            <a:spAutoFit/>
          </a:bodyPr>
          <a:lstStyle/>
          <a:p>
            <a:r>
              <a:rPr lang="en-US" sz="2000"/>
              <a:t>Margin</a:t>
            </a:r>
          </a:p>
        </p:txBody>
      </p:sp>
      <p:sp>
        <p:nvSpPr>
          <p:cNvPr id="5128" name="Oval 6"/>
          <p:cNvSpPr>
            <a:spLocks noChangeArrowheads="1"/>
          </p:cNvSpPr>
          <p:nvPr/>
        </p:nvSpPr>
        <p:spPr bwMode="auto">
          <a:xfrm>
            <a:off x="658813" y="3614738"/>
            <a:ext cx="125412" cy="12382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129" name="Oval 7"/>
          <p:cNvSpPr>
            <a:spLocks noChangeArrowheads="1"/>
          </p:cNvSpPr>
          <p:nvPr/>
        </p:nvSpPr>
        <p:spPr bwMode="auto">
          <a:xfrm>
            <a:off x="1227138" y="3676650"/>
            <a:ext cx="127000" cy="122238"/>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130" name="Oval 8"/>
          <p:cNvSpPr>
            <a:spLocks noChangeArrowheads="1"/>
          </p:cNvSpPr>
          <p:nvPr/>
        </p:nvSpPr>
        <p:spPr bwMode="auto">
          <a:xfrm>
            <a:off x="1227138" y="4232275"/>
            <a:ext cx="127000" cy="122238"/>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131" name="Oval 9"/>
          <p:cNvSpPr>
            <a:spLocks noChangeArrowheads="1"/>
          </p:cNvSpPr>
          <p:nvPr/>
        </p:nvSpPr>
        <p:spPr bwMode="auto">
          <a:xfrm>
            <a:off x="595313" y="3860800"/>
            <a:ext cx="127000" cy="12382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132" name="Oval 10"/>
          <p:cNvSpPr>
            <a:spLocks noChangeArrowheads="1"/>
          </p:cNvSpPr>
          <p:nvPr/>
        </p:nvSpPr>
        <p:spPr bwMode="auto">
          <a:xfrm>
            <a:off x="2555875" y="2873375"/>
            <a:ext cx="125413" cy="123825"/>
          </a:xfrm>
          <a:prstGeom prst="ellipse">
            <a:avLst/>
          </a:prstGeom>
          <a:solidFill>
            <a:srgbClr val="FF0000"/>
          </a:solidFill>
          <a:ln w="9525">
            <a:solidFill>
              <a:schemeClr val="tx1"/>
            </a:solidFill>
            <a:round/>
            <a:headEnd/>
            <a:tailEnd/>
          </a:ln>
        </p:spPr>
        <p:txBody>
          <a:bodyPr wrap="none" anchor="ctr"/>
          <a:lstStyle/>
          <a:p>
            <a:endParaRPr lang="en-US"/>
          </a:p>
        </p:txBody>
      </p:sp>
      <p:sp>
        <p:nvSpPr>
          <p:cNvPr id="5133" name="Oval 11"/>
          <p:cNvSpPr>
            <a:spLocks noChangeArrowheads="1"/>
          </p:cNvSpPr>
          <p:nvPr/>
        </p:nvSpPr>
        <p:spPr bwMode="auto">
          <a:xfrm>
            <a:off x="3187700" y="3121025"/>
            <a:ext cx="127000" cy="123825"/>
          </a:xfrm>
          <a:prstGeom prst="ellipse">
            <a:avLst/>
          </a:prstGeom>
          <a:solidFill>
            <a:srgbClr val="FF0000"/>
          </a:solidFill>
          <a:ln w="9525">
            <a:solidFill>
              <a:schemeClr val="tx1"/>
            </a:solidFill>
            <a:round/>
            <a:headEnd/>
            <a:tailEnd/>
          </a:ln>
        </p:spPr>
        <p:txBody>
          <a:bodyPr wrap="none" anchor="ctr"/>
          <a:lstStyle/>
          <a:p>
            <a:endParaRPr lang="en-US"/>
          </a:p>
        </p:txBody>
      </p:sp>
      <p:sp>
        <p:nvSpPr>
          <p:cNvPr id="5134" name="Oval 12"/>
          <p:cNvSpPr>
            <a:spLocks noChangeArrowheads="1"/>
          </p:cNvSpPr>
          <p:nvPr/>
        </p:nvSpPr>
        <p:spPr bwMode="auto">
          <a:xfrm>
            <a:off x="3378200" y="3676650"/>
            <a:ext cx="125413" cy="122238"/>
          </a:xfrm>
          <a:prstGeom prst="ellipse">
            <a:avLst/>
          </a:prstGeom>
          <a:solidFill>
            <a:srgbClr val="FF0000"/>
          </a:solidFill>
          <a:ln w="9525">
            <a:solidFill>
              <a:schemeClr val="tx1"/>
            </a:solidFill>
            <a:round/>
            <a:headEnd/>
            <a:tailEnd/>
          </a:ln>
        </p:spPr>
        <p:txBody>
          <a:bodyPr wrap="none" anchor="ctr"/>
          <a:lstStyle/>
          <a:p>
            <a:endParaRPr lang="en-US"/>
          </a:p>
        </p:txBody>
      </p:sp>
      <p:sp>
        <p:nvSpPr>
          <p:cNvPr id="5135" name="Oval 13"/>
          <p:cNvSpPr>
            <a:spLocks noChangeArrowheads="1"/>
          </p:cNvSpPr>
          <p:nvPr/>
        </p:nvSpPr>
        <p:spPr bwMode="auto">
          <a:xfrm>
            <a:off x="2176463" y="2627313"/>
            <a:ext cx="125412" cy="123825"/>
          </a:xfrm>
          <a:prstGeom prst="ellipse">
            <a:avLst/>
          </a:prstGeom>
          <a:solidFill>
            <a:srgbClr val="FF0000"/>
          </a:solidFill>
          <a:ln w="9525">
            <a:solidFill>
              <a:schemeClr val="tx1"/>
            </a:solidFill>
            <a:round/>
            <a:headEnd/>
            <a:tailEnd/>
          </a:ln>
        </p:spPr>
        <p:txBody>
          <a:bodyPr wrap="none" anchor="ctr"/>
          <a:lstStyle/>
          <a:p>
            <a:endParaRPr lang="en-US"/>
          </a:p>
        </p:txBody>
      </p:sp>
      <p:sp>
        <p:nvSpPr>
          <p:cNvPr id="5136" name="Oval 14"/>
          <p:cNvSpPr>
            <a:spLocks noChangeArrowheads="1"/>
          </p:cNvSpPr>
          <p:nvPr/>
        </p:nvSpPr>
        <p:spPr bwMode="auto">
          <a:xfrm>
            <a:off x="3883025" y="4292600"/>
            <a:ext cx="127000" cy="123825"/>
          </a:xfrm>
          <a:prstGeom prst="ellipse">
            <a:avLst/>
          </a:prstGeom>
          <a:solidFill>
            <a:srgbClr val="FF0000"/>
          </a:solidFill>
          <a:ln w="9525">
            <a:solidFill>
              <a:schemeClr val="tx1"/>
            </a:solidFill>
            <a:round/>
            <a:headEnd/>
            <a:tailEnd/>
          </a:ln>
        </p:spPr>
        <p:txBody>
          <a:bodyPr wrap="none" anchor="ctr"/>
          <a:lstStyle/>
          <a:p>
            <a:endParaRPr lang="en-US"/>
          </a:p>
        </p:txBody>
      </p:sp>
      <p:sp>
        <p:nvSpPr>
          <p:cNvPr id="5137" name="Oval 15"/>
          <p:cNvSpPr>
            <a:spLocks noChangeArrowheads="1"/>
          </p:cNvSpPr>
          <p:nvPr/>
        </p:nvSpPr>
        <p:spPr bwMode="auto">
          <a:xfrm>
            <a:off x="4073525" y="3367088"/>
            <a:ext cx="125413" cy="123825"/>
          </a:xfrm>
          <a:prstGeom prst="ellipse">
            <a:avLst/>
          </a:prstGeom>
          <a:solidFill>
            <a:srgbClr val="FF0000"/>
          </a:solidFill>
          <a:ln w="9525">
            <a:solidFill>
              <a:schemeClr val="tx1"/>
            </a:solidFill>
            <a:round/>
            <a:headEnd/>
            <a:tailEnd/>
          </a:ln>
        </p:spPr>
        <p:txBody>
          <a:bodyPr wrap="none" anchor="ctr"/>
          <a:lstStyle/>
          <a:p>
            <a:endParaRPr lang="en-US"/>
          </a:p>
        </p:txBody>
      </p:sp>
      <p:sp>
        <p:nvSpPr>
          <p:cNvPr id="5138" name="Oval 16"/>
          <p:cNvSpPr>
            <a:spLocks noChangeArrowheads="1"/>
          </p:cNvSpPr>
          <p:nvPr/>
        </p:nvSpPr>
        <p:spPr bwMode="auto">
          <a:xfrm>
            <a:off x="1860550" y="5033963"/>
            <a:ext cx="125413" cy="12382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139" name="Oval 17"/>
          <p:cNvSpPr>
            <a:spLocks noChangeArrowheads="1"/>
          </p:cNvSpPr>
          <p:nvPr/>
        </p:nvSpPr>
        <p:spPr bwMode="auto">
          <a:xfrm>
            <a:off x="3378200" y="2441575"/>
            <a:ext cx="125413" cy="123825"/>
          </a:xfrm>
          <a:prstGeom prst="ellipse">
            <a:avLst/>
          </a:prstGeom>
          <a:solidFill>
            <a:srgbClr val="FF0000"/>
          </a:solidFill>
          <a:ln w="9525">
            <a:solidFill>
              <a:schemeClr val="tx1"/>
            </a:solidFill>
            <a:round/>
            <a:headEnd/>
            <a:tailEnd/>
          </a:ln>
        </p:spPr>
        <p:txBody>
          <a:bodyPr wrap="none" anchor="ctr"/>
          <a:lstStyle/>
          <a:p>
            <a:endParaRPr lang="en-US"/>
          </a:p>
        </p:txBody>
      </p:sp>
      <p:sp>
        <p:nvSpPr>
          <p:cNvPr id="5140" name="Oval 18"/>
          <p:cNvSpPr>
            <a:spLocks noChangeArrowheads="1"/>
          </p:cNvSpPr>
          <p:nvPr/>
        </p:nvSpPr>
        <p:spPr bwMode="auto">
          <a:xfrm>
            <a:off x="4452938" y="4108450"/>
            <a:ext cx="125412" cy="123825"/>
          </a:xfrm>
          <a:prstGeom prst="ellipse">
            <a:avLst/>
          </a:prstGeom>
          <a:solidFill>
            <a:srgbClr val="FF0000"/>
          </a:solidFill>
          <a:ln w="9525">
            <a:solidFill>
              <a:schemeClr val="tx1"/>
            </a:solidFill>
            <a:round/>
            <a:headEnd/>
            <a:tailEnd/>
          </a:ln>
        </p:spPr>
        <p:txBody>
          <a:bodyPr wrap="none" anchor="ctr"/>
          <a:lstStyle/>
          <a:p>
            <a:endParaRPr lang="en-US"/>
          </a:p>
        </p:txBody>
      </p:sp>
      <p:sp>
        <p:nvSpPr>
          <p:cNvPr id="5141" name="Line 19"/>
          <p:cNvSpPr>
            <a:spLocks noChangeShapeType="1"/>
          </p:cNvSpPr>
          <p:nvPr/>
        </p:nvSpPr>
        <p:spPr bwMode="auto">
          <a:xfrm>
            <a:off x="1417638" y="2441575"/>
            <a:ext cx="2276475" cy="2962275"/>
          </a:xfrm>
          <a:prstGeom prst="line">
            <a:avLst/>
          </a:prstGeom>
          <a:noFill/>
          <a:ln w="38100">
            <a:solidFill>
              <a:schemeClr val="tx1"/>
            </a:solidFill>
            <a:round/>
            <a:headEnd/>
            <a:tailEnd/>
          </a:ln>
        </p:spPr>
        <p:txBody>
          <a:bodyPr/>
          <a:lstStyle/>
          <a:p>
            <a:endParaRPr lang="en-US"/>
          </a:p>
        </p:txBody>
      </p:sp>
      <p:sp>
        <p:nvSpPr>
          <p:cNvPr id="5142" name="Oval 20"/>
          <p:cNvSpPr>
            <a:spLocks noChangeArrowheads="1"/>
          </p:cNvSpPr>
          <p:nvPr/>
        </p:nvSpPr>
        <p:spPr bwMode="auto">
          <a:xfrm>
            <a:off x="2428875" y="2133600"/>
            <a:ext cx="127000" cy="123825"/>
          </a:xfrm>
          <a:prstGeom prst="ellipse">
            <a:avLst/>
          </a:prstGeom>
          <a:solidFill>
            <a:srgbClr val="FF0000"/>
          </a:solidFill>
          <a:ln w="9525">
            <a:solidFill>
              <a:schemeClr val="tx1"/>
            </a:solidFill>
            <a:round/>
            <a:headEnd/>
            <a:tailEnd/>
          </a:ln>
        </p:spPr>
        <p:txBody>
          <a:bodyPr wrap="none" anchor="ctr"/>
          <a:lstStyle/>
          <a:p>
            <a:endParaRPr lang="en-US"/>
          </a:p>
        </p:txBody>
      </p:sp>
      <p:sp>
        <p:nvSpPr>
          <p:cNvPr id="5143" name="Oval 21"/>
          <p:cNvSpPr>
            <a:spLocks noChangeArrowheads="1"/>
          </p:cNvSpPr>
          <p:nvPr/>
        </p:nvSpPr>
        <p:spPr bwMode="auto">
          <a:xfrm>
            <a:off x="2555875" y="5403850"/>
            <a:ext cx="125413" cy="12382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104918" name="Line 22"/>
          <p:cNvSpPr>
            <a:spLocks noChangeShapeType="1"/>
          </p:cNvSpPr>
          <p:nvPr/>
        </p:nvSpPr>
        <p:spPr bwMode="auto">
          <a:xfrm>
            <a:off x="1101725" y="2689225"/>
            <a:ext cx="2276475" cy="2962275"/>
          </a:xfrm>
          <a:prstGeom prst="line">
            <a:avLst/>
          </a:prstGeom>
          <a:noFill/>
          <a:ln w="38100">
            <a:solidFill>
              <a:schemeClr val="tx1"/>
            </a:solidFill>
            <a:prstDash val="dash"/>
            <a:round/>
            <a:headEnd/>
            <a:tailEnd/>
          </a:ln>
        </p:spPr>
        <p:txBody>
          <a:bodyPr/>
          <a:lstStyle/>
          <a:p>
            <a:endParaRPr lang="en-US"/>
          </a:p>
        </p:txBody>
      </p:sp>
      <p:sp>
        <p:nvSpPr>
          <p:cNvPr id="1104919" name="Line 23"/>
          <p:cNvSpPr>
            <a:spLocks noChangeShapeType="1"/>
          </p:cNvSpPr>
          <p:nvPr/>
        </p:nvSpPr>
        <p:spPr bwMode="auto">
          <a:xfrm>
            <a:off x="1733550" y="2257425"/>
            <a:ext cx="2212975" cy="2838450"/>
          </a:xfrm>
          <a:prstGeom prst="line">
            <a:avLst/>
          </a:prstGeom>
          <a:noFill/>
          <a:ln w="38100">
            <a:solidFill>
              <a:schemeClr val="tx1"/>
            </a:solidFill>
            <a:prstDash val="dash"/>
            <a:round/>
            <a:headEnd/>
            <a:tailEnd/>
          </a:ln>
        </p:spPr>
        <p:txBody>
          <a:bodyPr/>
          <a:lstStyle/>
          <a:p>
            <a:endParaRPr lang="en-US"/>
          </a:p>
        </p:txBody>
      </p:sp>
      <p:sp>
        <p:nvSpPr>
          <p:cNvPr id="5146" name="Oval 24"/>
          <p:cNvSpPr>
            <a:spLocks noChangeArrowheads="1"/>
          </p:cNvSpPr>
          <p:nvPr/>
        </p:nvSpPr>
        <p:spPr bwMode="auto">
          <a:xfrm>
            <a:off x="1860550" y="3738563"/>
            <a:ext cx="125413" cy="12223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147" name="Oval 25"/>
          <p:cNvSpPr>
            <a:spLocks noChangeArrowheads="1"/>
          </p:cNvSpPr>
          <p:nvPr/>
        </p:nvSpPr>
        <p:spPr bwMode="auto">
          <a:xfrm>
            <a:off x="2365375" y="4416425"/>
            <a:ext cx="127000" cy="123825"/>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5148" name="Oval 26"/>
          <p:cNvSpPr>
            <a:spLocks noChangeArrowheads="1"/>
          </p:cNvSpPr>
          <p:nvPr/>
        </p:nvSpPr>
        <p:spPr bwMode="auto">
          <a:xfrm>
            <a:off x="2808288" y="3676650"/>
            <a:ext cx="127000" cy="122238"/>
          </a:xfrm>
          <a:prstGeom prst="ellipse">
            <a:avLst/>
          </a:prstGeom>
          <a:solidFill>
            <a:srgbClr val="FF0000"/>
          </a:solidFill>
          <a:ln w="9525">
            <a:solidFill>
              <a:schemeClr val="tx1"/>
            </a:solidFill>
            <a:round/>
            <a:headEnd/>
            <a:tailEnd/>
          </a:ln>
        </p:spPr>
        <p:txBody>
          <a:bodyPr wrap="none" anchor="ctr"/>
          <a:lstStyle/>
          <a:p>
            <a:endParaRPr lang="en-US"/>
          </a:p>
        </p:txBody>
      </p:sp>
      <p:sp>
        <p:nvSpPr>
          <p:cNvPr id="1104923" name="Line 27"/>
          <p:cNvSpPr>
            <a:spLocks noChangeShapeType="1"/>
          </p:cNvSpPr>
          <p:nvPr/>
        </p:nvSpPr>
        <p:spPr bwMode="auto">
          <a:xfrm flipV="1">
            <a:off x="3378200" y="5157788"/>
            <a:ext cx="631825" cy="493712"/>
          </a:xfrm>
          <a:prstGeom prst="line">
            <a:avLst/>
          </a:prstGeom>
          <a:noFill/>
          <a:ln w="19050">
            <a:solidFill>
              <a:srgbClr val="FF0000"/>
            </a:solidFill>
            <a:round/>
            <a:headEnd type="stealth" w="med" len="med"/>
            <a:tailEnd type="stealth" w="med" len="med"/>
          </a:ln>
        </p:spPr>
        <p:txBody>
          <a:bodyPr/>
          <a:lstStyle/>
          <a:p>
            <a:endParaRPr lang="en-US"/>
          </a:p>
        </p:txBody>
      </p:sp>
      <p:sp>
        <p:nvSpPr>
          <p:cNvPr id="1104924" name="Freeform 28"/>
          <p:cNvSpPr>
            <a:spLocks/>
          </p:cNvSpPr>
          <p:nvPr/>
        </p:nvSpPr>
        <p:spPr bwMode="auto">
          <a:xfrm>
            <a:off x="815975" y="3984625"/>
            <a:ext cx="1044575" cy="1406525"/>
          </a:xfrm>
          <a:custGeom>
            <a:avLst/>
            <a:gdLst>
              <a:gd name="T0" fmla="*/ 2147483647 w 792"/>
              <a:gd name="T1" fmla="*/ 0 h 1094"/>
              <a:gd name="T2" fmla="*/ 2147483647 w 792"/>
              <a:gd name="T3" fmla="*/ 2147483647 h 1094"/>
              <a:gd name="T4" fmla="*/ 0 w 792"/>
              <a:gd name="T5" fmla="*/ 2147483647 h 1094"/>
              <a:gd name="T6" fmla="*/ 0 60000 65536"/>
              <a:gd name="T7" fmla="*/ 0 60000 65536"/>
              <a:gd name="T8" fmla="*/ 0 60000 65536"/>
              <a:gd name="T9" fmla="*/ 0 w 792"/>
              <a:gd name="T10" fmla="*/ 0 h 1094"/>
              <a:gd name="T11" fmla="*/ 792 w 792"/>
              <a:gd name="T12" fmla="*/ 1094 h 1094"/>
            </a:gdLst>
            <a:ahLst/>
            <a:cxnLst>
              <a:cxn ang="T6">
                <a:pos x="T0" y="T1"/>
              </a:cxn>
              <a:cxn ang="T7">
                <a:pos x="T2" y="T3"/>
              </a:cxn>
              <a:cxn ang="T8">
                <a:pos x="T4" y="T5"/>
              </a:cxn>
            </a:cxnLst>
            <a:rect l="T9" t="T10" r="T11" b="T12"/>
            <a:pathLst>
              <a:path w="792" h="1094">
                <a:moveTo>
                  <a:pt x="792" y="0"/>
                </a:moveTo>
                <a:cubicBezTo>
                  <a:pt x="668" y="268"/>
                  <a:pt x="540" y="538"/>
                  <a:pt x="408" y="720"/>
                </a:cubicBezTo>
                <a:cubicBezTo>
                  <a:pt x="276" y="902"/>
                  <a:pt x="85" y="1016"/>
                  <a:pt x="0" y="1094"/>
                </a:cubicBezTo>
              </a:path>
            </a:pathLst>
          </a:custGeom>
          <a:noFill/>
          <a:ln w="19050">
            <a:solidFill>
              <a:srgbClr val="FF0000"/>
            </a:solidFill>
            <a:round/>
            <a:headEnd type="stealth" w="lg" len="lg"/>
            <a:tailEnd/>
          </a:ln>
        </p:spPr>
        <p:txBody>
          <a:bodyPr/>
          <a:lstStyle/>
          <a:p>
            <a:endParaRPr lang="en-US"/>
          </a:p>
        </p:txBody>
      </p:sp>
      <p:sp>
        <p:nvSpPr>
          <p:cNvPr id="1104925" name="Freeform 29"/>
          <p:cNvSpPr>
            <a:spLocks/>
          </p:cNvSpPr>
          <p:nvPr/>
        </p:nvSpPr>
        <p:spPr bwMode="auto">
          <a:xfrm>
            <a:off x="784225" y="4664075"/>
            <a:ext cx="1517650" cy="739775"/>
          </a:xfrm>
          <a:custGeom>
            <a:avLst/>
            <a:gdLst>
              <a:gd name="T0" fmla="*/ 2147483647 w 1152"/>
              <a:gd name="T1" fmla="*/ 0 h 576"/>
              <a:gd name="T2" fmla="*/ 2147483647 w 1152"/>
              <a:gd name="T3" fmla="*/ 2147483647 h 576"/>
              <a:gd name="T4" fmla="*/ 0 w 1152"/>
              <a:gd name="T5" fmla="*/ 2147483647 h 576"/>
              <a:gd name="T6" fmla="*/ 0 60000 65536"/>
              <a:gd name="T7" fmla="*/ 0 60000 65536"/>
              <a:gd name="T8" fmla="*/ 0 60000 65536"/>
              <a:gd name="T9" fmla="*/ 0 w 1152"/>
              <a:gd name="T10" fmla="*/ 0 h 576"/>
              <a:gd name="T11" fmla="*/ 1152 w 1152"/>
              <a:gd name="T12" fmla="*/ 576 h 576"/>
            </a:gdLst>
            <a:ahLst/>
            <a:cxnLst>
              <a:cxn ang="T6">
                <a:pos x="T0" y="T1"/>
              </a:cxn>
              <a:cxn ang="T7">
                <a:pos x="T2" y="T3"/>
              </a:cxn>
              <a:cxn ang="T8">
                <a:pos x="T4" y="T5"/>
              </a:cxn>
            </a:cxnLst>
            <a:rect l="T9" t="T10" r="T11" b="T12"/>
            <a:pathLst>
              <a:path w="1152" h="576">
                <a:moveTo>
                  <a:pt x="1152" y="0"/>
                </a:moveTo>
                <a:cubicBezTo>
                  <a:pt x="1053" y="55"/>
                  <a:pt x="751" y="233"/>
                  <a:pt x="559" y="329"/>
                </a:cubicBezTo>
                <a:cubicBezTo>
                  <a:pt x="367" y="425"/>
                  <a:pt x="117" y="525"/>
                  <a:pt x="0" y="576"/>
                </a:cubicBezTo>
              </a:path>
            </a:pathLst>
          </a:custGeom>
          <a:noFill/>
          <a:ln w="19050">
            <a:solidFill>
              <a:srgbClr val="FF0000"/>
            </a:solidFill>
            <a:round/>
            <a:headEnd type="stealth" w="lg" len="lg"/>
            <a:tailEnd/>
          </a:ln>
        </p:spPr>
        <p:txBody>
          <a:bodyPr/>
          <a:lstStyle/>
          <a:p>
            <a:endParaRPr lang="en-US"/>
          </a:p>
        </p:txBody>
      </p:sp>
      <p:sp>
        <p:nvSpPr>
          <p:cNvPr id="1104926" name="Freeform 30"/>
          <p:cNvSpPr>
            <a:spLocks/>
          </p:cNvSpPr>
          <p:nvPr/>
        </p:nvSpPr>
        <p:spPr bwMode="auto">
          <a:xfrm>
            <a:off x="815976" y="3879835"/>
            <a:ext cx="1917728" cy="1511315"/>
          </a:xfrm>
          <a:custGeom>
            <a:avLst/>
            <a:gdLst>
              <a:gd name="T0" fmla="*/ 2147483647 w 1416"/>
              <a:gd name="T1" fmla="*/ 0 h 1142"/>
              <a:gd name="T2" fmla="*/ 2147483647 w 1416"/>
              <a:gd name="T3" fmla="*/ 2147483647 h 1142"/>
              <a:gd name="T4" fmla="*/ 0 w 1416"/>
              <a:gd name="T5" fmla="*/ 2147483647 h 1142"/>
              <a:gd name="T6" fmla="*/ 0 60000 65536"/>
              <a:gd name="T7" fmla="*/ 0 60000 65536"/>
              <a:gd name="T8" fmla="*/ 0 60000 65536"/>
              <a:gd name="T9" fmla="*/ 0 w 1416"/>
              <a:gd name="T10" fmla="*/ 0 h 1142"/>
              <a:gd name="T11" fmla="*/ 1416 w 1416"/>
              <a:gd name="T12" fmla="*/ 1142 h 1142"/>
              <a:gd name="connsiteX0" fmla="*/ 10281 w 10281"/>
              <a:gd name="connsiteY0" fmla="*/ 0 h 10292"/>
              <a:gd name="connsiteX1" fmla="*/ 4936 w 10281"/>
              <a:gd name="connsiteY1" fmla="*/ 6150 h 10292"/>
              <a:gd name="connsiteX2" fmla="*/ 0 w 10281"/>
              <a:gd name="connsiteY2" fmla="*/ 10292 h 10292"/>
            </a:gdLst>
            <a:ahLst/>
            <a:cxnLst>
              <a:cxn ang="0">
                <a:pos x="connsiteX0" y="connsiteY0"/>
              </a:cxn>
              <a:cxn ang="0">
                <a:pos x="connsiteX1" y="connsiteY1"/>
              </a:cxn>
              <a:cxn ang="0">
                <a:pos x="connsiteX2" y="connsiteY2"/>
              </a:cxn>
            </a:cxnLst>
            <a:rect l="l" t="t" r="r" b="b"/>
            <a:pathLst>
              <a:path w="10281" h="10292">
                <a:moveTo>
                  <a:pt x="10281" y="0"/>
                </a:moveTo>
                <a:cubicBezTo>
                  <a:pt x="9441" y="972"/>
                  <a:pt x="6603" y="4486"/>
                  <a:pt x="4936" y="6150"/>
                </a:cubicBezTo>
                <a:cubicBezTo>
                  <a:pt x="3270" y="7814"/>
                  <a:pt x="1031" y="9434"/>
                  <a:pt x="0" y="10292"/>
                </a:cubicBezTo>
              </a:path>
            </a:pathLst>
          </a:custGeom>
          <a:noFill/>
          <a:ln w="19050">
            <a:solidFill>
              <a:srgbClr val="FF0000"/>
            </a:solidFill>
            <a:round/>
            <a:headEnd type="stealth" w="lg" len="lg"/>
            <a:tailEnd/>
          </a:ln>
        </p:spPr>
        <p:txBody>
          <a:bodyPr/>
          <a:lstStyle/>
          <a:p>
            <a:endParaRPr lang="en-US"/>
          </a:p>
        </p:txBody>
      </p:sp>
      <p:sp>
        <p:nvSpPr>
          <p:cNvPr id="1104927" name="Text Box 31"/>
          <p:cNvSpPr txBox="1">
            <a:spLocks noChangeArrowheads="1"/>
          </p:cNvSpPr>
          <p:nvPr/>
        </p:nvSpPr>
        <p:spPr bwMode="auto">
          <a:xfrm>
            <a:off x="76200" y="5359400"/>
            <a:ext cx="1960563" cy="396875"/>
          </a:xfrm>
          <a:prstGeom prst="rect">
            <a:avLst/>
          </a:prstGeom>
          <a:noFill/>
          <a:ln w="9525">
            <a:noFill/>
            <a:miter lim="800000"/>
            <a:headEnd/>
            <a:tailEnd/>
          </a:ln>
        </p:spPr>
        <p:txBody>
          <a:bodyPr wrap="none">
            <a:spAutoFit/>
          </a:bodyPr>
          <a:lstStyle/>
          <a:p>
            <a:r>
              <a:rPr lang="en-US" sz="2000"/>
              <a:t>Support vectors</a:t>
            </a:r>
          </a:p>
        </p:txBody>
      </p:sp>
      <p:sp>
        <p:nvSpPr>
          <p:cNvPr id="1104928" name="Oval 32"/>
          <p:cNvSpPr>
            <a:spLocks noChangeArrowheads="1"/>
          </p:cNvSpPr>
          <p:nvPr/>
        </p:nvSpPr>
        <p:spPr bwMode="auto">
          <a:xfrm>
            <a:off x="1733550" y="3614738"/>
            <a:ext cx="379413" cy="369887"/>
          </a:xfrm>
          <a:prstGeom prst="ellipse">
            <a:avLst/>
          </a:prstGeom>
          <a:noFill/>
          <a:ln w="9525">
            <a:solidFill>
              <a:schemeClr val="tx1"/>
            </a:solidFill>
            <a:round/>
            <a:headEnd/>
            <a:tailEnd/>
          </a:ln>
        </p:spPr>
        <p:txBody>
          <a:bodyPr wrap="none" anchor="ctr"/>
          <a:lstStyle/>
          <a:p>
            <a:endParaRPr lang="en-US"/>
          </a:p>
        </p:txBody>
      </p:sp>
      <p:sp>
        <p:nvSpPr>
          <p:cNvPr id="1104929" name="Oval 33"/>
          <p:cNvSpPr>
            <a:spLocks noChangeArrowheads="1"/>
          </p:cNvSpPr>
          <p:nvPr/>
        </p:nvSpPr>
        <p:spPr bwMode="auto">
          <a:xfrm>
            <a:off x="2681288" y="3552825"/>
            <a:ext cx="379412" cy="369888"/>
          </a:xfrm>
          <a:prstGeom prst="ellipse">
            <a:avLst/>
          </a:prstGeom>
          <a:noFill/>
          <a:ln w="9525">
            <a:solidFill>
              <a:schemeClr val="tx1"/>
            </a:solidFill>
            <a:round/>
            <a:headEnd/>
            <a:tailEnd/>
          </a:ln>
        </p:spPr>
        <p:txBody>
          <a:bodyPr wrap="none" anchor="ctr"/>
          <a:lstStyle/>
          <a:p>
            <a:endParaRPr lang="en-US"/>
          </a:p>
        </p:txBody>
      </p:sp>
      <p:sp>
        <p:nvSpPr>
          <p:cNvPr id="1104930" name="Oval 34"/>
          <p:cNvSpPr>
            <a:spLocks noChangeArrowheads="1"/>
          </p:cNvSpPr>
          <p:nvPr/>
        </p:nvSpPr>
        <p:spPr bwMode="auto">
          <a:xfrm>
            <a:off x="2239963" y="4292600"/>
            <a:ext cx="379412" cy="371475"/>
          </a:xfrm>
          <a:prstGeom prst="ellipse">
            <a:avLst/>
          </a:prstGeom>
          <a:noFill/>
          <a:ln w="9525">
            <a:solidFill>
              <a:schemeClr val="tx1"/>
            </a:solidFill>
            <a:round/>
            <a:headEnd/>
            <a:tailEnd/>
          </a:ln>
        </p:spPr>
        <p:txBody>
          <a:bodyPr wrap="none" anchor="ctr"/>
          <a:lstStyle/>
          <a:p>
            <a:endParaRPr lang="en-US"/>
          </a:p>
        </p:txBody>
      </p:sp>
      <p:sp>
        <p:nvSpPr>
          <p:cNvPr id="5157" name="Text Box 35"/>
          <p:cNvSpPr txBox="1">
            <a:spLocks noChangeArrowheads="1"/>
          </p:cNvSpPr>
          <p:nvPr/>
        </p:nvSpPr>
        <p:spPr bwMode="auto">
          <a:xfrm>
            <a:off x="0" y="6208713"/>
            <a:ext cx="9144000" cy="641350"/>
          </a:xfrm>
          <a:prstGeom prst="rect">
            <a:avLst/>
          </a:prstGeom>
          <a:noFill/>
          <a:ln w="9525">
            <a:noFill/>
            <a:miter lim="800000"/>
            <a:headEnd/>
            <a:tailEnd/>
          </a:ln>
        </p:spPr>
        <p:txBody>
          <a:bodyPr>
            <a:spAutoFit/>
          </a:bodyPr>
          <a:lstStyle/>
          <a:p>
            <a:r>
              <a:rPr lang="en-US" sz="1800"/>
              <a:t>C. Burges, </a:t>
            </a:r>
            <a:r>
              <a:rPr lang="en-US" sz="1800">
                <a:hlinkClick r:id="rId5"/>
              </a:rPr>
              <a:t>A Tutorial on Support Vector Machines for Pattern Recognition</a:t>
            </a:r>
            <a:r>
              <a:rPr lang="en-US" sz="1800"/>
              <a:t>,  Data Mining and Knowledge Discovery, 1998 </a:t>
            </a:r>
          </a:p>
        </p:txBody>
      </p:sp>
      <p:sp>
        <p:nvSpPr>
          <p:cNvPr id="1104932" name="Text Box 36"/>
          <p:cNvSpPr txBox="1">
            <a:spLocks noChangeArrowheads="1"/>
          </p:cNvSpPr>
          <p:nvPr/>
        </p:nvSpPr>
        <p:spPr bwMode="auto">
          <a:xfrm>
            <a:off x="4724400" y="3886200"/>
            <a:ext cx="2971800" cy="701675"/>
          </a:xfrm>
          <a:prstGeom prst="rect">
            <a:avLst/>
          </a:prstGeom>
          <a:noFill/>
          <a:ln w="9525">
            <a:noFill/>
            <a:miter lim="800000"/>
            <a:headEnd/>
            <a:tailEnd/>
          </a:ln>
        </p:spPr>
        <p:txBody>
          <a:bodyPr>
            <a:spAutoFit/>
          </a:bodyPr>
          <a:lstStyle/>
          <a:p>
            <a:r>
              <a:rPr lang="en-US" sz="2000"/>
              <a:t>Distance between point and hyperplane:</a:t>
            </a:r>
          </a:p>
        </p:txBody>
      </p:sp>
      <p:graphicFrame>
        <p:nvGraphicFramePr>
          <p:cNvPr id="1104933" name="Object 37"/>
          <p:cNvGraphicFramePr>
            <a:graphicFrameLocks noGrp="1" noChangeAspect="1"/>
          </p:cNvGraphicFramePr>
          <p:nvPr>
            <p:ph sz="half" idx="4294967295"/>
          </p:nvPr>
        </p:nvGraphicFramePr>
        <p:xfrm>
          <a:off x="7848600" y="3870325"/>
          <a:ext cx="1295400" cy="777875"/>
        </p:xfrm>
        <a:graphic>
          <a:graphicData uri="http://schemas.openxmlformats.org/presentationml/2006/ole">
            <mc:AlternateContent xmlns:mc="http://schemas.openxmlformats.org/markup-compatibility/2006">
              <mc:Choice xmlns:v="urn:schemas-microsoft-com:vml" Requires="v">
                <p:oleObj name="Equation" r:id="rId6" imgW="698400" imgH="419040" progId="Equation.3">
                  <p:embed/>
                </p:oleObj>
              </mc:Choice>
              <mc:Fallback>
                <p:oleObj name="Equation" r:id="rId6" imgW="698400" imgH="419040" progId="Equation.3">
                  <p:embed/>
                  <p:pic>
                    <p:nvPicPr>
                      <p:cNvPr id="1104933"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3870325"/>
                        <a:ext cx="1295400" cy="777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04935" name="Text Box 39"/>
          <p:cNvSpPr txBox="1">
            <a:spLocks noChangeArrowheads="1"/>
          </p:cNvSpPr>
          <p:nvPr/>
        </p:nvSpPr>
        <p:spPr bwMode="auto">
          <a:xfrm>
            <a:off x="4724400" y="3154363"/>
            <a:ext cx="2971800" cy="396875"/>
          </a:xfrm>
          <a:prstGeom prst="rect">
            <a:avLst/>
          </a:prstGeom>
          <a:noFill/>
          <a:ln w="9525">
            <a:noFill/>
            <a:miter lim="800000"/>
            <a:headEnd/>
            <a:tailEnd/>
          </a:ln>
        </p:spPr>
        <p:txBody>
          <a:bodyPr>
            <a:spAutoFit/>
          </a:bodyPr>
          <a:lstStyle/>
          <a:p>
            <a:r>
              <a:rPr lang="en-US" sz="2000"/>
              <a:t>For support vectors, </a:t>
            </a:r>
          </a:p>
        </p:txBody>
      </p:sp>
      <p:graphicFrame>
        <p:nvGraphicFramePr>
          <p:cNvPr id="1104936" name="Object 40"/>
          <p:cNvGraphicFramePr>
            <a:graphicFrameLocks noGrp="1" noChangeAspect="1"/>
          </p:cNvGraphicFramePr>
          <p:nvPr>
            <p:ph sz="half" idx="4294967295"/>
          </p:nvPr>
        </p:nvGraphicFramePr>
        <p:xfrm>
          <a:off x="7391400" y="3124200"/>
          <a:ext cx="1752600" cy="457200"/>
        </p:xfrm>
        <a:graphic>
          <a:graphicData uri="http://schemas.openxmlformats.org/presentationml/2006/ole">
            <mc:AlternateContent xmlns:mc="http://schemas.openxmlformats.org/markup-compatibility/2006">
              <mc:Choice xmlns:v="urn:schemas-microsoft-com:vml" Requires="v">
                <p:oleObj name="Equation" r:id="rId8" imgW="876240" imgH="228600" progId="Equation.3">
                  <p:embed/>
                </p:oleObj>
              </mc:Choice>
              <mc:Fallback>
                <p:oleObj name="Equation" r:id="rId8" imgW="876240" imgH="228600" progId="Equation.3">
                  <p:embed/>
                  <p:pic>
                    <p:nvPicPr>
                      <p:cNvPr id="1104936"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3124200"/>
                        <a:ext cx="1752600"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04938" name="Text Box 42"/>
          <p:cNvSpPr txBox="1">
            <a:spLocks noChangeArrowheads="1"/>
          </p:cNvSpPr>
          <p:nvPr/>
        </p:nvSpPr>
        <p:spPr bwMode="auto">
          <a:xfrm>
            <a:off x="4724400" y="4876800"/>
            <a:ext cx="4114800" cy="457200"/>
          </a:xfrm>
          <a:prstGeom prst="rect">
            <a:avLst/>
          </a:prstGeom>
          <a:noFill/>
          <a:ln w="9525">
            <a:noFill/>
            <a:miter lim="800000"/>
            <a:headEnd/>
            <a:tailEnd/>
          </a:ln>
        </p:spPr>
        <p:txBody>
          <a:bodyPr>
            <a:spAutoFit/>
          </a:bodyPr>
          <a:lstStyle/>
          <a:p>
            <a:r>
              <a:rPr lang="en-US" sz="2000"/>
              <a:t>Therefore, the margin is  </a:t>
            </a:r>
            <a:r>
              <a:rPr lang="en-US">
                <a:latin typeface="Times New Roman" pitchFamily="18" charset="0"/>
              </a:rPr>
              <a:t>2 / ||</a:t>
            </a:r>
            <a:r>
              <a:rPr lang="en-US" b="1">
                <a:latin typeface="Times New Roman" pitchFamily="18" charset="0"/>
              </a:rPr>
              <a:t>w</a:t>
            </a:r>
            <a:r>
              <a:rPr lang="en-US">
                <a:latin typeface="Times New Roman" pitchFamily="18" charset="0"/>
              </a:rPr>
              <a:t>||</a:t>
            </a:r>
            <a:r>
              <a:rPr lang="en-US" sz="2000">
                <a:latin typeface="Times New Roman" pitchFamily="18" charset="0"/>
              </a:rPr>
              <a:t> </a:t>
            </a:r>
          </a:p>
        </p:txBody>
      </p:sp>
    </p:spTree>
    <p:extLst>
      <p:ext uri="{BB962C8B-B14F-4D97-AF65-F5344CB8AC3E}">
        <p14:creationId xmlns:p14="http://schemas.microsoft.com/office/powerpoint/2010/main" val="34884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49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49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4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49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49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49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49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49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49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049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049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49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049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049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049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049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04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901" grpId="0"/>
      <p:bldP spid="5141" grpId="0" animBg="1"/>
      <p:bldP spid="1104918" grpId="0" animBg="1"/>
      <p:bldP spid="1104919" grpId="0" animBg="1"/>
      <p:bldP spid="1104923" grpId="0" animBg="1"/>
      <p:bldP spid="1104924" grpId="0" animBg="1"/>
      <p:bldP spid="1104925" grpId="0" animBg="1"/>
      <p:bldP spid="1104926" grpId="0" animBg="1"/>
      <p:bldP spid="1104927" grpId="0"/>
      <p:bldP spid="1104928" grpId="0" animBg="1"/>
      <p:bldP spid="1104929" grpId="0" animBg="1"/>
      <p:bldP spid="1104930" grpId="0" animBg="1"/>
      <p:bldP spid="1104932" grpId="0"/>
      <p:bldP spid="1104935" grpId="0"/>
      <p:bldP spid="11049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533400" y="76200"/>
            <a:ext cx="8458200" cy="838200"/>
          </a:xfrm>
        </p:spPr>
        <p:txBody>
          <a:bodyPr>
            <a:normAutofit fontScale="90000"/>
          </a:bodyPr>
          <a:lstStyle/>
          <a:p>
            <a:r>
              <a:rPr lang="en-US"/>
              <a:t>Finding the maximum margin hyperplane</a:t>
            </a:r>
          </a:p>
        </p:txBody>
      </p:sp>
      <p:sp>
        <p:nvSpPr>
          <p:cNvPr id="991235" name="Rectangle 3"/>
          <p:cNvSpPr>
            <a:spLocks noGrp="1" noChangeArrowheads="1"/>
          </p:cNvSpPr>
          <p:nvPr>
            <p:ph type="body" idx="1"/>
          </p:nvPr>
        </p:nvSpPr>
        <p:spPr/>
        <p:txBody>
          <a:bodyPr/>
          <a:lstStyle/>
          <a:p>
            <a:pPr marL="533400" indent="-533400">
              <a:buFontTx/>
              <a:buAutoNum type="arabicPeriod"/>
            </a:pPr>
            <a:r>
              <a:rPr lang="en-US" dirty="0"/>
              <a:t>Maximize margin </a:t>
            </a:r>
            <a:r>
              <a:rPr lang="en-US" dirty="0">
                <a:latin typeface="Times New Roman" pitchFamily="18" charset="0"/>
              </a:rPr>
              <a:t>2 / ||</a:t>
            </a:r>
            <a:r>
              <a:rPr lang="en-US" b="1" dirty="0">
                <a:latin typeface="Times New Roman" pitchFamily="18" charset="0"/>
              </a:rPr>
              <a:t>w</a:t>
            </a:r>
            <a:r>
              <a:rPr lang="en-US" dirty="0">
                <a:latin typeface="Times New Roman" pitchFamily="18" charset="0"/>
              </a:rPr>
              <a:t>||</a:t>
            </a:r>
          </a:p>
          <a:p>
            <a:pPr marL="533400" indent="-533400">
              <a:buFontTx/>
              <a:buAutoNum type="arabicPeriod"/>
            </a:pPr>
            <a:r>
              <a:rPr lang="en-US" dirty="0"/>
              <a:t>Correctly classify all training data:</a:t>
            </a:r>
            <a:br>
              <a:rPr lang="en-US" dirty="0"/>
            </a:br>
            <a:br>
              <a:rPr lang="en-US" dirty="0"/>
            </a:br>
            <a:br>
              <a:rPr lang="en-US" i="1" dirty="0">
                <a:latin typeface="Times New Roman" pitchFamily="18" charset="0"/>
              </a:rPr>
            </a:br>
            <a:br>
              <a:rPr lang="en-US" i="1" dirty="0">
                <a:latin typeface="Times New Roman" pitchFamily="18" charset="0"/>
              </a:rPr>
            </a:br>
            <a:endParaRPr lang="en-US" sz="800" dirty="0">
              <a:latin typeface="Times New Roman" pitchFamily="18" charset="0"/>
              <a:cs typeface="Arial" charset="0"/>
            </a:endParaRPr>
          </a:p>
          <a:p>
            <a:pPr marL="533400" indent="-533400"/>
            <a:r>
              <a:rPr lang="en-US" i="1" dirty="0">
                <a:cs typeface="Arial" charset="0"/>
              </a:rPr>
              <a:t>Quadratic optimization problem</a:t>
            </a:r>
            <a:r>
              <a:rPr lang="en-US" dirty="0">
                <a:cs typeface="Arial" charset="0"/>
              </a:rPr>
              <a:t>:</a:t>
            </a:r>
            <a:br>
              <a:rPr lang="en-US" dirty="0">
                <a:cs typeface="Arial" charset="0"/>
              </a:rPr>
            </a:br>
            <a:endParaRPr lang="en-US" dirty="0">
              <a:cs typeface="Arial" charset="0"/>
            </a:endParaRPr>
          </a:p>
          <a:p>
            <a:pPr marL="533400" indent="-533400"/>
            <a:r>
              <a:rPr lang="en-US" dirty="0">
                <a:cs typeface="Arial" charset="0"/>
              </a:rPr>
              <a:t>		</a:t>
            </a:r>
            <a:endParaRPr lang="el-GR" dirty="0"/>
          </a:p>
        </p:txBody>
      </p:sp>
      <p:sp>
        <p:nvSpPr>
          <p:cNvPr id="6150" name="Text Box 15"/>
          <p:cNvSpPr txBox="1">
            <a:spLocks noChangeArrowheads="1"/>
          </p:cNvSpPr>
          <p:nvPr/>
        </p:nvSpPr>
        <p:spPr bwMode="auto">
          <a:xfrm>
            <a:off x="0" y="6208713"/>
            <a:ext cx="9144000" cy="641350"/>
          </a:xfrm>
          <a:prstGeom prst="rect">
            <a:avLst/>
          </a:prstGeom>
          <a:noFill/>
          <a:ln w="9525">
            <a:noFill/>
            <a:miter lim="800000"/>
            <a:headEnd/>
            <a:tailEnd/>
          </a:ln>
        </p:spPr>
        <p:txBody>
          <a:bodyPr>
            <a:spAutoFit/>
          </a:bodyPr>
          <a:lstStyle/>
          <a:p>
            <a:r>
              <a:rPr lang="en-US" sz="1800"/>
              <a:t>C. Burges, </a:t>
            </a:r>
            <a:r>
              <a:rPr lang="en-US" sz="1800">
                <a:hlinkClick r:id="rId3"/>
              </a:rPr>
              <a:t>A Tutorial on Support Vector Machines for Pattern Recognition</a:t>
            </a:r>
            <a:r>
              <a:rPr lang="en-US" sz="1800"/>
              <a:t>,  Data Mining and Knowledge Discovery, 1998 </a:t>
            </a:r>
          </a:p>
        </p:txBody>
      </p:sp>
      <p:graphicFrame>
        <p:nvGraphicFramePr>
          <p:cNvPr id="991249" name="Object 17"/>
          <p:cNvGraphicFramePr>
            <a:graphicFrameLocks noGrp="1" noChangeAspect="1"/>
          </p:cNvGraphicFramePr>
          <p:nvPr>
            <p:ph sz="half" idx="4294967295"/>
          </p:nvPr>
        </p:nvGraphicFramePr>
        <p:xfrm>
          <a:off x="872669" y="4361910"/>
          <a:ext cx="7356931" cy="1143000"/>
        </p:xfrm>
        <a:graphic>
          <a:graphicData uri="http://schemas.openxmlformats.org/presentationml/2006/ole">
            <mc:AlternateContent xmlns:mc="http://schemas.openxmlformats.org/markup-compatibility/2006">
              <mc:Choice xmlns:v="urn:schemas-microsoft-com:vml" Requires="v">
                <p:oleObj name="Equation" r:id="rId4" imgW="2527200" imgH="393480" progId="Equation.3">
                  <p:embed/>
                </p:oleObj>
              </mc:Choice>
              <mc:Fallback>
                <p:oleObj name="Equation" r:id="rId4" imgW="2527200" imgH="393480" progId="Equation.3">
                  <p:embed/>
                  <p:pic>
                    <p:nvPicPr>
                      <p:cNvPr id="991249" name="Object 17"/>
                      <p:cNvPicPr>
                        <a:picLocks noChangeAspect="1" noChangeArrowheads="1"/>
                      </p:cNvPicPr>
                      <p:nvPr/>
                    </p:nvPicPr>
                    <p:blipFill>
                      <a:blip r:embed="rId5"/>
                      <a:srcRect/>
                      <a:stretch>
                        <a:fillRect/>
                      </a:stretch>
                    </p:blipFill>
                    <p:spPr bwMode="auto">
                      <a:xfrm>
                        <a:off x="872669" y="4361910"/>
                        <a:ext cx="7356931" cy="1143000"/>
                      </a:xfrm>
                      <a:prstGeom prst="rect">
                        <a:avLst/>
                      </a:prstGeom>
                      <a:noFill/>
                    </p:spPr>
                  </p:pic>
                </p:oleObj>
              </mc:Fallback>
            </mc:AlternateContent>
          </a:graphicData>
        </a:graphic>
      </p:graphicFrame>
      <p:sp>
        <p:nvSpPr>
          <p:cNvPr id="991251" name="Rectangle 19"/>
          <p:cNvSpPr>
            <a:spLocks noChangeArrowheads="1"/>
          </p:cNvSpPr>
          <p:nvPr/>
        </p:nvSpPr>
        <p:spPr bwMode="auto">
          <a:xfrm>
            <a:off x="381000" y="3429000"/>
            <a:ext cx="8153400" cy="2133600"/>
          </a:xfrm>
          <a:prstGeom prst="rect">
            <a:avLst/>
          </a:prstGeom>
          <a:noFill/>
          <a:ln w="38100">
            <a:solidFill>
              <a:srgbClr val="FF0000"/>
            </a:solidFill>
            <a:miter lim="800000"/>
            <a:headEnd/>
            <a:tailEnd/>
          </a:ln>
        </p:spPr>
        <p:txBody>
          <a:bodyPr wrap="none" anchor="ctr"/>
          <a:lstStyle/>
          <a:p>
            <a:endParaRPr lang="en-US"/>
          </a:p>
        </p:txBody>
      </p:sp>
      <p:graphicFrame>
        <p:nvGraphicFramePr>
          <p:cNvPr id="991252" name="Object 20"/>
          <p:cNvGraphicFramePr>
            <a:graphicFrameLocks noGrp="1" noChangeAspect="1"/>
          </p:cNvGraphicFramePr>
          <p:nvPr>
            <p:ph sz="half" idx="4294967295"/>
          </p:nvPr>
        </p:nvGraphicFramePr>
        <p:xfrm>
          <a:off x="1295400" y="2033588"/>
          <a:ext cx="5181600" cy="1014412"/>
        </p:xfrm>
        <a:graphic>
          <a:graphicData uri="http://schemas.openxmlformats.org/presentationml/2006/ole">
            <mc:AlternateContent xmlns:mc="http://schemas.openxmlformats.org/markup-compatibility/2006">
              <mc:Choice xmlns:v="urn:schemas-microsoft-com:vml" Requires="v">
                <p:oleObj name="Equation" r:id="rId6" imgW="2336760" imgH="457200" progId="Equation.3">
                  <p:embed/>
                </p:oleObj>
              </mc:Choice>
              <mc:Fallback>
                <p:oleObj name="Equation" r:id="rId6" imgW="2336760" imgH="457200" progId="Equation.3">
                  <p:embed/>
                  <p:pic>
                    <p:nvPicPr>
                      <p:cNvPr id="991252"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033588"/>
                        <a:ext cx="5181600" cy="1014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489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12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12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123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123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12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1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5" grpId="0" build="p"/>
      <p:bldP spid="9912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534400" cy="838200"/>
          </a:xfrm>
        </p:spPr>
        <p:txBody>
          <a:bodyPr/>
          <a:lstStyle/>
          <a:p>
            <a:r>
              <a:rPr lang="en-US" dirty="0"/>
              <a:t>SVM parameter learning</a:t>
            </a:r>
          </a:p>
        </p:txBody>
      </p:sp>
      <p:sp>
        <p:nvSpPr>
          <p:cNvPr id="3" name="Content Placeholder 2"/>
          <p:cNvSpPr>
            <a:spLocks noGrp="1"/>
          </p:cNvSpPr>
          <p:nvPr>
            <p:ph idx="1"/>
          </p:nvPr>
        </p:nvSpPr>
        <p:spPr>
          <a:xfrm>
            <a:off x="0" y="914400"/>
            <a:ext cx="7772400" cy="5257800"/>
          </a:xfrm>
        </p:spPr>
        <p:txBody>
          <a:bodyPr/>
          <a:lstStyle/>
          <a:p>
            <a:pPr marL="457200" indent="-457200">
              <a:buFont typeface="Arial" pitchFamily="34" charset="0"/>
              <a:buChar char="•"/>
            </a:pPr>
            <a:endParaRPr lang="en-US" sz="2400" dirty="0"/>
          </a:p>
          <a:p>
            <a:pPr marL="457200" indent="-457200">
              <a:buFont typeface="Arial" pitchFamily="34" charset="0"/>
              <a:buChar char="•"/>
            </a:pPr>
            <a:r>
              <a:rPr lang="en-US" sz="2400" dirty="0"/>
              <a:t>Separable data:</a:t>
            </a:r>
          </a:p>
          <a:p>
            <a:pPr marL="0" indent="0"/>
            <a:endParaRPr lang="en-US" sz="2400" dirty="0"/>
          </a:p>
          <a:p>
            <a:pPr marL="0" indent="0"/>
            <a:endParaRPr lang="en-US" sz="2400" dirty="0"/>
          </a:p>
          <a:p>
            <a:pPr marL="457200" indent="-457200">
              <a:buFont typeface="Arial" pitchFamily="34" charset="0"/>
              <a:buChar char="•"/>
            </a:pPr>
            <a:endParaRPr lang="en-US" sz="2400" dirty="0"/>
          </a:p>
          <a:p>
            <a:pPr marL="457200" indent="-457200">
              <a:buFont typeface="Arial" pitchFamily="34" charset="0"/>
              <a:buChar char="•"/>
            </a:pPr>
            <a:endParaRPr lang="en-US" sz="2400" dirty="0"/>
          </a:p>
          <a:p>
            <a:pPr marL="457200" indent="-457200">
              <a:buFont typeface="Arial" pitchFamily="34" charset="0"/>
              <a:buChar char="•"/>
            </a:pPr>
            <a:r>
              <a:rPr lang="en-US" sz="2400" dirty="0"/>
              <a:t>Non-separable data:</a:t>
            </a:r>
          </a:p>
        </p:txBody>
      </p:sp>
      <p:graphicFrame>
        <p:nvGraphicFramePr>
          <p:cNvPr id="6" name="Object 5"/>
          <p:cNvGraphicFramePr>
            <a:graphicFrameLocks noGrp="1" noChangeAspect="1"/>
          </p:cNvGraphicFramePr>
          <p:nvPr/>
        </p:nvGraphicFramePr>
        <p:xfrm>
          <a:off x="2930525" y="1066800"/>
          <a:ext cx="5908675" cy="918050"/>
        </p:xfrm>
        <a:graphic>
          <a:graphicData uri="http://schemas.openxmlformats.org/presentationml/2006/ole">
            <mc:AlternateContent xmlns:mc="http://schemas.openxmlformats.org/markup-compatibility/2006">
              <mc:Choice xmlns:v="urn:schemas-microsoft-com:vml" Requires="v">
                <p:oleObj name="Equation" r:id="rId3" imgW="2527200" imgH="393480" progId="Equation.3">
                  <p:embed/>
                </p:oleObj>
              </mc:Choice>
              <mc:Fallback>
                <p:oleObj name="Equation" r:id="rId3" imgW="2527200" imgH="393480" progId="Equation.3">
                  <p:embed/>
                  <p:pic>
                    <p:nvPicPr>
                      <p:cNvPr id="6"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5" y="1066800"/>
                        <a:ext cx="5908675" cy="918050"/>
                      </a:xfrm>
                      <a:prstGeom prst="rect">
                        <a:avLst/>
                      </a:prstGeom>
                      <a:noFill/>
                      <a:ln>
                        <a:noFill/>
                      </a:ln>
                    </p:spPr>
                  </p:pic>
                </p:oleObj>
              </mc:Fallback>
            </mc:AlternateContent>
          </a:graphicData>
        </a:graphic>
      </p:graphicFrame>
      <p:sp>
        <p:nvSpPr>
          <p:cNvPr id="9" name="Right Brace 8"/>
          <p:cNvSpPr/>
          <p:nvPr/>
        </p:nvSpPr>
        <p:spPr bwMode="auto">
          <a:xfrm rot="5400000">
            <a:off x="3543300" y="1714500"/>
            <a:ext cx="381000" cy="10668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cs typeface="Arial" charset="0"/>
            </a:endParaRPr>
          </a:p>
        </p:txBody>
      </p:sp>
      <p:sp>
        <p:nvSpPr>
          <p:cNvPr id="10" name="Right Brace 9"/>
          <p:cNvSpPr/>
          <p:nvPr/>
        </p:nvSpPr>
        <p:spPr bwMode="auto">
          <a:xfrm rot="5400000">
            <a:off x="6629400" y="304800"/>
            <a:ext cx="381000" cy="3886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cs typeface="Arial" charset="0"/>
            </a:endParaRPr>
          </a:p>
        </p:txBody>
      </p:sp>
      <p:sp>
        <p:nvSpPr>
          <p:cNvPr id="11" name="Text Box 15"/>
          <p:cNvSpPr txBox="1">
            <a:spLocks noChangeArrowheads="1"/>
          </p:cNvSpPr>
          <p:nvPr/>
        </p:nvSpPr>
        <p:spPr bwMode="auto">
          <a:xfrm>
            <a:off x="2667000" y="2606933"/>
            <a:ext cx="1866510" cy="646331"/>
          </a:xfrm>
          <a:prstGeom prst="rect">
            <a:avLst/>
          </a:prstGeom>
          <a:noFill/>
          <a:ln w="9525">
            <a:solidFill>
              <a:srgbClr val="FF0000"/>
            </a:solidFill>
            <a:miter lim="800000"/>
            <a:headEnd/>
            <a:tailEnd/>
          </a:ln>
        </p:spPr>
        <p:txBody>
          <a:bodyPr wrap="square" anchor="ctr">
            <a:spAutoFit/>
          </a:bodyPr>
          <a:lstStyle/>
          <a:p>
            <a:pPr algn="ctr"/>
            <a:r>
              <a:rPr lang="en-US" dirty="0">
                <a:solidFill>
                  <a:srgbClr val="000000"/>
                </a:solidFill>
              </a:rPr>
              <a:t>Maximize margin</a:t>
            </a:r>
          </a:p>
        </p:txBody>
      </p:sp>
      <p:sp>
        <p:nvSpPr>
          <p:cNvPr id="12" name="Text Box 15"/>
          <p:cNvSpPr txBox="1">
            <a:spLocks noChangeArrowheads="1"/>
          </p:cNvSpPr>
          <p:nvPr/>
        </p:nvSpPr>
        <p:spPr bwMode="auto">
          <a:xfrm>
            <a:off x="4915290" y="2606933"/>
            <a:ext cx="3771510" cy="646331"/>
          </a:xfrm>
          <a:prstGeom prst="rect">
            <a:avLst/>
          </a:prstGeom>
          <a:noFill/>
          <a:ln w="9525">
            <a:solidFill>
              <a:srgbClr val="FF0000"/>
            </a:solidFill>
            <a:miter lim="800000"/>
            <a:headEnd/>
            <a:tailEnd/>
          </a:ln>
        </p:spPr>
        <p:txBody>
          <a:bodyPr wrap="square" anchor="ctr">
            <a:spAutoFit/>
          </a:bodyPr>
          <a:lstStyle/>
          <a:p>
            <a:pPr algn="ctr"/>
            <a:r>
              <a:rPr lang="en-US" dirty="0">
                <a:solidFill>
                  <a:srgbClr val="000000"/>
                </a:solidFill>
              </a:rPr>
              <a:t>Classify training data correctly</a:t>
            </a:r>
          </a:p>
          <a:p>
            <a:pPr algn="ctr"/>
            <a:endParaRPr lang="en-US" dirty="0">
              <a:solidFill>
                <a:srgbClr val="000000"/>
              </a:solidFill>
            </a:endParaRPr>
          </a:p>
        </p:txBody>
      </p:sp>
      <p:graphicFrame>
        <p:nvGraphicFramePr>
          <p:cNvPr id="13" name="Object 12"/>
          <p:cNvGraphicFramePr>
            <a:graphicFrameLocks noGrp="1" noChangeAspect="1"/>
          </p:cNvGraphicFramePr>
          <p:nvPr/>
        </p:nvGraphicFramePr>
        <p:xfrm>
          <a:off x="1828800" y="4168775"/>
          <a:ext cx="6778625" cy="1152525"/>
        </p:xfrm>
        <a:graphic>
          <a:graphicData uri="http://schemas.openxmlformats.org/presentationml/2006/ole">
            <mc:AlternateContent xmlns:mc="http://schemas.openxmlformats.org/markup-compatibility/2006">
              <mc:Choice xmlns:v="urn:schemas-microsoft-com:vml" Requires="v">
                <p:oleObj name="Equation" r:id="rId5" imgW="2679700" imgH="457200" progId="Equation.3">
                  <p:embed/>
                </p:oleObj>
              </mc:Choice>
              <mc:Fallback>
                <p:oleObj name="Equation" r:id="rId5" imgW="2679700" imgH="457200" progId="Equation.3">
                  <p:embed/>
                  <p:pic>
                    <p:nvPicPr>
                      <p:cNvPr id="13" name="Object 12"/>
                      <p:cNvPicPr>
                        <a:picLocks noGrp="1" noChangeAspect="1" noChangeArrowheads="1"/>
                      </p:cNvPicPr>
                      <p:nvPr/>
                    </p:nvPicPr>
                    <p:blipFill>
                      <a:blip r:embed="rId6"/>
                      <a:srcRect/>
                      <a:stretch>
                        <a:fillRect/>
                      </a:stretch>
                    </p:blipFill>
                    <p:spPr bwMode="auto">
                      <a:xfrm>
                        <a:off x="1828800" y="4168775"/>
                        <a:ext cx="6778625" cy="1152525"/>
                      </a:xfrm>
                      <a:prstGeom prst="rect">
                        <a:avLst/>
                      </a:prstGeom>
                      <a:noFill/>
                      <a:ln>
                        <a:noFill/>
                      </a:ln>
                    </p:spPr>
                  </p:pic>
                </p:oleObj>
              </mc:Fallback>
            </mc:AlternateContent>
          </a:graphicData>
        </a:graphic>
      </p:graphicFrame>
      <p:sp>
        <p:nvSpPr>
          <p:cNvPr id="14" name="Right Brace 13"/>
          <p:cNvSpPr/>
          <p:nvPr/>
        </p:nvSpPr>
        <p:spPr bwMode="auto">
          <a:xfrm rot="5400000">
            <a:off x="3121451" y="5039152"/>
            <a:ext cx="373797" cy="9779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cs typeface="Arial" charset="0"/>
            </a:endParaRPr>
          </a:p>
        </p:txBody>
      </p:sp>
      <p:sp>
        <p:nvSpPr>
          <p:cNvPr id="15" name="Right Brace 14"/>
          <p:cNvSpPr/>
          <p:nvPr/>
        </p:nvSpPr>
        <p:spPr bwMode="auto">
          <a:xfrm rot="5400000">
            <a:off x="6328202" y="3508803"/>
            <a:ext cx="373798" cy="4038599"/>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cs typeface="Arial" charset="0"/>
            </a:endParaRPr>
          </a:p>
        </p:txBody>
      </p:sp>
      <p:sp>
        <p:nvSpPr>
          <p:cNvPr id="16" name="Text Box 15"/>
          <p:cNvSpPr txBox="1">
            <a:spLocks noChangeArrowheads="1"/>
          </p:cNvSpPr>
          <p:nvPr/>
        </p:nvSpPr>
        <p:spPr bwMode="auto">
          <a:xfrm>
            <a:off x="2438400" y="5798403"/>
            <a:ext cx="1866510" cy="830997"/>
          </a:xfrm>
          <a:prstGeom prst="rect">
            <a:avLst/>
          </a:prstGeom>
          <a:noFill/>
          <a:ln w="9525">
            <a:solidFill>
              <a:srgbClr val="FF0000"/>
            </a:solidFill>
            <a:miter lim="800000"/>
            <a:headEnd/>
            <a:tailEnd/>
          </a:ln>
        </p:spPr>
        <p:txBody>
          <a:bodyPr wrap="square">
            <a:spAutoFit/>
          </a:bodyPr>
          <a:lstStyle/>
          <a:p>
            <a:pPr algn="ctr"/>
            <a:r>
              <a:rPr lang="en-US" dirty="0">
                <a:solidFill>
                  <a:srgbClr val="000000"/>
                </a:solidFill>
              </a:rPr>
              <a:t>Maximize margin</a:t>
            </a:r>
          </a:p>
        </p:txBody>
      </p:sp>
      <p:sp>
        <p:nvSpPr>
          <p:cNvPr id="17" name="Text Box 15"/>
          <p:cNvSpPr txBox="1">
            <a:spLocks noChangeArrowheads="1"/>
          </p:cNvSpPr>
          <p:nvPr/>
        </p:nvSpPr>
        <p:spPr bwMode="auto">
          <a:xfrm>
            <a:off x="4648200" y="5798403"/>
            <a:ext cx="3771510" cy="830997"/>
          </a:xfrm>
          <a:prstGeom prst="rect">
            <a:avLst/>
          </a:prstGeom>
          <a:noFill/>
          <a:ln w="9525">
            <a:solidFill>
              <a:srgbClr val="FF0000"/>
            </a:solidFill>
            <a:miter lim="800000"/>
            <a:headEnd/>
            <a:tailEnd/>
          </a:ln>
        </p:spPr>
        <p:txBody>
          <a:bodyPr wrap="square">
            <a:spAutoFit/>
          </a:bodyPr>
          <a:lstStyle/>
          <a:p>
            <a:pPr algn="ctr"/>
            <a:r>
              <a:rPr lang="en-US" dirty="0">
                <a:solidFill>
                  <a:srgbClr val="000000"/>
                </a:solidFill>
              </a:rPr>
              <a:t>Minimize classification mistakes</a:t>
            </a:r>
          </a:p>
        </p:txBody>
      </p:sp>
    </p:spTree>
    <p:extLst>
      <p:ext uri="{BB962C8B-B14F-4D97-AF65-F5344CB8AC3E}">
        <p14:creationId xmlns:p14="http://schemas.microsoft.com/office/powerpoint/2010/main" val="34529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534400" cy="838200"/>
          </a:xfrm>
        </p:spPr>
        <p:txBody>
          <a:bodyPr/>
          <a:lstStyle/>
          <a:p>
            <a:r>
              <a:rPr lang="en-US" dirty="0"/>
              <a:t>SVM parameter learning</a:t>
            </a:r>
          </a:p>
        </p:txBody>
      </p:sp>
      <p:sp>
        <p:nvSpPr>
          <p:cNvPr id="4" name="Content Placeholder 3"/>
          <p:cNvSpPr>
            <a:spLocks noGrp="1"/>
          </p:cNvSpPr>
          <p:nvPr>
            <p:ph idx="1"/>
          </p:nvPr>
        </p:nvSpPr>
        <p:spPr>
          <a:xfrm>
            <a:off x="1066800" y="6400800"/>
            <a:ext cx="7772400" cy="533400"/>
          </a:xfrm>
        </p:spPr>
        <p:txBody>
          <a:bodyPr/>
          <a:lstStyle/>
          <a:p>
            <a:r>
              <a:rPr lang="en-US" sz="2000" dirty="0"/>
              <a:t>Demo: </a:t>
            </a:r>
            <a:r>
              <a:rPr lang="en-US" sz="2000" dirty="0">
                <a:hlinkClick r:id="rId3"/>
              </a:rPr>
              <a:t>http://cs.stanford.edu/people/karpathy/svmjs/demo</a:t>
            </a:r>
            <a:endParaRPr lang="en-US" sz="2000" dirty="0"/>
          </a:p>
        </p:txBody>
      </p:sp>
      <p:grpSp>
        <p:nvGrpSpPr>
          <p:cNvPr id="8" name="Group 7"/>
          <p:cNvGrpSpPr/>
          <p:nvPr/>
        </p:nvGrpSpPr>
        <p:grpSpPr>
          <a:xfrm>
            <a:off x="762000" y="3505200"/>
            <a:ext cx="2667916" cy="2479478"/>
            <a:chOff x="2895600" y="2625922"/>
            <a:chExt cx="3733800" cy="3470078"/>
          </a:xfrm>
        </p:grpSpPr>
        <p:pic>
          <p:nvPicPr>
            <p:cNvPr id="74754" name="Picture 2" descr="http://ars.els-cdn.com/content/image/1-s2.0-S0925231212001877-gr1.jpg"/>
            <p:cNvPicPr>
              <a:picLocks noChangeAspect="1" noChangeArrowheads="1"/>
            </p:cNvPicPr>
            <p:nvPr/>
          </p:nvPicPr>
          <p:blipFill rotWithShape="1">
            <a:blip r:embed="rId4">
              <a:extLst>
                <a:ext uri="{28A0092B-C50C-407E-A947-70E740481C1C}">
                  <a14:useLocalDpi xmlns:a14="http://schemas.microsoft.com/office/drawing/2010/main" val="0"/>
                </a:ext>
              </a:extLst>
            </a:blip>
            <a:srcRect l="3973" r="50226"/>
            <a:stretch/>
          </p:blipFill>
          <p:spPr bwMode="auto">
            <a:xfrm>
              <a:off x="2895600" y="2625922"/>
              <a:ext cx="3733800" cy="33604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450310" y="5788223"/>
              <a:ext cx="731290" cy="307777"/>
            </a:xfrm>
            <a:prstGeom prst="rect">
              <a:avLst/>
            </a:prstGeom>
            <a:solidFill>
              <a:schemeClr val="bg1"/>
            </a:solidFill>
          </p:spPr>
          <p:txBody>
            <a:bodyPr wrap="none" rtlCol="0">
              <a:spAutoFit/>
            </a:bodyPr>
            <a:lstStyle/>
            <a:p>
              <a:r>
                <a:rPr lang="en-US" sz="1400" dirty="0">
                  <a:solidFill>
                    <a:srgbClr val="000000"/>
                  </a:solidFill>
                </a:rPr>
                <a:t>Margin</a:t>
              </a:r>
            </a:p>
          </p:txBody>
        </p:sp>
      </p:grpSp>
      <p:sp>
        <p:nvSpPr>
          <p:cNvPr id="11" name="Oval 6"/>
          <p:cNvSpPr>
            <a:spLocks noChangeArrowheads="1"/>
          </p:cNvSpPr>
          <p:nvPr/>
        </p:nvSpPr>
        <p:spPr bwMode="auto">
          <a:xfrm>
            <a:off x="4316413" y="3919538"/>
            <a:ext cx="125412" cy="123825"/>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12" name="Oval 7"/>
          <p:cNvSpPr>
            <a:spLocks noChangeArrowheads="1"/>
          </p:cNvSpPr>
          <p:nvPr/>
        </p:nvSpPr>
        <p:spPr bwMode="auto">
          <a:xfrm>
            <a:off x="4884738" y="3981450"/>
            <a:ext cx="127000" cy="122238"/>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13" name="Oval 8"/>
          <p:cNvSpPr>
            <a:spLocks noChangeArrowheads="1"/>
          </p:cNvSpPr>
          <p:nvPr/>
        </p:nvSpPr>
        <p:spPr bwMode="auto">
          <a:xfrm>
            <a:off x="4884738" y="4537075"/>
            <a:ext cx="127000" cy="122238"/>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14" name="Oval 9"/>
          <p:cNvSpPr>
            <a:spLocks noChangeArrowheads="1"/>
          </p:cNvSpPr>
          <p:nvPr/>
        </p:nvSpPr>
        <p:spPr bwMode="auto">
          <a:xfrm>
            <a:off x="4252913" y="4165600"/>
            <a:ext cx="127000" cy="123825"/>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15" name="Oval 10"/>
          <p:cNvSpPr>
            <a:spLocks noChangeArrowheads="1"/>
          </p:cNvSpPr>
          <p:nvPr/>
        </p:nvSpPr>
        <p:spPr bwMode="auto">
          <a:xfrm>
            <a:off x="6213475" y="3178175"/>
            <a:ext cx="125413" cy="123825"/>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16" name="Oval 11"/>
          <p:cNvSpPr>
            <a:spLocks noChangeArrowheads="1"/>
          </p:cNvSpPr>
          <p:nvPr/>
        </p:nvSpPr>
        <p:spPr bwMode="auto">
          <a:xfrm>
            <a:off x="6845300" y="3425825"/>
            <a:ext cx="127000" cy="123825"/>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17" name="Oval 12"/>
          <p:cNvSpPr>
            <a:spLocks noChangeArrowheads="1"/>
          </p:cNvSpPr>
          <p:nvPr/>
        </p:nvSpPr>
        <p:spPr bwMode="auto">
          <a:xfrm>
            <a:off x="7035800" y="3981450"/>
            <a:ext cx="125413" cy="122238"/>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18" name="Oval 13"/>
          <p:cNvSpPr>
            <a:spLocks noChangeArrowheads="1"/>
          </p:cNvSpPr>
          <p:nvPr/>
        </p:nvSpPr>
        <p:spPr bwMode="auto">
          <a:xfrm>
            <a:off x="5834063" y="2932113"/>
            <a:ext cx="125412" cy="123825"/>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19" name="Oval 14"/>
          <p:cNvSpPr>
            <a:spLocks noChangeArrowheads="1"/>
          </p:cNvSpPr>
          <p:nvPr/>
        </p:nvSpPr>
        <p:spPr bwMode="auto">
          <a:xfrm>
            <a:off x="7540625" y="4597400"/>
            <a:ext cx="127000" cy="123825"/>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20" name="Oval 15"/>
          <p:cNvSpPr>
            <a:spLocks noChangeArrowheads="1"/>
          </p:cNvSpPr>
          <p:nvPr/>
        </p:nvSpPr>
        <p:spPr bwMode="auto">
          <a:xfrm>
            <a:off x="7731125" y="3671888"/>
            <a:ext cx="125413" cy="123825"/>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21" name="Oval 16"/>
          <p:cNvSpPr>
            <a:spLocks noChangeArrowheads="1"/>
          </p:cNvSpPr>
          <p:nvPr/>
        </p:nvSpPr>
        <p:spPr bwMode="auto">
          <a:xfrm>
            <a:off x="5518150" y="5338763"/>
            <a:ext cx="125413" cy="123825"/>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22" name="Oval 17"/>
          <p:cNvSpPr>
            <a:spLocks noChangeArrowheads="1"/>
          </p:cNvSpPr>
          <p:nvPr/>
        </p:nvSpPr>
        <p:spPr bwMode="auto">
          <a:xfrm>
            <a:off x="7035800" y="2746375"/>
            <a:ext cx="125413" cy="123825"/>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23" name="Oval 18"/>
          <p:cNvSpPr>
            <a:spLocks noChangeArrowheads="1"/>
          </p:cNvSpPr>
          <p:nvPr/>
        </p:nvSpPr>
        <p:spPr bwMode="auto">
          <a:xfrm>
            <a:off x="8110538" y="4413250"/>
            <a:ext cx="125412" cy="123825"/>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24" name="Line 19"/>
          <p:cNvSpPr>
            <a:spLocks noChangeShapeType="1"/>
          </p:cNvSpPr>
          <p:nvPr/>
        </p:nvSpPr>
        <p:spPr bwMode="auto">
          <a:xfrm>
            <a:off x="5075238" y="2746375"/>
            <a:ext cx="2276475" cy="2962275"/>
          </a:xfrm>
          <a:prstGeom prst="line">
            <a:avLst/>
          </a:prstGeom>
          <a:noFill/>
          <a:ln w="38100">
            <a:solidFill>
              <a:schemeClr val="tx1"/>
            </a:solidFill>
            <a:round/>
            <a:headEnd/>
            <a:tailEnd/>
          </a:ln>
        </p:spPr>
        <p:txBody>
          <a:bodyPr/>
          <a:lstStyle/>
          <a:p>
            <a:endParaRPr lang="en-US">
              <a:solidFill>
                <a:srgbClr val="000000"/>
              </a:solidFill>
            </a:endParaRPr>
          </a:p>
        </p:txBody>
      </p:sp>
      <p:sp>
        <p:nvSpPr>
          <p:cNvPr id="25" name="Oval 20"/>
          <p:cNvSpPr>
            <a:spLocks noChangeArrowheads="1"/>
          </p:cNvSpPr>
          <p:nvPr/>
        </p:nvSpPr>
        <p:spPr bwMode="auto">
          <a:xfrm>
            <a:off x="6086475" y="2438400"/>
            <a:ext cx="127000" cy="123825"/>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26" name="Oval 21"/>
          <p:cNvSpPr>
            <a:spLocks noChangeArrowheads="1"/>
          </p:cNvSpPr>
          <p:nvPr/>
        </p:nvSpPr>
        <p:spPr bwMode="auto">
          <a:xfrm>
            <a:off x="6213475" y="5708650"/>
            <a:ext cx="125413" cy="123825"/>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27" name="Line 22"/>
          <p:cNvSpPr>
            <a:spLocks noChangeShapeType="1"/>
          </p:cNvSpPr>
          <p:nvPr/>
        </p:nvSpPr>
        <p:spPr bwMode="auto">
          <a:xfrm>
            <a:off x="4759325" y="2994025"/>
            <a:ext cx="2276475" cy="2962275"/>
          </a:xfrm>
          <a:prstGeom prst="line">
            <a:avLst/>
          </a:prstGeom>
          <a:noFill/>
          <a:ln w="38100">
            <a:solidFill>
              <a:schemeClr val="tx1"/>
            </a:solidFill>
            <a:prstDash val="dash"/>
            <a:round/>
            <a:headEnd/>
            <a:tailEnd/>
          </a:ln>
        </p:spPr>
        <p:txBody>
          <a:bodyPr/>
          <a:lstStyle/>
          <a:p>
            <a:endParaRPr lang="en-US">
              <a:solidFill>
                <a:srgbClr val="000000"/>
              </a:solidFill>
            </a:endParaRPr>
          </a:p>
        </p:txBody>
      </p:sp>
      <p:sp>
        <p:nvSpPr>
          <p:cNvPr id="28" name="Line 23"/>
          <p:cNvSpPr>
            <a:spLocks noChangeShapeType="1"/>
          </p:cNvSpPr>
          <p:nvPr/>
        </p:nvSpPr>
        <p:spPr bwMode="auto">
          <a:xfrm>
            <a:off x="5391150" y="2562225"/>
            <a:ext cx="2212975" cy="2838450"/>
          </a:xfrm>
          <a:prstGeom prst="line">
            <a:avLst/>
          </a:prstGeom>
          <a:noFill/>
          <a:ln w="38100">
            <a:solidFill>
              <a:schemeClr val="tx1"/>
            </a:solidFill>
            <a:prstDash val="dash"/>
            <a:round/>
            <a:headEnd/>
            <a:tailEnd/>
          </a:ln>
        </p:spPr>
        <p:txBody>
          <a:bodyPr/>
          <a:lstStyle/>
          <a:p>
            <a:endParaRPr lang="en-US">
              <a:solidFill>
                <a:srgbClr val="000000"/>
              </a:solidFill>
            </a:endParaRPr>
          </a:p>
        </p:txBody>
      </p:sp>
      <p:sp>
        <p:nvSpPr>
          <p:cNvPr id="29" name="Oval 24"/>
          <p:cNvSpPr>
            <a:spLocks noChangeArrowheads="1"/>
          </p:cNvSpPr>
          <p:nvPr/>
        </p:nvSpPr>
        <p:spPr bwMode="auto">
          <a:xfrm>
            <a:off x="5518150" y="4043363"/>
            <a:ext cx="125413" cy="122237"/>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30" name="Oval 25"/>
          <p:cNvSpPr>
            <a:spLocks noChangeArrowheads="1"/>
          </p:cNvSpPr>
          <p:nvPr/>
        </p:nvSpPr>
        <p:spPr bwMode="auto">
          <a:xfrm>
            <a:off x="6022975" y="4721225"/>
            <a:ext cx="127000" cy="123825"/>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31" name="Oval 26"/>
          <p:cNvSpPr>
            <a:spLocks noChangeArrowheads="1"/>
          </p:cNvSpPr>
          <p:nvPr/>
        </p:nvSpPr>
        <p:spPr bwMode="auto">
          <a:xfrm>
            <a:off x="6465888" y="3981450"/>
            <a:ext cx="127000" cy="122238"/>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37" name="Oval 32"/>
          <p:cNvSpPr>
            <a:spLocks noChangeArrowheads="1"/>
          </p:cNvSpPr>
          <p:nvPr/>
        </p:nvSpPr>
        <p:spPr bwMode="auto">
          <a:xfrm>
            <a:off x="6492081" y="4396349"/>
            <a:ext cx="379413" cy="369887"/>
          </a:xfrm>
          <a:prstGeom prst="ellipse">
            <a:avLst/>
          </a:prstGeom>
          <a:noFill/>
          <a:ln w="9525">
            <a:solidFill>
              <a:schemeClr val="tx1"/>
            </a:solidFill>
            <a:round/>
            <a:headEnd/>
            <a:tailEnd/>
          </a:ln>
        </p:spPr>
        <p:txBody>
          <a:bodyPr wrap="none" anchor="ctr"/>
          <a:lstStyle/>
          <a:p>
            <a:endParaRPr lang="en-US">
              <a:solidFill>
                <a:srgbClr val="000000"/>
              </a:solidFill>
            </a:endParaRPr>
          </a:p>
        </p:txBody>
      </p:sp>
      <p:sp>
        <p:nvSpPr>
          <p:cNvPr id="38" name="Oval 33"/>
          <p:cNvSpPr>
            <a:spLocks noChangeArrowheads="1"/>
          </p:cNvSpPr>
          <p:nvPr/>
        </p:nvSpPr>
        <p:spPr bwMode="auto">
          <a:xfrm>
            <a:off x="7264400" y="4071937"/>
            <a:ext cx="379412" cy="369888"/>
          </a:xfrm>
          <a:prstGeom prst="ellipse">
            <a:avLst/>
          </a:prstGeom>
          <a:noFill/>
          <a:ln w="9525">
            <a:solidFill>
              <a:schemeClr val="tx1"/>
            </a:solidFill>
            <a:round/>
            <a:headEnd/>
            <a:tailEnd/>
          </a:ln>
        </p:spPr>
        <p:txBody>
          <a:bodyPr wrap="none" anchor="ctr"/>
          <a:lstStyle/>
          <a:p>
            <a:endParaRPr lang="en-US">
              <a:solidFill>
                <a:srgbClr val="000000"/>
              </a:solidFill>
            </a:endParaRPr>
          </a:p>
        </p:txBody>
      </p:sp>
      <p:sp>
        <p:nvSpPr>
          <p:cNvPr id="39" name="Oval 34"/>
          <p:cNvSpPr>
            <a:spLocks noChangeArrowheads="1"/>
          </p:cNvSpPr>
          <p:nvPr/>
        </p:nvSpPr>
        <p:spPr bwMode="auto">
          <a:xfrm>
            <a:off x="6497637" y="5010943"/>
            <a:ext cx="379412" cy="371475"/>
          </a:xfrm>
          <a:prstGeom prst="ellipse">
            <a:avLst/>
          </a:prstGeom>
          <a:noFill/>
          <a:ln w="9525">
            <a:solidFill>
              <a:schemeClr val="tx1"/>
            </a:solidFill>
            <a:round/>
            <a:headEnd/>
            <a:tailEnd/>
          </a:ln>
        </p:spPr>
        <p:txBody>
          <a:bodyPr wrap="none" anchor="ctr"/>
          <a:lstStyle/>
          <a:p>
            <a:endParaRPr lang="en-US">
              <a:solidFill>
                <a:srgbClr val="000000"/>
              </a:solidFill>
            </a:endParaRPr>
          </a:p>
        </p:txBody>
      </p:sp>
      <p:sp>
        <p:nvSpPr>
          <p:cNvPr id="40" name="Oval 26"/>
          <p:cNvSpPr>
            <a:spLocks noChangeArrowheads="1"/>
          </p:cNvSpPr>
          <p:nvPr/>
        </p:nvSpPr>
        <p:spPr bwMode="auto">
          <a:xfrm>
            <a:off x="6618288" y="4525962"/>
            <a:ext cx="127000" cy="122238"/>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41" name="Oval 26"/>
          <p:cNvSpPr>
            <a:spLocks noChangeArrowheads="1"/>
          </p:cNvSpPr>
          <p:nvPr/>
        </p:nvSpPr>
        <p:spPr bwMode="auto">
          <a:xfrm>
            <a:off x="6618288" y="5135562"/>
            <a:ext cx="127000" cy="122238"/>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42" name="Oval 24"/>
          <p:cNvSpPr>
            <a:spLocks noChangeArrowheads="1"/>
          </p:cNvSpPr>
          <p:nvPr/>
        </p:nvSpPr>
        <p:spPr bwMode="auto">
          <a:xfrm>
            <a:off x="7391400" y="4195763"/>
            <a:ext cx="125413" cy="122237"/>
          </a:xfrm>
          <a:prstGeom prst="ellipse">
            <a:avLst/>
          </a:prstGeom>
          <a:solidFill>
            <a:schemeClr val="accent2"/>
          </a:solidFill>
          <a:ln w="9525">
            <a:solidFill>
              <a:schemeClr val="tx1"/>
            </a:solidFill>
            <a:round/>
            <a:headEnd/>
            <a:tailEnd/>
          </a:ln>
        </p:spPr>
        <p:txBody>
          <a:bodyPr wrap="none" anchor="ctr"/>
          <a:lstStyle/>
          <a:p>
            <a:endParaRPr lang="en-US">
              <a:solidFill>
                <a:srgbClr val="000000"/>
              </a:solidFill>
            </a:endParaRPr>
          </a:p>
        </p:txBody>
      </p:sp>
      <p:sp>
        <p:nvSpPr>
          <p:cNvPr id="9" name="TextBox 8"/>
          <p:cNvSpPr txBox="1"/>
          <p:nvPr/>
        </p:nvSpPr>
        <p:spPr>
          <a:xfrm>
            <a:off x="7620000" y="5334000"/>
            <a:ext cx="535724" cy="461665"/>
          </a:xfrm>
          <a:prstGeom prst="rect">
            <a:avLst/>
          </a:prstGeom>
          <a:noFill/>
        </p:spPr>
        <p:txBody>
          <a:bodyPr wrap="none" rtlCol="0">
            <a:spAutoFit/>
          </a:bodyPr>
          <a:lstStyle/>
          <a:p>
            <a:r>
              <a:rPr lang="en-US" dirty="0">
                <a:solidFill>
                  <a:srgbClr val="000000"/>
                </a:solidFill>
              </a:rPr>
              <a:t>+1</a:t>
            </a:r>
          </a:p>
        </p:txBody>
      </p:sp>
      <p:sp>
        <p:nvSpPr>
          <p:cNvPr id="44" name="TextBox 43"/>
          <p:cNvSpPr txBox="1"/>
          <p:nvPr/>
        </p:nvSpPr>
        <p:spPr>
          <a:xfrm>
            <a:off x="6703276" y="6015335"/>
            <a:ext cx="458780" cy="461665"/>
          </a:xfrm>
          <a:prstGeom prst="rect">
            <a:avLst/>
          </a:prstGeom>
          <a:noFill/>
        </p:spPr>
        <p:txBody>
          <a:bodyPr wrap="none" rtlCol="0">
            <a:spAutoFit/>
          </a:bodyPr>
          <a:lstStyle/>
          <a:p>
            <a:r>
              <a:rPr lang="en-US" dirty="0">
                <a:solidFill>
                  <a:srgbClr val="000000"/>
                </a:solidFill>
              </a:rPr>
              <a:t>-1</a:t>
            </a:r>
          </a:p>
        </p:txBody>
      </p:sp>
      <p:sp>
        <p:nvSpPr>
          <p:cNvPr id="45" name="TextBox 44"/>
          <p:cNvSpPr txBox="1"/>
          <p:nvPr/>
        </p:nvSpPr>
        <p:spPr>
          <a:xfrm>
            <a:off x="7302633" y="5753845"/>
            <a:ext cx="356188" cy="461665"/>
          </a:xfrm>
          <a:prstGeom prst="rect">
            <a:avLst/>
          </a:prstGeom>
          <a:noFill/>
        </p:spPr>
        <p:txBody>
          <a:bodyPr wrap="none" rtlCol="0">
            <a:spAutoFit/>
          </a:bodyPr>
          <a:lstStyle/>
          <a:p>
            <a:r>
              <a:rPr lang="en-US" dirty="0">
                <a:solidFill>
                  <a:srgbClr val="000000"/>
                </a:solidFill>
              </a:rPr>
              <a:t>0</a:t>
            </a:r>
          </a:p>
        </p:txBody>
      </p:sp>
      <p:graphicFrame>
        <p:nvGraphicFramePr>
          <p:cNvPr id="5" name="Object 4"/>
          <p:cNvGraphicFramePr>
            <a:graphicFrameLocks noGrp="1" noChangeAspect="1"/>
          </p:cNvGraphicFramePr>
          <p:nvPr/>
        </p:nvGraphicFramePr>
        <p:xfrm>
          <a:off x="793750" y="1276350"/>
          <a:ext cx="7543800" cy="1284288"/>
        </p:xfrm>
        <a:graphic>
          <a:graphicData uri="http://schemas.openxmlformats.org/presentationml/2006/ole">
            <mc:AlternateContent xmlns:mc="http://schemas.openxmlformats.org/markup-compatibility/2006">
              <mc:Choice xmlns:v="urn:schemas-microsoft-com:vml" Requires="v">
                <p:oleObj name="Equation" r:id="rId5" imgW="2679700" imgH="457200" progId="Equation.3">
                  <p:embed/>
                </p:oleObj>
              </mc:Choice>
              <mc:Fallback>
                <p:oleObj name="Equation" r:id="rId5" imgW="2679700" imgH="457200" progId="Equation.3">
                  <p:embed/>
                  <p:pic>
                    <p:nvPicPr>
                      <p:cNvPr id="5" name="Object 4"/>
                      <p:cNvPicPr>
                        <a:picLocks noGrp="1" noChangeAspect="1" noChangeArrowheads="1"/>
                      </p:cNvPicPr>
                      <p:nvPr/>
                    </p:nvPicPr>
                    <p:blipFill>
                      <a:blip r:embed="rId6"/>
                      <a:srcRect/>
                      <a:stretch>
                        <a:fillRect/>
                      </a:stretch>
                    </p:blipFill>
                    <p:spPr bwMode="auto">
                      <a:xfrm>
                        <a:off x="793750" y="1276350"/>
                        <a:ext cx="7543800" cy="128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41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84" name="Rectangle 59"/>
          <p:cNvSpPr>
            <a:spLocks noGrp="1" noChangeArrowheads="1"/>
          </p:cNvSpPr>
          <p:nvPr>
            <p:ph type="title"/>
          </p:nvPr>
        </p:nvSpPr>
        <p:spPr/>
        <p:txBody>
          <a:bodyPr/>
          <a:lstStyle/>
          <a:p>
            <a:r>
              <a:rPr lang="en-US" dirty="0"/>
              <a:t>Nonlinear SVMs</a:t>
            </a:r>
          </a:p>
        </p:txBody>
      </p:sp>
      <p:pic>
        <p:nvPicPr>
          <p:cNvPr id="59" name="Picture 58"/>
          <p:cNvPicPr>
            <a:picLocks noChangeAspect="1"/>
          </p:cNvPicPr>
          <p:nvPr/>
        </p:nvPicPr>
        <p:blipFill>
          <a:blip r:embed="rId3"/>
          <a:stretch>
            <a:fillRect/>
          </a:stretch>
        </p:blipFill>
        <p:spPr>
          <a:xfrm>
            <a:off x="685800" y="2286000"/>
            <a:ext cx="7761158" cy="4343400"/>
          </a:xfrm>
          <a:prstGeom prst="rect">
            <a:avLst/>
          </a:prstGeom>
        </p:spPr>
      </p:pic>
      <p:sp>
        <p:nvSpPr>
          <p:cNvPr id="2" name="Rectangle 1"/>
          <p:cNvSpPr/>
          <p:nvPr/>
        </p:nvSpPr>
        <p:spPr bwMode="auto">
          <a:xfrm>
            <a:off x="4191000" y="2819400"/>
            <a:ext cx="6096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61" name="Text Box 57"/>
          <p:cNvSpPr txBox="1">
            <a:spLocks noChangeArrowheads="1"/>
          </p:cNvSpPr>
          <p:nvPr/>
        </p:nvSpPr>
        <p:spPr bwMode="auto">
          <a:xfrm>
            <a:off x="3581400" y="2955925"/>
            <a:ext cx="1905000" cy="396875"/>
          </a:xfrm>
          <a:prstGeom prst="rect">
            <a:avLst/>
          </a:prstGeom>
          <a:noFill/>
          <a:ln w="9525" algn="ctr">
            <a:noFill/>
            <a:miter lim="800000"/>
            <a:headEnd/>
            <a:tailEnd/>
          </a:ln>
        </p:spPr>
        <p:txBody>
          <a:bodyPr>
            <a:spAutoFit/>
          </a:bodyPr>
          <a:lstStyle/>
          <a:p>
            <a:pPr>
              <a:spcBef>
                <a:spcPct val="50000"/>
              </a:spcBef>
            </a:pPr>
            <a:r>
              <a:rPr lang="el-GR" sz="2000" dirty="0">
                <a:solidFill>
                  <a:srgbClr val="000000"/>
                </a:solidFill>
                <a:latin typeface="Times New Roman" pitchFamily="18" charset="0"/>
                <a:ea typeface="宋体" pitchFamily="2" charset="-122"/>
                <a:cs typeface="Times New Roman" pitchFamily="18" charset="0"/>
              </a:rPr>
              <a:t>Φ</a:t>
            </a:r>
            <a:r>
              <a:rPr lang="en-US" altLang="zh-CN" sz="2000" dirty="0">
                <a:solidFill>
                  <a:srgbClr val="000000"/>
                </a:solidFill>
                <a:latin typeface="Times New Roman" pitchFamily="18" charset="0"/>
                <a:ea typeface="宋体" pitchFamily="2" charset="-122"/>
                <a:cs typeface="Times New Roman" pitchFamily="18" charset="0"/>
              </a:rPr>
              <a:t>:  </a:t>
            </a:r>
            <a:r>
              <a:rPr lang="en-US" altLang="zh-CN" sz="2000" b="1" dirty="0">
                <a:solidFill>
                  <a:srgbClr val="000000"/>
                </a:solidFill>
                <a:latin typeface="Times New Roman" pitchFamily="18" charset="0"/>
                <a:ea typeface="宋体" pitchFamily="2" charset="-122"/>
                <a:cs typeface="Times New Roman" pitchFamily="18" charset="0"/>
              </a:rPr>
              <a:t>x</a:t>
            </a:r>
            <a:r>
              <a:rPr lang="en-US" altLang="zh-CN" sz="2000" b="1" baseline="-25000" dirty="0">
                <a:solidFill>
                  <a:srgbClr val="000000"/>
                </a:solidFill>
                <a:latin typeface="Times New Roman" pitchFamily="18" charset="0"/>
                <a:ea typeface="宋体" pitchFamily="2" charset="-122"/>
                <a:cs typeface="Times New Roman" pitchFamily="18" charset="0"/>
              </a:rPr>
              <a:t> </a:t>
            </a:r>
            <a:r>
              <a:rPr lang="en-US" altLang="zh-CN" sz="2000" b="1" dirty="0">
                <a:solidFill>
                  <a:srgbClr val="000000"/>
                </a:solidFill>
                <a:latin typeface="Times New Roman" pitchFamily="18" charset="0"/>
                <a:ea typeface="宋体" pitchFamily="2" charset="-122"/>
                <a:cs typeface="Times New Roman" pitchFamily="18" charset="0"/>
              </a:rPr>
              <a:t>→</a:t>
            </a:r>
            <a:r>
              <a:rPr lang="en-US" altLang="zh-CN" sz="2000" dirty="0">
                <a:solidFill>
                  <a:srgbClr val="000000"/>
                </a:solidFill>
                <a:latin typeface="Times New Roman" pitchFamily="18" charset="0"/>
                <a:ea typeface="宋体" pitchFamily="2" charset="-122"/>
                <a:cs typeface="Times New Roman" pitchFamily="18" charset="0"/>
              </a:rPr>
              <a:t> </a:t>
            </a:r>
            <a:r>
              <a:rPr lang="el-GR" sz="2000" dirty="0">
                <a:solidFill>
                  <a:srgbClr val="000000"/>
                </a:solidFill>
                <a:latin typeface="Times New Roman" pitchFamily="18" charset="0"/>
                <a:ea typeface="宋体" pitchFamily="2" charset="-122"/>
                <a:cs typeface="Times New Roman" pitchFamily="18" charset="0"/>
              </a:rPr>
              <a:t>φ</a:t>
            </a:r>
            <a:r>
              <a:rPr lang="en-US" altLang="zh-CN" sz="2000" dirty="0">
                <a:solidFill>
                  <a:srgbClr val="000000"/>
                </a:solidFill>
                <a:latin typeface="Times New Roman" pitchFamily="18" charset="0"/>
                <a:ea typeface="宋体" pitchFamily="2" charset="-122"/>
                <a:cs typeface="Times New Roman" pitchFamily="18" charset="0"/>
              </a:rPr>
              <a:t>(</a:t>
            </a:r>
            <a:r>
              <a:rPr lang="en-US" altLang="zh-CN" sz="2000" b="1" dirty="0">
                <a:solidFill>
                  <a:srgbClr val="000000"/>
                </a:solidFill>
                <a:latin typeface="Times New Roman" pitchFamily="18" charset="0"/>
                <a:ea typeface="宋体" pitchFamily="2" charset="-122"/>
                <a:cs typeface="Times New Roman" pitchFamily="18" charset="0"/>
              </a:rPr>
              <a:t>x</a:t>
            </a:r>
            <a:r>
              <a:rPr lang="en-US" altLang="zh-CN" sz="2000" dirty="0">
                <a:solidFill>
                  <a:srgbClr val="000000"/>
                </a:solidFill>
                <a:latin typeface="Times New Roman" pitchFamily="18" charset="0"/>
                <a:ea typeface="宋体" pitchFamily="2" charset="-122"/>
                <a:cs typeface="Times New Roman" pitchFamily="18" charset="0"/>
              </a:rPr>
              <a:t>)</a:t>
            </a:r>
          </a:p>
        </p:txBody>
      </p:sp>
      <p:sp>
        <p:nvSpPr>
          <p:cNvPr id="62" name="TextBox 61"/>
          <p:cNvSpPr txBox="1"/>
          <p:nvPr/>
        </p:nvSpPr>
        <p:spPr>
          <a:xfrm>
            <a:off x="4113151" y="6324600"/>
            <a:ext cx="1583186" cy="369332"/>
          </a:xfrm>
          <a:prstGeom prst="rect">
            <a:avLst/>
          </a:prstGeom>
          <a:noFill/>
        </p:spPr>
        <p:txBody>
          <a:bodyPr wrap="none" rtlCol="0">
            <a:spAutoFit/>
          </a:bodyPr>
          <a:lstStyle/>
          <a:p>
            <a:r>
              <a:rPr lang="en-US" dirty="0">
                <a:hlinkClick r:id="rId4"/>
              </a:rPr>
              <a:t>Image source</a:t>
            </a:r>
            <a:endParaRPr lang="en-US" dirty="0"/>
          </a:p>
        </p:txBody>
      </p:sp>
      <p:sp>
        <p:nvSpPr>
          <p:cNvPr id="22585" name="Rectangle 60"/>
          <p:cNvSpPr>
            <a:spLocks noGrp="1" noChangeArrowheads="1"/>
          </p:cNvSpPr>
          <p:nvPr>
            <p:ph type="body" idx="1"/>
          </p:nvPr>
        </p:nvSpPr>
        <p:spPr>
          <a:xfrm>
            <a:off x="228600" y="914400"/>
            <a:ext cx="8229600" cy="5257800"/>
          </a:xfrm>
        </p:spPr>
        <p:txBody>
          <a:bodyPr/>
          <a:lstStyle/>
          <a:p>
            <a:pPr>
              <a:buFontTx/>
              <a:buChar char="•"/>
            </a:pPr>
            <a:r>
              <a:rPr lang="en-US" altLang="zh-CN" b="1" dirty="0">
                <a:ea typeface="宋体" pitchFamily="2" charset="-122"/>
              </a:rPr>
              <a:t>General idea: </a:t>
            </a:r>
            <a:r>
              <a:rPr lang="en-US" altLang="zh-CN" dirty="0">
                <a:ea typeface="宋体" pitchFamily="2" charset="-122"/>
              </a:rPr>
              <a:t>the original input space can always be mapped to some higher-dimensional feature space where the training set is separable</a:t>
            </a:r>
          </a:p>
          <a:p>
            <a:pPr>
              <a:buFontTx/>
              <a:buChar char="•"/>
            </a:pPr>
            <a:endParaRPr lang="en-US" dirty="0"/>
          </a:p>
        </p:txBody>
      </p:sp>
    </p:spTree>
    <p:extLst>
      <p:ext uri="{BB962C8B-B14F-4D97-AF65-F5344CB8AC3E}">
        <p14:creationId xmlns:p14="http://schemas.microsoft.com/office/powerpoint/2010/main" val="313666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5" name="Rectangle 3"/>
          <p:cNvSpPr>
            <a:spLocks noChangeArrowheads="1"/>
          </p:cNvSpPr>
          <p:nvPr/>
        </p:nvSpPr>
        <p:spPr bwMode="auto">
          <a:xfrm>
            <a:off x="228600" y="1066800"/>
            <a:ext cx="8915400" cy="50292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CN" sz="2800" dirty="0">
                <a:solidFill>
                  <a:srgbClr val="000000"/>
                </a:solidFill>
                <a:ea typeface="宋体" pitchFamily="2" charset="-122"/>
                <a:cs typeface="Arial" charset="0"/>
              </a:rPr>
              <a:t>Linearly separable dataset in 1D:</a:t>
            </a:r>
            <a:br>
              <a:rPr lang="en-US" altLang="zh-CN" sz="2800" dirty="0">
                <a:solidFill>
                  <a:srgbClr val="000000"/>
                </a:solidFill>
                <a:ea typeface="宋体" pitchFamily="2" charset="-122"/>
                <a:cs typeface="Arial" charset="0"/>
              </a:rPr>
            </a:br>
            <a:endParaRPr lang="en-US" altLang="zh-CN" sz="800" dirty="0">
              <a:solidFill>
                <a:srgbClr val="000000"/>
              </a:solidFill>
              <a:ea typeface="宋体" pitchFamily="2" charset="-122"/>
              <a:cs typeface="Arial" charset="0"/>
            </a:endParaRPr>
          </a:p>
          <a:p>
            <a:pPr marL="342900" indent="-342900" eaLnBrk="0" hangingPunct="0">
              <a:spcBef>
                <a:spcPct val="20000"/>
              </a:spcBef>
            </a:pPr>
            <a:br>
              <a:rPr lang="en-US" altLang="zh-CN" sz="800" dirty="0">
                <a:solidFill>
                  <a:srgbClr val="000000"/>
                </a:solidFill>
                <a:ea typeface="宋体" pitchFamily="2" charset="-122"/>
                <a:cs typeface="Arial" charset="0"/>
              </a:rPr>
            </a:br>
            <a:br>
              <a:rPr lang="en-US" altLang="zh-CN" sz="800" dirty="0">
                <a:solidFill>
                  <a:srgbClr val="000000"/>
                </a:solidFill>
                <a:ea typeface="宋体" pitchFamily="2" charset="-122"/>
                <a:cs typeface="Arial" charset="0"/>
              </a:rPr>
            </a:br>
            <a:endParaRPr lang="en-US" altLang="zh-CN" sz="800" dirty="0">
              <a:solidFill>
                <a:srgbClr val="000000"/>
              </a:solidFill>
              <a:ea typeface="宋体" pitchFamily="2" charset="-122"/>
              <a:cs typeface="Arial" charset="0"/>
            </a:endParaRPr>
          </a:p>
          <a:p>
            <a:pPr marL="342900" indent="-342900" eaLnBrk="0" hangingPunct="0">
              <a:spcBef>
                <a:spcPct val="20000"/>
              </a:spcBef>
            </a:pPr>
            <a:br>
              <a:rPr lang="en-US" altLang="zh-CN" sz="800" dirty="0">
                <a:solidFill>
                  <a:srgbClr val="000000"/>
                </a:solidFill>
                <a:ea typeface="宋体" pitchFamily="2" charset="-122"/>
                <a:cs typeface="Arial" charset="0"/>
              </a:rPr>
            </a:br>
            <a:endParaRPr lang="en-US" altLang="zh-CN" sz="800" dirty="0">
              <a:solidFill>
                <a:srgbClr val="000000"/>
              </a:solidFill>
              <a:ea typeface="宋体" pitchFamily="2" charset="-122"/>
              <a:cs typeface="Arial" charset="0"/>
            </a:endParaRPr>
          </a:p>
          <a:p>
            <a:pPr marL="342900" indent="-342900" eaLnBrk="0" hangingPunct="0">
              <a:spcBef>
                <a:spcPct val="20000"/>
              </a:spcBef>
            </a:pPr>
            <a:endParaRPr lang="en-US" altLang="zh-CN" sz="800" dirty="0">
              <a:solidFill>
                <a:srgbClr val="000000"/>
              </a:solidFill>
              <a:ea typeface="宋体" pitchFamily="2" charset="-122"/>
              <a:cs typeface="Arial" charset="0"/>
            </a:endParaRPr>
          </a:p>
          <a:p>
            <a:pPr marL="342900" indent="-342900" eaLnBrk="0" hangingPunct="0">
              <a:spcBef>
                <a:spcPct val="20000"/>
              </a:spcBef>
              <a:buFontTx/>
              <a:buChar char="•"/>
            </a:pPr>
            <a:r>
              <a:rPr lang="en-US" altLang="zh-CN" sz="2800" dirty="0">
                <a:solidFill>
                  <a:srgbClr val="000000"/>
                </a:solidFill>
                <a:ea typeface="宋体" pitchFamily="2" charset="-122"/>
                <a:cs typeface="Arial" charset="0"/>
              </a:rPr>
              <a:t>Non-separable dataset in 1D:</a:t>
            </a:r>
          </a:p>
          <a:p>
            <a:pPr marL="342900" indent="-342900" eaLnBrk="0" hangingPunct="0">
              <a:spcBef>
                <a:spcPct val="20000"/>
              </a:spcBef>
              <a:buFontTx/>
              <a:buChar char="•"/>
            </a:pPr>
            <a:endParaRPr lang="en-US" altLang="zh-CN" sz="2800" dirty="0">
              <a:solidFill>
                <a:srgbClr val="000000"/>
              </a:solidFill>
              <a:ea typeface="宋体" pitchFamily="2" charset="-122"/>
              <a:cs typeface="Arial" charset="0"/>
            </a:endParaRPr>
          </a:p>
          <a:p>
            <a:pPr marL="342900" indent="-342900" eaLnBrk="0" hangingPunct="0">
              <a:spcBef>
                <a:spcPct val="20000"/>
              </a:spcBef>
              <a:buFontTx/>
              <a:buChar char="•"/>
            </a:pPr>
            <a:endParaRPr lang="en-US" altLang="zh-CN" sz="2800" dirty="0">
              <a:solidFill>
                <a:srgbClr val="000000"/>
              </a:solidFill>
              <a:ea typeface="宋体" pitchFamily="2" charset="-122"/>
              <a:cs typeface="Arial" charset="0"/>
            </a:endParaRPr>
          </a:p>
          <a:p>
            <a:pPr marL="342900" indent="-342900" eaLnBrk="0" hangingPunct="0">
              <a:spcBef>
                <a:spcPct val="20000"/>
              </a:spcBef>
              <a:buFontTx/>
              <a:buChar char="•"/>
            </a:pPr>
            <a:r>
              <a:rPr lang="en-US" altLang="zh-CN" sz="2800" dirty="0">
                <a:solidFill>
                  <a:srgbClr val="000000"/>
                </a:solidFill>
                <a:ea typeface="宋体" pitchFamily="2" charset="-122"/>
                <a:cs typeface="Arial" charset="0"/>
              </a:rPr>
              <a:t>We can map the data to a </a:t>
            </a:r>
            <a:r>
              <a:rPr lang="en-US" altLang="zh-CN" sz="2800" i="1" dirty="0">
                <a:solidFill>
                  <a:srgbClr val="000000"/>
                </a:solidFill>
                <a:ea typeface="宋体" pitchFamily="2" charset="-122"/>
                <a:cs typeface="Arial" charset="0"/>
              </a:rPr>
              <a:t>higher-dimensional space</a:t>
            </a:r>
            <a:r>
              <a:rPr lang="en-US" altLang="zh-CN" sz="2800" dirty="0">
                <a:solidFill>
                  <a:srgbClr val="000000"/>
                </a:solidFill>
                <a:ea typeface="宋体" pitchFamily="2" charset="-122"/>
                <a:cs typeface="Arial" charset="0"/>
              </a:rPr>
              <a:t>:</a:t>
            </a:r>
          </a:p>
        </p:txBody>
      </p:sp>
      <p:sp>
        <p:nvSpPr>
          <p:cNvPr id="1155076" name="Text Box 4"/>
          <p:cNvSpPr txBox="1">
            <a:spLocks noChangeArrowheads="1"/>
          </p:cNvSpPr>
          <p:nvPr/>
        </p:nvSpPr>
        <p:spPr bwMode="auto">
          <a:xfrm>
            <a:off x="4267200" y="6324600"/>
            <a:ext cx="342900" cy="366713"/>
          </a:xfrm>
          <a:prstGeom prst="rect">
            <a:avLst/>
          </a:prstGeom>
          <a:noFill/>
          <a:ln w="9525" algn="ctr">
            <a:noFill/>
            <a:miter lim="800000"/>
            <a:headEnd/>
            <a:tailEnd/>
          </a:ln>
        </p:spPr>
        <p:txBody>
          <a:bodyPr>
            <a:spAutoFit/>
          </a:bodyPr>
          <a:lstStyle/>
          <a:p>
            <a:pPr>
              <a:spcBef>
                <a:spcPct val="50000"/>
              </a:spcBef>
            </a:pPr>
            <a:r>
              <a:rPr lang="en-US" altLang="zh-CN">
                <a:solidFill>
                  <a:srgbClr val="000000"/>
                </a:solidFill>
                <a:latin typeface="Times New Roman" pitchFamily="18" charset="0"/>
                <a:ea typeface="宋体" pitchFamily="2" charset="-122"/>
                <a:cs typeface="Arial" charset="0"/>
              </a:rPr>
              <a:t>0</a:t>
            </a:r>
          </a:p>
        </p:txBody>
      </p:sp>
      <p:sp>
        <p:nvSpPr>
          <p:cNvPr id="1155077" name="Text Box 5"/>
          <p:cNvSpPr txBox="1">
            <a:spLocks noChangeArrowheads="1"/>
          </p:cNvSpPr>
          <p:nvPr/>
        </p:nvSpPr>
        <p:spPr bwMode="auto">
          <a:xfrm>
            <a:off x="6324600" y="6324600"/>
            <a:ext cx="457200" cy="366713"/>
          </a:xfrm>
          <a:prstGeom prst="rect">
            <a:avLst/>
          </a:prstGeom>
          <a:noFill/>
          <a:ln w="9525" algn="ctr">
            <a:noFill/>
            <a:miter lim="800000"/>
            <a:headEnd/>
            <a:tailEnd/>
          </a:ln>
        </p:spPr>
        <p:txBody>
          <a:bodyPr>
            <a:spAutoFit/>
          </a:bodyPr>
          <a:lstStyle/>
          <a:p>
            <a:pPr>
              <a:spcBef>
                <a:spcPct val="50000"/>
              </a:spcBef>
            </a:pPr>
            <a:r>
              <a:rPr lang="en-US" altLang="zh-CN" i="1">
                <a:solidFill>
                  <a:srgbClr val="000000"/>
                </a:solidFill>
                <a:latin typeface="Times New Roman" pitchFamily="18" charset="0"/>
                <a:ea typeface="宋体" pitchFamily="2" charset="-122"/>
                <a:cs typeface="Arial" charset="0"/>
              </a:rPr>
              <a:t>x</a:t>
            </a:r>
            <a:endParaRPr lang="en-US" altLang="zh-CN" i="1" baseline="30000">
              <a:solidFill>
                <a:srgbClr val="000000"/>
              </a:solidFill>
              <a:latin typeface="Times New Roman" pitchFamily="18" charset="0"/>
              <a:ea typeface="宋体" pitchFamily="2" charset="-122"/>
              <a:cs typeface="Arial" charset="0"/>
            </a:endParaRPr>
          </a:p>
        </p:txBody>
      </p:sp>
      <p:grpSp>
        <p:nvGrpSpPr>
          <p:cNvPr id="2" name="Group 6"/>
          <p:cNvGrpSpPr>
            <a:grpSpLocks/>
          </p:cNvGrpSpPr>
          <p:nvPr/>
        </p:nvGrpSpPr>
        <p:grpSpPr bwMode="auto">
          <a:xfrm>
            <a:off x="2495550" y="3462338"/>
            <a:ext cx="4286250" cy="423862"/>
            <a:chOff x="1056" y="2322"/>
            <a:chExt cx="2700" cy="267"/>
          </a:xfrm>
        </p:grpSpPr>
        <p:sp>
          <p:nvSpPr>
            <p:cNvPr id="21550" name="Line 7"/>
            <p:cNvSpPr>
              <a:spLocks noChangeShapeType="1"/>
            </p:cNvSpPr>
            <p:nvPr/>
          </p:nvSpPr>
          <p:spPr bwMode="auto">
            <a:xfrm>
              <a:off x="1056" y="2358"/>
              <a:ext cx="2496" cy="0"/>
            </a:xfrm>
            <a:prstGeom prst="line">
              <a:avLst/>
            </a:prstGeom>
            <a:noFill/>
            <a:ln w="25400">
              <a:solidFill>
                <a:schemeClr val="tx2"/>
              </a:solidFill>
              <a:round/>
              <a:headEnd/>
              <a:tailEnd type="triangle" w="med" len="med"/>
            </a:ln>
          </p:spPr>
          <p:txBody>
            <a:bodyPr/>
            <a:lstStyle/>
            <a:p>
              <a:pPr eaLnBrk="0" hangingPunct="0"/>
              <a:endParaRPr lang="en-US" sz="2400">
                <a:solidFill>
                  <a:srgbClr val="000000"/>
                </a:solidFill>
                <a:cs typeface="Arial" charset="0"/>
              </a:endParaRPr>
            </a:p>
          </p:txBody>
        </p:sp>
        <p:sp>
          <p:nvSpPr>
            <p:cNvPr id="21551" name="AutoShape 8"/>
            <p:cNvSpPr>
              <a:spLocks noChangeArrowheads="1"/>
            </p:cNvSpPr>
            <p:nvPr/>
          </p:nvSpPr>
          <p:spPr bwMode="auto">
            <a:xfrm>
              <a:off x="1335"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52" name="Line 9"/>
            <p:cNvSpPr>
              <a:spLocks noChangeShapeType="1"/>
            </p:cNvSpPr>
            <p:nvPr/>
          </p:nvSpPr>
          <p:spPr bwMode="auto">
            <a:xfrm>
              <a:off x="2196" y="2322"/>
              <a:ext cx="0" cy="72"/>
            </a:xfrm>
            <a:prstGeom prst="line">
              <a:avLst/>
            </a:prstGeom>
            <a:noFill/>
            <a:ln w="9525">
              <a:solidFill>
                <a:schemeClr val="tx2"/>
              </a:solidFill>
              <a:round/>
              <a:headEnd/>
              <a:tailEnd/>
            </a:ln>
          </p:spPr>
          <p:txBody>
            <a:bodyPr/>
            <a:lstStyle/>
            <a:p>
              <a:pPr eaLnBrk="0" hangingPunct="0"/>
              <a:endParaRPr lang="en-US" sz="2400">
                <a:solidFill>
                  <a:srgbClr val="000000"/>
                </a:solidFill>
                <a:cs typeface="Arial" charset="0"/>
              </a:endParaRPr>
            </a:p>
          </p:txBody>
        </p:sp>
        <p:sp>
          <p:nvSpPr>
            <p:cNvPr id="21553" name="Text Box 10"/>
            <p:cNvSpPr txBox="1">
              <a:spLocks noChangeArrowheads="1"/>
            </p:cNvSpPr>
            <p:nvPr/>
          </p:nvSpPr>
          <p:spPr bwMode="auto">
            <a:xfrm>
              <a:off x="2106" y="2358"/>
              <a:ext cx="216" cy="231"/>
            </a:xfrm>
            <a:prstGeom prst="rect">
              <a:avLst/>
            </a:prstGeom>
            <a:noFill/>
            <a:ln w="9525" algn="ctr">
              <a:noFill/>
              <a:miter lim="800000"/>
              <a:headEnd/>
              <a:tailEnd/>
            </a:ln>
          </p:spPr>
          <p:txBody>
            <a:bodyPr>
              <a:spAutoFit/>
            </a:bodyPr>
            <a:lstStyle/>
            <a:p>
              <a:pPr>
                <a:spcBef>
                  <a:spcPct val="50000"/>
                </a:spcBef>
              </a:pPr>
              <a:r>
                <a:rPr lang="en-US" altLang="zh-CN">
                  <a:solidFill>
                    <a:srgbClr val="000000"/>
                  </a:solidFill>
                  <a:latin typeface="Times New Roman" pitchFamily="18" charset="0"/>
                  <a:ea typeface="宋体" pitchFamily="2" charset="-122"/>
                  <a:cs typeface="Arial" charset="0"/>
                </a:rPr>
                <a:t>0</a:t>
              </a:r>
            </a:p>
          </p:txBody>
        </p:sp>
        <p:sp>
          <p:nvSpPr>
            <p:cNvPr id="21554" name="AutoShape 11"/>
            <p:cNvSpPr>
              <a:spLocks noChangeArrowheads="1"/>
            </p:cNvSpPr>
            <p:nvPr/>
          </p:nvSpPr>
          <p:spPr bwMode="auto">
            <a:xfrm>
              <a:off x="1563" y="232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55" name="AutoShape 12"/>
            <p:cNvSpPr>
              <a:spLocks noChangeArrowheads="1"/>
            </p:cNvSpPr>
            <p:nvPr/>
          </p:nvSpPr>
          <p:spPr bwMode="auto">
            <a:xfrm>
              <a:off x="1863"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56" name="AutoShape 13"/>
            <p:cNvSpPr>
              <a:spLocks noChangeArrowheads="1"/>
            </p:cNvSpPr>
            <p:nvPr/>
          </p:nvSpPr>
          <p:spPr bwMode="auto">
            <a:xfrm>
              <a:off x="1995"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57" name="AutoShape 14"/>
            <p:cNvSpPr>
              <a:spLocks noChangeArrowheads="1"/>
            </p:cNvSpPr>
            <p:nvPr/>
          </p:nvSpPr>
          <p:spPr bwMode="auto">
            <a:xfrm>
              <a:off x="2535"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58" name="AutoShape 15"/>
            <p:cNvSpPr>
              <a:spLocks noChangeArrowheads="1"/>
            </p:cNvSpPr>
            <p:nvPr/>
          </p:nvSpPr>
          <p:spPr bwMode="auto">
            <a:xfrm>
              <a:off x="2679"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59" name="AutoShape 16"/>
            <p:cNvSpPr>
              <a:spLocks noChangeArrowheads="1"/>
            </p:cNvSpPr>
            <p:nvPr/>
          </p:nvSpPr>
          <p:spPr bwMode="auto">
            <a:xfrm>
              <a:off x="2451"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60" name="AutoShape 17"/>
            <p:cNvSpPr>
              <a:spLocks noChangeArrowheads="1"/>
            </p:cNvSpPr>
            <p:nvPr/>
          </p:nvSpPr>
          <p:spPr bwMode="auto">
            <a:xfrm>
              <a:off x="2919"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61" name="AutoShape 18"/>
            <p:cNvSpPr>
              <a:spLocks noChangeArrowheads="1"/>
            </p:cNvSpPr>
            <p:nvPr/>
          </p:nvSpPr>
          <p:spPr bwMode="auto">
            <a:xfrm>
              <a:off x="3063"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62" name="AutoShape 19"/>
            <p:cNvSpPr>
              <a:spLocks noChangeArrowheads="1"/>
            </p:cNvSpPr>
            <p:nvPr/>
          </p:nvSpPr>
          <p:spPr bwMode="auto">
            <a:xfrm>
              <a:off x="3375" y="232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63" name="Text Box 20"/>
            <p:cNvSpPr txBox="1">
              <a:spLocks noChangeArrowheads="1"/>
            </p:cNvSpPr>
            <p:nvPr/>
          </p:nvSpPr>
          <p:spPr bwMode="auto">
            <a:xfrm>
              <a:off x="3468" y="2322"/>
              <a:ext cx="288" cy="231"/>
            </a:xfrm>
            <a:prstGeom prst="rect">
              <a:avLst/>
            </a:prstGeom>
            <a:noFill/>
            <a:ln w="9525" algn="ctr">
              <a:noFill/>
              <a:miter lim="800000"/>
              <a:headEnd/>
              <a:tailEnd/>
            </a:ln>
          </p:spPr>
          <p:txBody>
            <a:bodyPr>
              <a:spAutoFit/>
            </a:bodyPr>
            <a:lstStyle/>
            <a:p>
              <a:pPr>
                <a:spcBef>
                  <a:spcPct val="50000"/>
                </a:spcBef>
              </a:pPr>
              <a:r>
                <a:rPr lang="en-US" altLang="zh-CN" i="1">
                  <a:solidFill>
                    <a:srgbClr val="000000"/>
                  </a:solidFill>
                  <a:latin typeface="Times New Roman" pitchFamily="18" charset="0"/>
                  <a:ea typeface="宋体" pitchFamily="2" charset="-122"/>
                  <a:cs typeface="Arial" charset="0"/>
                </a:rPr>
                <a:t>x</a:t>
              </a:r>
              <a:endParaRPr lang="en-US" altLang="zh-CN" i="1" baseline="30000">
                <a:solidFill>
                  <a:srgbClr val="000000"/>
                </a:solidFill>
                <a:latin typeface="Times New Roman" pitchFamily="18" charset="0"/>
                <a:ea typeface="宋体" pitchFamily="2" charset="-122"/>
                <a:cs typeface="Arial" charset="0"/>
              </a:endParaRPr>
            </a:p>
          </p:txBody>
        </p:sp>
      </p:grpSp>
      <p:grpSp>
        <p:nvGrpSpPr>
          <p:cNvPr id="21510" name="Group 21"/>
          <p:cNvGrpSpPr>
            <a:grpSpLocks/>
          </p:cNvGrpSpPr>
          <p:nvPr/>
        </p:nvGrpSpPr>
        <p:grpSpPr bwMode="auto">
          <a:xfrm>
            <a:off x="2457450" y="1752600"/>
            <a:ext cx="4324350" cy="642938"/>
            <a:chOff x="1056" y="1284"/>
            <a:chExt cx="2724" cy="405"/>
          </a:xfrm>
        </p:grpSpPr>
        <p:sp>
          <p:nvSpPr>
            <p:cNvPr id="21534" name="Line 22"/>
            <p:cNvSpPr>
              <a:spLocks noChangeShapeType="1"/>
            </p:cNvSpPr>
            <p:nvPr/>
          </p:nvSpPr>
          <p:spPr bwMode="auto">
            <a:xfrm>
              <a:off x="1056" y="1458"/>
              <a:ext cx="2496" cy="0"/>
            </a:xfrm>
            <a:prstGeom prst="line">
              <a:avLst/>
            </a:prstGeom>
            <a:noFill/>
            <a:ln w="25400">
              <a:solidFill>
                <a:schemeClr val="tx2"/>
              </a:solidFill>
              <a:round/>
              <a:headEnd/>
              <a:tailEnd type="triangle" w="med" len="med"/>
            </a:ln>
          </p:spPr>
          <p:txBody>
            <a:bodyPr/>
            <a:lstStyle/>
            <a:p>
              <a:pPr eaLnBrk="0" hangingPunct="0"/>
              <a:endParaRPr lang="en-US" sz="2400">
                <a:solidFill>
                  <a:srgbClr val="000000"/>
                </a:solidFill>
                <a:cs typeface="Arial" charset="0"/>
              </a:endParaRPr>
            </a:p>
          </p:txBody>
        </p:sp>
        <p:sp>
          <p:nvSpPr>
            <p:cNvPr id="21535" name="AutoShape 23"/>
            <p:cNvSpPr>
              <a:spLocks noChangeArrowheads="1"/>
            </p:cNvSpPr>
            <p:nvPr/>
          </p:nvSpPr>
          <p:spPr bwMode="auto">
            <a:xfrm>
              <a:off x="1335" y="14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36" name="Line 24"/>
            <p:cNvSpPr>
              <a:spLocks noChangeShapeType="1"/>
            </p:cNvSpPr>
            <p:nvPr/>
          </p:nvSpPr>
          <p:spPr bwMode="auto">
            <a:xfrm>
              <a:off x="2196" y="1422"/>
              <a:ext cx="0" cy="72"/>
            </a:xfrm>
            <a:prstGeom prst="line">
              <a:avLst/>
            </a:prstGeom>
            <a:noFill/>
            <a:ln w="9525">
              <a:solidFill>
                <a:schemeClr val="tx2"/>
              </a:solidFill>
              <a:round/>
              <a:headEnd/>
              <a:tailEnd/>
            </a:ln>
          </p:spPr>
          <p:txBody>
            <a:bodyPr/>
            <a:lstStyle/>
            <a:p>
              <a:pPr eaLnBrk="0" hangingPunct="0"/>
              <a:endParaRPr lang="en-US" sz="2400">
                <a:solidFill>
                  <a:srgbClr val="000000"/>
                </a:solidFill>
                <a:cs typeface="Arial" charset="0"/>
              </a:endParaRPr>
            </a:p>
          </p:txBody>
        </p:sp>
        <p:sp>
          <p:nvSpPr>
            <p:cNvPr id="21537" name="Text Box 25"/>
            <p:cNvSpPr txBox="1">
              <a:spLocks noChangeArrowheads="1"/>
            </p:cNvSpPr>
            <p:nvPr/>
          </p:nvSpPr>
          <p:spPr bwMode="auto">
            <a:xfrm>
              <a:off x="2106" y="1458"/>
              <a:ext cx="216" cy="231"/>
            </a:xfrm>
            <a:prstGeom prst="rect">
              <a:avLst/>
            </a:prstGeom>
            <a:noFill/>
            <a:ln w="9525" algn="ctr">
              <a:noFill/>
              <a:miter lim="800000"/>
              <a:headEnd/>
              <a:tailEnd/>
            </a:ln>
          </p:spPr>
          <p:txBody>
            <a:bodyPr>
              <a:spAutoFit/>
            </a:bodyPr>
            <a:lstStyle/>
            <a:p>
              <a:pPr>
                <a:spcBef>
                  <a:spcPct val="50000"/>
                </a:spcBef>
              </a:pPr>
              <a:r>
                <a:rPr lang="en-US" altLang="zh-CN">
                  <a:solidFill>
                    <a:srgbClr val="000000"/>
                  </a:solidFill>
                  <a:latin typeface="Times New Roman" pitchFamily="18" charset="0"/>
                  <a:ea typeface="宋体" pitchFamily="2" charset="-122"/>
                  <a:cs typeface="Arial" charset="0"/>
                </a:rPr>
                <a:t>0</a:t>
              </a:r>
            </a:p>
          </p:txBody>
        </p:sp>
        <p:sp>
          <p:nvSpPr>
            <p:cNvPr id="21538" name="AutoShape 26"/>
            <p:cNvSpPr>
              <a:spLocks noChangeArrowheads="1"/>
            </p:cNvSpPr>
            <p:nvPr/>
          </p:nvSpPr>
          <p:spPr bwMode="auto">
            <a:xfrm>
              <a:off x="1563" y="142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39" name="AutoShape 27"/>
            <p:cNvSpPr>
              <a:spLocks noChangeArrowheads="1"/>
            </p:cNvSpPr>
            <p:nvPr/>
          </p:nvSpPr>
          <p:spPr bwMode="auto">
            <a:xfrm>
              <a:off x="1863" y="14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40" name="AutoShape 28"/>
            <p:cNvSpPr>
              <a:spLocks noChangeArrowheads="1"/>
            </p:cNvSpPr>
            <p:nvPr/>
          </p:nvSpPr>
          <p:spPr bwMode="auto">
            <a:xfrm>
              <a:off x="1995" y="14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41" name="AutoShape 29"/>
            <p:cNvSpPr>
              <a:spLocks noChangeArrowheads="1"/>
            </p:cNvSpPr>
            <p:nvPr/>
          </p:nvSpPr>
          <p:spPr bwMode="auto">
            <a:xfrm>
              <a:off x="2535" y="14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42" name="AutoShape 30"/>
            <p:cNvSpPr>
              <a:spLocks noChangeArrowheads="1"/>
            </p:cNvSpPr>
            <p:nvPr/>
          </p:nvSpPr>
          <p:spPr bwMode="auto">
            <a:xfrm>
              <a:off x="2679" y="14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43" name="AutoShape 31"/>
            <p:cNvSpPr>
              <a:spLocks noChangeArrowheads="1"/>
            </p:cNvSpPr>
            <p:nvPr/>
          </p:nvSpPr>
          <p:spPr bwMode="auto">
            <a:xfrm>
              <a:off x="2451" y="14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44" name="Line 32"/>
            <p:cNvSpPr>
              <a:spLocks noChangeShapeType="1"/>
            </p:cNvSpPr>
            <p:nvPr/>
          </p:nvSpPr>
          <p:spPr bwMode="auto">
            <a:xfrm>
              <a:off x="2268" y="1302"/>
              <a:ext cx="0" cy="348"/>
            </a:xfrm>
            <a:prstGeom prst="line">
              <a:avLst/>
            </a:prstGeom>
            <a:noFill/>
            <a:ln w="19050">
              <a:solidFill>
                <a:schemeClr val="tx2"/>
              </a:solidFill>
              <a:round/>
              <a:headEnd/>
              <a:tailEnd/>
            </a:ln>
          </p:spPr>
          <p:txBody>
            <a:bodyPr/>
            <a:lstStyle/>
            <a:p>
              <a:pPr eaLnBrk="0" hangingPunct="0"/>
              <a:endParaRPr lang="en-US" sz="2400">
                <a:solidFill>
                  <a:srgbClr val="000000"/>
                </a:solidFill>
                <a:cs typeface="Arial" charset="0"/>
              </a:endParaRPr>
            </a:p>
          </p:txBody>
        </p:sp>
        <p:sp>
          <p:nvSpPr>
            <p:cNvPr id="21545" name="Oval 33"/>
            <p:cNvSpPr>
              <a:spLocks noChangeArrowheads="1"/>
            </p:cNvSpPr>
            <p:nvPr/>
          </p:nvSpPr>
          <p:spPr bwMode="auto">
            <a:xfrm>
              <a:off x="2405" y="1393"/>
              <a:ext cx="144" cy="138"/>
            </a:xfrm>
            <a:prstGeom prst="ellipse">
              <a:avLst/>
            </a:prstGeom>
            <a:noFill/>
            <a:ln w="19050" algn="ctr">
              <a:solidFill>
                <a:srgbClr val="0000FF"/>
              </a:solidFill>
              <a:round/>
              <a:headEnd/>
              <a:tailEnd/>
            </a:ln>
          </p:spPr>
          <p:txBody>
            <a:bodyPr wrap="none" anchor="ctr"/>
            <a:lstStyle/>
            <a:p>
              <a:pPr eaLnBrk="0" hangingPunct="0"/>
              <a:endParaRPr lang="en-US" sz="2400">
                <a:solidFill>
                  <a:srgbClr val="000000"/>
                </a:solidFill>
                <a:cs typeface="Arial" charset="0"/>
              </a:endParaRPr>
            </a:p>
          </p:txBody>
        </p:sp>
        <p:sp>
          <p:nvSpPr>
            <p:cNvPr id="21546" name="Oval 34"/>
            <p:cNvSpPr>
              <a:spLocks noChangeArrowheads="1"/>
            </p:cNvSpPr>
            <p:nvPr/>
          </p:nvSpPr>
          <p:spPr bwMode="auto">
            <a:xfrm>
              <a:off x="1955" y="1387"/>
              <a:ext cx="144" cy="138"/>
            </a:xfrm>
            <a:prstGeom prst="ellipse">
              <a:avLst/>
            </a:prstGeom>
            <a:noFill/>
            <a:ln w="19050" algn="ctr">
              <a:solidFill>
                <a:srgbClr val="FF0000"/>
              </a:solidFill>
              <a:round/>
              <a:headEnd/>
              <a:tailEnd/>
            </a:ln>
          </p:spPr>
          <p:txBody>
            <a:bodyPr wrap="none" anchor="ctr"/>
            <a:lstStyle/>
            <a:p>
              <a:pPr eaLnBrk="0" hangingPunct="0"/>
              <a:endParaRPr lang="en-US" sz="2400">
                <a:solidFill>
                  <a:srgbClr val="000000"/>
                </a:solidFill>
                <a:cs typeface="Arial" charset="0"/>
              </a:endParaRPr>
            </a:p>
          </p:txBody>
        </p:sp>
        <p:sp>
          <p:nvSpPr>
            <p:cNvPr id="21547" name="Line 35"/>
            <p:cNvSpPr>
              <a:spLocks noChangeShapeType="1"/>
            </p:cNvSpPr>
            <p:nvPr/>
          </p:nvSpPr>
          <p:spPr bwMode="auto">
            <a:xfrm flipH="1" flipV="1">
              <a:off x="2475" y="1284"/>
              <a:ext cx="6" cy="377"/>
            </a:xfrm>
            <a:prstGeom prst="line">
              <a:avLst/>
            </a:prstGeom>
            <a:noFill/>
            <a:ln w="9525" cap="rnd">
              <a:solidFill>
                <a:schemeClr val="tx2"/>
              </a:solidFill>
              <a:prstDash val="sysDot"/>
              <a:round/>
              <a:headEnd/>
              <a:tailEnd/>
            </a:ln>
          </p:spPr>
          <p:txBody>
            <a:bodyPr/>
            <a:lstStyle/>
            <a:p>
              <a:pPr eaLnBrk="0" hangingPunct="0"/>
              <a:endParaRPr lang="en-US" sz="2400">
                <a:solidFill>
                  <a:srgbClr val="000000"/>
                </a:solidFill>
                <a:cs typeface="Arial" charset="0"/>
              </a:endParaRPr>
            </a:p>
          </p:txBody>
        </p:sp>
        <p:sp>
          <p:nvSpPr>
            <p:cNvPr id="21548" name="Line 36"/>
            <p:cNvSpPr>
              <a:spLocks noChangeShapeType="1"/>
            </p:cNvSpPr>
            <p:nvPr/>
          </p:nvSpPr>
          <p:spPr bwMode="auto">
            <a:xfrm flipH="1" flipV="1">
              <a:off x="2025" y="1284"/>
              <a:ext cx="6" cy="377"/>
            </a:xfrm>
            <a:prstGeom prst="line">
              <a:avLst/>
            </a:prstGeom>
            <a:noFill/>
            <a:ln w="9525" cap="rnd">
              <a:solidFill>
                <a:schemeClr val="tx2"/>
              </a:solidFill>
              <a:prstDash val="sysDot"/>
              <a:round/>
              <a:headEnd/>
              <a:tailEnd/>
            </a:ln>
          </p:spPr>
          <p:txBody>
            <a:bodyPr/>
            <a:lstStyle/>
            <a:p>
              <a:pPr eaLnBrk="0" hangingPunct="0"/>
              <a:endParaRPr lang="en-US" sz="2400">
                <a:solidFill>
                  <a:srgbClr val="000000"/>
                </a:solidFill>
                <a:cs typeface="Arial" charset="0"/>
              </a:endParaRPr>
            </a:p>
          </p:txBody>
        </p:sp>
        <p:sp>
          <p:nvSpPr>
            <p:cNvPr id="21549" name="Text Box 37"/>
            <p:cNvSpPr txBox="1">
              <a:spLocks noChangeArrowheads="1"/>
            </p:cNvSpPr>
            <p:nvPr/>
          </p:nvSpPr>
          <p:spPr bwMode="auto">
            <a:xfrm>
              <a:off x="3492" y="1410"/>
              <a:ext cx="288" cy="231"/>
            </a:xfrm>
            <a:prstGeom prst="rect">
              <a:avLst/>
            </a:prstGeom>
            <a:noFill/>
            <a:ln w="9525" algn="ctr">
              <a:noFill/>
              <a:miter lim="800000"/>
              <a:headEnd/>
              <a:tailEnd/>
            </a:ln>
          </p:spPr>
          <p:txBody>
            <a:bodyPr>
              <a:spAutoFit/>
            </a:bodyPr>
            <a:lstStyle/>
            <a:p>
              <a:pPr>
                <a:spcBef>
                  <a:spcPct val="50000"/>
                </a:spcBef>
              </a:pPr>
              <a:r>
                <a:rPr lang="en-US" altLang="zh-CN" i="1">
                  <a:solidFill>
                    <a:srgbClr val="000000"/>
                  </a:solidFill>
                  <a:latin typeface="Times New Roman" pitchFamily="18" charset="0"/>
                  <a:ea typeface="宋体" pitchFamily="2" charset="-122"/>
                  <a:cs typeface="Arial" charset="0"/>
                </a:rPr>
                <a:t>x</a:t>
              </a:r>
              <a:endParaRPr lang="en-US" altLang="zh-CN" i="1" baseline="30000">
                <a:solidFill>
                  <a:srgbClr val="000000"/>
                </a:solidFill>
                <a:latin typeface="Times New Roman" pitchFamily="18" charset="0"/>
                <a:ea typeface="宋体" pitchFamily="2" charset="-122"/>
                <a:cs typeface="Arial" charset="0"/>
              </a:endParaRPr>
            </a:p>
          </p:txBody>
        </p:sp>
      </p:grpSp>
      <p:grpSp>
        <p:nvGrpSpPr>
          <p:cNvPr id="4" name="Group 38"/>
          <p:cNvGrpSpPr>
            <a:grpSpLocks/>
          </p:cNvGrpSpPr>
          <p:nvPr/>
        </p:nvGrpSpPr>
        <p:grpSpPr bwMode="auto">
          <a:xfrm>
            <a:off x="2514600" y="4724400"/>
            <a:ext cx="4352925" cy="1827213"/>
            <a:chOff x="1122" y="2874"/>
            <a:chExt cx="2742" cy="1151"/>
          </a:xfrm>
        </p:grpSpPr>
        <p:sp>
          <p:nvSpPr>
            <p:cNvPr id="21514" name="Line 39"/>
            <p:cNvSpPr>
              <a:spLocks noChangeShapeType="1"/>
            </p:cNvSpPr>
            <p:nvPr/>
          </p:nvSpPr>
          <p:spPr bwMode="auto">
            <a:xfrm>
              <a:off x="1122" y="3900"/>
              <a:ext cx="2496" cy="0"/>
            </a:xfrm>
            <a:prstGeom prst="line">
              <a:avLst/>
            </a:prstGeom>
            <a:noFill/>
            <a:ln w="25400">
              <a:solidFill>
                <a:schemeClr val="tx2"/>
              </a:solidFill>
              <a:round/>
              <a:headEnd/>
              <a:tailEnd type="triangle" w="med" len="med"/>
            </a:ln>
          </p:spPr>
          <p:txBody>
            <a:bodyPr/>
            <a:lstStyle/>
            <a:p>
              <a:pPr eaLnBrk="0" hangingPunct="0"/>
              <a:endParaRPr lang="en-US" sz="2400">
                <a:solidFill>
                  <a:srgbClr val="000000"/>
                </a:solidFill>
                <a:cs typeface="Arial" charset="0"/>
              </a:endParaRPr>
            </a:p>
          </p:txBody>
        </p:sp>
        <p:sp>
          <p:nvSpPr>
            <p:cNvPr id="21515" name="AutoShape 40"/>
            <p:cNvSpPr>
              <a:spLocks noChangeArrowheads="1"/>
            </p:cNvSpPr>
            <p:nvPr/>
          </p:nvSpPr>
          <p:spPr bwMode="auto">
            <a:xfrm>
              <a:off x="1437" y="325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16" name="Line 41"/>
            <p:cNvSpPr>
              <a:spLocks noChangeShapeType="1"/>
            </p:cNvSpPr>
            <p:nvPr/>
          </p:nvSpPr>
          <p:spPr bwMode="auto">
            <a:xfrm>
              <a:off x="2262" y="3864"/>
              <a:ext cx="0" cy="72"/>
            </a:xfrm>
            <a:prstGeom prst="line">
              <a:avLst/>
            </a:prstGeom>
            <a:noFill/>
            <a:ln w="9525">
              <a:solidFill>
                <a:schemeClr val="tx2"/>
              </a:solidFill>
              <a:round/>
              <a:headEnd/>
              <a:tailEnd/>
            </a:ln>
          </p:spPr>
          <p:txBody>
            <a:bodyPr/>
            <a:lstStyle/>
            <a:p>
              <a:pPr eaLnBrk="0" hangingPunct="0"/>
              <a:endParaRPr lang="en-US" sz="2400">
                <a:solidFill>
                  <a:srgbClr val="000000"/>
                </a:solidFill>
                <a:cs typeface="Arial" charset="0"/>
              </a:endParaRPr>
            </a:p>
          </p:txBody>
        </p:sp>
        <p:sp>
          <p:nvSpPr>
            <p:cNvPr id="21517" name="AutoShape 42"/>
            <p:cNvSpPr>
              <a:spLocks noChangeArrowheads="1"/>
            </p:cNvSpPr>
            <p:nvPr/>
          </p:nvSpPr>
          <p:spPr bwMode="auto">
            <a:xfrm>
              <a:off x="1641" y="355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18" name="AutoShape 43"/>
            <p:cNvSpPr>
              <a:spLocks noChangeArrowheads="1"/>
            </p:cNvSpPr>
            <p:nvPr/>
          </p:nvSpPr>
          <p:spPr bwMode="auto">
            <a:xfrm>
              <a:off x="1929" y="3755"/>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19" name="AutoShape 44"/>
            <p:cNvSpPr>
              <a:spLocks noChangeArrowheads="1"/>
            </p:cNvSpPr>
            <p:nvPr/>
          </p:nvSpPr>
          <p:spPr bwMode="auto">
            <a:xfrm>
              <a:off x="2073" y="3815"/>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20" name="AutoShape 45"/>
            <p:cNvSpPr>
              <a:spLocks noChangeArrowheads="1"/>
            </p:cNvSpPr>
            <p:nvPr/>
          </p:nvSpPr>
          <p:spPr bwMode="auto">
            <a:xfrm>
              <a:off x="2601" y="3761"/>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21" name="AutoShape 46"/>
            <p:cNvSpPr>
              <a:spLocks noChangeArrowheads="1"/>
            </p:cNvSpPr>
            <p:nvPr/>
          </p:nvSpPr>
          <p:spPr bwMode="auto">
            <a:xfrm>
              <a:off x="2745" y="3647"/>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22" name="AutoShape 47"/>
            <p:cNvSpPr>
              <a:spLocks noChangeArrowheads="1"/>
            </p:cNvSpPr>
            <p:nvPr/>
          </p:nvSpPr>
          <p:spPr bwMode="auto">
            <a:xfrm>
              <a:off x="2481" y="380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23" name="AutoShape 48"/>
            <p:cNvSpPr>
              <a:spLocks noChangeArrowheads="1"/>
            </p:cNvSpPr>
            <p:nvPr/>
          </p:nvSpPr>
          <p:spPr bwMode="auto">
            <a:xfrm>
              <a:off x="2985" y="344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24" name="AutoShape 49"/>
            <p:cNvSpPr>
              <a:spLocks noChangeArrowheads="1"/>
            </p:cNvSpPr>
            <p:nvPr/>
          </p:nvSpPr>
          <p:spPr bwMode="auto">
            <a:xfrm>
              <a:off x="3165" y="3251"/>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25" name="AutoShape 50"/>
            <p:cNvSpPr>
              <a:spLocks noChangeArrowheads="1"/>
            </p:cNvSpPr>
            <p:nvPr/>
          </p:nvSpPr>
          <p:spPr bwMode="auto">
            <a:xfrm>
              <a:off x="3429" y="2921"/>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pPr eaLnBrk="0" hangingPunct="0"/>
              <a:endParaRPr lang="en-US" sz="2400">
                <a:solidFill>
                  <a:srgbClr val="000000"/>
                </a:solidFill>
                <a:cs typeface="Arial" charset="0"/>
              </a:endParaRPr>
            </a:p>
          </p:txBody>
        </p:sp>
        <p:sp>
          <p:nvSpPr>
            <p:cNvPr id="21526" name="Line 51"/>
            <p:cNvSpPr>
              <a:spLocks noChangeShapeType="1"/>
            </p:cNvSpPr>
            <p:nvPr/>
          </p:nvSpPr>
          <p:spPr bwMode="auto">
            <a:xfrm flipV="1">
              <a:off x="2262" y="2988"/>
              <a:ext cx="0" cy="936"/>
            </a:xfrm>
            <a:prstGeom prst="line">
              <a:avLst/>
            </a:prstGeom>
            <a:noFill/>
            <a:ln w="25400">
              <a:solidFill>
                <a:schemeClr val="tx2"/>
              </a:solidFill>
              <a:round/>
              <a:headEnd/>
              <a:tailEnd type="triangle" w="med" len="med"/>
            </a:ln>
          </p:spPr>
          <p:txBody>
            <a:bodyPr/>
            <a:lstStyle/>
            <a:p>
              <a:pPr eaLnBrk="0" hangingPunct="0"/>
              <a:endParaRPr lang="en-US" sz="2400">
                <a:solidFill>
                  <a:srgbClr val="000000"/>
                </a:solidFill>
                <a:cs typeface="Arial" charset="0"/>
              </a:endParaRPr>
            </a:p>
          </p:txBody>
        </p:sp>
        <p:sp>
          <p:nvSpPr>
            <p:cNvPr id="21527" name="Text Box 52"/>
            <p:cNvSpPr txBox="1">
              <a:spLocks noChangeArrowheads="1"/>
            </p:cNvSpPr>
            <p:nvPr/>
          </p:nvSpPr>
          <p:spPr bwMode="auto">
            <a:xfrm>
              <a:off x="2262" y="2874"/>
              <a:ext cx="288" cy="231"/>
            </a:xfrm>
            <a:prstGeom prst="rect">
              <a:avLst/>
            </a:prstGeom>
            <a:noFill/>
            <a:ln w="9525" algn="ctr">
              <a:noFill/>
              <a:miter lim="800000"/>
              <a:headEnd/>
              <a:tailEnd/>
            </a:ln>
          </p:spPr>
          <p:txBody>
            <a:bodyPr>
              <a:spAutoFit/>
            </a:bodyPr>
            <a:lstStyle/>
            <a:p>
              <a:pPr>
                <a:spcBef>
                  <a:spcPct val="50000"/>
                </a:spcBef>
              </a:pPr>
              <a:r>
                <a:rPr lang="en-US" altLang="zh-CN" i="1">
                  <a:solidFill>
                    <a:srgbClr val="000000"/>
                  </a:solidFill>
                  <a:latin typeface="Times New Roman" pitchFamily="18" charset="0"/>
                  <a:ea typeface="宋体" pitchFamily="2" charset="-122"/>
                  <a:cs typeface="Arial" charset="0"/>
                </a:rPr>
                <a:t>x</a:t>
              </a:r>
              <a:r>
                <a:rPr lang="en-US" altLang="zh-CN" i="1" baseline="30000">
                  <a:solidFill>
                    <a:srgbClr val="000000"/>
                  </a:solidFill>
                  <a:latin typeface="Times New Roman" pitchFamily="18" charset="0"/>
                  <a:ea typeface="宋体" pitchFamily="2" charset="-122"/>
                  <a:cs typeface="Arial" charset="0"/>
                </a:rPr>
                <a:t>2</a:t>
              </a:r>
            </a:p>
          </p:txBody>
        </p:sp>
        <p:sp>
          <p:nvSpPr>
            <p:cNvPr id="21528" name="Line 53"/>
            <p:cNvSpPr>
              <a:spLocks noChangeShapeType="1"/>
            </p:cNvSpPr>
            <p:nvPr/>
          </p:nvSpPr>
          <p:spPr bwMode="auto">
            <a:xfrm flipV="1">
              <a:off x="1860" y="3180"/>
              <a:ext cx="2004" cy="816"/>
            </a:xfrm>
            <a:prstGeom prst="line">
              <a:avLst/>
            </a:prstGeom>
            <a:noFill/>
            <a:ln w="19050">
              <a:solidFill>
                <a:schemeClr val="tx2"/>
              </a:solidFill>
              <a:round/>
              <a:headEnd/>
              <a:tailEnd/>
            </a:ln>
          </p:spPr>
          <p:txBody>
            <a:bodyPr/>
            <a:lstStyle/>
            <a:p>
              <a:pPr eaLnBrk="0" hangingPunct="0"/>
              <a:endParaRPr lang="en-US" sz="2400">
                <a:solidFill>
                  <a:srgbClr val="000000"/>
                </a:solidFill>
                <a:cs typeface="Arial" charset="0"/>
              </a:endParaRPr>
            </a:p>
          </p:txBody>
        </p:sp>
        <p:sp>
          <p:nvSpPr>
            <p:cNvPr id="21529" name="Line 54"/>
            <p:cNvSpPr>
              <a:spLocks noChangeShapeType="1"/>
            </p:cNvSpPr>
            <p:nvPr/>
          </p:nvSpPr>
          <p:spPr bwMode="auto">
            <a:xfrm flipV="1">
              <a:off x="1857" y="3132"/>
              <a:ext cx="1962" cy="809"/>
            </a:xfrm>
            <a:prstGeom prst="line">
              <a:avLst/>
            </a:prstGeom>
            <a:noFill/>
            <a:ln w="9525" cap="rnd">
              <a:solidFill>
                <a:schemeClr val="tx2"/>
              </a:solidFill>
              <a:prstDash val="sysDot"/>
              <a:round/>
              <a:headEnd/>
              <a:tailEnd/>
            </a:ln>
          </p:spPr>
          <p:txBody>
            <a:bodyPr/>
            <a:lstStyle/>
            <a:p>
              <a:pPr eaLnBrk="0" hangingPunct="0"/>
              <a:endParaRPr lang="en-US" sz="2400">
                <a:solidFill>
                  <a:srgbClr val="000000"/>
                </a:solidFill>
                <a:cs typeface="Arial" charset="0"/>
              </a:endParaRPr>
            </a:p>
          </p:txBody>
        </p:sp>
        <p:sp>
          <p:nvSpPr>
            <p:cNvPr id="21530" name="Line 55"/>
            <p:cNvSpPr>
              <a:spLocks noChangeShapeType="1"/>
            </p:cNvSpPr>
            <p:nvPr/>
          </p:nvSpPr>
          <p:spPr bwMode="auto">
            <a:xfrm flipV="1">
              <a:off x="1929" y="3240"/>
              <a:ext cx="1926" cy="785"/>
            </a:xfrm>
            <a:prstGeom prst="line">
              <a:avLst/>
            </a:prstGeom>
            <a:noFill/>
            <a:ln w="9525" cap="rnd">
              <a:solidFill>
                <a:schemeClr val="tx2"/>
              </a:solidFill>
              <a:prstDash val="sysDot"/>
              <a:round/>
              <a:headEnd/>
              <a:tailEnd/>
            </a:ln>
          </p:spPr>
          <p:txBody>
            <a:bodyPr/>
            <a:lstStyle/>
            <a:p>
              <a:pPr eaLnBrk="0" hangingPunct="0"/>
              <a:endParaRPr lang="en-US" sz="2400">
                <a:solidFill>
                  <a:srgbClr val="000000"/>
                </a:solidFill>
                <a:cs typeface="Arial" charset="0"/>
              </a:endParaRPr>
            </a:p>
          </p:txBody>
        </p:sp>
        <p:sp>
          <p:nvSpPr>
            <p:cNvPr id="21531" name="Oval 56"/>
            <p:cNvSpPr>
              <a:spLocks noChangeArrowheads="1"/>
            </p:cNvSpPr>
            <p:nvPr/>
          </p:nvSpPr>
          <p:spPr bwMode="auto">
            <a:xfrm>
              <a:off x="2945" y="3403"/>
              <a:ext cx="144" cy="138"/>
            </a:xfrm>
            <a:prstGeom prst="ellipse">
              <a:avLst/>
            </a:prstGeom>
            <a:noFill/>
            <a:ln w="19050" algn="ctr">
              <a:solidFill>
                <a:srgbClr val="FF0000"/>
              </a:solidFill>
              <a:round/>
              <a:headEnd/>
              <a:tailEnd/>
            </a:ln>
          </p:spPr>
          <p:txBody>
            <a:bodyPr wrap="none" anchor="ctr"/>
            <a:lstStyle/>
            <a:p>
              <a:pPr eaLnBrk="0" hangingPunct="0"/>
              <a:endParaRPr lang="en-US" sz="2400">
                <a:solidFill>
                  <a:srgbClr val="000000"/>
                </a:solidFill>
                <a:cs typeface="Arial" charset="0"/>
              </a:endParaRPr>
            </a:p>
          </p:txBody>
        </p:sp>
        <p:sp>
          <p:nvSpPr>
            <p:cNvPr id="21532" name="Oval 57"/>
            <p:cNvSpPr>
              <a:spLocks noChangeArrowheads="1"/>
            </p:cNvSpPr>
            <p:nvPr/>
          </p:nvSpPr>
          <p:spPr bwMode="auto">
            <a:xfrm>
              <a:off x="2699" y="3601"/>
              <a:ext cx="144" cy="138"/>
            </a:xfrm>
            <a:prstGeom prst="ellipse">
              <a:avLst/>
            </a:prstGeom>
            <a:noFill/>
            <a:ln w="19050" algn="ctr">
              <a:solidFill>
                <a:srgbClr val="0000FF"/>
              </a:solidFill>
              <a:round/>
              <a:headEnd/>
              <a:tailEnd/>
            </a:ln>
          </p:spPr>
          <p:txBody>
            <a:bodyPr wrap="none" anchor="ctr"/>
            <a:lstStyle/>
            <a:p>
              <a:pPr eaLnBrk="0" hangingPunct="0"/>
              <a:endParaRPr lang="en-US" sz="2400">
                <a:solidFill>
                  <a:srgbClr val="000000"/>
                </a:solidFill>
                <a:cs typeface="Arial" charset="0"/>
              </a:endParaRPr>
            </a:p>
          </p:txBody>
        </p:sp>
        <p:sp>
          <p:nvSpPr>
            <p:cNvPr id="21533" name="Oval 58"/>
            <p:cNvSpPr>
              <a:spLocks noChangeArrowheads="1"/>
            </p:cNvSpPr>
            <p:nvPr/>
          </p:nvSpPr>
          <p:spPr bwMode="auto">
            <a:xfrm>
              <a:off x="2027" y="3775"/>
              <a:ext cx="144" cy="138"/>
            </a:xfrm>
            <a:prstGeom prst="ellipse">
              <a:avLst/>
            </a:prstGeom>
            <a:noFill/>
            <a:ln w="19050" algn="ctr">
              <a:solidFill>
                <a:srgbClr val="FF0000"/>
              </a:solidFill>
              <a:round/>
              <a:headEnd/>
              <a:tailEnd/>
            </a:ln>
          </p:spPr>
          <p:txBody>
            <a:bodyPr wrap="none" anchor="ctr"/>
            <a:lstStyle/>
            <a:p>
              <a:pPr eaLnBrk="0" hangingPunct="0"/>
              <a:endParaRPr lang="en-US" sz="2400">
                <a:solidFill>
                  <a:srgbClr val="000000"/>
                </a:solidFill>
                <a:cs typeface="Arial" charset="0"/>
              </a:endParaRPr>
            </a:p>
          </p:txBody>
        </p:sp>
      </p:grpSp>
      <p:sp>
        <p:nvSpPr>
          <p:cNvPr id="21512" name="Rectangle 59"/>
          <p:cNvSpPr>
            <a:spLocks noGrp="1" noChangeArrowheads="1"/>
          </p:cNvSpPr>
          <p:nvPr>
            <p:ph type="title"/>
          </p:nvPr>
        </p:nvSpPr>
        <p:spPr/>
        <p:txBody>
          <a:bodyPr/>
          <a:lstStyle/>
          <a:p>
            <a:r>
              <a:rPr lang="en-US"/>
              <a:t>Nonlinear SVMs</a:t>
            </a:r>
          </a:p>
        </p:txBody>
      </p:sp>
      <p:sp>
        <p:nvSpPr>
          <p:cNvPr id="21513" name="Text Box 60"/>
          <p:cNvSpPr txBox="1">
            <a:spLocks noChangeArrowheads="1"/>
          </p:cNvSpPr>
          <p:nvPr/>
        </p:nvSpPr>
        <p:spPr bwMode="auto">
          <a:xfrm>
            <a:off x="6754813" y="6477000"/>
            <a:ext cx="2312987" cy="304800"/>
          </a:xfrm>
          <a:prstGeom prst="rect">
            <a:avLst/>
          </a:prstGeom>
          <a:noFill/>
          <a:ln w="9525">
            <a:noFill/>
            <a:miter lim="800000"/>
            <a:headEnd/>
            <a:tailEnd/>
          </a:ln>
        </p:spPr>
        <p:txBody>
          <a:bodyPr wrap="none">
            <a:spAutoFit/>
          </a:bodyPr>
          <a:lstStyle/>
          <a:p>
            <a:pPr eaLnBrk="0" hangingPunct="0"/>
            <a:r>
              <a:rPr lang="en-US" sz="1400">
                <a:solidFill>
                  <a:srgbClr val="000000"/>
                </a:solidFill>
                <a:cs typeface="Arial" charset="0"/>
              </a:rPr>
              <a:t>Slide credit: Andrew Moore</a:t>
            </a:r>
          </a:p>
        </p:txBody>
      </p:sp>
    </p:spTree>
    <p:extLst>
      <p:ext uri="{BB962C8B-B14F-4D97-AF65-F5344CB8AC3E}">
        <p14:creationId xmlns:p14="http://schemas.microsoft.com/office/powerpoint/2010/main" val="279549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5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50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507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50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5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5" grpId="0" build="allAtOnce"/>
      <p:bldP spid="1155076" grpId="0"/>
      <p:bldP spid="11550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84" name="Rectangle 59"/>
          <p:cNvSpPr>
            <a:spLocks noGrp="1" noChangeArrowheads="1"/>
          </p:cNvSpPr>
          <p:nvPr>
            <p:ph type="title"/>
          </p:nvPr>
        </p:nvSpPr>
        <p:spPr/>
        <p:txBody>
          <a:bodyPr/>
          <a:lstStyle/>
          <a:p>
            <a:r>
              <a:rPr lang="en-US" dirty="0"/>
              <a:t>The kernel trick</a:t>
            </a:r>
          </a:p>
        </p:txBody>
      </p:sp>
      <p:sp>
        <p:nvSpPr>
          <p:cNvPr id="22585" name="Rectangle 60"/>
          <p:cNvSpPr>
            <a:spLocks noGrp="1" noChangeArrowheads="1"/>
          </p:cNvSpPr>
          <p:nvPr>
            <p:ph type="body" idx="1"/>
          </p:nvPr>
        </p:nvSpPr>
        <p:spPr>
          <a:xfrm>
            <a:off x="228600" y="914400"/>
            <a:ext cx="8229600" cy="5257800"/>
          </a:xfrm>
        </p:spPr>
        <p:txBody>
          <a:bodyPr>
            <a:normAutofit fontScale="92500"/>
          </a:bodyPr>
          <a:lstStyle/>
          <a:p>
            <a:pPr>
              <a:buFontTx/>
              <a:buChar char="•"/>
            </a:pPr>
            <a:r>
              <a:rPr lang="en-US" altLang="zh-CN" b="1" dirty="0">
                <a:ea typeface="宋体" pitchFamily="2" charset="-122"/>
              </a:rPr>
              <a:t>General idea: </a:t>
            </a:r>
            <a:r>
              <a:rPr lang="en-US" altLang="zh-CN" dirty="0">
                <a:ea typeface="宋体" pitchFamily="2" charset="-122"/>
              </a:rPr>
              <a:t>the original input space can always be mapped to some higher-dimensional feature space where the training set is separable</a:t>
            </a:r>
          </a:p>
          <a:p>
            <a:pPr>
              <a:buFontTx/>
              <a:buChar char="•"/>
            </a:pPr>
            <a:endParaRPr lang="en-US" altLang="zh-CN" dirty="0">
              <a:ea typeface="宋体" pitchFamily="2" charset="-122"/>
            </a:endParaRPr>
          </a:p>
          <a:p>
            <a:pPr>
              <a:buFontTx/>
              <a:buChar char="•"/>
            </a:pPr>
            <a:r>
              <a:rPr lang="en-US" b="1" dirty="0"/>
              <a:t>The kernel trick:</a:t>
            </a:r>
            <a:r>
              <a:rPr lang="en-US" dirty="0"/>
              <a:t> instead of explicitly computing the lifting transformation </a:t>
            </a:r>
            <a:r>
              <a:rPr lang="el-GR" b="1" i="1" dirty="0">
                <a:latin typeface="Times New Roman" pitchFamily="18" charset="0"/>
                <a:cs typeface="Times New Roman" pitchFamily="18" charset="0"/>
              </a:rPr>
              <a:t>φ</a:t>
            </a:r>
            <a:r>
              <a:rPr lang="en-US" dirty="0">
                <a:latin typeface="Times New Roman" pitchFamily="18" charset="0"/>
              </a:rPr>
              <a:t>(</a:t>
            </a:r>
            <a:r>
              <a:rPr lang="en-US" b="1" dirty="0">
                <a:latin typeface="Times New Roman" pitchFamily="18" charset="0"/>
              </a:rPr>
              <a:t>x</a:t>
            </a:r>
            <a:r>
              <a:rPr lang="en-US" dirty="0">
                <a:latin typeface="Times New Roman" pitchFamily="18" charset="0"/>
              </a:rPr>
              <a:t>), </a:t>
            </a:r>
            <a:r>
              <a:rPr lang="en-US" dirty="0"/>
              <a:t>define a kernel function K such that</a:t>
            </a:r>
            <a:br>
              <a:rPr lang="en-US" dirty="0"/>
            </a:br>
            <a:br>
              <a:rPr lang="en-US" sz="800" dirty="0"/>
            </a:br>
            <a:r>
              <a:rPr lang="en-US" dirty="0"/>
              <a:t>		       </a:t>
            </a:r>
            <a:r>
              <a:rPr lang="en-US" i="1" dirty="0">
                <a:latin typeface="Times New Roman" pitchFamily="18" charset="0"/>
              </a:rPr>
              <a:t>K</a:t>
            </a:r>
            <a:r>
              <a:rPr lang="en-US" dirty="0">
                <a:latin typeface="Times New Roman" pitchFamily="18" charset="0"/>
              </a:rPr>
              <a:t>(</a:t>
            </a:r>
            <a:r>
              <a:rPr lang="en-US" b="1" dirty="0">
                <a:latin typeface="Times New Roman" pitchFamily="18" charset="0"/>
              </a:rPr>
              <a:t>x</a:t>
            </a:r>
            <a:r>
              <a:rPr lang="en-US" sz="800" i="1" baseline="-25000" dirty="0">
                <a:latin typeface="Times New Roman" pitchFamily="18" charset="0"/>
              </a:rPr>
              <a:t> </a:t>
            </a:r>
            <a:r>
              <a:rPr lang="en-US" i="1" dirty="0">
                <a:latin typeface="Times New Roman" pitchFamily="18" charset="0"/>
                <a:cs typeface="Arial" charset="0"/>
              </a:rPr>
              <a:t>,</a:t>
            </a:r>
            <a:r>
              <a:rPr lang="en-US" sz="800" i="1" dirty="0">
                <a:latin typeface="Times New Roman" pitchFamily="18" charset="0"/>
                <a:cs typeface="Arial" charset="0"/>
              </a:rPr>
              <a:t> </a:t>
            </a:r>
            <a:r>
              <a:rPr lang="en-US" b="1" dirty="0">
                <a:latin typeface="Times New Roman" pitchFamily="18" charset="0"/>
              </a:rPr>
              <a:t>y</a:t>
            </a:r>
            <a:r>
              <a:rPr lang="en-US" dirty="0">
                <a:latin typeface="Times New Roman" pitchFamily="18" charset="0"/>
              </a:rPr>
              <a:t>)</a:t>
            </a:r>
            <a:r>
              <a:rPr lang="en-US" b="1" i="1" dirty="0">
                <a:latin typeface="Times New Roman" pitchFamily="18" charset="0"/>
              </a:rPr>
              <a:t> = </a:t>
            </a:r>
            <a:r>
              <a:rPr lang="el-GR" b="1" i="1" dirty="0">
                <a:latin typeface="Times New Roman" pitchFamily="18" charset="0"/>
                <a:cs typeface="Times New Roman" pitchFamily="18" charset="0"/>
              </a:rPr>
              <a:t>φ</a:t>
            </a:r>
            <a:r>
              <a:rPr lang="en-US" dirty="0">
                <a:latin typeface="Times New Roman" pitchFamily="18" charset="0"/>
              </a:rPr>
              <a:t>(</a:t>
            </a:r>
            <a:r>
              <a:rPr lang="en-US" b="1" dirty="0">
                <a:latin typeface="Times New Roman" pitchFamily="18" charset="0"/>
              </a:rPr>
              <a:t>x</a:t>
            </a:r>
            <a:r>
              <a:rPr lang="en-US" dirty="0">
                <a:latin typeface="Times New Roman" pitchFamily="18" charset="0"/>
              </a:rPr>
              <a:t>)</a:t>
            </a:r>
            <a:r>
              <a:rPr lang="en-US" i="1" baseline="-25000" dirty="0">
                <a:latin typeface="Times New Roman" pitchFamily="18" charset="0"/>
              </a:rPr>
              <a:t> </a:t>
            </a:r>
            <a:r>
              <a:rPr lang="en-US" i="1" dirty="0">
                <a:latin typeface="Times New Roman" pitchFamily="18" charset="0"/>
                <a:cs typeface="Arial" charset="0"/>
              </a:rPr>
              <a:t>· </a:t>
            </a:r>
            <a:r>
              <a:rPr lang="el-GR" b="1" i="1" dirty="0">
                <a:latin typeface="Times New Roman" pitchFamily="18" charset="0"/>
                <a:cs typeface="Times New Roman" pitchFamily="18" charset="0"/>
              </a:rPr>
              <a:t>φ</a:t>
            </a:r>
            <a:r>
              <a:rPr lang="en-US" dirty="0">
                <a:latin typeface="Times New Roman" pitchFamily="18" charset="0"/>
              </a:rPr>
              <a:t>(</a:t>
            </a:r>
            <a:r>
              <a:rPr lang="en-US" b="1" dirty="0">
                <a:latin typeface="Times New Roman" pitchFamily="18" charset="0"/>
              </a:rPr>
              <a:t>y</a:t>
            </a:r>
            <a:r>
              <a:rPr lang="en-US" dirty="0">
                <a:latin typeface="Times New Roman" pitchFamily="18" charset="0"/>
              </a:rPr>
              <a:t>)</a:t>
            </a:r>
          </a:p>
          <a:p>
            <a:pPr>
              <a:buFontTx/>
              <a:buChar char="•"/>
            </a:pPr>
            <a:endParaRPr lang="en-US" sz="900" dirty="0"/>
          </a:p>
          <a:p>
            <a:r>
              <a:rPr lang="en-US" dirty="0"/>
              <a:t>	(to be valid, the kernel function must satisfy </a:t>
            </a:r>
            <a:r>
              <a:rPr lang="en-US" i="1" dirty="0"/>
              <a:t>Mercer’s condition</a:t>
            </a:r>
            <a:r>
              <a:rPr lang="en-US" dirty="0"/>
              <a:t>)</a:t>
            </a:r>
          </a:p>
          <a:p>
            <a:pPr>
              <a:buFontTx/>
              <a:buChar char="•"/>
            </a:pPr>
            <a:endParaRPr lang="en-US" dirty="0"/>
          </a:p>
        </p:txBody>
      </p:sp>
    </p:spTree>
    <p:extLst>
      <p:ext uri="{BB962C8B-B14F-4D97-AF65-F5344CB8AC3E}">
        <p14:creationId xmlns:p14="http://schemas.microsoft.com/office/powerpoint/2010/main" val="671553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dirty="0"/>
              <a:t>The kernel trick</a:t>
            </a:r>
          </a:p>
        </p:txBody>
      </p:sp>
      <p:sp>
        <p:nvSpPr>
          <p:cNvPr id="1088515" name="Rectangle 3"/>
          <p:cNvSpPr>
            <a:spLocks noGrp="1" noChangeArrowheads="1"/>
          </p:cNvSpPr>
          <p:nvPr>
            <p:ph type="body" idx="1"/>
          </p:nvPr>
        </p:nvSpPr>
        <p:spPr>
          <a:xfrm>
            <a:off x="457200" y="914400"/>
            <a:ext cx="8229600" cy="5257800"/>
          </a:xfrm>
        </p:spPr>
        <p:txBody>
          <a:bodyPr/>
          <a:lstStyle/>
          <a:p>
            <a:pPr>
              <a:buFontTx/>
              <a:buChar char="•"/>
            </a:pPr>
            <a:r>
              <a:rPr lang="en-US" dirty="0"/>
              <a:t>Linear SVM decision function:</a:t>
            </a:r>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
        <p:nvSpPr>
          <p:cNvPr id="9221" name="Text Box 7"/>
          <p:cNvSpPr txBox="1">
            <a:spLocks noChangeArrowheads="1"/>
          </p:cNvSpPr>
          <p:nvPr/>
        </p:nvSpPr>
        <p:spPr bwMode="auto">
          <a:xfrm>
            <a:off x="0" y="6208713"/>
            <a:ext cx="9144000" cy="641350"/>
          </a:xfrm>
          <a:prstGeom prst="rect">
            <a:avLst/>
          </a:prstGeom>
          <a:noFill/>
          <a:ln w="9525">
            <a:noFill/>
            <a:miter lim="800000"/>
            <a:headEnd/>
            <a:tailEnd/>
          </a:ln>
        </p:spPr>
        <p:txBody>
          <a:bodyPr>
            <a:spAutoFit/>
          </a:bodyPr>
          <a:lstStyle/>
          <a:p>
            <a:pPr eaLnBrk="0" hangingPunct="0"/>
            <a:r>
              <a:rPr lang="en-US">
                <a:solidFill>
                  <a:srgbClr val="000000"/>
                </a:solidFill>
                <a:cs typeface="Arial" charset="0"/>
              </a:rPr>
              <a:t>C. Burges, </a:t>
            </a:r>
            <a:r>
              <a:rPr lang="en-US">
                <a:solidFill>
                  <a:srgbClr val="000000"/>
                </a:solidFill>
                <a:cs typeface="Arial" charset="0"/>
                <a:hlinkClick r:id="rId3"/>
              </a:rPr>
              <a:t>A Tutorial on Support Vector Machines for Pattern Recognition</a:t>
            </a:r>
            <a:r>
              <a:rPr lang="en-US">
                <a:solidFill>
                  <a:srgbClr val="000000"/>
                </a:solidFill>
                <a:cs typeface="Arial" charset="0"/>
              </a:rPr>
              <a:t>,  Data Mining and Knowledge Discovery, 1998 </a:t>
            </a:r>
          </a:p>
        </p:txBody>
      </p:sp>
      <p:graphicFrame>
        <p:nvGraphicFramePr>
          <p:cNvPr id="6" name="Object 6"/>
          <p:cNvGraphicFramePr>
            <a:graphicFrameLocks noChangeAspect="1"/>
          </p:cNvGraphicFramePr>
          <p:nvPr/>
        </p:nvGraphicFramePr>
        <p:xfrm>
          <a:off x="2133600" y="1828800"/>
          <a:ext cx="4572000" cy="727075"/>
        </p:xfrm>
        <a:graphic>
          <a:graphicData uri="http://schemas.openxmlformats.org/presentationml/2006/ole">
            <mc:AlternateContent xmlns:mc="http://schemas.openxmlformats.org/markup-compatibility/2006">
              <mc:Choice xmlns:v="urn:schemas-microsoft-com:vml" Requires="v">
                <p:oleObj name="Equation" r:id="rId4" imgW="1676160" imgH="266400" progId="Equation.3">
                  <p:embed/>
                </p:oleObj>
              </mc:Choice>
              <mc:Fallback>
                <p:oleObj name="Equation" r:id="rId4" imgW="1676160" imgH="266400" progId="Equation.3">
                  <p:embed/>
                  <p:pic>
                    <p:nvPicPr>
                      <p:cNvPr id="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828800"/>
                        <a:ext cx="4572000" cy="727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Line 12"/>
          <p:cNvSpPr>
            <a:spLocks noChangeShapeType="1"/>
          </p:cNvSpPr>
          <p:nvPr/>
        </p:nvSpPr>
        <p:spPr bwMode="auto">
          <a:xfrm flipV="1">
            <a:off x="3448050" y="2520950"/>
            <a:ext cx="1143000" cy="838200"/>
          </a:xfrm>
          <a:prstGeom prst="line">
            <a:avLst/>
          </a:prstGeom>
          <a:noFill/>
          <a:ln w="9525">
            <a:solidFill>
              <a:srgbClr val="FF0000"/>
            </a:solidFill>
            <a:round/>
            <a:headEnd/>
            <a:tailEnd type="triangle" w="med" len="med"/>
          </a:ln>
        </p:spPr>
        <p:txBody>
          <a:bodyPr/>
          <a:lstStyle/>
          <a:p>
            <a:pPr eaLnBrk="0" hangingPunct="0"/>
            <a:endParaRPr lang="en-US" sz="2400">
              <a:solidFill>
                <a:srgbClr val="000000"/>
              </a:solidFill>
              <a:cs typeface="Arial" charset="0"/>
            </a:endParaRPr>
          </a:p>
        </p:txBody>
      </p:sp>
      <p:sp>
        <p:nvSpPr>
          <p:cNvPr id="8" name="Line 13"/>
          <p:cNvSpPr>
            <a:spLocks noChangeShapeType="1"/>
          </p:cNvSpPr>
          <p:nvPr/>
        </p:nvSpPr>
        <p:spPr bwMode="auto">
          <a:xfrm flipV="1">
            <a:off x="4819650" y="2520950"/>
            <a:ext cx="381000" cy="838200"/>
          </a:xfrm>
          <a:prstGeom prst="line">
            <a:avLst/>
          </a:prstGeom>
          <a:noFill/>
          <a:ln w="9525">
            <a:solidFill>
              <a:srgbClr val="FF0000"/>
            </a:solidFill>
            <a:round/>
            <a:headEnd/>
            <a:tailEnd type="triangle" w="med" len="med"/>
          </a:ln>
        </p:spPr>
        <p:txBody>
          <a:bodyPr/>
          <a:lstStyle/>
          <a:p>
            <a:pPr eaLnBrk="0" hangingPunct="0"/>
            <a:endParaRPr lang="en-US" sz="2400">
              <a:solidFill>
                <a:srgbClr val="000000"/>
              </a:solidFill>
              <a:cs typeface="Arial" charset="0"/>
            </a:endParaRPr>
          </a:p>
        </p:txBody>
      </p:sp>
      <p:sp>
        <p:nvSpPr>
          <p:cNvPr id="9" name="Text Box 14"/>
          <p:cNvSpPr txBox="1">
            <a:spLocks noChangeArrowheads="1"/>
          </p:cNvSpPr>
          <p:nvPr/>
        </p:nvSpPr>
        <p:spPr bwMode="auto">
          <a:xfrm>
            <a:off x="4281488" y="3359150"/>
            <a:ext cx="1346200" cy="831850"/>
          </a:xfrm>
          <a:prstGeom prst="rect">
            <a:avLst/>
          </a:prstGeom>
          <a:noFill/>
          <a:ln w="9525">
            <a:solidFill>
              <a:srgbClr val="FF0000"/>
            </a:solidFill>
            <a:miter lim="800000"/>
            <a:headEnd/>
            <a:tailEnd/>
          </a:ln>
        </p:spPr>
        <p:txBody>
          <a:bodyPr wrap="none">
            <a:spAutoFit/>
          </a:bodyPr>
          <a:lstStyle/>
          <a:p>
            <a:pPr algn="ctr" eaLnBrk="0" hangingPunct="0"/>
            <a:r>
              <a:rPr lang="en-US" sz="2400">
                <a:solidFill>
                  <a:srgbClr val="000000"/>
                </a:solidFill>
                <a:cs typeface="Arial" charset="0"/>
              </a:rPr>
              <a:t>Support </a:t>
            </a:r>
            <a:br>
              <a:rPr lang="en-US" sz="2400">
                <a:solidFill>
                  <a:srgbClr val="000000"/>
                </a:solidFill>
                <a:cs typeface="Arial" charset="0"/>
              </a:rPr>
            </a:br>
            <a:r>
              <a:rPr lang="en-US" sz="2400">
                <a:solidFill>
                  <a:srgbClr val="000000"/>
                </a:solidFill>
                <a:cs typeface="Arial" charset="0"/>
              </a:rPr>
              <a:t>vector</a:t>
            </a:r>
          </a:p>
        </p:txBody>
      </p:sp>
      <p:sp>
        <p:nvSpPr>
          <p:cNvPr id="10" name="Text Box 15"/>
          <p:cNvSpPr txBox="1">
            <a:spLocks noChangeArrowheads="1"/>
          </p:cNvSpPr>
          <p:nvPr/>
        </p:nvSpPr>
        <p:spPr bwMode="auto">
          <a:xfrm>
            <a:off x="2667000" y="3359150"/>
            <a:ext cx="1212850" cy="831850"/>
          </a:xfrm>
          <a:prstGeom prst="rect">
            <a:avLst/>
          </a:prstGeom>
          <a:noFill/>
          <a:ln w="9525">
            <a:solidFill>
              <a:srgbClr val="FF0000"/>
            </a:solidFill>
            <a:miter lim="800000"/>
            <a:headEnd/>
            <a:tailEnd/>
          </a:ln>
        </p:spPr>
        <p:txBody>
          <a:bodyPr wrap="none">
            <a:spAutoFit/>
          </a:bodyPr>
          <a:lstStyle/>
          <a:p>
            <a:pPr algn="ctr" eaLnBrk="0" hangingPunct="0"/>
            <a:r>
              <a:rPr lang="en-US" sz="2400">
                <a:solidFill>
                  <a:srgbClr val="000000"/>
                </a:solidFill>
                <a:cs typeface="Arial" charset="0"/>
              </a:rPr>
              <a:t>learned</a:t>
            </a:r>
            <a:br>
              <a:rPr lang="en-US" sz="2400">
                <a:solidFill>
                  <a:srgbClr val="000000"/>
                </a:solidFill>
                <a:cs typeface="Arial" charset="0"/>
              </a:rPr>
            </a:br>
            <a:r>
              <a:rPr lang="en-US" sz="2400">
                <a:solidFill>
                  <a:srgbClr val="000000"/>
                </a:solidFill>
                <a:cs typeface="Arial" charset="0"/>
              </a:rPr>
              <a:t>weight</a:t>
            </a:r>
          </a:p>
        </p:txBody>
      </p:sp>
    </p:spTree>
    <p:extLst>
      <p:ext uri="{BB962C8B-B14F-4D97-AF65-F5344CB8AC3E}">
        <p14:creationId xmlns:p14="http://schemas.microsoft.com/office/powerpoint/2010/main" val="27396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85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5" grpId="0" build="p"/>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dirty="0"/>
              <a:t>The kernel trick</a:t>
            </a:r>
          </a:p>
        </p:txBody>
      </p:sp>
      <p:sp>
        <p:nvSpPr>
          <p:cNvPr id="1088515" name="Rectangle 3"/>
          <p:cNvSpPr>
            <a:spLocks noGrp="1" noChangeArrowheads="1"/>
          </p:cNvSpPr>
          <p:nvPr>
            <p:ph type="body" idx="1"/>
          </p:nvPr>
        </p:nvSpPr>
        <p:spPr>
          <a:xfrm>
            <a:off x="457200" y="914400"/>
            <a:ext cx="8229600" cy="5257800"/>
          </a:xfrm>
        </p:spPr>
        <p:txBody>
          <a:bodyPr>
            <a:normAutofit fontScale="92500" lnSpcReduction="10000"/>
          </a:bodyPr>
          <a:lstStyle/>
          <a:p>
            <a:pPr>
              <a:buFontTx/>
              <a:buChar char="•"/>
            </a:pPr>
            <a:r>
              <a:rPr lang="en-US" dirty="0"/>
              <a:t>Linear SVM decision function:</a:t>
            </a:r>
          </a:p>
          <a:p>
            <a:pPr>
              <a:buFontTx/>
              <a:buChar char="•"/>
            </a:pPr>
            <a:endParaRPr lang="en-US" dirty="0"/>
          </a:p>
          <a:p>
            <a:pPr>
              <a:buFontTx/>
              <a:buChar char="•"/>
            </a:pPr>
            <a:endParaRPr lang="en-US" dirty="0"/>
          </a:p>
          <a:p>
            <a:pPr marL="0" indent="0"/>
            <a:endParaRPr lang="en-US" dirty="0"/>
          </a:p>
          <a:p>
            <a:pPr>
              <a:buFontTx/>
              <a:buChar char="•"/>
            </a:pPr>
            <a:r>
              <a:rPr lang="en-US" dirty="0"/>
              <a:t>Kernel SVM decision function:</a:t>
            </a:r>
          </a:p>
          <a:p>
            <a:pPr>
              <a:buFontTx/>
              <a:buChar char="•"/>
            </a:pPr>
            <a:endParaRPr lang="en-US" dirty="0"/>
          </a:p>
          <a:p>
            <a:pPr>
              <a:buFontTx/>
              <a:buChar char="•"/>
            </a:pPr>
            <a:endParaRPr lang="en-US" dirty="0"/>
          </a:p>
          <a:p>
            <a:pPr>
              <a:buFontTx/>
              <a:buChar char="•"/>
            </a:pPr>
            <a:endParaRPr lang="en-US" dirty="0"/>
          </a:p>
          <a:p>
            <a:pPr>
              <a:buFontTx/>
              <a:buChar char="•"/>
            </a:pPr>
            <a:r>
              <a:rPr lang="en-US" dirty="0"/>
              <a:t>This gives a nonlinear decision boundary in the original feature space</a:t>
            </a:r>
            <a:endParaRPr lang="el-GR" dirty="0"/>
          </a:p>
        </p:txBody>
      </p:sp>
      <p:graphicFrame>
        <p:nvGraphicFramePr>
          <p:cNvPr id="1088518" name="Object 6"/>
          <p:cNvGraphicFramePr>
            <a:graphicFrameLocks noGrp="1" noChangeAspect="1"/>
          </p:cNvGraphicFramePr>
          <p:nvPr>
            <p:ph sz="half" idx="4294967295"/>
          </p:nvPr>
        </p:nvGraphicFramePr>
        <p:xfrm>
          <a:off x="1358900" y="3814763"/>
          <a:ext cx="6605588" cy="833437"/>
        </p:xfrm>
        <a:graphic>
          <a:graphicData uri="http://schemas.openxmlformats.org/presentationml/2006/ole">
            <mc:AlternateContent xmlns:mc="http://schemas.openxmlformats.org/markup-compatibility/2006">
              <mc:Choice xmlns:v="urn:schemas-microsoft-com:vml" Requires="v">
                <p:oleObj name="Equation" r:id="rId3" imgW="2717640" imgH="342720" progId="Equation.3">
                  <p:embed/>
                </p:oleObj>
              </mc:Choice>
              <mc:Fallback>
                <p:oleObj name="Equation" r:id="rId3" imgW="2717640" imgH="342720" progId="Equation.3">
                  <p:embed/>
                  <p:pic>
                    <p:nvPicPr>
                      <p:cNvPr id="1088518" name="Object 6"/>
                      <p:cNvPicPr>
                        <a:picLocks noChangeAspect="1" noChangeArrowheads="1"/>
                      </p:cNvPicPr>
                      <p:nvPr/>
                    </p:nvPicPr>
                    <p:blipFill>
                      <a:blip r:embed="rId4"/>
                      <a:srcRect/>
                      <a:stretch>
                        <a:fillRect/>
                      </a:stretch>
                    </p:blipFill>
                    <p:spPr bwMode="auto">
                      <a:xfrm>
                        <a:off x="1358900" y="3814763"/>
                        <a:ext cx="6605588" cy="833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21" name="Text Box 7"/>
          <p:cNvSpPr txBox="1">
            <a:spLocks noChangeArrowheads="1"/>
          </p:cNvSpPr>
          <p:nvPr/>
        </p:nvSpPr>
        <p:spPr bwMode="auto">
          <a:xfrm>
            <a:off x="0" y="6208713"/>
            <a:ext cx="9144000" cy="641350"/>
          </a:xfrm>
          <a:prstGeom prst="rect">
            <a:avLst/>
          </a:prstGeom>
          <a:noFill/>
          <a:ln w="9525">
            <a:noFill/>
            <a:miter lim="800000"/>
            <a:headEnd/>
            <a:tailEnd/>
          </a:ln>
        </p:spPr>
        <p:txBody>
          <a:bodyPr>
            <a:spAutoFit/>
          </a:bodyPr>
          <a:lstStyle/>
          <a:p>
            <a:pPr eaLnBrk="0" hangingPunct="0"/>
            <a:r>
              <a:rPr lang="en-US">
                <a:solidFill>
                  <a:srgbClr val="000000"/>
                </a:solidFill>
                <a:cs typeface="Arial" charset="0"/>
              </a:rPr>
              <a:t>C. Burges, </a:t>
            </a:r>
            <a:r>
              <a:rPr lang="en-US">
                <a:solidFill>
                  <a:srgbClr val="000000"/>
                </a:solidFill>
                <a:cs typeface="Arial" charset="0"/>
                <a:hlinkClick r:id="rId5"/>
              </a:rPr>
              <a:t>A Tutorial on Support Vector Machines for Pattern Recognition</a:t>
            </a:r>
            <a:r>
              <a:rPr lang="en-US">
                <a:solidFill>
                  <a:srgbClr val="000000"/>
                </a:solidFill>
                <a:cs typeface="Arial" charset="0"/>
              </a:rPr>
              <a:t>,  Data Mining and Knowledge Discovery, 1998 </a:t>
            </a:r>
          </a:p>
        </p:txBody>
      </p:sp>
      <p:graphicFrame>
        <p:nvGraphicFramePr>
          <p:cNvPr id="6" name="Object 6"/>
          <p:cNvGraphicFramePr>
            <a:graphicFrameLocks noChangeAspect="1"/>
          </p:cNvGraphicFramePr>
          <p:nvPr/>
        </p:nvGraphicFramePr>
        <p:xfrm>
          <a:off x="2133600" y="1828800"/>
          <a:ext cx="4572000" cy="727075"/>
        </p:xfrm>
        <a:graphic>
          <a:graphicData uri="http://schemas.openxmlformats.org/presentationml/2006/ole">
            <mc:AlternateContent xmlns:mc="http://schemas.openxmlformats.org/markup-compatibility/2006">
              <mc:Choice xmlns:v="urn:schemas-microsoft-com:vml" Requires="v">
                <p:oleObj name="Equation" r:id="rId6" imgW="1676160" imgH="266400" progId="Equation.3">
                  <p:embed/>
                </p:oleObj>
              </mc:Choice>
              <mc:Fallback>
                <p:oleObj name="Equation" r:id="rId6" imgW="1676160" imgH="266400" progId="Equation.3">
                  <p:embed/>
                  <p:pic>
                    <p:nvPicPr>
                      <p:cNvPr id="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828800"/>
                        <a:ext cx="4572000" cy="727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96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85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z="3600" dirty="0">
                <a:ea typeface="ＭＳ Ｐゴシック" panose="020B0600070205080204" pitchFamily="34" charset="-128"/>
              </a:rPr>
              <a:t>Recognition as 3D Matching</a:t>
            </a:r>
          </a:p>
        </p:txBody>
      </p:sp>
      <p:pic>
        <p:nvPicPr>
          <p:cNvPr id="5" name="Picture 4">
            <a:extLst>
              <a:ext uri="{FF2B5EF4-FFF2-40B4-BE49-F238E27FC236}">
                <a16:creationId xmlns:a16="http://schemas.microsoft.com/office/drawing/2014/main" id="{D6B04834-3899-D044-9371-5390EC59B718}"/>
              </a:ext>
            </a:extLst>
          </p:cNvPr>
          <p:cNvPicPr>
            <a:picLocks noChangeAspect="1"/>
          </p:cNvPicPr>
          <p:nvPr/>
        </p:nvPicPr>
        <p:blipFill>
          <a:blip r:embed="rId3"/>
          <a:stretch>
            <a:fillRect/>
          </a:stretch>
        </p:blipFill>
        <p:spPr>
          <a:xfrm>
            <a:off x="158750" y="914400"/>
            <a:ext cx="8826500" cy="5118100"/>
          </a:xfrm>
          <a:prstGeom prst="rect">
            <a:avLst/>
          </a:prstGeom>
        </p:spPr>
      </p:pic>
      <p:sp>
        <p:nvSpPr>
          <p:cNvPr id="3" name="Rectangle 2">
            <a:extLst>
              <a:ext uri="{FF2B5EF4-FFF2-40B4-BE49-F238E27FC236}">
                <a16:creationId xmlns:a16="http://schemas.microsoft.com/office/drawing/2014/main" id="{D86C38B6-B670-AB4B-8B82-0B818B676815}"/>
              </a:ext>
            </a:extLst>
          </p:cNvPr>
          <p:cNvSpPr/>
          <p:nvPr/>
        </p:nvSpPr>
        <p:spPr>
          <a:xfrm>
            <a:off x="990600" y="6324600"/>
            <a:ext cx="7162800" cy="369332"/>
          </a:xfrm>
          <a:prstGeom prst="rect">
            <a:avLst/>
          </a:prstGeom>
        </p:spPr>
        <p:txBody>
          <a:bodyPr wrap="square">
            <a:spAutoFit/>
          </a:bodyPr>
          <a:lstStyle/>
          <a:p>
            <a:pPr algn="ctr"/>
            <a:r>
              <a:rPr lang="en-US" u="sng" dirty="0">
                <a:solidFill>
                  <a:srgbClr val="0000FF"/>
                </a:solidFill>
                <a:latin typeface="Helvetica Light" panose="020B0403020202020204" pitchFamily="34" charset="0"/>
                <a:hlinkClick r:id="rId4"/>
              </a:rPr>
              <a:t>http://www.robots.ox.ac.uk/~vgg/research/oxbuildings/index.html</a:t>
            </a:r>
            <a:endParaRPr lang="en-US" dirty="0">
              <a:solidFill>
                <a:srgbClr val="0000FF"/>
              </a:solidFill>
              <a:effectLst/>
              <a:latin typeface="Helvetica Light" panose="020B0403020202020204" pitchFamily="34" charset="0"/>
            </a:endParaRPr>
          </a:p>
        </p:txBody>
      </p:sp>
    </p:spTree>
    <p:extLst>
      <p:ext uri="{BB962C8B-B14F-4D97-AF65-F5344CB8AC3E}">
        <p14:creationId xmlns:p14="http://schemas.microsoft.com/office/powerpoint/2010/main" val="565807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kernel:</a:t>
            </a:r>
          </a:p>
        </p:txBody>
      </p:sp>
      <p:sp>
        <p:nvSpPr>
          <p:cNvPr id="3" name="Content Placeholder 2"/>
          <p:cNvSpPr>
            <a:spLocks noGrp="1"/>
          </p:cNvSpPr>
          <p:nvPr>
            <p:ph idx="1"/>
          </p:nvPr>
        </p:nvSpPr>
        <p:spPr/>
        <p:txBody>
          <a:bodyPr/>
          <a:lstStyle/>
          <a:p>
            <a:endParaRPr lang="en-US"/>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1"/>
            <a:ext cx="5676899" cy="26751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299" y="3886200"/>
            <a:ext cx="5638800" cy="26207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4" name="Object 3"/>
          <p:cNvGraphicFramePr>
            <a:graphicFrameLocks noChangeAspect="1"/>
          </p:cNvGraphicFramePr>
          <p:nvPr/>
        </p:nvGraphicFramePr>
        <p:xfrm>
          <a:off x="4419600" y="152400"/>
          <a:ext cx="3774099" cy="685800"/>
        </p:xfrm>
        <a:graphic>
          <a:graphicData uri="http://schemas.openxmlformats.org/presentationml/2006/ole">
            <mc:AlternateContent xmlns:mc="http://schemas.openxmlformats.org/markup-compatibility/2006">
              <mc:Choice xmlns:v="urn:schemas-microsoft-com:vml" Requires="v">
                <p:oleObj name="Equation" r:id="rId4" imgW="1257120" imgH="228600" progId="Equation.3">
                  <p:embed/>
                </p:oleObj>
              </mc:Choice>
              <mc:Fallback>
                <p:oleObj name="Equation" r:id="rId4" imgW="1257120" imgH="228600" progId="Equation.3">
                  <p:embed/>
                  <p:pic>
                    <p:nvPicPr>
                      <p:cNvPr id="4" name="Object 3"/>
                      <p:cNvPicPr>
                        <a:picLocks noChangeAspect="1" noChangeArrowheads="1"/>
                      </p:cNvPicPr>
                      <p:nvPr/>
                    </p:nvPicPr>
                    <p:blipFill>
                      <a:blip r:embed="rId5"/>
                      <a:srcRect/>
                      <a:stretch>
                        <a:fillRect/>
                      </a:stretch>
                    </p:blipFill>
                    <p:spPr bwMode="auto">
                      <a:xfrm>
                        <a:off x="4419600" y="152400"/>
                        <a:ext cx="3774099" cy="685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6893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kernel</a:t>
            </a:r>
          </a:p>
        </p:txBody>
      </p:sp>
      <p:sp>
        <p:nvSpPr>
          <p:cNvPr id="3" name="Content Placeholder 2"/>
          <p:cNvSpPr>
            <a:spLocks noGrp="1"/>
          </p:cNvSpPr>
          <p:nvPr>
            <p:ph idx="1"/>
          </p:nvPr>
        </p:nvSpPr>
        <p:spPr>
          <a:xfrm>
            <a:off x="609600" y="914400"/>
            <a:ext cx="8001000" cy="5257800"/>
          </a:xfrm>
        </p:spPr>
        <p:txBody>
          <a:bodyPr/>
          <a:lstStyle/>
          <a:p>
            <a:pPr marL="457200" indent="-457200">
              <a:buFont typeface="Arial" pitchFamily="34" charset="0"/>
              <a:buChar char="•"/>
            </a:pPr>
            <a:r>
              <a:rPr lang="en-US" dirty="0"/>
              <a:t>Also known as the radial basis function (RBF) kernel:</a:t>
            </a:r>
          </a:p>
          <a:p>
            <a:pPr marL="457200" indent="-457200">
              <a:buFont typeface="Arial" pitchFamily="34" charset="0"/>
              <a:buChar char="•"/>
            </a:pPr>
            <a:endParaRPr lang="en-US" dirty="0"/>
          </a:p>
          <a:p>
            <a:pPr marL="457200" indent="-457200">
              <a:buFont typeface="Arial" pitchFamily="34" charset="0"/>
              <a:buChar char="•"/>
            </a:pPr>
            <a:endParaRPr lang="en-US" dirty="0"/>
          </a:p>
        </p:txBody>
      </p:sp>
      <p:graphicFrame>
        <p:nvGraphicFramePr>
          <p:cNvPr id="4" name="Object 3"/>
          <p:cNvGraphicFramePr>
            <a:graphicFrameLocks noChangeAspect="1"/>
          </p:cNvGraphicFramePr>
          <p:nvPr/>
        </p:nvGraphicFramePr>
        <p:xfrm>
          <a:off x="1828800" y="1676400"/>
          <a:ext cx="5335588" cy="1295400"/>
        </p:xfrm>
        <a:graphic>
          <a:graphicData uri="http://schemas.openxmlformats.org/presentationml/2006/ole">
            <mc:AlternateContent xmlns:mc="http://schemas.openxmlformats.org/markup-compatibility/2006">
              <mc:Choice xmlns:v="urn:schemas-microsoft-com:vml" Requires="v">
                <p:oleObj name="Equation" r:id="rId2" imgW="1777680" imgH="431640" progId="Equation.3">
                  <p:embed/>
                </p:oleObj>
              </mc:Choice>
              <mc:Fallback>
                <p:oleObj name="Equation" r:id="rId2" imgW="1777680" imgH="431640" progId="Equation.3">
                  <p:embed/>
                  <p:pic>
                    <p:nvPicPr>
                      <p:cNvPr id="4" name="Object 3"/>
                      <p:cNvPicPr>
                        <a:picLocks noChangeAspect="1" noChangeArrowheads="1"/>
                      </p:cNvPicPr>
                      <p:nvPr/>
                    </p:nvPicPr>
                    <p:blipFill>
                      <a:blip r:embed="rId3"/>
                      <a:srcRect/>
                      <a:stretch>
                        <a:fillRect/>
                      </a:stretch>
                    </p:blipFill>
                    <p:spPr bwMode="auto">
                      <a:xfrm>
                        <a:off x="1828800" y="1676400"/>
                        <a:ext cx="53355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5" name="Picture 4"/>
          <p:cNvPicPr>
            <a:picLocks noChangeAspect="1"/>
          </p:cNvPicPr>
          <p:nvPr/>
        </p:nvPicPr>
        <p:blipFill rotWithShape="1">
          <a:blip r:embed="rId4"/>
          <a:srcRect l="48769" t="-1" r="4930" b="15796"/>
          <a:stretch/>
        </p:blipFill>
        <p:spPr>
          <a:xfrm>
            <a:off x="3810000" y="3079623"/>
            <a:ext cx="2667000" cy="2980944"/>
          </a:xfrm>
          <a:prstGeom prst="rect">
            <a:avLst/>
          </a:prstGeom>
        </p:spPr>
      </p:pic>
      <p:sp>
        <p:nvSpPr>
          <p:cNvPr id="6" name="TextBox 5"/>
          <p:cNvSpPr txBox="1"/>
          <p:nvPr/>
        </p:nvSpPr>
        <p:spPr>
          <a:xfrm>
            <a:off x="4267200" y="6248400"/>
            <a:ext cx="937914" cy="369332"/>
          </a:xfrm>
          <a:prstGeom prst="rect">
            <a:avLst/>
          </a:prstGeom>
          <a:noFill/>
        </p:spPr>
        <p:txBody>
          <a:bodyPr wrap="none" rtlCol="0">
            <a:spAutoFit/>
          </a:bodyPr>
          <a:lstStyle/>
          <a:p>
            <a:r>
              <a:rPr lang="en-US" dirty="0">
                <a:solidFill>
                  <a:srgbClr val="000000"/>
                </a:solidFill>
              </a:rPr>
              <a:t>||</a:t>
            </a:r>
            <a:r>
              <a:rPr lang="en-US" b="1" dirty="0">
                <a:solidFill>
                  <a:srgbClr val="000000"/>
                </a:solidFill>
              </a:rPr>
              <a:t>x</a:t>
            </a:r>
            <a:r>
              <a:rPr lang="en-US" dirty="0">
                <a:solidFill>
                  <a:srgbClr val="000000"/>
                </a:solidFill>
              </a:rPr>
              <a:t> – </a:t>
            </a:r>
            <a:r>
              <a:rPr lang="en-US" b="1" dirty="0">
                <a:solidFill>
                  <a:srgbClr val="000000"/>
                </a:solidFill>
              </a:rPr>
              <a:t>y</a:t>
            </a:r>
            <a:r>
              <a:rPr lang="en-US" dirty="0">
                <a:solidFill>
                  <a:srgbClr val="000000"/>
                </a:solidFill>
              </a:rPr>
              <a:t>||</a:t>
            </a:r>
          </a:p>
        </p:txBody>
      </p:sp>
      <p:sp>
        <p:nvSpPr>
          <p:cNvPr id="7" name="TextBox 6"/>
          <p:cNvSpPr txBox="1"/>
          <p:nvPr/>
        </p:nvSpPr>
        <p:spPr>
          <a:xfrm>
            <a:off x="2895600" y="4572000"/>
            <a:ext cx="877389" cy="369332"/>
          </a:xfrm>
          <a:prstGeom prst="rect">
            <a:avLst/>
          </a:prstGeom>
          <a:noFill/>
        </p:spPr>
        <p:txBody>
          <a:bodyPr wrap="none" rtlCol="0">
            <a:spAutoFit/>
          </a:bodyPr>
          <a:lstStyle/>
          <a:p>
            <a:r>
              <a:rPr lang="en-US" dirty="0">
                <a:solidFill>
                  <a:srgbClr val="000000"/>
                </a:solidFill>
              </a:rPr>
              <a:t>K(</a:t>
            </a:r>
            <a:r>
              <a:rPr lang="en-US" b="1" dirty="0">
                <a:solidFill>
                  <a:srgbClr val="000000"/>
                </a:solidFill>
              </a:rPr>
              <a:t>x</a:t>
            </a:r>
            <a:r>
              <a:rPr lang="en-US" dirty="0">
                <a:solidFill>
                  <a:srgbClr val="000000"/>
                </a:solidFill>
              </a:rPr>
              <a:t>, </a:t>
            </a:r>
            <a:r>
              <a:rPr lang="en-US" b="1" dirty="0">
                <a:solidFill>
                  <a:srgbClr val="000000"/>
                </a:solidFill>
              </a:rPr>
              <a:t>y</a:t>
            </a:r>
            <a:r>
              <a:rPr lang="en-US" dirty="0">
                <a:solidFill>
                  <a:srgbClr val="000000"/>
                </a:solidFill>
              </a:rPr>
              <a:t>)</a:t>
            </a:r>
          </a:p>
        </p:txBody>
      </p:sp>
    </p:spTree>
    <p:extLst>
      <p:ext uri="{BB962C8B-B14F-4D97-AF65-F5344CB8AC3E}">
        <p14:creationId xmlns:p14="http://schemas.microsoft.com/office/powerpoint/2010/main" val="1986536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kernel</a:t>
            </a: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29" y="1096108"/>
            <a:ext cx="6662737" cy="53603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Arrow Connector 4"/>
          <p:cNvCxnSpPr/>
          <p:nvPr/>
        </p:nvCxnSpPr>
        <p:spPr bwMode="auto">
          <a:xfrm>
            <a:off x="2667000" y="2057400"/>
            <a:ext cx="10668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2667000" y="2057400"/>
            <a:ext cx="16764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1828800" y="1752600"/>
            <a:ext cx="812274" cy="461665"/>
          </a:xfrm>
          <a:prstGeom prst="rect">
            <a:avLst/>
          </a:prstGeom>
          <a:noFill/>
        </p:spPr>
        <p:txBody>
          <a:bodyPr wrap="none" rtlCol="0">
            <a:spAutoFit/>
          </a:bodyPr>
          <a:lstStyle/>
          <a:p>
            <a:pPr eaLnBrk="0" hangingPunct="0"/>
            <a:r>
              <a:rPr lang="en-US" sz="2400" dirty="0">
                <a:solidFill>
                  <a:srgbClr val="000000"/>
                </a:solidFill>
                <a:cs typeface="Arial" charset="0"/>
              </a:rPr>
              <a:t>SV’s</a:t>
            </a:r>
          </a:p>
        </p:txBody>
      </p:sp>
    </p:spTree>
    <p:extLst>
      <p:ext uri="{BB962C8B-B14F-4D97-AF65-F5344CB8AC3E}">
        <p14:creationId xmlns:p14="http://schemas.microsoft.com/office/powerpoint/2010/main" val="151747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dirty="0"/>
              <a:t>Bag of features</a:t>
            </a:r>
          </a:p>
        </p:txBody>
      </p:sp>
      <p:sp>
        <p:nvSpPr>
          <p:cNvPr id="18434" name="Rectangle 3"/>
          <p:cNvSpPr>
            <a:spLocks noGrp="1" noChangeArrowheads="1"/>
          </p:cNvSpPr>
          <p:nvPr>
            <p:ph idx="1"/>
          </p:nvPr>
        </p:nvSpPr>
        <p:spPr/>
        <p:txBody>
          <a:bodyPr/>
          <a:lstStyle/>
          <a:p>
            <a:pPr marL="533400" indent="-533400">
              <a:buFontTx/>
              <a:buAutoNum type="arabicPeriod"/>
            </a:pPr>
            <a:r>
              <a:rPr lang="en-US" sz="2400" dirty="0"/>
              <a:t>Extract local features</a:t>
            </a:r>
          </a:p>
          <a:p>
            <a:pPr marL="533400" indent="-533400">
              <a:buFontTx/>
              <a:buAutoNum type="arabicPeriod"/>
            </a:pPr>
            <a:r>
              <a:rPr lang="en-US" sz="2400" dirty="0"/>
              <a:t>Learn “visual vocabulary”</a:t>
            </a:r>
          </a:p>
          <a:p>
            <a:pPr marL="533400" indent="-533400">
              <a:buFontTx/>
              <a:buAutoNum type="arabicPeriod"/>
            </a:pPr>
            <a:r>
              <a:rPr lang="en-US" sz="2400" dirty="0"/>
              <a:t>Quantize local features using visual vocabulary </a:t>
            </a:r>
          </a:p>
          <a:p>
            <a:pPr marL="533400" indent="-533400">
              <a:buFontTx/>
              <a:buAutoNum type="arabicPeriod"/>
            </a:pPr>
            <a:r>
              <a:rPr lang="en-US" sz="2400" dirty="0"/>
              <a:t>Represent images by frequencies of “visual words” </a:t>
            </a:r>
          </a:p>
        </p:txBody>
      </p:sp>
      <p:grpSp>
        <p:nvGrpSpPr>
          <p:cNvPr id="18435" name="Group 4"/>
          <p:cNvGrpSpPr>
            <a:grpSpLocks/>
          </p:cNvGrpSpPr>
          <p:nvPr/>
        </p:nvGrpSpPr>
        <p:grpSpPr bwMode="auto">
          <a:xfrm>
            <a:off x="1066800" y="4899329"/>
            <a:ext cx="7162800" cy="1806271"/>
            <a:chOff x="144" y="1776"/>
            <a:chExt cx="5520" cy="1392"/>
          </a:xfrm>
        </p:grpSpPr>
        <p:sp>
          <p:nvSpPr>
            <p:cNvPr id="18437" name="Rectangle 5"/>
            <p:cNvSpPr>
              <a:spLocks noChangeArrowheads="1"/>
            </p:cNvSpPr>
            <p:nvPr/>
          </p:nvSpPr>
          <p:spPr bwMode="auto">
            <a:xfrm>
              <a:off x="4944" y="1776"/>
              <a:ext cx="96" cy="1129"/>
            </a:xfrm>
            <a:prstGeom prst="rect">
              <a:avLst/>
            </a:prstGeom>
            <a:solidFill>
              <a:srgbClr val="B32727"/>
            </a:solidFill>
            <a:ln w="12700">
              <a:solidFill>
                <a:schemeClr val="tx1"/>
              </a:solidFill>
              <a:miter lim="800000"/>
              <a:headEnd/>
              <a:tailEnd/>
            </a:ln>
          </p:spPr>
          <p:txBody>
            <a:bodyPr wrap="none" anchor="ctr"/>
            <a:lstStyle/>
            <a:p>
              <a:endParaRPr lang="en-US"/>
            </a:p>
          </p:txBody>
        </p:sp>
        <p:sp>
          <p:nvSpPr>
            <p:cNvPr id="18438" name="Rectangle 6"/>
            <p:cNvSpPr>
              <a:spLocks noChangeArrowheads="1"/>
            </p:cNvSpPr>
            <p:nvPr/>
          </p:nvSpPr>
          <p:spPr bwMode="auto">
            <a:xfrm>
              <a:off x="4320" y="2736"/>
              <a:ext cx="96" cy="169"/>
            </a:xfrm>
            <a:prstGeom prst="rect">
              <a:avLst/>
            </a:prstGeom>
            <a:solidFill>
              <a:srgbClr val="B32727"/>
            </a:solidFill>
            <a:ln w="12700">
              <a:solidFill>
                <a:schemeClr val="tx1"/>
              </a:solidFill>
              <a:miter lim="800000"/>
              <a:headEnd/>
              <a:tailEnd/>
            </a:ln>
          </p:spPr>
          <p:txBody>
            <a:bodyPr wrap="none" anchor="ctr"/>
            <a:lstStyle/>
            <a:p>
              <a:endParaRPr lang="en-US"/>
            </a:p>
          </p:txBody>
        </p:sp>
        <p:sp>
          <p:nvSpPr>
            <p:cNvPr id="18439" name="Rectangle 7"/>
            <p:cNvSpPr>
              <a:spLocks noChangeArrowheads="1"/>
            </p:cNvSpPr>
            <p:nvPr/>
          </p:nvSpPr>
          <p:spPr bwMode="auto">
            <a:xfrm>
              <a:off x="4608" y="2592"/>
              <a:ext cx="96" cy="313"/>
            </a:xfrm>
            <a:prstGeom prst="rect">
              <a:avLst/>
            </a:prstGeom>
            <a:solidFill>
              <a:srgbClr val="B32727"/>
            </a:solidFill>
            <a:ln w="12700">
              <a:solidFill>
                <a:schemeClr val="tx1"/>
              </a:solidFill>
              <a:miter lim="800000"/>
              <a:headEnd/>
              <a:tailEnd/>
            </a:ln>
          </p:spPr>
          <p:txBody>
            <a:bodyPr wrap="none" anchor="ctr"/>
            <a:lstStyle/>
            <a:p>
              <a:endParaRPr lang="en-US"/>
            </a:p>
          </p:txBody>
        </p:sp>
        <p:sp>
          <p:nvSpPr>
            <p:cNvPr id="18440" name="Rectangle 8"/>
            <p:cNvSpPr>
              <a:spLocks noChangeArrowheads="1"/>
            </p:cNvSpPr>
            <p:nvPr/>
          </p:nvSpPr>
          <p:spPr bwMode="auto">
            <a:xfrm>
              <a:off x="5328" y="2736"/>
              <a:ext cx="96" cy="169"/>
            </a:xfrm>
            <a:prstGeom prst="rect">
              <a:avLst/>
            </a:prstGeom>
            <a:solidFill>
              <a:srgbClr val="B32727"/>
            </a:solidFill>
            <a:ln w="12700">
              <a:solidFill>
                <a:schemeClr val="tx1"/>
              </a:solidFill>
              <a:miter lim="800000"/>
              <a:headEnd/>
              <a:tailEnd/>
            </a:ln>
          </p:spPr>
          <p:txBody>
            <a:bodyPr wrap="none" anchor="ctr"/>
            <a:lstStyle/>
            <a:p>
              <a:endParaRPr lang="en-US"/>
            </a:p>
          </p:txBody>
        </p:sp>
        <p:sp>
          <p:nvSpPr>
            <p:cNvPr id="18441" name="Rectangle 9"/>
            <p:cNvSpPr>
              <a:spLocks noChangeArrowheads="1"/>
            </p:cNvSpPr>
            <p:nvPr/>
          </p:nvSpPr>
          <p:spPr bwMode="auto">
            <a:xfrm>
              <a:off x="2976" y="2832"/>
              <a:ext cx="96" cy="96"/>
            </a:xfrm>
            <a:prstGeom prst="rect">
              <a:avLst/>
            </a:prstGeom>
            <a:solidFill>
              <a:srgbClr val="FFFF00"/>
            </a:solidFill>
            <a:ln w="12700">
              <a:solidFill>
                <a:schemeClr val="tx1"/>
              </a:solidFill>
              <a:miter lim="800000"/>
              <a:headEnd/>
              <a:tailEnd/>
            </a:ln>
          </p:spPr>
          <p:txBody>
            <a:bodyPr wrap="none" anchor="ctr"/>
            <a:lstStyle/>
            <a:p>
              <a:endParaRPr lang="en-US"/>
            </a:p>
          </p:txBody>
        </p:sp>
        <p:sp>
          <p:nvSpPr>
            <p:cNvPr id="18442" name="Rectangle 10"/>
            <p:cNvSpPr>
              <a:spLocks noChangeArrowheads="1"/>
            </p:cNvSpPr>
            <p:nvPr/>
          </p:nvSpPr>
          <p:spPr bwMode="auto">
            <a:xfrm>
              <a:off x="2400" y="2208"/>
              <a:ext cx="96" cy="720"/>
            </a:xfrm>
            <a:prstGeom prst="rect">
              <a:avLst/>
            </a:prstGeom>
            <a:solidFill>
              <a:srgbClr val="FFFF00"/>
            </a:solidFill>
            <a:ln w="12700">
              <a:solidFill>
                <a:schemeClr val="tx1"/>
              </a:solidFill>
              <a:miter lim="800000"/>
              <a:headEnd/>
              <a:tailEnd/>
            </a:ln>
          </p:spPr>
          <p:txBody>
            <a:bodyPr wrap="none" anchor="ctr"/>
            <a:lstStyle/>
            <a:p>
              <a:endParaRPr lang="en-US"/>
            </a:p>
          </p:txBody>
        </p:sp>
        <p:sp>
          <p:nvSpPr>
            <p:cNvPr id="18443" name="Rectangle 11"/>
            <p:cNvSpPr>
              <a:spLocks noChangeArrowheads="1"/>
            </p:cNvSpPr>
            <p:nvPr/>
          </p:nvSpPr>
          <p:spPr bwMode="auto">
            <a:xfrm>
              <a:off x="2688" y="2832"/>
              <a:ext cx="96" cy="96"/>
            </a:xfrm>
            <a:prstGeom prst="rect">
              <a:avLst/>
            </a:prstGeom>
            <a:solidFill>
              <a:srgbClr val="FFFF00"/>
            </a:solidFill>
            <a:ln w="12700">
              <a:solidFill>
                <a:schemeClr val="tx1"/>
              </a:solidFill>
              <a:miter lim="800000"/>
              <a:headEnd/>
              <a:tailEnd/>
            </a:ln>
          </p:spPr>
          <p:txBody>
            <a:bodyPr wrap="none" anchor="ctr"/>
            <a:lstStyle/>
            <a:p>
              <a:endParaRPr lang="en-US"/>
            </a:p>
          </p:txBody>
        </p:sp>
        <p:sp>
          <p:nvSpPr>
            <p:cNvPr id="18444" name="Rectangle 12"/>
            <p:cNvSpPr>
              <a:spLocks noChangeArrowheads="1"/>
            </p:cNvSpPr>
            <p:nvPr/>
          </p:nvSpPr>
          <p:spPr bwMode="auto">
            <a:xfrm>
              <a:off x="3408" y="2880"/>
              <a:ext cx="96" cy="48"/>
            </a:xfrm>
            <a:prstGeom prst="rect">
              <a:avLst/>
            </a:prstGeom>
            <a:solidFill>
              <a:srgbClr val="FFFF00"/>
            </a:solidFill>
            <a:ln w="12700">
              <a:solidFill>
                <a:schemeClr val="tx1"/>
              </a:solidFill>
              <a:miter lim="800000"/>
              <a:headEnd/>
              <a:tailEnd/>
            </a:ln>
          </p:spPr>
          <p:txBody>
            <a:bodyPr wrap="none" anchor="ctr"/>
            <a:lstStyle/>
            <a:p>
              <a:endParaRPr lang="en-US"/>
            </a:p>
          </p:txBody>
        </p:sp>
        <p:sp>
          <p:nvSpPr>
            <p:cNvPr id="18445" name="Rectangle 13"/>
            <p:cNvSpPr>
              <a:spLocks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endParaRPr lang="en-US"/>
            </a:p>
          </p:txBody>
        </p:sp>
        <p:sp>
          <p:nvSpPr>
            <p:cNvPr id="18446" name="Rectangle 14"/>
            <p:cNvSpPr>
              <a:spLocks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endParaRPr lang="en-US"/>
            </a:p>
          </p:txBody>
        </p:sp>
        <p:sp>
          <p:nvSpPr>
            <p:cNvPr id="18447" name="Rectangle 15"/>
            <p:cNvSpPr>
              <a:spLocks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endParaRPr lang="en-US"/>
            </a:p>
          </p:txBody>
        </p:sp>
        <p:sp>
          <p:nvSpPr>
            <p:cNvPr id="18448" name="Rectangle 16"/>
            <p:cNvSpPr>
              <a:spLocks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endParaRPr lang="en-US"/>
            </a:p>
          </p:txBody>
        </p:sp>
        <p:sp>
          <p:nvSpPr>
            <p:cNvPr id="18449" name="Line 17"/>
            <p:cNvSpPr>
              <a:spLocks noChangeShapeType="1"/>
            </p:cNvSpPr>
            <p:nvPr/>
          </p:nvSpPr>
          <p:spPr bwMode="auto">
            <a:xfrm>
              <a:off x="144" y="2905"/>
              <a:ext cx="1584" cy="0"/>
            </a:xfrm>
            <a:prstGeom prst="line">
              <a:avLst/>
            </a:prstGeom>
            <a:noFill/>
            <a:ln w="38100">
              <a:solidFill>
                <a:schemeClr val="tx1"/>
              </a:solidFill>
              <a:round/>
              <a:headEnd/>
              <a:tailEnd type="triangle" w="lg" len="med"/>
            </a:ln>
          </p:spPr>
          <p:txBody>
            <a:bodyPr/>
            <a:lstStyle/>
            <a:p>
              <a:endParaRPr lang="en-US"/>
            </a:p>
          </p:txBody>
        </p:sp>
        <p:sp>
          <p:nvSpPr>
            <p:cNvPr id="18450" name="Line 18"/>
            <p:cNvSpPr>
              <a:spLocks noChangeShapeType="1"/>
            </p:cNvSpPr>
            <p:nvPr/>
          </p:nvSpPr>
          <p:spPr bwMode="auto">
            <a:xfrm flipV="1">
              <a:off x="144" y="1801"/>
              <a:ext cx="0" cy="1104"/>
            </a:xfrm>
            <a:prstGeom prst="line">
              <a:avLst/>
            </a:prstGeom>
            <a:noFill/>
            <a:ln w="38100">
              <a:solidFill>
                <a:schemeClr val="tx1"/>
              </a:solidFill>
              <a:round/>
              <a:headEnd/>
              <a:tailEnd type="triangle" w="lg" len="med"/>
            </a:ln>
          </p:spPr>
          <p:txBody>
            <a:bodyPr/>
            <a:lstStyle/>
            <a:p>
              <a:endParaRPr lang="en-US"/>
            </a:p>
          </p:txBody>
        </p:sp>
        <p:pic>
          <p:nvPicPr>
            <p:cNvPr id="18451" name="Picture 19" descr="ermine"/>
            <p:cNvPicPr>
              <a:picLocks noChangeAspect="1" noChangeArrowheads="1"/>
            </p:cNvPicPr>
            <p:nvPr/>
          </p:nvPicPr>
          <p:blipFill>
            <a:blip r:embed="rId3" cstate="print"/>
            <a:srcRect l="50569" t="17148" r="37727" b="76851"/>
            <a:stretch>
              <a:fillRect/>
            </a:stretch>
          </p:blipFill>
          <p:spPr bwMode="auto">
            <a:xfrm>
              <a:off x="1296" y="2963"/>
              <a:ext cx="240" cy="168"/>
            </a:xfrm>
            <a:prstGeom prst="rect">
              <a:avLst/>
            </a:prstGeom>
            <a:noFill/>
            <a:ln w="9525">
              <a:noFill/>
              <a:miter lim="800000"/>
              <a:headEnd/>
              <a:tailEnd/>
            </a:ln>
          </p:spPr>
        </p:pic>
        <p:pic>
          <p:nvPicPr>
            <p:cNvPr id="18452" name="Picture 20" descr="bicycle"/>
            <p:cNvPicPr>
              <a:picLocks noChangeAspect="1" noChangeArrowheads="1"/>
            </p:cNvPicPr>
            <p:nvPr/>
          </p:nvPicPr>
          <p:blipFill>
            <a:blip r:embed="rId4" cstate="print"/>
            <a:srcRect l="20000" r="55000" b="54236"/>
            <a:stretch>
              <a:fillRect/>
            </a:stretch>
          </p:blipFill>
          <p:spPr bwMode="auto">
            <a:xfrm>
              <a:off x="288" y="2953"/>
              <a:ext cx="197" cy="215"/>
            </a:xfrm>
            <a:prstGeom prst="rect">
              <a:avLst/>
            </a:prstGeom>
            <a:noFill/>
            <a:ln w="9525">
              <a:noFill/>
              <a:miter lim="800000"/>
              <a:headEnd/>
              <a:tailEnd/>
            </a:ln>
          </p:spPr>
        </p:pic>
        <p:pic>
          <p:nvPicPr>
            <p:cNvPr id="18453" name="Picture 21" descr="ermine"/>
            <p:cNvPicPr>
              <a:picLocks noChangeAspect="1" noChangeArrowheads="1"/>
            </p:cNvPicPr>
            <p:nvPr/>
          </p:nvPicPr>
          <p:blipFill>
            <a:blip r:embed="rId3" cstate="print"/>
            <a:srcRect l="49399" t="22293" r="38898" b="71706"/>
            <a:stretch>
              <a:fillRect/>
            </a:stretch>
          </p:blipFill>
          <p:spPr bwMode="auto">
            <a:xfrm>
              <a:off x="576" y="2953"/>
              <a:ext cx="240" cy="168"/>
            </a:xfrm>
            <a:prstGeom prst="rect">
              <a:avLst/>
            </a:prstGeom>
            <a:noFill/>
            <a:ln w="9525">
              <a:noFill/>
              <a:miter lim="800000"/>
              <a:headEnd/>
              <a:tailEnd/>
            </a:ln>
          </p:spPr>
        </p:pic>
        <p:sp>
          <p:nvSpPr>
            <p:cNvPr id="18454" name="Line 22"/>
            <p:cNvSpPr>
              <a:spLocks noChangeShapeType="1"/>
            </p:cNvSpPr>
            <p:nvPr/>
          </p:nvSpPr>
          <p:spPr bwMode="auto">
            <a:xfrm>
              <a:off x="4080" y="2905"/>
              <a:ext cx="1584" cy="0"/>
            </a:xfrm>
            <a:prstGeom prst="line">
              <a:avLst/>
            </a:prstGeom>
            <a:noFill/>
            <a:ln w="38100">
              <a:solidFill>
                <a:schemeClr val="tx1"/>
              </a:solidFill>
              <a:round/>
              <a:headEnd/>
              <a:tailEnd type="triangle" w="lg" len="med"/>
            </a:ln>
          </p:spPr>
          <p:txBody>
            <a:bodyPr/>
            <a:lstStyle/>
            <a:p>
              <a:endParaRPr lang="en-US"/>
            </a:p>
          </p:txBody>
        </p:sp>
        <p:sp>
          <p:nvSpPr>
            <p:cNvPr id="18455" name="Line 23"/>
            <p:cNvSpPr>
              <a:spLocks noChangeShapeType="1"/>
            </p:cNvSpPr>
            <p:nvPr/>
          </p:nvSpPr>
          <p:spPr bwMode="auto">
            <a:xfrm flipV="1">
              <a:off x="4080" y="1801"/>
              <a:ext cx="0" cy="1104"/>
            </a:xfrm>
            <a:prstGeom prst="line">
              <a:avLst/>
            </a:prstGeom>
            <a:noFill/>
            <a:ln w="38100">
              <a:solidFill>
                <a:schemeClr val="tx1"/>
              </a:solidFill>
              <a:round/>
              <a:headEnd/>
              <a:tailEnd type="triangle" w="lg" len="med"/>
            </a:ln>
          </p:spPr>
          <p:txBody>
            <a:bodyPr/>
            <a:lstStyle/>
            <a:p>
              <a:endParaRPr lang="en-US"/>
            </a:p>
          </p:txBody>
        </p:sp>
        <p:sp>
          <p:nvSpPr>
            <p:cNvPr id="18456" name="Line 24"/>
            <p:cNvSpPr>
              <a:spLocks noChangeShapeType="1"/>
            </p:cNvSpPr>
            <p:nvPr/>
          </p:nvSpPr>
          <p:spPr bwMode="auto">
            <a:xfrm>
              <a:off x="2160" y="2928"/>
              <a:ext cx="1584" cy="0"/>
            </a:xfrm>
            <a:prstGeom prst="line">
              <a:avLst/>
            </a:prstGeom>
            <a:noFill/>
            <a:ln w="38100">
              <a:solidFill>
                <a:schemeClr val="tx1"/>
              </a:solidFill>
              <a:round/>
              <a:headEnd/>
              <a:tailEnd type="triangle" w="lg" len="med"/>
            </a:ln>
          </p:spPr>
          <p:txBody>
            <a:bodyPr/>
            <a:lstStyle/>
            <a:p>
              <a:endParaRPr lang="en-US"/>
            </a:p>
          </p:txBody>
        </p:sp>
        <p:sp>
          <p:nvSpPr>
            <p:cNvPr id="18457" name="Line 25"/>
            <p:cNvSpPr>
              <a:spLocks noChangeShapeType="1"/>
            </p:cNvSpPr>
            <p:nvPr/>
          </p:nvSpPr>
          <p:spPr bwMode="auto">
            <a:xfrm flipV="1">
              <a:off x="2160" y="1824"/>
              <a:ext cx="0" cy="1104"/>
            </a:xfrm>
            <a:prstGeom prst="line">
              <a:avLst/>
            </a:prstGeom>
            <a:noFill/>
            <a:ln w="38100">
              <a:solidFill>
                <a:schemeClr val="tx1"/>
              </a:solidFill>
              <a:round/>
              <a:headEnd/>
              <a:tailEnd type="triangle" w="lg" len="med"/>
            </a:ln>
          </p:spPr>
          <p:txBody>
            <a:bodyPr/>
            <a:lstStyle/>
            <a:p>
              <a:endParaRPr lang="en-US"/>
            </a:p>
          </p:txBody>
        </p:sp>
        <p:pic>
          <p:nvPicPr>
            <p:cNvPr id="18458" name="Picture 26" descr="violin"/>
            <p:cNvPicPr>
              <a:picLocks noChangeAspect="1" noChangeArrowheads="1"/>
            </p:cNvPicPr>
            <p:nvPr/>
          </p:nvPicPr>
          <p:blipFill>
            <a:blip r:embed="rId5" cstate="print"/>
            <a:srcRect t="76233"/>
            <a:stretch>
              <a:fillRect/>
            </a:stretch>
          </p:blipFill>
          <p:spPr bwMode="auto">
            <a:xfrm>
              <a:off x="864" y="2976"/>
              <a:ext cx="336" cy="174"/>
            </a:xfrm>
            <a:prstGeom prst="rect">
              <a:avLst/>
            </a:prstGeom>
            <a:noFill/>
            <a:ln w="9525">
              <a:noFill/>
              <a:miter lim="800000"/>
              <a:headEnd/>
              <a:tailEnd/>
            </a:ln>
          </p:spPr>
        </p:pic>
        <p:pic>
          <p:nvPicPr>
            <p:cNvPr id="18459" name="Picture 27" descr="ermine"/>
            <p:cNvPicPr>
              <a:picLocks noChangeAspect="1" noChangeArrowheads="1"/>
            </p:cNvPicPr>
            <p:nvPr/>
          </p:nvPicPr>
          <p:blipFill>
            <a:blip r:embed="rId3" cstate="print"/>
            <a:srcRect l="50569" t="17148" r="37727" b="76851"/>
            <a:stretch>
              <a:fillRect/>
            </a:stretch>
          </p:blipFill>
          <p:spPr bwMode="auto">
            <a:xfrm>
              <a:off x="3360" y="2963"/>
              <a:ext cx="240" cy="168"/>
            </a:xfrm>
            <a:prstGeom prst="rect">
              <a:avLst/>
            </a:prstGeom>
            <a:noFill/>
            <a:ln w="9525">
              <a:noFill/>
              <a:miter lim="800000"/>
              <a:headEnd/>
              <a:tailEnd/>
            </a:ln>
          </p:spPr>
        </p:pic>
        <p:pic>
          <p:nvPicPr>
            <p:cNvPr id="18460" name="Picture 28" descr="bicycle"/>
            <p:cNvPicPr>
              <a:picLocks noChangeAspect="1" noChangeArrowheads="1"/>
            </p:cNvPicPr>
            <p:nvPr/>
          </p:nvPicPr>
          <p:blipFill>
            <a:blip r:embed="rId4" cstate="print"/>
            <a:srcRect l="20000" r="55000" b="54236"/>
            <a:stretch>
              <a:fillRect/>
            </a:stretch>
          </p:blipFill>
          <p:spPr bwMode="auto">
            <a:xfrm>
              <a:off x="2304" y="2953"/>
              <a:ext cx="197" cy="215"/>
            </a:xfrm>
            <a:prstGeom prst="rect">
              <a:avLst/>
            </a:prstGeom>
            <a:noFill/>
            <a:ln w="9525">
              <a:noFill/>
              <a:miter lim="800000"/>
              <a:headEnd/>
              <a:tailEnd/>
            </a:ln>
          </p:spPr>
        </p:pic>
        <p:pic>
          <p:nvPicPr>
            <p:cNvPr id="18461" name="Picture 29" descr="ermine"/>
            <p:cNvPicPr>
              <a:picLocks noChangeAspect="1" noChangeArrowheads="1"/>
            </p:cNvPicPr>
            <p:nvPr/>
          </p:nvPicPr>
          <p:blipFill>
            <a:blip r:embed="rId3" cstate="print"/>
            <a:srcRect l="49399" t="22293" r="38898" b="71706"/>
            <a:stretch>
              <a:fillRect/>
            </a:stretch>
          </p:blipFill>
          <p:spPr bwMode="auto">
            <a:xfrm>
              <a:off x="2592" y="2976"/>
              <a:ext cx="240" cy="168"/>
            </a:xfrm>
            <a:prstGeom prst="rect">
              <a:avLst/>
            </a:prstGeom>
            <a:noFill/>
            <a:ln w="9525">
              <a:noFill/>
              <a:miter lim="800000"/>
              <a:headEnd/>
              <a:tailEnd/>
            </a:ln>
          </p:spPr>
        </p:pic>
        <p:pic>
          <p:nvPicPr>
            <p:cNvPr id="18462" name="Picture 30" descr="violin"/>
            <p:cNvPicPr>
              <a:picLocks noChangeAspect="1" noChangeArrowheads="1"/>
            </p:cNvPicPr>
            <p:nvPr/>
          </p:nvPicPr>
          <p:blipFill>
            <a:blip r:embed="rId5" cstate="print"/>
            <a:srcRect t="76233"/>
            <a:stretch>
              <a:fillRect/>
            </a:stretch>
          </p:blipFill>
          <p:spPr bwMode="auto">
            <a:xfrm>
              <a:off x="2832" y="2976"/>
              <a:ext cx="336" cy="174"/>
            </a:xfrm>
            <a:prstGeom prst="rect">
              <a:avLst/>
            </a:prstGeom>
            <a:noFill/>
            <a:ln w="9525">
              <a:noFill/>
              <a:miter lim="800000"/>
              <a:headEnd/>
              <a:tailEnd/>
            </a:ln>
          </p:spPr>
        </p:pic>
        <p:pic>
          <p:nvPicPr>
            <p:cNvPr id="18463" name="Picture 31" descr="ermine"/>
            <p:cNvPicPr>
              <a:picLocks noChangeAspect="1" noChangeArrowheads="1"/>
            </p:cNvPicPr>
            <p:nvPr/>
          </p:nvPicPr>
          <p:blipFill>
            <a:blip r:embed="rId3" cstate="print"/>
            <a:srcRect l="50569" t="17148" r="37727" b="76851"/>
            <a:stretch>
              <a:fillRect/>
            </a:stretch>
          </p:blipFill>
          <p:spPr bwMode="auto">
            <a:xfrm>
              <a:off x="5280" y="2963"/>
              <a:ext cx="240" cy="168"/>
            </a:xfrm>
            <a:prstGeom prst="rect">
              <a:avLst/>
            </a:prstGeom>
            <a:noFill/>
            <a:ln w="9525">
              <a:noFill/>
              <a:miter lim="800000"/>
              <a:headEnd/>
              <a:tailEnd/>
            </a:ln>
          </p:spPr>
        </p:pic>
        <p:pic>
          <p:nvPicPr>
            <p:cNvPr id="18464" name="Picture 32" descr="bicycle"/>
            <p:cNvPicPr>
              <a:picLocks noChangeAspect="1" noChangeArrowheads="1"/>
            </p:cNvPicPr>
            <p:nvPr/>
          </p:nvPicPr>
          <p:blipFill>
            <a:blip r:embed="rId4" cstate="print"/>
            <a:srcRect l="20000" r="55000" b="54236"/>
            <a:stretch>
              <a:fillRect/>
            </a:stretch>
          </p:blipFill>
          <p:spPr bwMode="auto">
            <a:xfrm>
              <a:off x="4224" y="2953"/>
              <a:ext cx="197" cy="215"/>
            </a:xfrm>
            <a:prstGeom prst="rect">
              <a:avLst/>
            </a:prstGeom>
            <a:noFill/>
            <a:ln w="9525">
              <a:noFill/>
              <a:miter lim="800000"/>
              <a:headEnd/>
              <a:tailEnd/>
            </a:ln>
          </p:spPr>
        </p:pic>
        <p:pic>
          <p:nvPicPr>
            <p:cNvPr id="18465" name="Picture 33" descr="ermine"/>
            <p:cNvPicPr>
              <a:picLocks noChangeAspect="1" noChangeArrowheads="1"/>
            </p:cNvPicPr>
            <p:nvPr/>
          </p:nvPicPr>
          <p:blipFill>
            <a:blip r:embed="rId3" cstate="print"/>
            <a:srcRect l="49399" t="22293" r="38898" b="71706"/>
            <a:stretch>
              <a:fillRect/>
            </a:stretch>
          </p:blipFill>
          <p:spPr bwMode="auto">
            <a:xfrm>
              <a:off x="4560" y="2953"/>
              <a:ext cx="240" cy="168"/>
            </a:xfrm>
            <a:prstGeom prst="rect">
              <a:avLst/>
            </a:prstGeom>
            <a:noFill/>
            <a:ln w="9525">
              <a:noFill/>
              <a:miter lim="800000"/>
              <a:headEnd/>
              <a:tailEnd/>
            </a:ln>
          </p:spPr>
        </p:pic>
        <p:pic>
          <p:nvPicPr>
            <p:cNvPr id="18466" name="Picture 34" descr="violin"/>
            <p:cNvPicPr>
              <a:picLocks noChangeAspect="1" noChangeArrowheads="1"/>
            </p:cNvPicPr>
            <p:nvPr/>
          </p:nvPicPr>
          <p:blipFill>
            <a:blip r:embed="rId5" cstate="print"/>
            <a:srcRect t="76233"/>
            <a:stretch>
              <a:fillRect/>
            </a:stretch>
          </p:blipFill>
          <p:spPr bwMode="auto">
            <a:xfrm>
              <a:off x="4848" y="2976"/>
              <a:ext cx="336" cy="174"/>
            </a:xfrm>
            <a:prstGeom prst="rect">
              <a:avLst/>
            </a:prstGeom>
            <a:noFill/>
            <a:ln w="9525">
              <a:noFill/>
              <a:miter lim="800000"/>
              <a:headEnd/>
              <a:tailEnd/>
            </a:ln>
          </p:spPr>
        </p:pic>
      </p:grpSp>
      <p:grpSp>
        <p:nvGrpSpPr>
          <p:cNvPr id="35" name="Group 34"/>
          <p:cNvGrpSpPr/>
          <p:nvPr/>
        </p:nvGrpSpPr>
        <p:grpSpPr>
          <a:xfrm>
            <a:off x="1219200" y="2805112"/>
            <a:ext cx="6934200" cy="1919287"/>
            <a:chOff x="304800" y="2362200"/>
            <a:chExt cx="8534400" cy="2362200"/>
          </a:xfrm>
        </p:grpSpPr>
        <p:grpSp>
          <p:nvGrpSpPr>
            <p:cNvPr id="36" name="Group 54"/>
            <p:cNvGrpSpPr>
              <a:grpSpLocks/>
            </p:cNvGrpSpPr>
            <p:nvPr/>
          </p:nvGrpSpPr>
          <p:grpSpPr bwMode="auto">
            <a:xfrm>
              <a:off x="609602" y="2514592"/>
              <a:ext cx="1547814" cy="2000247"/>
              <a:chOff x="288" y="2928"/>
              <a:chExt cx="864" cy="1116"/>
            </a:xfrm>
          </p:grpSpPr>
          <p:pic>
            <p:nvPicPr>
              <p:cNvPr id="52" name="Picture 55" descr="ermine"/>
              <p:cNvPicPr>
                <a:picLocks noChangeAspect="1" noChangeArrowheads="1"/>
              </p:cNvPicPr>
              <p:nvPr/>
            </p:nvPicPr>
            <p:blipFill>
              <a:blip r:embed="rId3" cstate="print"/>
              <a:srcRect l="49399" t="22293" r="38898" b="71706"/>
              <a:stretch>
                <a:fillRect/>
              </a:stretch>
            </p:blipFill>
            <p:spPr bwMode="auto">
              <a:xfrm>
                <a:off x="720" y="3216"/>
                <a:ext cx="288" cy="202"/>
              </a:xfrm>
              <a:prstGeom prst="rect">
                <a:avLst/>
              </a:prstGeom>
              <a:noFill/>
              <a:ln w="9525">
                <a:noFill/>
                <a:miter lim="800000"/>
                <a:headEnd/>
                <a:tailEnd/>
              </a:ln>
            </p:spPr>
          </p:pic>
          <p:pic>
            <p:nvPicPr>
              <p:cNvPr id="53" name="Picture 56" descr="ermine"/>
              <p:cNvPicPr>
                <a:picLocks noChangeAspect="1" noChangeArrowheads="1"/>
              </p:cNvPicPr>
              <p:nvPr/>
            </p:nvPicPr>
            <p:blipFill>
              <a:blip r:embed="rId3" cstate="print"/>
              <a:srcRect l="57591" t="4288" r="29535" b="88853"/>
              <a:stretch>
                <a:fillRect/>
              </a:stretch>
            </p:blipFill>
            <p:spPr bwMode="auto">
              <a:xfrm>
                <a:off x="864" y="3504"/>
                <a:ext cx="288" cy="209"/>
              </a:xfrm>
              <a:prstGeom prst="rect">
                <a:avLst/>
              </a:prstGeom>
              <a:noFill/>
              <a:ln w="9525">
                <a:noFill/>
                <a:miter lim="800000"/>
                <a:headEnd/>
                <a:tailEnd/>
              </a:ln>
            </p:spPr>
          </p:pic>
          <p:pic>
            <p:nvPicPr>
              <p:cNvPr id="54" name="Picture 57" descr="ermine"/>
              <p:cNvPicPr>
                <a:picLocks noChangeAspect="1" noChangeArrowheads="1"/>
              </p:cNvPicPr>
              <p:nvPr/>
            </p:nvPicPr>
            <p:blipFill>
              <a:blip r:embed="rId3" cstate="print"/>
              <a:srcRect l="58762" t="14577" r="31876" b="79422"/>
              <a:stretch>
                <a:fillRect/>
              </a:stretch>
            </p:blipFill>
            <p:spPr bwMode="auto">
              <a:xfrm>
                <a:off x="384" y="3504"/>
                <a:ext cx="288" cy="252"/>
              </a:xfrm>
              <a:prstGeom prst="rect">
                <a:avLst/>
              </a:prstGeom>
              <a:noFill/>
              <a:ln w="9525">
                <a:noFill/>
                <a:miter lim="800000"/>
                <a:headEnd/>
                <a:tailEnd/>
              </a:ln>
            </p:spPr>
          </p:pic>
          <p:pic>
            <p:nvPicPr>
              <p:cNvPr id="55" name="Picture 58" descr="ermine"/>
              <p:cNvPicPr>
                <a:picLocks noChangeAspect="1" noChangeArrowheads="1"/>
              </p:cNvPicPr>
              <p:nvPr/>
            </p:nvPicPr>
            <p:blipFill>
              <a:blip r:embed="rId3" cstate="print"/>
              <a:srcRect l="58762" t="27437" r="31876" b="67418"/>
              <a:stretch>
                <a:fillRect/>
              </a:stretch>
            </p:blipFill>
            <p:spPr bwMode="auto">
              <a:xfrm>
                <a:off x="288" y="3216"/>
                <a:ext cx="288" cy="216"/>
              </a:xfrm>
              <a:prstGeom prst="rect">
                <a:avLst/>
              </a:prstGeom>
              <a:noFill/>
              <a:ln w="9525">
                <a:noFill/>
                <a:miter lim="800000"/>
                <a:headEnd/>
                <a:tailEnd/>
              </a:ln>
            </p:spPr>
          </p:pic>
          <p:pic>
            <p:nvPicPr>
              <p:cNvPr id="56" name="Picture 59" descr="ermine"/>
              <p:cNvPicPr>
                <a:picLocks noChangeAspect="1" noChangeArrowheads="1"/>
              </p:cNvPicPr>
              <p:nvPr/>
            </p:nvPicPr>
            <p:blipFill>
              <a:blip r:embed="rId3" cstate="print"/>
              <a:srcRect l="59932" t="23151" r="31876" b="71706"/>
              <a:stretch>
                <a:fillRect/>
              </a:stretch>
            </p:blipFill>
            <p:spPr bwMode="auto">
              <a:xfrm>
                <a:off x="624" y="2928"/>
                <a:ext cx="288" cy="247"/>
              </a:xfrm>
              <a:prstGeom prst="rect">
                <a:avLst/>
              </a:prstGeom>
              <a:noFill/>
              <a:ln w="9525">
                <a:noFill/>
                <a:miter lim="800000"/>
                <a:headEnd/>
                <a:tailEnd/>
              </a:ln>
            </p:spPr>
          </p:pic>
          <p:pic>
            <p:nvPicPr>
              <p:cNvPr id="57" name="Picture 60" descr="ermine"/>
              <p:cNvPicPr>
                <a:picLocks noChangeAspect="1" noChangeArrowheads="1"/>
              </p:cNvPicPr>
              <p:nvPr/>
            </p:nvPicPr>
            <p:blipFill>
              <a:blip r:embed="rId3" cstate="print"/>
              <a:srcRect l="50569" t="17148" r="37727" b="76851"/>
              <a:stretch>
                <a:fillRect/>
              </a:stretch>
            </p:blipFill>
            <p:spPr bwMode="auto">
              <a:xfrm>
                <a:off x="768" y="3792"/>
                <a:ext cx="360" cy="252"/>
              </a:xfrm>
              <a:prstGeom prst="rect">
                <a:avLst/>
              </a:prstGeom>
              <a:noFill/>
              <a:ln w="9525">
                <a:noFill/>
                <a:miter lim="800000"/>
                <a:headEnd/>
                <a:tailEnd/>
              </a:ln>
            </p:spPr>
          </p:pic>
        </p:grpSp>
        <p:pic>
          <p:nvPicPr>
            <p:cNvPr id="37" name="Picture 62" descr="bicycle"/>
            <p:cNvPicPr>
              <a:picLocks noChangeAspect="1" noChangeArrowheads="1"/>
            </p:cNvPicPr>
            <p:nvPr/>
          </p:nvPicPr>
          <p:blipFill>
            <a:blip r:embed="rId4" cstate="print">
              <a:clrChange>
                <a:clrFrom>
                  <a:srgbClr val="FFFFFF"/>
                </a:clrFrom>
                <a:clrTo>
                  <a:srgbClr val="FFFFFF">
                    <a:alpha val="0"/>
                  </a:srgbClr>
                </a:clrTo>
              </a:clrChange>
            </a:blip>
            <a:srcRect l="67500" t="75458"/>
            <a:stretch>
              <a:fillRect/>
            </a:stretch>
          </p:blipFill>
          <p:spPr bwMode="auto">
            <a:xfrm>
              <a:off x="3352800" y="3511550"/>
              <a:ext cx="782638" cy="354013"/>
            </a:xfrm>
            <a:prstGeom prst="rect">
              <a:avLst/>
            </a:prstGeom>
            <a:noFill/>
            <a:ln w="9525">
              <a:noFill/>
              <a:miter lim="800000"/>
              <a:headEnd/>
              <a:tailEnd/>
            </a:ln>
          </p:spPr>
        </p:pic>
        <p:pic>
          <p:nvPicPr>
            <p:cNvPr id="38" name="Picture 63" descr="bicycle"/>
            <p:cNvPicPr>
              <a:picLocks noChangeAspect="1" noChangeArrowheads="1"/>
            </p:cNvPicPr>
            <p:nvPr/>
          </p:nvPicPr>
          <p:blipFill>
            <a:blip r:embed="rId4" cstate="print">
              <a:clrChange>
                <a:clrFrom>
                  <a:srgbClr val="FFFFFF"/>
                </a:clrFrom>
                <a:clrTo>
                  <a:srgbClr val="FFFFFF">
                    <a:alpha val="0"/>
                  </a:srgbClr>
                </a:clrTo>
              </a:clrChange>
            </a:blip>
            <a:srcRect l="35001" t="49956" r="42499" b="16507"/>
            <a:stretch>
              <a:fillRect/>
            </a:stretch>
          </p:blipFill>
          <p:spPr bwMode="auto">
            <a:xfrm>
              <a:off x="4862513" y="3670300"/>
              <a:ext cx="568325" cy="504825"/>
            </a:xfrm>
            <a:prstGeom prst="rect">
              <a:avLst/>
            </a:prstGeom>
            <a:noFill/>
            <a:ln w="9525">
              <a:noFill/>
              <a:miter lim="800000"/>
              <a:headEnd/>
              <a:tailEnd/>
            </a:ln>
          </p:spPr>
        </p:pic>
        <p:pic>
          <p:nvPicPr>
            <p:cNvPr id="39" name="Picture 64" descr="bicycle"/>
            <p:cNvPicPr>
              <a:picLocks noChangeAspect="1" noChangeArrowheads="1"/>
            </p:cNvPicPr>
            <p:nvPr/>
          </p:nvPicPr>
          <p:blipFill>
            <a:blip r:embed="rId4" cstate="print">
              <a:clrChange>
                <a:clrFrom>
                  <a:srgbClr val="FFFFFF"/>
                </a:clrFrom>
                <a:clrTo>
                  <a:srgbClr val="FFFFFF">
                    <a:alpha val="0"/>
                  </a:srgbClr>
                </a:clrTo>
              </a:clrChange>
            </a:blip>
            <a:srcRect t="33188" r="60001"/>
            <a:stretch>
              <a:fillRect/>
            </a:stretch>
          </p:blipFill>
          <p:spPr bwMode="auto">
            <a:xfrm>
              <a:off x="3744913" y="2667000"/>
              <a:ext cx="695325" cy="692150"/>
            </a:xfrm>
            <a:prstGeom prst="rect">
              <a:avLst/>
            </a:prstGeom>
            <a:noFill/>
            <a:ln w="9525">
              <a:noFill/>
              <a:miter lim="800000"/>
              <a:headEnd/>
              <a:tailEnd/>
            </a:ln>
          </p:spPr>
        </p:pic>
        <p:pic>
          <p:nvPicPr>
            <p:cNvPr id="40" name="Picture 65" descr="bicycle"/>
            <p:cNvPicPr>
              <a:picLocks noChangeAspect="1" noChangeArrowheads="1"/>
            </p:cNvPicPr>
            <p:nvPr/>
          </p:nvPicPr>
          <p:blipFill>
            <a:blip r:embed="rId4" cstate="print">
              <a:clrChange>
                <a:clrFrom>
                  <a:srgbClr val="FFFFFF"/>
                </a:clrFrom>
                <a:clrTo>
                  <a:srgbClr val="FFFFFF">
                    <a:alpha val="0"/>
                  </a:srgbClr>
                </a:clrTo>
              </a:clrChange>
            </a:blip>
            <a:srcRect l="32500" t="20612" r="22501" b="37468"/>
            <a:stretch>
              <a:fillRect/>
            </a:stretch>
          </p:blipFill>
          <p:spPr bwMode="auto">
            <a:xfrm>
              <a:off x="4600575" y="2974975"/>
              <a:ext cx="782638" cy="434975"/>
            </a:xfrm>
            <a:prstGeom prst="rect">
              <a:avLst/>
            </a:prstGeom>
            <a:noFill/>
            <a:ln w="9525">
              <a:noFill/>
              <a:miter lim="800000"/>
              <a:headEnd/>
              <a:tailEnd/>
            </a:ln>
          </p:spPr>
        </p:pic>
        <p:pic>
          <p:nvPicPr>
            <p:cNvPr id="41" name="Picture 66" descr="bicycle"/>
            <p:cNvPicPr>
              <a:picLocks noChangeAspect="1" noChangeArrowheads="1"/>
            </p:cNvPicPr>
            <p:nvPr/>
          </p:nvPicPr>
          <p:blipFill>
            <a:blip r:embed="rId4" cstate="print">
              <a:clrChange>
                <a:clrFrom>
                  <a:srgbClr val="FFFFFF"/>
                </a:clrFrom>
                <a:clrTo>
                  <a:srgbClr val="FFFFFF">
                    <a:alpha val="0"/>
                  </a:srgbClr>
                </a:clrTo>
              </a:clrChange>
            </a:blip>
            <a:srcRect l="20000" r="55000" b="54236"/>
            <a:stretch>
              <a:fillRect/>
            </a:stretch>
          </p:blipFill>
          <p:spPr bwMode="auto">
            <a:xfrm>
              <a:off x="4167188" y="3670300"/>
              <a:ext cx="515937" cy="563563"/>
            </a:xfrm>
            <a:prstGeom prst="rect">
              <a:avLst/>
            </a:prstGeom>
            <a:noFill/>
            <a:ln w="9525">
              <a:noFill/>
              <a:miter lim="800000"/>
              <a:headEnd/>
              <a:tailEnd/>
            </a:ln>
          </p:spPr>
        </p:pic>
        <p:pic>
          <p:nvPicPr>
            <p:cNvPr id="42" name="Picture 67" descr="violin"/>
            <p:cNvPicPr>
              <a:picLocks noChangeAspect="1" noChangeArrowheads="1"/>
            </p:cNvPicPr>
            <p:nvPr/>
          </p:nvPicPr>
          <p:blipFill>
            <a:blip r:embed="rId5" cstate="print"/>
            <a:srcRect l="35715" t="2991" r="21428" b="71085"/>
            <a:stretch>
              <a:fillRect/>
            </a:stretch>
          </p:blipFill>
          <p:spPr bwMode="auto">
            <a:xfrm>
              <a:off x="7086600" y="3962400"/>
              <a:ext cx="401638" cy="581025"/>
            </a:xfrm>
            <a:prstGeom prst="rect">
              <a:avLst/>
            </a:prstGeom>
            <a:noFill/>
            <a:ln w="9525">
              <a:noFill/>
              <a:miter lim="800000"/>
              <a:headEnd/>
              <a:tailEnd/>
            </a:ln>
          </p:spPr>
        </p:pic>
        <p:grpSp>
          <p:nvGrpSpPr>
            <p:cNvPr id="43" name="Group 68"/>
            <p:cNvGrpSpPr>
              <a:grpSpLocks/>
            </p:cNvGrpSpPr>
            <p:nvPr/>
          </p:nvGrpSpPr>
          <p:grpSpPr bwMode="auto">
            <a:xfrm>
              <a:off x="6738936" y="2651125"/>
              <a:ext cx="2024062" cy="1704975"/>
              <a:chOff x="4416" y="3072"/>
              <a:chExt cx="1035" cy="872"/>
            </a:xfrm>
          </p:grpSpPr>
          <p:pic>
            <p:nvPicPr>
              <p:cNvPr id="47" name="Picture 69" descr="violin"/>
              <p:cNvPicPr>
                <a:picLocks noChangeAspect="1" noChangeArrowheads="1"/>
              </p:cNvPicPr>
              <p:nvPr/>
            </p:nvPicPr>
            <p:blipFill>
              <a:blip r:embed="rId5" cstate="print"/>
              <a:srcRect t="26286" b="52684"/>
              <a:stretch>
                <a:fillRect/>
              </a:stretch>
            </p:blipFill>
            <p:spPr bwMode="auto">
              <a:xfrm>
                <a:off x="4752" y="3600"/>
                <a:ext cx="377" cy="344"/>
              </a:xfrm>
              <a:prstGeom prst="rect">
                <a:avLst/>
              </a:prstGeom>
              <a:noFill/>
              <a:ln w="9525">
                <a:noFill/>
                <a:miter lim="800000"/>
                <a:headEnd/>
                <a:tailEnd/>
              </a:ln>
            </p:spPr>
          </p:pic>
          <p:pic>
            <p:nvPicPr>
              <p:cNvPr id="48" name="Picture 70" descr="violin"/>
              <p:cNvPicPr>
                <a:picLocks noChangeAspect="1" noChangeArrowheads="1"/>
              </p:cNvPicPr>
              <p:nvPr/>
            </p:nvPicPr>
            <p:blipFill>
              <a:blip r:embed="rId5" cstate="print"/>
              <a:srcRect t="50055" b="26286"/>
              <a:stretch>
                <a:fillRect/>
              </a:stretch>
            </p:blipFill>
            <p:spPr bwMode="auto">
              <a:xfrm>
                <a:off x="5040" y="3360"/>
                <a:ext cx="411" cy="233"/>
              </a:xfrm>
              <a:prstGeom prst="rect">
                <a:avLst/>
              </a:prstGeom>
              <a:noFill/>
              <a:ln w="9525">
                <a:noFill/>
                <a:miter lim="800000"/>
                <a:headEnd/>
                <a:tailEnd/>
              </a:ln>
            </p:spPr>
          </p:pic>
          <p:pic>
            <p:nvPicPr>
              <p:cNvPr id="49" name="Picture 71" descr="violin"/>
              <p:cNvPicPr>
                <a:picLocks noChangeAspect="1" noChangeArrowheads="1"/>
              </p:cNvPicPr>
              <p:nvPr/>
            </p:nvPicPr>
            <p:blipFill>
              <a:blip r:embed="rId5" cstate="print"/>
              <a:srcRect t="76233"/>
              <a:stretch>
                <a:fillRect/>
              </a:stretch>
            </p:blipFill>
            <p:spPr bwMode="auto">
              <a:xfrm>
                <a:off x="4560" y="3408"/>
                <a:ext cx="446" cy="195"/>
              </a:xfrm>
              <a:prstGeom prst="rect">
                <a:avLst/>
              </a:prstGeom>
              <a:noFill/>
              <a:ln w="9525">
                <a:noFill/>
                <a:miter lim="800000"/>
                <a:headEnd/>
                <a:tailEnd/>
              </a:ln>
            </p:spPr>
          </p:pic>
          <p:pic>
            <p:nvPicPr>
              <p:cNvPr id="50" name="Picture 72" descr="violin"/>
              <p:cNvPicPr>
                <a:picLocks noChangeAspect="1" noChangeArrowheads="1"/>
              </p:cNvPicPr>
              <p:nvPr/>
            </p:nvPicPr>
            <p:blipFill>
              <a:blip r:embed="rId5" cstate="print"/>
              <a:srcRect l="56544" t="49945" r="-523" b="18510"/>
              <a:stretch>
                <a:fillRect/>
              </a:stretch>
            </p:blipFill>
            <p:spPr bwMode="auto">
              <a:xfrm>
                <a:off x="4416" y="3456"/>
                <a:ext cx="211" cy="361"/>
              </a:xfrm>
              <a:prstGeom prst="rect">
                <a:avLst/>
              </a:prstGeom>
              <a:noFill/>
              <a:ln w="9525">
                <a:noFill/>
                <a:miter lim="800000"/>
                <a:headEnd/>
                <a:tailEnd/>
              </a:ln>
            </p:spPr>
          </p:pic>
          <p:pic>
            <p:nvPicPr>
              <p:cNvPr id="51" name="Picture 73" descr="violin"/>
              <p:cNvPicPr>
                <a:picLocks noChangeAspect="1" noChangeArrowheads="1"/>
              </p:cNvPicPr>
              <p:nvPr/>
            </p:nvPicPr>
            <p:blipFill>
              <a:blip r:embed="rId5" cstate="print"/>
              <a:srcRect t="31544" b="47426"/>
              <a:stretch>
                <a:fillRect/>
              </a:stretch>
            </p:blipFill>
            <p:spPr bwMode="auto">
              <a:xfrm>
                <a:off x="4608" y="3072"/>
                <a:ext cx="480" cy="241"/>
              </a:xfrm>
              <a:prstGeom prst="rect">
                <a:avLst/>
              </a:prstGeom>
              <a:noFill/>
              <a:ln w="9525">
                <a:noFill/>
                <a:miter lim="800000"/>
                <a:headEnd/>
                <a:tailEnd/>
              </a:ln>
            </p:spPr>
          </p:pic>
        </p:grpSp>
        <p:sp>
          <p:nvSpPr>
            <p:cNvPr id="44" name="Rectangle 74"/>
            <p:cNvSpPr>
              <a:spLocks noChangeArrowheads="1"/>
            </p:cNvSpPr>
            <p:nvPr/>
          </p:nvSpPr>
          <p:spPr bwMode="auto">
            <a:xfrm>
              <a:off x="304800" y="2362200"/>
              <a:ext cx="2133600" cy="2362200"/>
            </a:xfrm>
            <a:prstGeom prst="rect">
              <a:avLst/>
            </a:prstGeom>
            <a:noFill/>
            <a:ln w="38100">
              <a:solidFill>
                <a:srgbClr val="864300"/>
              </a:solidFill>
              <a:miter lim="800000"/>
              <a:headEnd/>
              <a:tailEnd/>
            </a:ln>
          </p:spPr>
          <p:txBody>
            <a:bodyPr wrap="none" anchor="ctr"/>
            <a:lstStyle/>
            <a:p>
              <a:endParaRPr lang="en-US"/>
            </a:p>
          </p:txBody>
        </p:sp>
        <p:sp>
          <p:nvSpPr>
            <p:cNvPr id="45" name="Rectangle 75"/>
            <p:cNvSpPr>
              <a:spLocks noChangeArrowheads="1"/>
            </p:cNvSpPr>
            <p:nvPr/>
          </p:nvSpPr>
          <p:spPr bwMode="auto">
            <a:xfrm>
              <a:off x="3200400" y="2362200"/>
              <a:ext cx="2438400" cy="2362200"/>
            </a:xfrm>
            <a:prstGeom prst="rect">
              <a:avLst/>
            </a:prstGeom>
            <a:noFill/>
            <a:ln w="38100">
              <a:solidFill>
                <a:srgbClr val="864300"/>
              </a:solidFill>
              <a:miter lim="800000"/>
              <a:headEnd/>
              <a:tailEnd/>
            </a:ln>
          </p:spPr>
          <p:txBody>
            <a:bodyPr wrap="none" anchor="ctr"/>
            <a:lstStyle/>
            <a:p>
              <a:endParaRPr lang="en-US"/>
            </a:p>
          </p:txBody>
        </p:sp>
        <p:sp>
          <p:nvSpPr>
            <p:cNvPr id="46" name="Rectangle 76"/>
            <p:cNvSpPr>
              <a:spLocks noChangeArrowheads="1"/>
            </p:cNvSpPr>
            <p:nvPr/>
          </p:nvSpPr>
          <p:spPr bwMode="auto">
            <a:xfrm>
              <a:off x="6400800" y="2362200"/>
              <a:ext cx="2438400" cy="2362200"/>
            </a:xfrm>
            <a:prstGeom prst="rect">
              <a:avLst/>
            </a:prstGeom>
            <a:noFill/>
            <a:ln w="38100">
              <a:solidFill>
                <a:srgbClr val="864300"/>
              </a:solidFill>
              <a:miter lim="800000"/>
              <a:headEnd/>
              <a:tailEnd/>
            </a:ln>
          </p:spPr>
          <p:txBody>
            <a:bodyPr wrap="none" anchor="ctr"/>
            <a:lstStyle/>
            <a:p>
              <a:endParaRPr lang="en-US"/>
            </a:p>
          </p:txBody>
        </p:sp>
      </p:grpSp>
    </p:spTree>
    <p:extLst>
      <p:ext uri="{BB962C8B-B14F-4D97-AF65-F5344CB8AC3E}">
        <p14:creationId xmlns:p14="http://schemas.microsoft.com/office/powerpoint/2010/main" val="1864767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14400"/>
          </a:xfrm>
        </p:spPr>
        <p:txBody>
          <a:bodyPr>
            <a:normAutofit/>
          </a:bodyPr>
          <a:lstStyle/>
          <a:p>
            <a:r>
              <a:rPr lang="en-US" altLang="en-US" sz="3600" dirty="0">
                <a:ea typeface="ＭＳ Ｐゴシック" panose="020B0600070205080204" pitchFamily="34" charset="-128"/>
              </a:rPr>
              <a:t>Outline</a:t>
            </a:r>
          </a:p>
        </p:txBody>
      </p:sp>
      <p:sp>
        <p:nvSpPr>
          <p:cNvPr id="7171" name="Content Placeholder 2"/>
          <p:cNvSpPr>
            <a:spLocks noGrp="1"/>
          </p:cNvSpPr>
          <p:nvPr>
            <p:ph idx="1"/>
          </p:nvPr>
        </p:nvSpPr>
        <p:spPr>
          <a:xfrm>
            <a:off x="457200" y="990600"/>
            <a:ext cx="8229600" cy="5638800"/>
          </a:xfrm>
        </p:spPr>
        <p:txBody>
          <a:bodyPr>
            <a:normAutofit/>
          </a:bodyPr>
          <a:lstStyle/>
          <a:p>
            <a:pPr>
              <a:buFont typeface="Arial" charset="0"/>
              <a:buChar char="•"/>
              <a:defRPr/>
            </a:pPr>
            <a:endParaRPr lang="en-US" dirty="0">
              <a:cs typeface="+mn-cs"/>
            </a:endParaRPr>
          </a:p>
          <a:p>
            <a:pPr>
              <a:buFont typeface="Arial" charset="0"/>
              <a:buChar char="•"/>
              <a:defRPr/>
            </a:pPr>
            <a:r>
              <a:rPr lang="en-US" dirty="0">
                <a:cs typeface="+mn-cs"/>
              </a:rPr>
              <a:t>Overview</a:t>
            </a:r>
          </a:p>
          <a:p>
            <a:pPr lvl="1">
              <a:buFont typeface="Arial" charset="0"/>
              <a:buChar char="–"/>
              <a:defRPr/>
            </a:pPr>
            <a:r>
              <a:rPr lang="en-US" dirty="0"/>
              <a:t>Task descriptions</a:t>
            </a:r>
          </a:p>
          <a:p>
            <a:pPr lvl="1">
              <a:buFont typeface="Arial" charset="0"/>
              <a:buChar char="–"/>
              <a:defRPr/>
            </a:pPr>
            <a:r>
              <a:rPr lang="en-US" dirty="0"/>
              <a:t>Basic approach</a:t>
            </a:r>
            <a:endParaRPr lang="en-US" dirty="0">
              <a:cs typeface="+mn-cs"/>
            </a:endParaRPr>
          </a:p>
          <a:p>
            <a:pPr>
              <a:buFont typeface="Arial" charset="0"/>
              <a:buChar char="•"/>
              <a:defRPr/>
            </a:pPr>
            <a:r>
              <a:rPr lang="en-US" dirty="0">
                <a:cs typeface="+mn-cs"/>
              </a:rPr>
              <a:t>Classifiers</a:t>
            </a:r>
          </a:p>
          <a:p>
            <a:pPr>
              <a:buFont typeface="Arial" charset="0"/>
              <a:buChar char="•"/>
              <a:defRPr/>
            </a:pPr>
            <a:r>
              <a:rPr lang="en-US" dirty="0">
                <a:cs typeface="+mn-cs"/>
              </a:rPr>
              <a:t>Features</a:t>
            </a:r>
          </a:p>
          <a:p>
            <a:pPr>
              <a:buFont typeface="Arial" charset="0"/>
              <a:buChar char="•"/>
              <a:defRPr/>
            </a:pPr>
            <a:r>
              <a:rPr lang="en-US" dirty="0">
                <a:cs typeface="+mn-cs"/>
              </a:rPr>
              <a:t>Basic Machine Learning Concepts</a:t>
            </a:r>
            <a:endParaRPr lang="en-US" dirty="0"/>
          </a:p>
          <a:p>
            <a:pPr>
              <a:buFont typeface="Arial" charset="0"/>
              <a:buChar char="•"/>
              <a:defRPr/>
            </a:pPr>
            <a:r>
              <a:rPr lang="en-US" dirty="0">
                <a:cs typeface="+mn-cs"/>
              </a:rPr>
              <a:t>Convolutional neural networks (CNNs)</a:t>
            </a:r>
          </a:p>
          <a:p>
            <a:pPr lvl="1">
              <a:buFont typeface="Arial" charset="0"/>
              <a:buChar char="–"/>
              <a:defRPr/>
            </a:pPr>
            <a:endParaRPr lang="en-US" dirty="0"/>
          </a:p>
          <a:p>
            <a:pPr>
              <a:buFont typeface="Arial" charset="0"/>
              <a:buChar char="•"/>
              <a:defRPr/>
            </a:pPr>
            <a:endParaRPr lang="en-US" dirty="0">
              <a:cs typeface="+mn-cs"/>
            </a:endParaRPr>
          </a:p>
        </p:txBody>
      </p:sp>
    </p:spTree>
    <p:extLst>
      <p:ext uri="{BB962C8B-B14F-4D97-AF65-F5344CB8AC3E}">
        <p14:creationId xmlns:p14="http://schemas.microsoft.com/office/powerpoint/2010/main" val="1915685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67481"/>
            <a:ext cx="8229600" cy="914400"/>
          </a:xfrm>
        </p:spPr>
        <p:txBody>
          <a:bodyPr/>
          <a:lstStyle/>
          <a:p>
            <a:r>
              <a:rPr lang="en-US" altLang="en-US" dirty="0">
                <a:ea typeface="ＭＳ Ｐゴシック" panose="020B0600070205080204" pitchFamily="34" charset="-128"/>
              </a:rPr>
              <a:t>Digit Classification Case Study</a:t>
            </a:r>
          </a:p>
        </p:txBody>
      </p:sp>
    </p:spTree>
    <p:extLst>
      <p:ext uri="{BB962C8B-B14F-4D97-AF65-F5344CB8AC3E}">
        <p14:creationId xmlns:p14="http://schemas.microsoft.com/office/powerpoint/2010/main" val="459361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305800" cy="1401762"/>
          </a:xfrm>
        </p:spPr>
        <p:txBody>
          <a:bodyPr>
            <a:normAutofit/>
          </a:bodyPr>
          <a:lstStyle/>
          <a:p>
            <a:r>
              <a:rPr lang="en-US" sz="3600" dirty="0"/>
              <a:t>The MNIST DATABASE of handwritten digits</a:t>
            </a:r>
            <a:br>
              <a:rPr lang="en-US" sz="3200" dirty="0">
                <a:solidFill>
                  <a:srgbClr val="FF0000"/>
                </a:solidFill>
              </a:rPr>
            </a:br>
            <a:r>
              <a:rPr lang="en-US" sz="3200" dirty="0"/>
              <a:t>Yann </a:t>
            </a:r>
            <a:r>
              <a:rPr lang="en-US" sz="3200" dirty="0" err="1"/>
              <a:t>LeCun</a:t>
            </a:r>
            <a:r>
              <a:rPr lang="en-US" sz="3200" dirty="0"/>
              <a:t> &amp; Corinna Cortes</a:t>
            </a:r>
            <a:endParaRPr lang="en-US" sz="3600" dirty="0"/>
          </a:p>
        </p:txBody>
      </p:sp>
      <p:sp>
        <p:nvSpPr>
          <p:cNvPr id="3" name="Content Placeholder 2"/>
          <p:cNvSpPr>
            <a:spLocks noGrp="1"/>
          </p:cNvSpPr>
          <p:nvPr>
            <p:ph idx="1"/>
          </p:nvPr>
        </p:nvSpPr>
        <p:spPr>
          <a:xfrm>
            <a:off x="172065" y="1707732"/>
            <a:ext cx="4419600" cy="4257368"/>
          </a:xfrm>
        </p:spPr>
        <p:txBody>
          <a:bodyPr>
            <a:normAutofit/>
          </a:bodyPr>
          <a:lstStyle/>
          <a:p>
            <a:r>
              <a:rPr lang="en-US" sz="2400" dirty="0"/>
              <a:t>Has a training set of 60 K examples (6K examples for each digit), and a test set of 10K examples.</a:t>
            </a:r>
          </a:p>
          <a:p>
            <a:r>
              <a:rPr lang="en-US" sz="2400" dirty="0"/>
              <a:t>Each digit is a 28 x 28 pixel grey level image. The digit itself occupies the central 20 x 20 pixels, and the center of mass lies at the center of the box.</a:t>
            </a:r>
          </a:p>
        </p:txBody>
      </p:sp>
      <p:pic>
        <p:nvPicPr>
          <p:cNvPr id="7" name="Picture 6">
            <a:extLst>
              <a:ext uri="{FF2B5EF4-FFF2-40B4-BE49-F238E27FC236}">
                <a16:creationId xmlns:a16="http://schemas.microsoft.com/office/drawing/2014/main" id="{6994FB04-2C2B-014A-AD6F-56325CE66389}"/>
              </a:ext>
            </a:extLst>
          </p:cNvPr>
          <p:cNvPicPr>
            <a:picLocks noChangeAspect="1"/>
          </p:cNvPicPr>
          <p:nvPr/>
        </p:nvPicPr>
        <p:blipFill>
          <a:blip r:embed="rId2"/>
          <a:stretch>
            <a:fillRect/>
          </a:stretch>
        </p:blipFill>
        <p:spPr>
          <a:xfrm>
            <a:off x="4785697" y="1752600"/>
            <a:ext cx="4186238" cy="4167632"/>
          </a:xfrm>
          <a:prstGeom prst="rect">
            <a:avLst/>
          </a:prstGeom>
        </p:spPr>
      </p:pic>
    </p:spTree>
    <p:extLst>
      <p:ext uri="{BB962C8B-B14F-4D97-AF65-F5344CB8AC3E}">
        <p14:creationId xmlns:p14="http://schemas.microsoft.com/office/powerpoint/2010/main" val="469569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Generalization Error</a:t>
            </a:r>
          </a:p>
        </p:txBody>
      </p:sp>
      <p:sp>
        <p:nvSpPr>
          <p:cNvPr id="10" name="Freeform 9"/>
          <p:cNvSpPr/>
          <p:nvPr/>
        </p:nvSpPr>
        <p:spPr>
          <a:xfrm>
            <a:off x="1928813" y="3644900"/>
            <a:ext cx="4384675" cy="1349375"/>
          </a:xfrm>
          <a:custGeom>
            <a:avLst/>
            <a:gdLst>
              <a:gd name="connsiteX0" fmla="*/ 0 w 4384110"/>
              <a:gd name="connsiteY0" fmla="*/ 0 h 1349049"/>
              <a:gd name="connsiteX1" fmla="*/ 25052 w 4384110"/>
              <a:gd name="connsiteY1" fmla="*/ 112734 h 1349049"/>
              <a:gd name="connsiteX2" fmla="*/ 75156 w 4384110"/>
              <a:gd name="connsiteY2" fmla="*/ 187890 h 1349049"/>
              <a:gd name="connsiteX3" fmla="*/ 112734 w 4384110"/>
              <a:gd name="connsiteY3" fmla="*/ 212942 h 1349049"/>
              <a:gd name="connsiteX4" fmla="*/ 137787 w 4384110"/>
              <a:gd name="connsiteY4" fmla="*/ 237994 h 1349049"/>
              <a:gd name="connsiteX5" fmla="*/ 212943 w 4384110"/>
              <a:gd name="connsiteY5" fmla="*/ 263047 h 1349049"/>
              <a:gd name="connsiteX6" fmla="*/ 250521 w 4384110"/>
              <a:gd name="connsiteY6" fmla="*/ 275573 h 1349049"/>
              <a:gd name="connsiteX7" fmla="*/ 275573 w 4384110"/>
              <a:gd name="connsiteY7" fmla="*/ 313151 h 1349049"/>
              <a:gd name="connsiteX8" fmla="*/ 313151 w 4384110"/>
              <a:gd name="connsiteY8" fmla="*/ 325677 h 1349049"/>
              <a:gd name="connsiteX9" fmla="*/ 350729 w 4384110"/>
              <a:gd name="connsiteY9" fmla="*/ 350729 h 1349049"/>
              <a:gd name="connsiteX10" fmla="*/ 425885 w 4384110"/>
              <a:gd name="connsiteY10" fmla="*/ 375781 h 1349049"/>
              <a:gd name="connsiteX11" fmla="*/ 463463 w 4384110"/>
              <a:gd name="connsiteY11" fmla="*/ 388307 h 1349049"/>
              <a:gd name="connsiteX12" fmla="*/ 513567 w 4384110"/>
              <a:gd name="connsiteY12" fmla="*/ 400833 h 1349049"/>
              <a:gd name="connsiteX13" fmla="*/ 563671 w 4384110"/>
              <a:gd name="connsiteY13" fmla="*/ 425885 h 1349049"/>
              <a:gd name="connsiteX14" fmla="*/ 651354 w 4384110"/>
              <a:gd name="connsiteY14" fmla="*/ 450937 h 1349049"/>
              <a:gd name="connsiteX15" fmla="*/ 688932 w 4384110"/>
              <a:gd name="connsiteY15" fmla="*/ 475989 h 1349049"/>
              <a:gd name="connsiteX16" fmla="*/ 776614 w 4384110"/>
              <a:gd name="connsiteY16" fmla="*/ 501041 h 1349049"/>
              <a:gd name="connsiteX17" fmla="*/ 814192 w 4384110"/>
              <a:gd name="connsiteY17" fmla="*/ 526093 h 1349049"/>
              <a:gd name="connsiteX18" fmla="*/ 939452 w 4384110"/>
              <a:gd name="connsiteY18" fmla="*/ 563671 h 1349049"/>
              <a:gd name="connsiteX19" fmla="*/ 977030 w 4384110"/>
              <a:gd name="connsiteY19" fmla="*/ 588723 h 1349049"/>
              <a:gd name="connsiteX20" fmla="*/ 1064713 w 4384110"/>
              <a:gd name="connsiteY20" fmla="*/ 613775 h 1349049"/>
              <a:gd name="connsiteX21" fmla="*/ 1139869 w 4384110"/>
              <a:gd name="connsiteY21" fmla="*/ 638827 h 1349049"/>
              <a:gd name="connsiteX22" fmla="*/ 1177447 w 4384110"/>
              <a:gd name="connsiteY22" fmla="*/ 651353 h 1349049"/>
              <a:gd name="connsiteX23" fmla="*/ 1215025 w 4384110"/>
              <a:gd name="connsiteY23" fmla="*/ 676405 h 1349049"/>
              <a:gd name="connsiteX24" fmla="*/ 1277655 w 4384110"/>
              <a:gd name="connsiteY24" fmla="*/ 688931 h 1349049"/>
              <a:gd name="connsiteX25" fmla="*/ 1315233 w 4384110"/>
              <a:gd name="connsiteY25" fmla="*/ 713984 h 1349049"/>
              <a:gd name="connsiteX26" fmla="*/ 1402915 w 4384110"/>
              <a:gd name="connsiteY26" fmla="*/ 739036 h 1349049"/>
              <a:gd name="connsiteX27" fmla="*/ 1478071 w 4384110"/>
              <a:gd name="connsiteY27" fmla="*/ 789140 h 1349049"/>
              <a:gd name="connsiteX28" fmla="*/ 1515650 w 4384110"/>
              <a:gd name="connsiteY28" fmla="*/ 814192 h 1349049"/>
              <a:gd name="connsiteX29" fmla="*/ 1665962 w 4384110"/>
              <a:gd name="connsiteY29" fmla="*/ 864296 h 1349049"/>
              <a:gd name="connsiteX30" fmla="*/ 1703540 w 4384110"/>
              <a:gd name="connsiteY30" fmla="*/ 876822 h 1349049"/>
              <a:gd name="connsiteX31" fmla="*/ 1741118 w 4384110"/>
              <a:gd name="connsiteY31" fmla="*/ 889348 h 1349049"/>
              <a:gd name="connsiteX32" fmla="*/ 1853852 w 4384110"/>
              <a:gd name="connsiteY32" fmla="*/ 951978 h 1349049"/>
              <a:gd name="connsiteX33" fmla="*/ 1891430 w 4384110"/>
              <a:gd name="connsiteY33" fmla="*/ 977030 h 1349049"/>
              <a:gd name="connsiteX34" fmla="*/ 1929008 w 4384110"/>
              <a:gd name="connsiteY34" fmla="*/ 1014608 h 1349049"/>
              <a:gd name="connsiteX35" fmla="*/ 2004165 w 4384110"/>
              <a:gd name="connsiteY35" fmla="*/ 1039660 h 1349049"/>
              <a:gd name="connsiteX36" fmla="*/ 2041743 w 4384110"/>
              <a:gd name="connsiteY36" fmla="*/ 1052186 h 1349049"/>
              <a:gd name="connsiteX37" fmla="*/ 2718148 w 4384110"/>
              <a:gd name="connsiteY37" fmla="*/ 1077238 h 1349049"/>
              <a:gd name="connsiteX38" fmla="*/ 2956143 w 4384110"/>
              <a:gd name="connsiteY38" fmla="*/ 1102290 h 1349049"/>
              <a:gd name="connsiteX39" fmla="*/ 3018773 w 4384110"/>
              <a:gd name="connsiteY39" fmla="*/ 1114816 h 1349049"/>
              <a:gd name="connsiteX40" fmla="*/ 3081403 w 4384110"/>
              <a:gd name="connsiteY40" fmla="*/ 1152394 h 1349049"/>
              <a:gd name="connsiteX41" fmla="*/ 3331924 w 4384110"/>
              <a:gd name="connsiteY41" fmla="*/ 1189973 h 1349049"/>
              <a:gd name="connsiteX42" fmla="*/ 3457184 w 4384110"/>
              <a:gd name="connsiteY42" fmla="*/ 1215025 h 1349049"/>
              <a:gd name="connsiteX43" fmla="*/ 3507288 w 4384110"/>
              <a:gd name="connsiteY43" fmla="*/ 1227551 h 1349049"/>
              <a:gd name="connsiteX44" fmla="*/ 3620022 w 4384110"/>
              <a:gd name="connsiteY44" fmla="*/ 1240077 h 1349049"/>
              <a:gd name="connsiteX45" fmla="*/ 3657600 w 4384110"/>
              <a:gd name="connsiteY45" fmla="*/ 1252603 h 1349049"/>
              <a:gd name="connsiteX46" fmla="*/ 4296428 w 4384110"/>
              <a:gd name="connsiteY46" fmla="*/ 1277655 h 1349049"/>
              <a:gd name="connsiteX47" fmla="*/ 4384110 w 4384110"/>
              <a:gd name="connsiteY47" fmla="*/ 1315233 h 134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84110" h="1349049">
                <a:moveTo>
                  <a:pt x="0" y="0"/>
                </a:moveTo>
                <a:cubicBezTo>
                  <a:pt x="3399" y="20392"/>
                  <a:pt x="10368" y="86303"/>
                  <a:pt x="25052" y="112734"/>
                </a:cubicBezTo>
                <a:cubicBezTo>
                  <a:pt x="39674" y="139054"/>
                  <a:pt x="50104" y="171189"/>
                  <a:pt x="75156" y="187890"/>
                </a:cubicBezTo>
                <a:cubicBezTo>
                  <a:pt x="87682" y="196241"/>
                  <a:pt x="100978" y="203538"/>
                  <a:pt x="112734" y="212942"/>
                </a:cubicBezTo>
                <a:cubicBezTo>
                  <a:pt x="121956" y="220319"/>
                  <a:pt x="127224" y="232712"/>
                  <a:pt x="137787" y="237994"/>
                </a:cubicBezTo>
                <a:cubicBezTo>
                  <a:pt x="161406" y="249804"/>
                  <a:pt x="187891" y="254696"/>
                  <a:pt x="212943" y="263047"/>
                </a:cubicBezTo>
                <a:lnTo>
                  <a:pt x="250521" y="275573"/>
                </a:lnTo>
                <a:cubicBezTo>
                  <a:pt x="258872" y="288099"/>
                  <a:pt x="263818" y="303747"/>
                  <a:pt x="275573" y="313151"/>
                </a:cubicBezTo>
                <a:cubicBezTo>
                  <a:pt x="285883" y="321399"/>
                  <a:pt x="301341" y="319772"/>
                  <a:pt x="313151" y="325677"/>
                </a:cubicBezTo>
                <a:cubicBezTo>
                  <a:pt x="326616" y="332410"/>
                  <a:pt x="336972" y="344615"/>
                  <a:pt x="350729" y="350729"/>
                </a:cubicBezTo>
                <a:cubicBezTo>
                  <a:pt x="374860" y="361454"/>
                  <a:pt x="400833" y="367430"/>
                  <a:pt x="425885" y="375781"/>
                </a:cubicBezTo>
                <a:cubicBezTo>
                  <a:pt x="438411" y="379956"/>
                  <a:pt x="450654" y="385105"/>
                  <a:pt x="463463" y="388307"/>
                </a:cubicBezTo>
                <a:cubicBezTo>
                  <a:pt x="480164" y="392482"/>
                  <a:pt x="497448" y="394788"/>
                  <a:pt x="513567" y="400833"/>
                </a:cubicBezTo>
                <a:cubicBezTo>
                  <a:pt x="531051" y="407389"/>
                  <a:pt x="546508" y="418530"/>
                  <a:pt x="563671" y="425885"/>
                </a:cubicBezTo>
                <a:cubicBezTo>
                  <a:pt x="588827" y="436666"/>
                  <a:pt x="625931" y="444581"/>
                  <a:pt x="651354" y="450937"/>
                </a:cubicBezTo>
                <a:cubicBezTo>
                  <a:pt x="663880" y="459288"/>
                  <a:pt x="675467" y="469256"/>
                  <a:pt x="688932" y="475989"/>
                </a:cubicBezTo>
                <a:cubicBezTo>
                  <a:pt x="706902" y="484974"/>
                  <a:pt x="760561" y="497028"/>
                  <a:pt x="776614" y="501041"/>
                </a:cubicBezTo>
                <a:cubicBezTo>
                  <a:pt x="789140" y="509392"/>
                  <a:pt x="800355" y="520163"/>
                  <a:pt x="814192" y="526093"/>
                </a:cubicBezTo>
                <a:cubicBezTo>
                  <a:pt x="863207" y="547099"/>
                  <a:pt x="888932" y="529991"/>
                  <a:pt x="939452" y="563671"/>
                </a:cubicBezTo>
                <a:cubicBezTo>
                  <a:pt x="951978" y="572022"/>
                  <a:pt x="963565" y="581990"/>
                  <a:pt x="977030" y="588723"/>
                </a:cubicBezTo>
                <a:cubicBezTo>
                  <a:pt x="998079" y="599248"/>
                  <a:pt x="1044645" y="607755"/>
                  <a:pt x="1064713" y="613775"/>
                </a:cubicBezTo>
                <a:cubicBezTo>
                  <a:pt x="1090006" y="621363"/>
                  <a:pt x="1114817" y="630476"/>
                  <a:pt x="1139869" y="638827"/>
                </a:cubicBezTo>
                <a:cubicBezTo>
                  <a:pt x="1152395" y="643002"/>
                  <a:pt x="1166461" y="644029"/>
                  <a:pt x="1177447" y="651353"/>
                </a:cubicBezTo>
                <a:cubicBezTo>
                  <a:pt x="1189973" y="659704"/>
                  <a:pt x="1200929" y="671119"/>
                  <a:pt x="1215025" y="676405"/>
                </a:cubicBezTo>
                <a:cubicBezTo>
                  <a:pt x="1234960" y="683880"/>
                  <a:pt x="1256778" y="684756"/>
                  <a:pt x="1277655" y="688931"/>
                </a:cubicBezTo>
                <a:cubicBezTo>
                  <a:pt x="1290181" y="697282"/>
                  <a:pt x="1301396" y="708054"/>
                  <a:pt x="1315233" y="713984"/>
                </a:cubicBezTo>
                <a:cubicBezTo>
                  <a:pt x="1343613" y="726147"/>
                  <a:pt x="1375491" y="723800"/>
                  <a:pt x="1402915" y="739036"/>
                </a:cubicBezTo>
                <a:cubicBezTo>
                  <a:pt x="1429235" y="753658"/>
                  <a:pt x="1453019" y="772439"/>
                  <a:pt x="1478071" y="789140"/>
                </a:cubicBezTo>
                <a:cubicBezTo>
                  <a:pt x="1490597" y="797491"/>
                  <a:pt x="1501368" y="809431"/>
                  <a:pt x="1515650" y="814192"/>
                </a:cubicBezTo>
                <a:lnTo>
                  <a:pt x="1665962" y="864296"/>
                </a:lnTo>
                <a:lnTo>
                  <a:pt x="1703540" y="876822"/>
                </a:lnTo>
                <a:cubicBezTo>
                  <a:pt x="1716066" y="880997"/>
                  <a:pt x="1730132" y="882024"/>
                  <a:pt x="1741118" y="889348"/>
                </a:cubicBezTo>
                <a:cubicBezTo>
                  <a:pt x="1825817" y="945814"/>
                  <a:pt x="1720920" y="878127"/>
                  <a:pt x="1853852" y="951978"/>
                </a:cubicBezTo>
                <a:cubicBezTo>
                  <a:pt x="1867012" y="959289"/>
                  <a:pt x="1879865" y="967392"/>
                  <a:pt x="1891430" y="977030"/>
                </a:cubicBezTo>
                <a:cubicBezTo>
                  <a:pt x="1905039" y="988371"/>
                  <a:pt x="1913523" y="1006005"/>
                  <a:pt x="1929008" y="1014608"/>
                </a:cubicBezTo>
                <a:cubicBezTo>
                  <a:pt x="1952092" y="1027433"/>
                  <a:pt x="1979113" y="1031309"/>
                  <a:pt x="2004165" y="1039660"/>
                </a:cubicBezTo>
                <a:cubicBezTo>
                  <a:pt x="2016691" y="1043835"/>
                  <a:pt x="2028545" y="1051809"/>
                  <a:pt x="2041743" y="1052186"/>
                </a:cubicBezTo>
                <a:cubicBezTo>
                  <a:pt x="2559563" y="1066981"/>
                  <a:pt x="2334159" y="1057028"/>
                  <a:pt x="2718148" y="1077238"/>
                </a:cubicBezTo>
                <a:cubicBezTo>
                  <a:pt x="2825020" y="1112862"/>
                  <a:pt x="2713179" y="1079151"/>
                  <a:pt x="2956143" y="1102290"/>
                </a:cubicBezTo>
                <a:cubicBezTo>
                  <a:pt x="2977337" y="1104308"/>
                  <a:pt x="2997896" y="1110641"/>
                  <a:pt x="3018773" y="1114816"/>
                </a:cubicBezTo>
                <a:cubicBezTo>
                  <a:pt x="3039650" y="1127342"/>
                  <a:pt x="3059239" y="1142319"/>
                  <a:pt x="3081403" y="1152394"/>
                </a:cubicBezTo>
                <a:cubicBezTo>
                  <a:pt x="3170790" y="1193025"/>
                  <a:pt x="3222018" y="1182123"/>
                  <a:pt x="3331924" y="1189973"/>
                </a:cubicBezTo>
                <a:cubicBezTo>
                  <a:pt x="3373677" y="1198324"/>
                  <a:pt x="3415875" y="1204698"/>
                  <a:pt x="3457184" y="1215025"/>
                </a:cubicBezTo>
                <a:cubicBezTo>
                  <a:pt x="3473885" y="1219200"/>
                  <a:pt x="3490273" y="1224933"/>
                  <a:pt x="3507288" y="1227551"/>
                </a:cubicBezTo>
                <a:cubicBezTo>
                  <a:pt x="3544658" y="1233300"/>
                  <a:pt x="3582444" y="1235902"/>
                  <a:pt x="3620022" y="1240077"/>
                </a:cubicBezTo>
                <a:cubicBezTo>
                  <a:pt x="3632548" y="1244252"/>
                  <a:pt x="3644417" y="1251871"/>
                  <a:pt x="3657600" y="1252603"/>
                </a:cubicBezTo>
                <a:cubicBezTo>
                  <a:pt x="3870378" y="1264424"/>
                  <a:pt x="4296428" y="1277655"/>
                  <a:pt x="4296428" y="1277655"/>
                </a:cubicBezTo>
                <a:cubicBezTo>
                  <a:pt x="4376497" y="1331034"/>
                  <a:pt x="4350294" y="1349049"/>
                  <a:pt x="4384110" y="131523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1916113" y="5308600"/>
            <a:ext cx="4371975" cy="541338"/>
          </a:xfrm>
          <a:custGeom>
            <a:avLst/>
            <a:gdLst>
              <a:gd name="connsiteX0" fmla="*/ 0 w 4371584"/>
              <a:gd name="connsiteY0" fmla="*/ 541208 h 541208"/>
              <a:gd name="connsiteX1" fmla="*/ 450937 w 4371584"/>
              <a:gd name="connsiteY1" fmla="*/ 528682 h 541208"/>
              <a:gd name="connsiteX2" fmla="*/ 563671 w 4371584"/>
              <a:gd name="connsiteY2" fmla="*/ 491104 h 541208"/>
              <a:gd name="connsiteX3" fmla="*/ 626302 w 4371584"/>
              <a:gd name="connsiteY3" fmla="*/ 478578 h 541208"/>
              <a:gd name="connsiteX4" fmla="*/ 776614 w 4371584"/>
              <a:gd name="connsiteY4" fmla="*/ 453526 h 541208"/>
              <a:gd name="connsiteX5" fmla="*/ 851770 w 4371584"/>
              <a:gd name="connsiteY5" fmla="*/ 415948 h 541208"/>
              <a:gd name="connsiteX6" fmla="*/ 889348 w 4371584"/>
              <a:gd name="connsiteY6" fmla="*/ 403421 h 541208"/>
              <a:gd name="connsiteX7" fmla="*/ 914400 w 4371584"/>
              <a:gd name="connsiteY7" fmla="*/ 365843 h 541208"/>
              <a:gd name="connsiteX8" fmla="*/ 951978 w 4371584"/>
              <a:gd name="connsiteY8" fmla="*/ 353317 h 541208"/>
              <a:gd name="connsiteX9" fmla="*/ 1052186 w 4371584"/>
              <a:gd name="connsiteY9" fmla="*/ 328265 h 541208"/>
              <a:gd name="connsiteX10" fmla="*/ 1177447 w 4371584"/>
              <a:gd name="connsiteY10" fmla="*/ 303213 h 541208"/>
              <a:gd name="connsiteX11" fmla="*/ 1778696 w 4371584"/>
              <a:gd name="connsiteY11" fmla="*/ 278161 h 541208"/>
              <a:gd name="connsiteX12" fmla="*/ 2167003 w 4371584"/>
              <a:gd name="connsiteY12" fmla="*/ 253109 h 541208"/>
              <a:gd name="connsiteX13" fmla="*/ 2217107 w 4371584"/>
              <a:gd name="connsiteY13" fmla="*/ 240583 h 541208"/>
              <a:gd name="connsiteX14" fmla="*/ 2342367 w 4371584"/>
              <a:gd name="connsiteY14" fmla="*/ 215531 h 541208"/>
              <a:gd name="connsiteX15" fmla="*/ 2392471 w 4371584"/>
              <a:gd name="connsiteY15" fmla="*/ 203005 h 541208"/>
              <a:gd name="connsiteX16" fmla="*/ 2592888 w 4371584"/>
              <a:gd name="connsiteY16" fmla="*/ 190479 h 541208"/>
              <a:gd name="connsiteX17" fmla="*/ 2680570 w 4371584"/>
              <a:gd name="connsiteY17" fmla="*/ 165427 h 541208"/>
              <a:gd name="connsiteX18" fmla="*/ 2743200 w 4371584"/>
              <a:gd name="connsiteY18" fmla="*/ 152901 h 541208"/>
              <a:gd name="connsiteX19" fmla="*/ 2793304 w 4371584"/>
              <a:gd name="connsiteY19" fmla="*/ 140375 h 541208"/>
              <a:gd name="connsiteX20" fmla="*/ 3068877 w 4371584"/>
              <a:gd name="connsiteY20" fmla="*/ 127849 h 541208"/>
              <a:gd name="connsiteX21" fmla="*/ 3519814 w 4371584"/>
              <a:gd name="connsiteY21" fmla="*/ 102797 h 541208"/>
              <a:gd name="connsiteX22" fmla="*/ 3807913 w 4371584"/>
              <a:gd name="connsiteY22" fmla="*/ 90271 h 541208"/>
              <a:gd name="connsiteX23" fmla="*/ 3945699 w 4371584"/>
              <a:gd name="connsiteY23" fmla="*/ 52693 h 541208"/>
              <a:gd name="connsiteX24" fmla="*/ 3983277 w 4371584"/>
              <a:gd name="connsiteY24" fmla="*/ 40167 h 541208"/>
              <a:gd name="connsiteX25" fmla="*/ 4221271 w 4371584"/>
              <a:gd name="connsiteY25" fmla="*/ 27641 h 541208"/>
              <a:gd name="connsiteX26" fmla="*/ 4271376 w 4371584"/>
              <a:gd name="connsiteY26" fmla="*/ 15115 h 541208"/>
              <a:gd name="connsiteX27" fmla="*/ 4308954 w 4371584"/>
              <a:gd name="connsiteY27" fmla="*/ 2589 h 541208"/>
              <a:gd name="connsiteX28" fmla="*/ 4371584 w 4371584"/>
              <a:gd name="connsiteY28" fmla="*/ 2589 h 54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71584" h="541208">
                <a:moveTo>
                  <a:pt x="0" y="541208"/>
                </a:moveTo>
                <a:cubicBezTo>
                  <a:pt x="150312" y="537033"/>
                  <a:pt x="300949" y="539395"/>
                  <a:pt x="450937" y="528682"/>
                </a:cubicBezTo>
                <a:cubicBezTo>
                  <a:pt x="489909" y="525898"/>
                  <a:pt x="525396" y="498759"/>
                  <a:pt x="563671" y="491104"/>
                </a:cubicBezTo>
                <a:cubicBezTo>
                  <a:pt x="584548" y="486929"/>
                  <a:pt x="605301" y="482078"/>
                  <a:pt x="626302" y="478578"/>
                </a:cubicBezTo>
                <a:cubicBezTo>
                  <a:pt x="689933" y="467973"/>
                  <a:pt x="717575" y="468286"/>
                  <a:pt x="776614" y="453526"/>
                </a:cubicBezTo>
                <a:cubicBezTo>
                  <a:pt x="839580" y="437784"/>
                  <a:pt x="790543" y="446562"/>
                  <a:pt x="851770" y="415948"/>
                </a:cubicBezTo>
                <a:cubicBezTo>
                  <a:pt x="863580" y="410043"/>
                  <a:pt x="876822" y="407597"/>
                  <a:pt x="889348" y="403421"/>
                </a:cubicBezTo>
                <a:cubicBezTo>
                  <a:pt x="897699" y="390895"/>
                  <a:pt x="902645" y="375247"/>
                  <a:pt x="914400" y="365843"/>
                </a:cubicBezTo>
                <a:cubicBezTo>
                  <a:pt x="924710" y="357595"/>
                  <a:pt x="939240" y="356791"/>
                  <a:pt x="951978" y="353317"/>
                </a:cubicBezTo>
                <a:cubicBezTo>
                  <a:pt x="985195" y="344258"/>
                  <a:pt x="1018424" y="335017"/>
                  <a:pt x="1052186" y="328265"/>
                </a:cubicBezTo>
                <a:lnTo>
                  <a:pt x="1177447" y="303213"/>
                </a:lnTo>
                <a:cubicBezTo>
                  <a:pt x="1416179" y="255467"/>
                  <a:pt x="1218781" y="291182"/>
                  <a:pt x="1778696" y="278161"/>
                </a:cubicBezTo>
                <a:cubicBezTo>
                  <a:pt x="1931317" y="227287"/>
                  <a:pt x="1767086" y="278104"/>
                  <a:pt x="2167003" y="253109"/>
                </a:cubicBezTo>
                <a:cubicBezTo>
                  <a:pt x="2184185" y="252035"/>
                  <a:pt x="2200274" y="244190"/>
                  <a:pt x="2217107" y="240583"/>
                </a:cubicBezTo>
                <a:cubicBezTo>
                  <a:pt x="2258742" y="231661"/>
                  <a:pt x="2301058" y="225858"/>
                  <a:pt x="2342367" y="215531"/>
                </a:cubicBezTo>
                <a:cubicBezTo>
                  <a:pt x="2359068" y="211356"/>
                  <a:pt x="2375341" y="204718"/>
                  <a:pt x="2392471" y="203005"/>
                </a:cubicBezTo>
                <a:cubicBezTo>
                  <a:pt x="2459075" y="196345"/>
                  <a:pt x="2526082" y="194654"/>
                  <a:pt x="2592888" y="190479"/>
                </a:cubicBezTo>
                <a:cubicBezTo>
                  <a:pt x="2634735" y="176530"/>
                  <a:pt x="2633385" y="175913"/>
                  <a:pt x="2680570" y="165427"/>
                </a:cubicBezTo>
                <a:cubicBezTo>
                  <a:pt x="2701353" y="160809"/>
                  <a:pt x="2722417" y="157519"/>
                  <a:pt x="2743200" y="152901"/>
                </a:cubicBezTo>
                <a:cubicBezTo>
                  <a:pt x="2760005" y="149166"/>
                  <a:pt x="2776139" y="141695"/>
                  <a:pt x="2793304" y="140375"/>
                </a:cubicBezTo>
                <a:cubicBezTo>
                  <a:pt x="2884986" y="133323"/>
                  <a:pt x="2977019" y="132024"/>
                  <a:pt x="3068877" y="127849"/>
                </a:cubicBezTo>
                <a:cubicBezTo>
                  <a:pt x="3237973" y="71484"/>
                  <a:pt x="3085502" y="118308"/>
                  <a:pt x="3519814" y="102797"/>
                </a:cubicBezTo>
                <a:lnTo>
                  <a:pt x="3807913" y="90271"/>
                </a:lnTo>
                <a:cubicBezTo>
                  <a:pt x="3896437" y="72566"/>
                  <a:pt x="3850345" y="84478"/>
                  <a:pt x="3945699" y="52693"/>
                </a:cubicBezTo>
                <a:cubicBezTo>
                  <a:pt x="3958225" y="48518"/>
                  <a:pt x="3970092" y="40861"/>
                  <a:pt x="3983277" y="40167"/>
                </a:cubicBezTo>
                <a:lnTo>
                  <a:pt x="4221271" y="27641"/>
                </a:lnTo>
                <a:cubicBezTo>
                  <a:pt x="4237973" y="23466"/>
                  <a:pt x="4254823" y="19844"/>
                  <a:pt x="4271376" y="15115"/>
                </a:cubicBezTo>
                <a:cubicBezTo>
                  <a:pt x="4284072" y="11488"/>
                  <a:pt x="4295852" y="4227"/>
                  <a:pt x="4308954" y="2589"/>
                </a:cubicBezTo>
                <a:cubicBezTo>
                  <a:pt x="4329669" y="0"/>
                  <a:pt x="4350707" y="2589"/>
                  <a:pt x="4371584" y="2589"/>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TextBox 11"/>
          <p:cNvSpPr txBox="1">
            <a:spLocks noChangeArrowheads="1"/>
          </p:cNvSpPr>
          <p:nvPr/>
        </p:nvSpPr>
        <p:spPr bwMode="auto">
          <a:xfrm>
            <a:off x="5257800" y="43545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0000"/>
                </a:solidFill>
              </a:rPr>
              <a:t>Testing</a:t>
            </a:r>
          </a:p>
        </p:txBody>
      </p:sp>
      <p:sp>
        <p:nvSpPr>
          <p:cNvPr id="13" name="TextBox 12"/>
          <p:cNvSpPr txBox="1">
            <a:spLocks noChangeArrowheads="1"/>
          </p:cNvSpPr>
          <p:nvPr/>
        </p:nvSpPr>
        <p:spPr bwMode="auto">
          <a:xfrm>
            <a:off x="5105400" y="5497513"/>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Training</a:t>
            </a:r>
          </a:p>
        </p:txBody>
      </p:sp>
      <p:sp>
        <p:nvSpPr>
          <p:cNvPr id="15" name="Rectangle 14"/>
          <p:cNvSpPr/>
          <p:nvPr/>
        </p:nvSpPr>
        <p:spPr>
          <a:xfrm>
            <a:off x="1917700" y="5257800"/>
            <a:ext cx="6235700"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24" name="Group 3"/>
          <p:cNvGrpSpPr>
            <a:grpSpLocks/>
          </p:cNvGrpSpPr>
          <p:nvPr/>
        </p:nvGrpSpPr>
        <p:grpSpPr bwMode="auto">
          <a:xfrm>
            <a:off x="1535113" y="2668588"/>
            <a:ext cx="4789487" cy="3568700"/>
            <a:chOff x="1535668" y="2667794"/>
            <a:chExt cx="4788932" cy="3568938"/>
          </a:xfrm>
        </p:grpSpPr>
        <p:cxnSp>
          <p:nvCxnSpPr>
            <p:cNvPr id="6" name="Straight Arrow Connector 5"/>
            <p:cNvCxnSpPr/>
            <p:nvPr/>
          </p:nvCxnSpPr>
          <p:spPr>
            <a:xfrm flipV="1">
              <a:off x="1905512" y="5866819"/>
              <a:ext cx="44190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30" name="TextBox 6"/>
            <p:cNvSpPr txBox="1">
              <a:spLocks noChangeArrowheads="1"/>
            </p:cNvSpPr>
            <p:nvPr/>
          </p:nvSpPr>
          <p:spPr bwMode="auto">
            <a:xfrm>
              <a:off x="2743200" y="5867400"/>
              <a:ext cx="3224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Number of Training Examples</a:t>
              </a:r>
            </a:p>
          </p:txBody>
        </p:sp>
        <p:sp>
          <p:nvSpPr>
            <p:cNvPr id="34831" name="TextBox 9"/>
            <p:cNvSpPr txBox="1">
              <a:spLocks noChangeArrowheads="1"/>
            </p:cNvSpPr>
            <p:nvPr/>
          </p:nvSpPr>
          <p:spPr bwMode="auto">
            <a:xfrm rot="-5400000">
              <a:off x="1371520" y="4141636"/>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Error</a:t>
              </a:r>
            </a:p>
          </p:txBody>
        </p:sp>
        <p:cxnSp>
          <p:nvCxnSpPr>
            <p:cNvPr id="5" name="Straight Arrow Connector 4"/>
            <p:cNvCxnSpPr/>
            <p:nvPr/>
          </p:nvCxnSpPr>
          <p:spPr>
            <a:xfrm rot="5400000" flipH="1" flipV="1">
              <a:off x="304413" y="4267307"/>
              <a:ext cx="32006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919288" y="3009900"/>
            <a:ext cx="62357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Arrow Connector 18"/>
          <p:cNvCxnSpPr/>
          <p:nvPr/>
        </p:nvCxnSpPr>
        <p:spPr>
          <a:xfrm rot="5400000" flipH="1" flipV="1">
            <a:off x="2020094" y="4990306"/>
            <a:ext cx="1295400" cy="158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2743200" y="4800600"/>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Generalization Error</a:t>
            </a:r>
          </a:p>
        </p:txBody>
      </p:sp>
      <p:sp>
        <p:nvSpPr>
          <p:cNvPr id="34828" name="TextBox 15"/>
          <p:cNvSpPr txBox="1">
            <a:spLocks noChangeArrowheads="1"/>
          </p:cNvSpPr>
          <p:nvPr/>
        </p:nvSpPr>
        <p:spPr bwMode="auto">
          <a:xfrm>
            <a:off x="3429000" y="14478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Fixed classifier</a:t>
            </a:r>
          </a:p>
        </p:txBody>
      </p:sp>
    </p:spTree>
    <p:extLst>
      <p:ext uri="{BB962C8B-B14F-4D97-AF65-F5344CB8AC3E}">
        <p14:creationId xmlns:p14="http://schemas.microsoft.com/office/powerpoint/2010/main" val="18857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17"/>
                                        </p:tgtEl>
                                        <p:attrNameLst>
                                          <p:attrName>ppt_x</p:attrName>
                                        </p:attrNameLst>
                                      </p:cBhvr>
                                      <p:tavLst>
                                        <p:tav tm="0">
                                          <p:val>
                                            <p:strVal val="ppt_x"/>
                                          </p:val>
                                        </p:tav>
                                        <p:tav tm="100000">
                                          <p:val>
                                            <p:strVal val="1+ppt_w/2"/>
                                          </p:val>
                                        </p:tav>
                                      </p:tavLst>
                                    </p:anim>
                                    <p:anim calcmode="lin" valueType="num">
                                      <p:cBhvr additive="base">
                                        <p:cTn id="9" dur="1000"/>
                                        <p:tgtEl>
                                          <p:spTgt spid="17"/>
                                        </p:tgtEl>
                                        <p:attrNameLst>
                                          <p:attrName>ppt_y</p:attrName>
                                        </p:attrNameLst>
                                      </p:cBhvr>
                                      <p:tavLst>
                                        <p:tav tm="0">
                                          <p:val>
                                            <p:strVal val="ppt_y"/>
                                          </p:val>
                                        </p:tav>
                                        <p:tav tm="100000">
                                          <p:val>
                                            <p:strVal val="ppt_y"/>
                                          </p:val>
                                        </p:tav>
                                      </p:tavLst>
                                    </p:anim>
                                    <p:set>
                                      <p:cBhvr>
                                        <p:cTn id="10" dur="1" fill="hold">
                                          <p:stCondLst>
                                            <p:cond delay="999"/>
                                          </p:stCondLst>
                                        </p:cTn>
                                        <p:tgtEl>
                                          <p:spTgt spid="17"/>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15"/>
                                        </p:tgtEl>
                                        <p:attrNameLst>
                                          <p:attrName>ppt_x</p:attrName>
                                        </p:attrNameLst>
                                      </p:cBhvr>
                                      <p:tavLst>
                                        <p:tav tm="0">
                                          <p:val>
                                            <p:strVal val="ppt_x"/>
                                          </p:val>
                                        </p:tav>
                                        <p:tav tm="100000">
                                          <p:val>
                                            <p:strVal val="1+ppt_w/2"/>
                                          </p:val>
                                        </p:tav>
                                      </p:tavLst>
                                    </p:anim>
                                    <p:anim calcmode="lin" valueType="num">
                                      <p:cBhvr additive="base">
                                        <p:cTn id="20" dur="1000"/>
                                        <p:tgtEl>
                                          <p:spTgt spid="15"/>
                                        </p:tgtEl>
                                        <p:attrNameLst>
                                          <p:attrName>ppt_y</p:attrName>
                                        </p:attrNameLst>
                                      </p:cBhvr>
                                      <p:tavLst>
                                        <p:tav tm="0">
                                          <p:val>
                                            <p:strVal val="ppt_y"/>
                                          </p:val>
                                        </p:tav>
                                        <p:tav tm="100000">
                                          <p:val>
                                            <p:strVal val="ppt_y"/>
                                          </p:val>
                                        </p:tav>
                                      </p:tavLst>
                                    </p:anim>
                                    <p:set>
                                      <p:cBhvr>
                                        <p:cTn id="21" dur="1" fill="hold">
                                          <p:stCondLst>
                                            <p:cond delay="999"/>
                                          </p:stCondLst>
                                        </p:cTn>
                                        <p:tgtEl>
                                          <p:spTgt spid="15"/>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7" grpId="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Bias-Variance Trade-off</a:t>
            </a:r>
          </a:p>
        </p:txBody>
      </p:sp>
      <p:sp>
        <p:nvSpPr>
          <p:cNvPr id="31747" name="TextBox 17"/>
          <p:cNvSpPr txBox="1">
            <a:spLocks noChangeArrowheads="1"/>
          </p:cNvSpPr>
          <p:nvPr/>
        </p:nvSpPr>
        <p:spPr bwMode="auto">
          <a:xfrm>
            <a:off x="1600200" y="1600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t>E(MSE) = noise</a:t>
            </a:r>
            <a:r>
              <a:rPr lang="en-US" sz="2400" baseline="30000" dirty="0"/>
              <a:t>2  </a:t>
            </a:r>
            <a:r>
              <a:rPr lang="en-US" sz="2400" dirty="0"/>
              <a:t>+ bias</a:t>
            </a:r>
            <a:r>
              <a:rPr lang="en-US" sz="2400" baseline="30000" dirty="0"/>
              <a:t>2</a:t>
            </a:r>
            <a:r>
              <a:rPr lang="en-US" sz="2400" dirty="0"/>
              <a:t> + variance</a:t>
            </a:r>
          </a:p>
        </p:txBody>
      </p:sp>
      <p:sp>
        <p:nvSpPr>
          <p:cNvPr id="31748" name="TextBox 4"/>
          <p:cNvSpPr txBox="1">
            <a:spLocks noChangeArrowheads="1"/>
          </p:cNvSpPr>
          <p:nvPr/>
        </p:nvSpPr>
        <p:spPr bwMode="auto">
          <a:xfrm>
            <a:off x="304800" y="3733800"/>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See the following for explanation of bias-variance (also Bishop’s “Neural Networks” book): </a:t>
            </a:r>
          </a:p>
          <a:p>
            <a:pPr eaLnBrk="1" hangingPunct="1">
              <a:buFont typeface="Arial" pitchFamily="34" charset="0"/>
              <a:buChar char="•"/>
            </a:pPr>
            <a:r>
              <a:rPr lang="en-US" dirty="0"/>
              <a:t> </a:t>
            </a:r>
            <a:r>
              <a:rPr lang="en-US" dirty="0">
                <a:hlinkClick r:id="rId2"/>
              </a:rPr>
              <a:t>http://www.inf.ed.ac.uk/teaching/courses/mlsc/Notes/Lecture4/BiasVariance.pdf</a:t>
            </a:r>
            <a:endParaRPr lang="en-US" dirty="0"/>
          </a:p>
        </p:txBody>
      </p:sp>
      <p:sp>
        <p:nvSpPr>
          <p:cNvPr id="31749" name="TextBox 5"/>
          <p:cNvSpPr txBox="1">
            <a:spLocks noChangeArrowheads="1"/>
          </p:cNvSpPr>
          <p:nvPr/>
        </p:nvSpPr>
        <p:spPr bwMode="auto">
          <a:xfrm>
            <a:off x="1981200" y="25908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Unavoidable error</a:t>
            </a:r>
          </a:p>
        </p:txBody>
      </p:sp>
      <p:cxnSp>
        <p:nvCxnSpPr>
          <p:cNvPr id="8" name="Straight Arrow Connector 7"/>
          <p:cNvCxnSpPr/>
          <p:nvPr/>
        </p:nvCxnSpPr>
        <p:spPr>
          <a:xfrm flipV="1">
            <a:off x="2895600" y="2057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1" name="TextBox 8"/>
          <p:cNvSpPr txBox="1">
            <a:spLocks noChangeArrowheads="1"/>
          </p:cNvSpPr>
          <p:nvPr/>
        </p:nvSpPr>
        <p:spPr bwMode="auto">
          <a:xfrm>
            <a:off x="4267200" y="25908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Error due to incorrect assumptions</a:t>
            </a:r>
          </a:p>
        </p:txBody>
      </p:sp>
      <p:cxnSp>
        <p:nvCxnSpPr>
          <p:cNvPr id="10" name="Straight Arrow Connector 9"/>
          <p:cNvCxnSpPr/>
          <p:nvPr/>
        </p:nvCxnSpPr>
        <p:spPr>
          <a:xfrm rot="10800000">
            <a:off x="4610100" y="2062163"/>
            <a:ext cx="571500" cy="528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3" name="TextBox 11"/>
          <p:cNvSpPr txBox="1">
            <a:spLocks noChangeArrowheads="1"/>
          </p:cNvSpPr>
          <p:nvPr/>
        </p:nvSpPr>
        <p:spPr bwMode="auto">
          <a:xfrm>
            <a:off x="6172200" y="2362200"/>
            <a:ext cx="2667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Error due to variance parameter estimates from training samples</a:t>
            </a:r>
          </a:p>
        </p:txBody>
      </p:sp>
      <p:cxnSp>
        <p:nvCxnSpPr>
          <p:cNvPr id="13" name="Straight Arrow Connector 12"/>
          <p:cNvCxnSpPr/>
          <p:nvPr/>
        </p:nvCxnSpPr>
        <p:spPr>
          <a:xfrm flipH="1" flipV="1">
            <a:off x="6019800" y="2057400"/>
            <a:ext cx="5715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957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Bias and Variance</a:t>
            </a:r>
          </a:p>
        </p:txBody>
      </p:sp>
      <p:sp>
        <p:nvSpPr>
          <p:cNvPr id="10" name="Freeform 9"/>
          <p:cNvSpPr/>
          <p:nvPr/>
        </p:nvSpPr>
        <p:spPr>
          <a:xfrm>
            <a:off x="1941513" y="3957638"/>
            <a:ext cx="4359275" cy="1827212"/>
          </a:xfrm>
          <a:custGeom>
            <a:avLst/>
            <a:gdLst>
              <a:gd name="connsiteX0" fmla="*/ 0 w 4359058"/>
              <a:gd name="connsiteY0" fmla="*/ 0 h 1826490"/>
              <a:gd name="connsiteX1" fmla="*/ 413359 w 4359058"/>
              <a:gd name="connsiteY1" fmla="*/ 12526 h 1826490"/>
              <a:gd name="connsiteX2" fmla="*/ 450937 w 4359058"/>
              <a:gd name="connsiteY2" fmla="*/ 25052 h 1826490"/>
              <a:gd name="connsiteX3" fmla="*/ 488515 w 4359058"/>
              <a:gd name="connsiteY3" fmla="*/ 50104 h 1826490"/>
              <a:gd name="connsiteX4" fmla="*/ 551145 w 4359058"/>
              <a:gd name="connsiteY4" fmla="*/ 62630 h 1826490"/>
              <a:gd name="connsiteX5" fmla="*/ 601250 w 4359058"/>
              <a:gd name="connsiteY5" fmla="*/ 75156 h 1826490"/>
              <a:gd name="connsiteX6" fmla="*/ 676406 w 4359058"/>
              <a:gd name="connsiteY6" fmla="*/ 100208 h 1826490"/>
              <a:gd name="connsiteX7" fmla="*/ 713984 w 4359058"/>
              <a:gd name="connsiteY7" fmla="*/ 137786 h 1826490"/>
              <a:gd name="connsiteX8" fmla="*/ 764088 w 4359058"/>
              <a:gd name="connsiteY8" fmla="*/ 150312 h 1826490"/>
              <a:gd name="connsiteX9" fmla="*/ 876822 w 4359058"/>
              <a:gd name="connsiteY9" fmla="*/ 187890 h 1826490"/>
              <a:gd name="connsiteX10" fmla="*/ 914400 w 4359058"/>
              <a:gd name="connsiteY10" fmla="*/ 200416 h 1826490"/>
              <a:gd name="connsiteX11" fmla="*/ 977030 w 4359058"/>
              <a:gd name="connsiteY11" fmla="*/ 212942 h 1826490"/>
              <a:gd name="connsiteX12" fmla="*/ 1052187 w 4359058"/>
              <a:gd name="connsiteY12" fmla="*/ 237994 h 1826490"/>
              <a:gd name="connsiteX13" fmla="*/ 1089765 w 4359058"/>
              <a:gd name="connsiteY13" fmla="*/ 250520 h 1826490"/>
              <a:gd name="connsiteX14" fmla="*/ 1127343 w 4359058"/>
              <a:gd name="connsiteY14" fmla="*/ 288098 h 1826490"/>
              <a:gd name="connsiteX15" fmla="*/ 1164921 w 4359058"/>
              <a:gd name="connsiteY15" fmla="*/ 300624 h 1826490"/>
              <a:gd name="connsiteX16" fmla="*/ 1202499 w 4359058"/>
              <a:gd name="connsiteY16" fmla="*/ 325676 h 1826490"/>
              <a:gd name="connsiteX17" fmla="*/ 1215025 w 4359058"/>
              <a:gd name="connsiteY17" fmla="*/ 363254 h 1826490"/>
              <a:gd name="connsiteX18" fmla="*/ 1240077 w 4359058"/>
              <a:gd name="connsiteY18" fmla="*/ 388307 h 1826490"/>
              <a:gd name="connsiteX19" fmla="*/ 1277655 w 4359058"/>
              <a:gd name="connsiteY19" fmla="*/ 413359 h 1826490"/>
              <a:gd name="connsiteX20" fmla="*/ 1390389 w 4359058"/>
              <a:gd name="connsiteY20" fmla="*/ 438411 h 1826490"/>
              <a:gd name="connsiteX21" fmla="*/ 1465545 w 4359058"/>
              <a:gd name="connsiteY21" fmla="*/ 463463 h 1826490"/>
              <a:gd name="connsiteX22" fmla="*/ 1503124 w 4359058"/>
              <a:gd name="connsiteY22" fmla="*/ 475989 h 1826490"/>
              <a:gd name="connsiteX23" fmla="*/ 1590806 w 4359058"/>
              <a:gd name="connsiteY23" fmla="*/ 576197 h 1826490"/>
              <a:gd name="connsiteX24" fmla="*/ 1665962 w 4359058"/>
              <a:gd name="connsiteY24" fmla="*/ 663879 h 1826490"/>
              <a:gd name="connsiteX25" fmla="*/ 1703540 w 4359058"/>
              <a:gd name="connsiteY25" fmla="*/ 739035 h 1826490"/>
              <a:gd name="connsiteX26" fmla="*/ 1816274 w 4359058"/>
              <a:gd name="connsiteY26" fmla="*/ 801665 h 1826490"/>
              <a:gd name="connsiteX27" fmla="*/ 1891430 w 4359058"/>
              <a:gd name="connsiteY27" fmla="*/ 839243 h 1826490"/>
              <a:gd name="connsiteX28" fmla="*/ 1916482 w 4359058"/>
              <a:gd name="connsiteY28" fmla="*/ 864296 h 1826490"/>
              <a:gd name="connsiteX29" fmla="*/ 1954061 w 4359058"/>
              <a:gd name="connsiteY29" fmla="*/ 889348 h 1826490"/>
              <a:gd name="connsiteX30" fmla="*/ 1979113 w 4359058"/>
              <a:gd name="connsiteY30" fmla="*/ 926926 h 1826490"/>
              <a:gd name="connsiteX31" fmla="*/ 2016691 w 4359058"/>
              <a:gd name="connsiteY31" fmla="*/ 964504 h 1826490"/>
              <a:gd name="connsiteX32" fmla="*/ 2041743 w 4359058"/>
              <a:gd name="connsiteY32" fmla="*/ 1002082 h 1826490"/>
              <a:gd name="connsiteX33" fmla="*/ 2079321 w 4359058"/>
              <a:gd name="connsiteY33" fmla="*/ 1027134 h 1826490"/>
              <a:gd name="connsiteX34" fmla="*/ 2141951 w 4359058"/>
              <a:gd name="connsiteY34" fmla="*/ 1089764 h 1826490"/>
              <a:gd name="connsiteX35" fmla="*/ 2204581 w 4359058"/>
              <a:gd name="connsiteY35" fmla="*/ 1202498 h 1826490"/>
              <a:gd name="connsiteX36" fmla="*/ 2229633 w 4359058"/>
              <a:gd name="connsiteY36" fmla="*/ 1240076 h 1826490"/>
              <a:gd name="connsiteX37" fmla="*/ 2329841 w 4359058"/>
              <a:gd name="connsiteY37" fmla="*/ 1327759 h 1826490"/>
              <a:gd name="connsiteX38" fmla="*/ 2404998 w 4359058"/>
              <a:gd name="connsiteY38" fmla="*/ 1352811 h 1826490"/>
              <a:gd name="connsiteX39" fmla="*/ 2442576 w 4359058"/>
              <a:gd name="connsiteY39" fmla="*/ 1365337 h 1826490"/>
              <a:gd name="connsiteX40" fmla="*/ 2467628 w 4359058"/>
              <a:gd name="connsiteY40" fmla="*/ 1402915 h 1826490"/>
              <a:gd name="connsiteX41" fmla="*/ 2592888 w 4359058"/>
              <a:gd name="connsiteY41" fmla="*/ 1440493 h 1826490"/>
              <a:gd name="connsiteX42" fmla="*/ 2668044 w 4359058"/>
              <a:gd name="connsiteY42" fmla="*/ 1465545 h 1826490"/>
              <a:gd name="connsiteX43" fmla="*/ 2743200 w 4359058"/>
              <a:gd name="connsiteY43" fmla="*/ 1503123 h 1826490"/>
              <a:gd name="connsiteX44" fmla="*/ 2931091 w 4359058"/>
              <a:gd name="connsiteY44" fmla="*/ 1515649 h 1826490"/>
              <a:gd name="connsiteX45" fmla="*/ 3118981 w 4359058"/>
              <a:gd name="connsiteY45" fmla="*/ 1553227 h 1826490"/>
              <a:gd name="connsiteX46" fmla="*/ 3206663 w 4359058"/>
              <a:gd name="connsiteY46" fmla="*/ 1615857 h 1826490"/>
              <a:gd name="connsiteX47" fmla="*/ 3306871 w 4359058"/>
              <a:gd name="connsiteY47" fmla="*/ 1640909 h 1826490"/>
              <a:gd name="connsiteX48" fmla="*/ 3369502 w 4359058"/>
              <a:gd name="connsiteY48" fmla="*/ 1665961 h 1826490"/>
              <a:gd name="connsiteX49" fmla="*/ 3933173 w 4359058"/>
              <a:gd name="connsiteY49" fmla="*/ 1691013 h 1826490"/>
              <a:gd name="connsiteX50" fmla="*/ 4008329 w 4359058"/>
              <a:gd name="connsiteY50" fmla="*/ 1653435 h 1826490"/>
              <a:gd name="connsiteX51" fmla="*/ 4083485 w 4359058"/>
              <a:gd name="connsiteY51" fmla="*/ 1628383 h 1826490"/>
              <a:gd name="connsiteX52" fmla="*/ 4121063 w 4359058"/>
              <a:gd name="connsiteY52" fmla="*/ 1603331 h 1826490"/>
              <a:gd name="connsiteX53" fmla="*/ 4196219 w 4359058"/>
              <a:gd name="connsiteY53" fmla="*/ 1578279 h 1826490"/>
              <a:gd name="connsiteX54" fmla="*/ 4271376 w 4359058"/>
              <a:gd name="connsiteY54" fmla="*/ 1540701 h 1826490"/>
              <a:gd name="connsiteX55" fmla="*/ 4308954 w 4359058"/>
              <a:gd name="connsiteY55" fmla="*/ 1515649 h 1826490"/>
              <a:gd name="connsiteX56" fmla="*/ 4359058 w 4359058"/>
              <a:gd name="connsiteY56" fmla="*/ 1465545 h 182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59058" h="1826490">
                <a:moveTo>
                  <a:pt x="0" y="0"/>
                </a:moveTo>
                <a:cubicBezTo>
                  <a:pt x="137786" y="4175"/>
                  <a:pt x="275722" y="4879"/>
                  <a:pt x="413359" y="12526"/>
                </a:cubicBezTo>
                <a:cubicBezTo>
                  <a:pt x="426542" y="13258"/>
                  <a:pt x="439127" y="19147"/>
                  <a:pt x="450937" y="25052"/>
                </a:cubicBezTo>
                <a:cubicBezTo>
                  <a:pt x="464402" y="31785"/>
                  <a:pt x="474419" y="44818"/>
                  <a:pt x="488515" y="50104"/>
                </a:cubicBezTo>
                <a:cubicBezTo>
                  <a:pt x="508450" y="57579"/>
                  <a:pt x="530362" y="58012"/>
                  <a:pt x="551145" y="62630"/>
                </a:cubicBezTo>
                <a:cubicBezTo>
                  <a:pt x="567951" y="66365"/>
                  <a:pt x="584760" y="70209"/>
                  <a:pt x="601250" y="75156"/>
                </a:cubicBezTo>
                <a:cubicBezTo>
                  <a:pt x="626543" y="82744"/>
                  <a:pt x="676406" y="100208"/>
                  <a:pt x="676406" y="100208"/>
                </a:cubicBezTo>
                <a:cubicBezTo>
                  <a:pt x="688932" y="112734"/>
                  <a:pt x="698604" y="128997"/>
                  <a:pt x="713984" y="137786"/>
                </a:cubicBezTo>
                <a:cubicBezTo>
                  <a:pt x="728931" y="146327"/>
                  <a:pt x="747599" y="145365"/>
                  <a:pt x="764088" y="150312"/>
                </a:cubicBezTo>
                <a:lnTo>
                  <a:pt x="876822" y="187890"/>
                </a:lnTo>
                <a:cubicBezTo>
                  <a:pt x="889348" y="192065"/>
                  <a:pt x="901453" y="197827"/>
                  <a:pt x="914400" y="200416"/>
                </a:cubicBezTo>
                <a:cubicBezTo>
                  <a:pt x="935277" y="204591"/>
                  <a:pt x="956490" y="207340"/>
                  <a:pt x="977030" y="212942"/>
                </a:cubicBezTo>
                <a:cubicBezTo>
                  <a:pt x="1002507" y="219890"/>
                  <a:pt x="1027135" y="229643"/>
                  <a:pt x="1052187" y="237994"/>
                </a:cubicBezTo>
                <a:lnTo>
                  <a:pt x="1089765" y="250520"/>
                </a:lnTo>
                <a:cubicBezTo>
                  <a:pt x="1102291" y="263046"/>
                  <a:pt x="1112604" y="278272"/>
                  <a:pt x="1127343" y="288098"/>
                </a:cubicBezTo>
                <a:cubicBezTo>
                  <a:pt x="1138329" y="295422"/>
                  <a:pt x="1153111" y="294719"/>
                  <a:pt x="1164921" y="300624"/>
                </a:cubicBezTo>
                <a:cubicBezTo>
                  <a:pt x="1178386" y="307357"/>
                  <a:pt x="1189973" y="317325"/>
                  <a:pt x="1202499" y="325676"/>
                </a:cubicBezTo>
                <a:cubicBezTo>
                  <a:pt x="1206674" y="338202"/>
                  <a:pt x="1208232" y="351932"/>
                  <a:pt x="1215025" y="363254"/>
                </a:cubicBezTo>
                <a:cubicBezTo>
                  <a:pt x="1221101" y="373381"/>
                  <a:pt x="1230855" y="380929"/>
                  <a:pt x="1240077" y="388307"/>
                </a:cubicBezTo>
                <a:cubicBezTo>
                  <a:pt x="1251832" y="397712"/>
                  <a:pt x="1264190" y="406626"/>
                  <a:pt x="1277655" y="413359"/>
                </a:cubicBezTo>
                <a:cubicBezTo>
                  <a:pt x="1313493" y="431278"/>
                  <a:pt x="1351902" y="428789"/>
                  <a:pt x="1390389" y="438411"/>
                </a:cubicBezTo>
                <a:cubicBezTo>
                  <a:pt x="1416008" y="444816"/>
                  <a:pt x="1440493" y="455112"/>
                  <a:pt x="1465545" y="463463"/>
                </a:cubicBezTo>
                <a:lnTo>
                  <a:pt x="1503124" y="475989"/>
                </a:lnTo>
                <a:cubicBezTo>
                  <a:pt x="1609595" y="546970"/>
                  <a:pt x="1444669" y="430060"/>
                  <a:pt x="1590806" y="576197"/>
                </a:cubicBezTo>
                <a:cubicBezTo>
                  <a:pt x="1643146" y="628537"/>
                  <a:pt x="1617755" y="599603"/>
                  <a:pt x="1665962" y="663879"/>
                </a:cubicBezTo>
                <a:cubicBezTo>
                  <a:pt x="1674897" y="690684"/>
                  <a:pt x="1680686" y="719038"/>
                  <a:pt x="1703540" y="739035"/>
                </a:cubicBezTo>
                <a:cubicBezTo>
                  <a:pt x="1808859" y="831189"/>
                  <a:pt x="1741723" y="764389"/>
                  <a:pt x="1816274" y="801665"/>
                </a:cubicBezTo>
                <a:cubicBezTo>
                  <a:pt x="1913402" y="850229"/>
                  <a:pt x="1796977" y="807759"/>
                  <a:pt x="1891430" y="839243"/>
                </a:cubicBezTo>
                <a:cubicBezTo>
                  <a:pt x="1899781" y="847594"/>
                  <a:pt x="1907260" y="856918"/>
                  <a:pt x="1916482" y="864296"/>
                </a:cubicBezTo>
                <a:cubicBezTo>
                  <a:pt x="1928238" y="873701"/>
                  <a:pt x="1943416" y="878703"/>
                  <a:pt x="1954061" y="889348"/>
                </a:cubicBezTo>
                <a:cubicBezTo>
                  <a:pt x="1964706" y="899993"/>
                  <a:pt x="1969475" y="915361"/>
                  <a:pt x="1979113" y="926926"/>
                </a:cubicBezTo>
                <a:cubicBezTo>
                  <a:pt x="1990454" y="940535"/>
                  <a:pt x="2005350" y="950895"/>
                  <a:pt x="2016691" y="964504"/>
                </a:cubicBezTo>
                <a:cubicBezTo>
                  <a:pt x="2026329" y="976069"/>
                  <a:pt x="2031098" y="991437"/>
                  <a:pt x="2041743" y="1002082"/>
                </a:cubicBezTo>
                <a:cubicBezTo>
                  <a:pt x="2052388" y="1012727"/>
                  <a:pt x="2067991" y="1017221"/>
                  <a:pt x="2079321" y="1027134"/>
                </a:cubicBezTo>
                <a:cubicBezTo>
                  <a:pt x="2101540" y="1046576"/>
                  <a:pt x="2121074" y="1068887"/>
                  <a:pt x="2141951" y="1089764"/>
                </a:cubicBezTo>
                <a:cubicBezTo>
                  <a:pt x="2163998" y="1155906"/>
                  <a:pt x="2147153" y="1116356"/>
                  <a:pt x="2204581" y="1202498"/>
                </a:cubicBezTo>
                <a:lnTo>
                  <a:pt x="2229633" y="1240076"/>
                </a:lnTo>
                <a:cubicBezTo>
                  <a:pt x="2258860" y="1283916"/>
                  <a:pt x="2267212" y="1306883"/>
                  <a:pt x="2329841" y="1327759"/>
                </a:cubicBezTo>
                <a:lnTo>
                  <a:pt x="2404998" y="1352811"/>
                </a:lnTo>
                <a:lnTo>
                  <a:pt x="2442576" y="1365337"/>
                </a:lnTo>
                <a:cubicBezTo>
                  <a:pt x="2450927" y="1377863"/>
                  <a:pt x="2454862" y="1394936"/>
                  <a:pt x="2467628" y="1402915"/>
                </a:cubicBezTo>
                <a:cubicBezTo>
                  <a:pt x="2494881" y="1419948"/>
                  <a:pt x="2559041" y="1430339"/>
                  <a:pt x="2592888" y="1440493"/>
                </a:cubicBezTo>
                <a:cubicBezTo>
                  <a:pt x="2618181" y="1448081"/>
                  <a:pt x="2646072" y="1450897"/>
                  <a:pt x="2668044" y="1465545"/>
                </a:cubicBezTo>
                <a:cubicBezTo>
                  <a:pt x="2692956" y="1482153"/>
                  <a:pt x="2712084" y="1499666"/>
                  <a:pt x="2743200" y="1503123"/>
                </a:cubicBezTo>
                <a:cubicBezTo>
                  <a:pt x="2805585" y="1510055"/>
                  <a:pt x="2868461" y="1511474"/>
                  <a:pt x="2931091" y="1515649"/>
                </a:cubicBezTo>
                <a:cubicBezTo>
                  <a:pt x="3042116" y="1552657"/>
                  <a:pt x="2980001" y="1537785"/>
                  <a:pt x="3118981" y="1553227"/>
                </a:cubicBezTo>
                <a:cubicBezTo>
                  <a:pt x="3291986" y="1639730"/>
                  <a:pt x="3054318" y="1514294"/>
                  <a:pt x="3206663" y="1615857"/>
                </a:cubicBezTo>
                <a:cubicBezTo>
                  <a:pt x="3224698" y="1627881"/>
                  <a:pt x="3295373" y="1637460"/>
                  <a:pt x="3306871" y="1640909"/>
                </a:cubicBezTo>
                <a:cubicBezTo>
                  <a:pt x="3328408" y="1647370"/>
                  <a:pt x="3348625" y="1657610"/>
                  <a:pt x="3369502" y="1665961"/>
                </a:cubicBezTo>
                <a:cubicBezTo>
                  <a:pt x="3530031" y="1826490"/>
                  <a:pt x="3400114" y="1714704"/>
                  <a:pt x="3933173" y="1691013"/>
                </a:cubicBezTo>
                <a:cubicBezTo>
                  <a:pt x="3971242" y="1689321"/>
                  <a:pt x="3975489" y="1668030"/>
                  <a:pt x="4008329" y="1653435"/>
                </a:cubicBezTo>
                <a:cubicBezTo>
                  <a:pt x="4032460" y="1642710"/>
                  <a:pt x="4061513" y="1643031"/>
                  <a:pt x="4083485" y="1628383"/>
                </a:cubicBezTo>
                <a:cubicBezTo>
                  <a:pt x="4096011" y="1620032"/>
                  <a:pt x="4107306" y="1609445"/>
                  <a:pt x="4121063" y="1603331"/>
                </a:cubicBezTo>
                <a:cubicBezTo>
                  <a:pt x="4145194" y="1592606"/>
                  <a:pt x="4174247" y="1592927"/>
                  <a:pt x="4196219" y="1578279"/>
                </a:cubicBezTo>
                <a:cubicBezTo>
                  <a:pt x="4303921" y="1506480"/>
                  <a:pt x="4167650" y="1592564"/>
                  <a:pt x="4271376" y="1540701"/>
                </a:cubicBezTo>
                <a:cubicBezTo>
                  <a:pt x="4284841" y="1533968"/>
                  <a:pt x="4296428" y="1524000"/>
                  <a:pt x="4308954" y="1515649"/>
                </a:cubicBezTo>
                <a:cubicBezTo>
                  <a:pt x="4339185" y="1470303"/>
                  <a:pt x="4320541" y="1484804"/>
                  <a:pt x="4359058" y="146554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954213" y="2379663"/>
            <a:ext cx="4359275" cy="1257300"/>
          </a:xfrm>
          <a:custGeom>
            <a:avLst/>
            <a:gdLst>
              <a:gd name="connsiteX0" fmla="*/ 0 w 4359058"/>
              <a:gd name="connsiteY0" fmla="*/ 989556 h 1257062"/>
              <a:gd name="connsiteX1" fmla="*/ 100208 w 4359058"/>
              <a:gd name="connsiteY1" fmla="*/ 1039660 h 1257062"/>
              <a:gd name="connsiteX2" fmla="*/ 137787 w 4359058"/>
              <a:gd name="connsiteY2" fmla="*/ 1052187 h 1257062"/>
              <a:gd name="connsiteX3" fmla="*/ 338203 w 4359058"/>
              <a:gd name="connsiteY3" fmla="*/ 1077239 h 1257062"/>
              <a:gd name="connsiteX4" fmla="*/ 413359 w 4359058"/>
              <a:gd name="connsiteY4" fmla="*/ 1102291 h 1257062"/>
              <a:gd name="connsiteX5" fmla="*/ 450937 w 4359058"/>
              <a:gd name="connsiteY5" fmla="*/ 1114817 h 1257062"/>
              <a:gd name="connsiteX6" fmla="*/ 526093 w 4359058"/>
              <a:gd name="connsiteY6" fmla="*/ 1164921 h 1257062"/>
              <a:gd name="connsiteX7" fmla="*/ 739036 w 4359058"/>
              <a:gd name="connsiteY7" fmla="*/ 1215025 h 1257062"/>
              <a:gd name="connsiteX8" fmla="*/ 776614 w 4359058"/>
              <a:gd name="connsiteY8" fmla="*/ 1227551 h 1257062"/>
              <a:gd name="connsiteX9" fmla="*/ 876822 w 4359058"/>
              <a:gd name="connsiteY9" fmla="*/ 1252603 h 1257062"/>
              <a:gd name="connsiteX10" fmla="*/ 1252603 w 4359058"/>
              <a:gd name="connsiteY10" fmla="*/ 1240077 h 1257062"/>
              <a:gd name="connsiteX11" fmla="*/ 1327759 w 4359058"/>
              <a:gd name="connsiteY11" fmla="*/ 1177447 h 1257062"/>
              <a:gd name="connsiteX12" fmla="*/ 1402915 w 4359058"/>
              <a:gd name="connsiteY12" fmla="*/ 1152395 h 1257062"/>
              <a:gd name="connsiteX13" fmla="*/ 1453019 w 4359058"/>
              <a:gd name="connsiteY13" fmla="*/ 1139869 h 1257062"/>
              <a:gd name="connsiteX14" fmla="*/ 1565754 w 4359058"/>
              <a:gd name="connsiteY14" fmla="*/ 1127343 h 1257062"/>
              <a:gd name="connsiteX15" fmla="*/ 1653436 w 4359058"/>
              <a:gd name="connsiteY15" fmla="*/ 1114817 h 1257062"/>
              <a:gd name="connsiteX16" fmla="*/ 1766170 w 4359058"/>
              <a:gd name="connsiteY16" fmla="*/ 1077239 h 1257062"/>
              <a:gd name="connsiteX17" fmla="*/ 1803748 w 4359058"/>
              <a:gd name="connsiteY17" fmla="*/ 1064713 h 1257062"/>
              <a:gd name="connsiteX18" fmla="*/ 1891430 w 4359058"/>
              <a:gd name="connsiteY18" fmla="*/ 1052187 h 1257062"/>
              <a:gd name="connsiteX19" fmla="*/ 1916482 w 4359058"/>
              <a:gd name="connsiteY19" fmla="*/ 1027134 h 1257062"/>
              <a:gd name="connsiteX20" fmla="*/ 1979113 w 4359058"/>
              <a:gd name="connsiteY20" fmla="*/ 1014608 h 1257062"/>
              <a:gd name="connsiteX21" fmla="*/ 2091847 w 4359058"/>
              <a:gd name="connsiteY21" fmla="*/ 989556 h 1257062"/>
              <a:gd name="connsiteX22" fmla="*/ 2167003 w 4359058"/>
              <a:gd name="connsiteY22" fmla="*/ 939452 h 1257062"/>
              <a:gd name="connsiteX23" fmla="*/ 2204581 w 4359058"/>
              <a:gd name="connsiteY23" fmla="*/ 914400 h 1257062"/>
              <a:gd name="connsiteX24" fmla="*/ 2279737 w 4359058"/>
              <a:gd name="connsiteY24" fmla="*/ 889348 h 1257062"/>
              <a:gd name="connsiteX25" fmla="*/ 2317315 w 4359058"/>
              <a:gd name="connsiteY25" fmla="*/ 876822 h 1257062"/>
              <a:gd name="connsiteX26" fmla="*/ 2354893 w 4359058"/>
              <a:gd name="connsiteY26" fmla="*/ 851770 h 1257062"/>
              <a:gd name="connsiteX27" fmla="*/ 2480154 w 4359058"/>
              <a:gd name="connsiteY27" fmla="*/ 814192 h 1257062"/>
              <a:gd name="connsiteX28" fmla="*/ 2592888 w 4359058"/>
              <a:gd name="connsiteY28" fmla="*/ 789140 h 1257062"/>
              <a:gd name="connsiteX29" fmla="*/ 2668044 w 4359058"/>
              <a:gd name="connsiteY29" fmla="*/ 751562 h 1257062"/>
              <a:gd name="connsiteX30" fmla="*/ 2718148 w 4359058"/>
              <a:gd name="connsiteY30" fmla="*/ 739036 h 1257062"/>
              <a:gd name="connsiteX31" fmla="*/ 2768252 w 4359058"/>
              <a:gd name="connsiteY31" fmla="*/ 713984 h 1257062"/>
              <a:gd name="connsiteX32" fmla="*/ 2918565 w 4359058"/>
              <a:gd name="connsiteY32" fmla="*/ 688932 h 1257062"/>
              <a:gd name="connsiteX33" fmla="*/ 3043825 w 4359058"/>
              <a:gd name="connsiteY33" fmla="*/ 663880 h 1257062"/>
              <a:gd name="connsiteX34" fmla="*/ 3093929 w 4359058"/>
              <a:gd name="connsiteY34" fmla="*/ 651354 h 1257062"/>
              <a:gd name="connsiteX35" fmla="*/ 3169085 w 4359058"/>
              <a:gd name="connsiteY35" fmla="*/ 626302 h 1257062"/>
              <a:gd name="connsiteX36" fmla="*/ 3206663 w 4359058"/>
              <a:gd name="connsiteY36" fmla="*/ 613776 h 1257062"/>
              <a:gd name="connsiteX37" fmla="*/ 3256767 w 4359058"/>
              <a:gd name="connsiteY37" fmla="*/ 601250 h 1257062"/>
              <a:gd name="connsiteX38" fmla="*/ 3331924 w 4359058"/>
              <a:gd name="connsiteY38" fmla="*/ 576197 h 1257062"/>
              <a:gd name="connsiteX39" fmla="*/ 3369502 w 4359058"/>
              <a:gd name="connsiteY39" fmla="*/ 563671 h 1257062"/>
              <a:gd name="connsiteX40" fmla="*/ 3432132 w 4359058"/>
              <a:gd name="connsiteY40" fmla="*/ 551145 h 1257062"/>
              <a:gd name="connsiteX41" fmla="*/ 3507288 w 4359058"/>
              <a:gd name="connsiteY41" fmla="*/ 526093 h 1257062"/>
              <a:gd name="connsiteX42" fmla="*/ 3594970 w 4359058"/>
              <a:gd name="connsiteY42" fmla="*/ 501041 h 1257062"/>
              <a:gd name="connsiteX43" fmla="*/ 3645074 w 4359058"/>
              <a:gd name="connsiteY43" fmla="*/ 475989 h 1257062"/>
              <a:gd name="connsiteX44" fmla="*/ 3682652 w 4359058"/>
              <a:gd name="connsiteY44" fmla="*/ 463463 h 1257062"/>
              <a:gd name="connsiteX45" fmla="*/ 3770335 w 4359058"/>
              <a:gd name="connsiteY45" fmla="*/ 413359 h 1257062"/>
              <a:gd name="connsiteX46" fmla="*/ 3807913 w 4359058"/>
              <a:gd name="connsiteY46" fmla="*/ 400833 h 1257062"/>
              <a:gd name="connsiteX47" fmla="*/ 3983277 w 4359058"/>
              <a:gd name="connsiteY47" fmla="*/ 300625 h 1257062"/>
              <a:gd name="connsiteX48" fmla="*/ 4020855 w 4359058"/>
              <a:gd name="connsiteY48" fmla="*/ 275573 h 1257062"/>
              <a:gd name="connsiteX49" fmla="*/ 4058433 w 4359058"/>
              <a:gd name="connsiteY49" fmla="*/ 250521 h 1257062"/>
              <a:gd name="connsiteX50" fmla="*/ 4096011 w 4359058"/>
              <a:gd name="connsiteY50" fmla="*/ 237995 h 1257062"/>
              <a:gd name="connsiteX51" fmla="*/ 4133589 w 4359058"/>
              <a:gd name="connsiteY51" fmla="*/ 212943 h 1257062"/>
              <a:gd name="connsiteX52" fmla="*/ 4208745 w 4359058"/>
              <a:gd name="connsiteY52" fmla="*/ 187891 h 1257062"/>
              <a:gd name="connsiteX53" fmla="*/ 4233798 w 4359058"/>
              <a:gd name="connsiteY53" fmla="*/ 162839 h 1257062"/>
              <a:gd name="connsiteX54" fmla="*/ 4283902 w 4359058"/>
              <a:gd name="connsiteY54" fmla="*/ 87682 h 1257062"/>
              <a:gd name="connsiteX55" fmla="*/ 4321480 w 4359058"/>
              <a:gd name="connsiteY55" fmla="*/ 62630 h 1257062"/>
              <a:gd name="connsiteX56" fmla="*/ 4359058 w 4359058"/>
              <a:gd name="connsiteY56" fmla="*/ 0 h 125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59058" h="1257062">
                <a:moveTo>
                  <a:pt x="0" y="989556"/>
                </a:moveTo>
                <a:cubicBezTo>
                  <a:pt x="162987" y="1016720"/>
                  <a:pt x="17808" y="973740"/>
                  <a:pt x="100208" y="1039660"/>
                </a:cubicBezTo>
                <a:cubicBezTo>
                  <a:pt x="110519" y="1047908"/>
                  <a:pt x="124977" y="1048984"/>
                  <a:pt x="137787" y="1052187"/>
                </a:cubicBezTo>
                <a:cubicBezTo>
                  <a:pt x="211740" y="1070676"/>
                  <a:pt x="252648" y="1069461"/>
                  <a:pt x="338203" y="1077239"/>
                </a:cubicBezTo>
                <a:lnTo>
                  <a:pt x="413359" y="1102291"/>
                </a:lnTo>
                <a:cubicBezTo>
                  <a:pt x="425885" y="1106466"/>
                  <a:pt x="439951" y="1107493"/>
                  <a:pt x="450937" y="1114817"/>
                </a:cubicBezTo>
                <a:lnTo>
                  <a:pt x="526093" y="1164921"/>
                </a:lnTo>
                <a:cubicBezTo>
                  <a:pt x="587520" y="1257062"/>
                  <a:pt x="529631" y="1191758"/>
                  <a:pt x="739036" y="1215025"/>
                </a:cubicBezTo>
                <a:cubicBezTo>
                  <a:pt x="752159" y="1216483"/>
                  <a:pt x="763805" y="1224349"/>
                  <a:pt x="776614" y="1227551"/>
                </a:cubicBezTo>
                <a:lnTo>
                  <a:pt x="876822" y="1252603"/>
                </a:lnTo>
                <a:cubicBezTo>
                  <a:pt x="1002082" y="1248428"/>
                  <a:pt x="1127788" y="1251424"/>
                  <a:pt x="1252603" y="1240077"/>
                </a:cubicBezTo>
                <a:cubicBezTo>
                  <a:pt x="1279292" y="1237651"/>
                  <a:pt x="1309692" y="1187484"/>
                  <a:pt x="1327759" y="1177447"/>
                </a:cubicBezTo>
                <a:cubicBezTo>
                  <a:pt x="1350843" y="1164623"/>
                  <a:pt x="1377296" y="1158800"/>
                  <a:pt x="1402915" y="1152395"/>
                </a:cubicBezTo>
                <a:cubicBezTo>
                  <a:pt x="1419616" y="1148220"/>
                  <a:pt x="1436004" y="1142487"/>
                  <a:pt x="1453019" y="1139869"/>
                </a:cubicBezTo>
                <a:cubicBezTo>
                  <a:pt x="1490389" y="1134120"/>
                  <a:pt x="1528236" y="1132033"/>
                  <a:pt x="1565754" y="1127343"/>
                </a:cubicBezTo>
                <a:cubicBezTo>
                  <a:pt x="1595050" y="1123681"/>
                  <a:pt x="1624209" y="1118992"/>
                  <a:pt x="1653436" y="1114817"/>
                </a:cubicBezTo>
                <a:lnTo>
                  <a:pt x="1766170" y="1077239"/>
                </a:lnTo>
                <a:cubicBezTo>
                  <a:pt x="1778696" y="1073064"/>
                  <a:pt x="1790677" y="1066580"/>
                  <a:pt x="1803748" y="1064713"/>
                </a:cubicBezTo>
                <a:lnTo>
                  <a:pt x="1891430" y="1052187"/>
                </a:lnTo>
                <a:cubicBezTo>
                  <a:pt x="1899781" y="1043836"/>
                  <a:pt x="1905627" y="1031786"/>
                  <a:pt x="1916482" y="1027134"/>
                </a:cubicBezTo>
                <a:cubicBezTo>
                  <a:pt x="1936051" y="1018747"/>
                  <a:pt x="1958166" y="1018417"/>
                  <a:pt x="1979113" y="1014608"/>
                </a:cubicBezTo>
                <a:cubicBezTo>
                  <a:pt x="2000332" y="1010750"/>
                  <a:pt x="2064986" y="1004479"/>
                  <a:pt x="2091847" y="989556"/>
                </a:cubicBezTo>
                <a:cubicBezTo>
                  <a:pt x="2118167" y="974934"/>
                  <a:pt x="2141951" y="956153"/>
                  <a:pt x="2167003" y="939452"/>
                </a:cubicBezTo>
                <a:cubicBezTo>
                  <a:pt x="2179529" y="931101"/>
                  <a:pt x="2190299" y="919161"/>
                  <a:pt x="2204581" y="914400"/>
                </a:cubicBezTo>
                <a:lnTo>
                  <a:pt x="2279737" y="889348"/>
                </a:lnTo>
                <a:cubicBezTo>
                  <a:pt x="2292263" y="885173"/>
                  <a:pt x="2306329" y="884146"/>
                  <a:pt x="2317315" y="876822"/>
                </a:cubicBezTo>
                <a:cubicBezTo>
                  <a:pt x="2329841" y="868471"/>
                  <a:pt x="2341136" y="857884"/>
                  <a:pt x="2354893" y="851770"/>
                </a:cubicBezTo>
                <a:cubicBezTo>
                  <a:pt x="2386117" y="837893"/>
                  <a:pt x="2443719" y="822289"/>
                  <a:pt x="2480154" y="814192"/>
                </a:cubicBezTo>
                <a:cubicBezTo>
                  <a:pt x="2538271" y="801277"/>
                  <a:pt x="2539429" y="804414"/>
                  <a:pt x="2592888" y="789140"/>
                </a:cubicBezTo>
                <a:cubicBezTo>
                  <a:pt x="2698450" y="758979"/>
                  <a:pt x="2558250" y="798617"/>
                  <a:pt x="2668044" y="751562"/>
                </a:cubicBezTo>
                <a:cubicBezTo>
                  <a:pt x="2683867" y="744781"/>
                  <a:pt x="2702029" y="745081"/>
                  <a:pt x="2718148" y="739036"/>
                </a:cubicBezTo>
                <a:cubicBezTo>
                  <a:pt x="2735632" y="732480"/>
                  <a:pt x="2750768" y="720540"/>
                  <a:pt x="2768252" y="713984"/>
                </a:cubicBezTo>
                <a:cubicBezTo>
                  <a:pt x="2813354" y="697071"/>
                  <a:pt x="2874914" y="696207"/>
                  <a:pt x="2918565" y="688932"/>
                </a:cubicBezTo>
                <a:cubicBezTo>
                  <a:pt x="2960566" y="681932"/>
                  <a:pt x="3002516" y="674207"/>
                  <a:pt x="3043825" y="663880"/>
                </a:cubicBezTo>
                <a:cubicBezTo>
                  <a:pt x="3060526" y="659705"/>
                  <a:pt x="3077440" y="656301"/>
                  <a:pt x="3093929" y="651354"/>
                </a:cubicBezTo>
                <a:cubicBezTo>
                  <a:pt x="3119222" y="643766"/>
                  <a:pt x="3144033" y="634653"/>
                  <a:pt x="3169085" y="626302"/>
                </a:cubicBezTo>
                <a:cubicBezTo>
                  <a:pt x="3181611" y="622127"/>
                  <a:pt x="3193854" y="616978"/>
                  <a:pt x="3206663" y="613776"/>
                </a:cubicBezTo>
                <a:cubicBezTo>
                  <a:pt x="3223364" y="609601"/>
                  <a:pt x="3240278" y="606197"/>
                  <a:pt x="3256767" y="601250"/>
                </a:cubicBezTo>
                <a:cubicBezTo>
                  <a:pt x="3282061" y="593662"/>
                  <a:pt x="3306872" y="584548"/>
                  <a:pt x="3331924" y="576197"/>
                </a:cubicBezTo>
                <a:cubicBezTo>
                  <a:pt x="3344450" y="572022"/>
                  <a:pt x="3356555" y="566260"/>
                  <a:pt x="3369502" y="563671"/>
                </a:cubicBezTo>
                <a:cubicBezTo>
                  <a:pt x="3390379" y="559496"/>
                  <a:pt x="3411592" y="556747"/>
                  <a:pt x="3432132" y="551145"/>
                </a:cubicBezTo>
                <a:cubicBezTo>
                  <a:pt x="3457609" y="544197"/>
                  <a:pt x="3481669" y="532498"/>
                  <a:pt x="3507288" y="526093"/>
                </a:cubicBezTo>
                <a:cubicBezTo>
                  <a:pt x="3532713" y="519737"/>
                  <a:pt x="3569812" y="511823"/>
                  <a:pt x="3594970" y="501041"/>
                </a:cubicBezTo>
                <a:cubicBezTo>
                  <a:pt x="3612133" y="493685"/>
                  <a:pt x="3627911" y="483345"/>
                  <a:pt x="3645074" y="475989"/>
                </a:cubicBezTo>
                <a:cubicBezTo>
                  <a:pt x="3657210" y="470788"/>
                  <a:pt x="3670842" y="469368"/>
                  <a:pt x="3682652" y="463463"/>
                </a:cubicBezTo>
                <a:cubicBezTo>
                  <a:pt x="3808449" y="400564"/>
                  <a:pt x="3616612" y="479239"/>
                  <a:pt x="3770335" y="413359"/>
                </a:cubicBezTo>
                <a:cubicBezTo>
                  <a:pt x="3782471" y="408158"/>
                  <a:pt x="3795893" y="406297"/>
                  <a:pt x="3807913" y="400833"/>
                </a:cubicBezTo>
                <a:cubicBezTo>
                  <a:pt x="3907807" y="355427"/>
                  <a:pt x="3899013" y="356801"/>
                  <a:pt x="3983277" y="300625"/>
                </a:cubicBezTo>
                <a:lnTo>
                  <a:pt x="4020855" y="275573"/>
                </a:lnTo>
                <a:cubicBezTo>
                  <a:pt x="4033381" y="267222"/>
                  <a:pt x="4044151" y="255282"/>
                  <a:pt x="4058433" y="250521"/>
                </a:cubicBezTo>
                <a:cubicBezTo>
                  <a:pt x="4070959" y="246346"/>
                  <a:pt x="4084201" y="243900"/>
                  <a:pt x="4096011" y="237995"/>
                </a:cubicBezTo>
                <a:cubicBezTo>
                  <a:pt x="4109476" y="231262"/>
                  <a:pt x="4119832" y="219057"/>
                  <a:pt x="4133589" y="212943"/>
                </a:cubicBezTo>
                <a:cubicBezTo>
                  <a:pt x="4157720" y="202218"/>
                  <a:pt x="4208745" y="187891"/>
                  <a:pt x="4208745" y="187891"/>
                </a:cubicBezTo>
                <a:cubicBezTo>
                  <a:pt x="4217096" y="179540"/>
                  <a:pt x="4226712" y="172287"/>
                  <a:pt x="4233798" y="162839"/>
                </a:cubicBezTo>
                <a:cubicBezTo>
                  <a:pt x="4251863" y="138752"/>
                  <a:pt x="4258850" y="104383"/>
                  <a:pt x="4283902" y="87682"/>
                </a:cubicBezTo>
                <a:lnTo>
                  <a:pt x="4321480" y="62630"/>
                </a:lnTo>
                <a:cubicBezTo>
                  <a:pt x="4351711" y="17284"/>
                  <a:pt x="4339799" y="38517"/>
                  <a:pt x="4359058"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TextBox 12"/>
          <p:cNvSpPr txBox="1">
            <a:spLocks noChangeArrowheads="1"/>
          </p:cNvSpPr>
          <p:nvPr/>
        </p:nvSpPr>
        <p:spPr bwMode="auto">
          <a:xfrm>
            <a:off x="3886200" y="4495800"/>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accent1"/>
                </a:solidFill>
              </a:rPr>
              <a:t>Many training examples</a:t>
            </a:r>
          </a:p>
        </p:txBody>
      </p:sp>
      <p:sp>
        <p:nvSpPr>
          <p:cNvPr id="14" name="TextBox 13"/>
          <p:cNvSpPr txBox="1">
            <a:spLocks noChangeArrowheads="1"/>
          </p:cNvSpPr>
          <p:nvPr/>
        </p:nvSpPr>
        <p:spPr bwMode="auto">
          <a:xfrm>
            <a:off x="5029200" y="3048000"/>
            <a:ext cx="265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rPr>
              <a:t>Few training examples</a:t>
            </a:r>
          </a:p>
        </p:txBody>
      </p:sp>
      <p:sp>
        <p:nvSpPr>
          <p:cNvPr id="15" name="Rectangle 14"/>
          <p:cNvSpPr/>
          <p:nvPr/>
        </p:nvSpPr>
        <p:spPr>
          <a:xfrm>
            <a:off x="1943100" y="3810000"/>
            <a:ext cx="47625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943100" y="1905000"/>
            <a:ext cx="5753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777" name="Group 12"/>
          <p:cNvGrpSpPr>
            <a:grpSpLocks/>
          </p:cNvGrpSpPr>
          <p:nvPr/>
        </p:nvGrpSpPr>
        <p:grpSpPr bwMode="auto">
          <a:xfrm>
            <a:off x="1535113" y="2668588"/>
            <a:ext cx="5329237" cy="3629025"/>
            <a:chOff x="1535703" y="2667794"/>
            <a:chExt cx="5328227" cy="3630493"/>
          </a:xfrm>
        </p:grpSpPr>
        <p:cxnSp>
          <p:nvCxnSpPr>
            <p:cNvPr id="5" name="Straight Arrow Connector 4"/>
            <p:cNvCxnSpPr/>
            <p:nvPr/>
          </p:nvCxnSpPr>
          <p:spPr>
            <a:xfrm rot="5400000" flipH="1" flipV="1">
              <a:off x="304674" y="4267053"/>
              <a:ext cx="320010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05520" y="5867900"/>
              <a:ext cx="44187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1" name="TextBox 7"/>
            <p:cNvSpPr txBox="1">
              <a:spLocks noChangeArrowheads="1"/>
            </p:cNvSpPr>
            <p:nvPr/>
          </p:nvSpPr>
          <p:spPr bwMode="auto">
            <a:xfrm>
              <a:off x="3550796" y="5867400"/>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Complexity</a:t>
              </a:r>
            </a:p>
          </p:txBody>
        </p:sp>
        <p:sp>
          <p:nvSpPr>
            <p:cNvPr id="32782" name="TextBox 8"/>
            <p:cNvSpPr txBox="1">
              <a:spLocks noChangeArrowheads="1"/>
            </p:cNvSpPr>
            <p:nvPr/>
          </p:nvSpPr>
          <p:spPr bwMode="auto">
            <a:xfrm>
              <a:off x="5791200" y="5867400"/>
              <a:ext cx="10727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Low Bias</a:t>
              </a:r>
            </a:p>
            <a:p>
              <a:pPr eaLnBrk="1" hangingPunct="1"/>
              <a:r>
                <a:rPr lang="en-US" sz="1100"/>
                <a:t>High Variance</a:t>
              </a:r>
            </a:p>
          </p:txBody>
        </p:sp>
        <p:sp>
          <p:nvSpPr>
            <p:cNvPr id="32783" name="TextBox 9"/>
            <p:cNvSpPr txBox="1">
              <a:spLocks noChangeArrowheads="1"/>
            </p:cNvSpPr>
            <p:nvPr/>
          </p:nvSpPr>
          <p:spPr bwMode="auto">
            <a:xfrm>
              <a:off x="1676400" y="5867400"/>
              <a:ext cx="10406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High Bias</a:t>
              </a:r>
            </a:p>
            <a:p>
              <a:pPr eaLnBrk="1" hangingPunct="1"/>
              <a:r>
                <a:rPr lang="en-US" sz="1100"/>
                <a:t>Low Variance</a:t>
              </a:r>
            </a:p>
          </p:txBody>
        </p:sp>
        <p:sp>
          <p:nvSpPr>
            <p:cNvPr id="32784" name="TextBox 10"/>
            <p:cNvSpPr txBox="1">
              <a:spLocks noChangeArrowheads="1"/>
            </p:cNvSpPr>
            <p:nvPr/>
          </p:nvSpPr>
          <p:spPr bwMode="auto">
            <a:xfrm rot="-5400000">
              <a:off x="1127593" y="4141670"/>
              <a:ext cx="1185483" cy="3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Test Error</a:t>
              </a:r>
            </a:p>
          </p:txBody>
        </p:sp>
      </p:grpSp>
      <p:sp>
        <p:nvSpPr>
          <p:cNvPr id="32778" name="TextBox 17"/>
          <p:cNvSpPr txBox="1">
            <a:spLocks noChangeArrowheads="1"/>
          </p:cNvSpPr>
          <p:nvPr/>
        </p:nvSpPr>
        <p:spPr bwMode="auto">
          <a:xfrm>
            <a:off x="1981200" y="1066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Error = noise</a:t>
            </a:r>
            <a:r>
              <a:rPr lang="en-US" sz="2400" baseline="30000"/>
              <a:t>2</a:t>
            </a:r>
            <a:r>
              <a:rPr lang="en-US" sz="2400"/>
              <a:t> + bias</a:t>
            </a:r>
            <a:r>
              <a:rPr lang="en-US" sz="2400" baseline="30000"/>
              <a:t>2</a:t>
            </a:r>
            <a:r>
              <a:rPr lang="en-US" sz="2400"/>
              <a:t> + variance</a:t>
            </a:r>
          </a:p>
        </p:txBody>
      </p:sp>
    </p:spTree>
    <p:extLst>
      <p:ext uri="{BB962C8B-B14F-4D97-AF65-F5344CB8AC3E}">
        <p14:creationId xmlns:p14="http://schemas.microsoft.com/office/powerpoint/2010/main" val="320960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xit" presetSubtype="2" fill="hold" grpId="0" nodeType="withEffect">
                                  <p:stCondLst>
                                    <p:cond delay="0"/>
                                  </p:stCondLst>
                                  <p:childTnLst>
                                    <p:anim calcmode="lin" valueType="num">
                                      <p:cBhvr additive="base">
                                        <p:cTn id="8" dur="1000"/>
                                        <p:tgtEl>
                                          <p:spTgt spid="15"/>
                                        </p:tgtEl>
                                        <p:attrNameLst>
                                          <p:attrName>ppt_x</p:attrName>
                                        </p:attrNameLst>
                                      </p:cBhvr>
                                      <p:tavLst>
                                        <p:tav tm="0">
                                          <p:val>
                                            <p:strVal val="ppt_x"/>
                                          </p:val>
                                        </p:tav>
                                        <p:tav tm="100000">
                                          <p:val>
                                            <p:strVal val="1+ppt_w/2"/>
                                          </p:val>
                                        </p:tav>
                                      </p:tavLst>
                                    </p:anim>
                                    <p:anim calcmode="lin" valueType="num">
                                      <p:cBhvr additive="base">
                                        <p:cTn id="9" dur="1000"/>
                                        <p:tgtEl>
                                          <p:spTgt spid="15"/>
                                        </p:tgtEl>
                                        <p:attrNameLst>
                                          <p:attrName>ppt_y</p:attrName>
                                        </p:attrNameLst>
                                      </p:cBhvr>
                                      <p:tavLst>
                                        <p:tav tm="0">
                                          <p:val>
                                            <p:strVal val="ppt_y"/>
                                          </p:val>
                                        </p:tav>
                                        <p:tav tm="100000">
                                          <p:val>
                                            <p:strVal val="ppt_y"/>
                                          </p:val>
                                        </p:tav>
                                      </p:tavLst>
                                    </p:anim>
                                    <p:set>
                                      <p:cBhvr>
                                        <p:cTn id="10" dur="1" fill="hold">
                                          <p:stCondLst>
                                            <p:cond delay="999"/>
                                          </p:stCondLst>
                                        </p:cTn>
                                        <p:tgtEl>
                                          <p:spTgt spid="15"/>
                                        </p:tgtEl>
                                        <p:attrNameLst>
                                          <p:attrName>style.visibility</p:attrName>
                                        </p:attrNameLst>
                                      </p:cBhvr>
                                      <p:to>
                                        <p:strVal val="hidden"/>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2" presetClass="exit" presetSubtype="2" fill="hold" grpId="0" nodeType="withEffect">
                                  <p:stCondLst>
                                    <p:cond delay="0"/>
                                  </p:stCondLst>
                                  <p:childTnLst>
                                    <p:anim calcmode="lin" valueType="num">
                                      <p:cBhvr additive="base">
                                        <p:cTn id="19" dur="1000"/>
                                        <p:tgtEl>
                                          <p:spTgt spid="16"/>
                                        </p:tgtEl>
                                        <p:attrNameLst>
                                          <p:attrName>ppt_x</p:attrName>
                                        </p:attrNameLst>
                                      </p:cBhvr>
                                      <p:tavLst>
                                        <p:tav tm="0">
                                          <p:val>
                                            <p:strVal val="ppt_x"/>
                                          </p:val>
                                        </p:tav>
                                        <p:tav tm="100000">
                                          <p:val>
                                            <p:strVal val="1+ppt_w/2"/>
                                          </p:val>
                                        </p:tav>
                                      </p:tavLst>
                                    </p:anim>
                                    <p:anim calcmode="lin" valueType="num">
                                      <p:cBhvr additive="base">
                                        <p:cTn id="20" dur="1000"/>
                                        <p:tgtEl>
                                          <p:spTgt spid="16"/>
                                        </p:tgtEl>
                                        <p:attrNameLst>
                                          <p:attrName>ppt_y</p:attrName>
                                        </p:attrNameLst>
                                      </p:cBhvr>
                                      <p:tavLst>
                                        <p:tav tm="0">
                                          <p:val>
                                            <p:strVal val="ppt_y"/>
                                          </p:val>
                                        </p:tav>
                                        <p:tav tm="100000">
                                          <p:val>
                                            <p:strVal val="ppt_y"/>
                                          </p:val>
                                        </p:tav>
                                      </p:tavLst>
                                    </p:anim>
                                    <p:set>
                                      <p:cBhvr>
                                        <p:cTn id="21" dur="1" fill="hold">
                                          <p:stCondLst>
                                            <p:cond delay="999"/>
                                          </p:stCondLst>
                                        </p:cTn>
                                        <p:tgtEl>
                                          <p:spTgt spid="16"/>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z="3600" dirty="0">
                <a:ea typeface="ＭＳ Ｐゴシック" panose="020B0600070205080204" pitchFamily="34" charset="-128"/>
              </a:rPr>
              <a:t>Recognition as 3D Matching</a:t>
            </a:r>
          </a:p>
        </p:txBody>
      </p:sp>
      <p:sp>
        <p:nvSpPr>
          <p:cNvPr id="4" name="Rectangle 3">
            <a:extLst>
              <a:ext uri="{FF2B5EF4-FFF2-40B4-BE49-F238E27FC236}">
                <a16:creationId xmlns:a16="http://schemas.microsoft.com/office/drawing/2014/main" id="{ED67E7DE-6EFF-2744-838F-DBF2CF13E9BB}"/>
              </a:ext>
            </a:extLst>
          </p:cNvPr>
          <p:cNvSpPr/>
          <p:nvPr/>
        </p:nvSpPr>
        <p:spPr>
          <a:xfrm>
            <a:off x="0" y="6253067"/>
            <a:ext cx="9144000" cy="353943"/>
          </a:xfrm>
          <a:prstGeom prst="rect">
            <a:avLst/>
          </a:prstGeom>
        </p:spPr>
        <p:txBody>
          <a:bodyPr wrap="square">
            <a:spAutoFit/>
          </a:bodyPr>
          <a:lstStyle/>
          <a:p>
            <a:pPr algn="ctr"/>
            <a:r>
              <a:rPr lang="en-US" sz="1700" dirty="0">
                <a:solidFill>
                  <a:srgbClr val="000000"/>
                </a:solidFill>
                <a:latin typeface="Helvetica" pitchFamily="2" charset="0"/>
                <a:hlinkClick r:id="rId3"/>
              </a:rPr>
              <a:t>Recognizing solid objects by alignment with an image</a:t>
            </a:r>
            <a:r>
              <a:rPr lang="en-US" sz="1700" dirty="0">
                <a:solidFill>
                  <a:srgbClr val="000000"/>
                </a:solidFill>
                <a:latin typeface="Helvetica" pitchFamily="2" charset="0"/>
              </a:rPr>
              <a:t>. </a:t>
            </a:r>
            <a:r>
              <a:rPr lang="en-US" sz="1700" dirty="0" err="1">
                <a:solidFill>
                  <a:srgbClr val="000000"/>
                </a:solidFill>
                <a:latin typeface="Helvetica" pitchFamily="2" charset="0"/>
              </a:rPr>
              <a:t>Huttenlocher</a:t>
            </a:r>
            <a:r>
              <a:rPr lang="en-US" sz="1700" dirty="0">
                <a:solidFill>
                  <a:srgbClr val="000000"/>
                </a:solidFill>
                <a:latin typeface="Helvetica" pitchFamily="2" charset="0"/>
              </a:rPr>
              <a:t> and Ullman IJCV 1990.</a:t>
            </a:r>
            <a:endParaRPr lang="en-US" sz="1700" dirty="0">
              <a:solidFill>
                <a:srgbClr val="000000"/>
              </a:solidFill>
              <a:effectLst/>
              <a:latin typeface="Helvetica" pitchFamily="2" charset="0"/>
            </a:endParaRPr>
          </a:p>
        </p:txBody>
      </p:sp>
      <p:pic>
        <p:nvPicPr>
          <p:cNvPr id="2" name="Picture 1">
            <a:extLst>
              <a:ext uri="{FF2B5EF4-FFF2-40B4-BE49-F238E27FC236}">
                <a16:creationId xmlns:a16="http://schemas.microsoft.com/office/drawing/2014/main" id="{28E9FAD2-761D-AD41-B17E-1968DDDF7834}"/>
              </a:ext>
            </a:extLst>
          </p:cNvPr>
          <p:cNvPicPr>
            <a:picLocks noChangeAspect="1"/>
          </p:cNvPicPr>
          <p:nvPr/>
        </p:nvPicPr>
        <p:blipFill>
          <a:blip r:embed="rId4"/>
          <a:stretch>
            <a:fillRect/>
          </a:stretch>
        </p:blipFill>
        <p:spPr>
          <a:xfrm>
            <a:off x="838200" y="1087152"/>
            <a:ext cx="7924800" cy="5007911"/>
          </a:xfrm>
          <a:prstGeom prst="rect">
            <a:avLst/>
          </a:prstGeom>
        </p:spPr>
      </p:pic>
    </p:spTree>
    <p:extLst>
      <p:ext uri="{BB962C8B-B14F-4D97-AF65-F5344CB8AC3E}">
        <p14:creationId xmlns:p14="http://schemas.microsoft.com/office/powerpoint/2010/main" val="27725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67481"/>
            <a:ext cx="8229600" cy="914400"/>
          </a:xfrm>
        </p:spPr>
        <p:txBody>
          <a:bodyPr/>
          <a:lstStyle/>
          <a:p>
            <a:r>
              <a:rPr lang="en-US" altLang="en-US" dirty="0">
                <a:ea typeface="ＭＳ Ｐゴシック" panose="020B0600070205080204" pitchFamily="34" charset="-128"/>
              </a:rPr>
              <a:t>Back to the case study</a:t>
            </a:r>
          </a:p>
        </p:txBody>
      </p:sp>
      <p:pic>
        <p:nvPicPr>
          <p:cNvPr id="2" name="Picture 1">
            <a:extLst>
              <a:ext uri="{FF2B5EF4-FFF2-40B4-BE49-F238E27FC236}">
                <a16:creationId xmlns:a16="http://schemas.microsoft.com/office/drawing/2014/main" id="{588961B7-4F66-1649-880D-C7C10D47BFA8}"/>
              </a:ext>
            </a:extLst>
          </p:cNvPr>
          <p:cNvPicPr>
            <a:picLocks noChangeAspect="1"/>
          </p:cNvPicPr>
          <p:nvPr/>
        </p:nvPicPr>
        <p:blipFill>
          <a:blip r:embed="rId3"/>
          <a:stretch>
            <a:fillRect/>
          </a:stretch>
        </p:blipFill>
        <p:spPr>
          <a:xfrm>
            <a:off x="1905000" y="1371600"/>
            <a:ext cx="5549900" cy="4861712"/>
          </a:xfrm>
          <a:prstGeom prst="rect">
            <a:avLst/>
          </a:prstGeom>
        </p:spPr>
      </p:pic>
    </p:spTree>
    <p:extLst>
      <p:ext uri="{BB962C8B-B14F-4D97-AF65-F5344CB8AC3E}">
        <p14:creationId xmlns:p14="http://schemas.microsoft.com/office/powerpoint/2010/main" val="3204027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US" dirty="0">
                <a:ea typeface="+mj-ea"/>
                <a:cs typeface="+mj-cs"/>
              </a:rPr>
              <a:t>What are the right features?</a:t>
            </a:r>
          </a:p>
        </p:txBody>
      </p:sp>
      <p:sp>
        <p:nvSpPr>
          <p:cNvPr id="3" name="Content Placeholder 2"/>
          <p:cNvSpPr>
            <a:spLocks noGrp="1"/>
          </p:cNvSpPr>
          <p:nvPr>
            <p:ph idx="1"/>
          </p:nvPr>
        </p:nvSpPr>
        <p:spPr/>
        <p:txBody>
          <a:bodyPr/>
          <a:lstStyle/>
          <a:p>
            <a:pPr marL="0" indent="0" eaLnBrk="1" hangingPunct="1">
              <a:lnSpc>
                <a:spcPct val="90000"/>
              </a:lnSpc>
              <a:buFont typeface="Arial" panose="020B0604020202020204" pitchFamily="34" charset="0"/>
              <a:buNone/>
            </a:pPr>
            <a:r>
              <a:rPr lang="en-US" altLang="en-US" sz="2800"/>
              <a:t>Depend on what you want to know!</a:t>
            </a:r>
          </a:p>
          <a:p>
            <a:pPr marL="0" indent="0" eaLnBrk="1" hangingPunct="1">
              <a:lnSpc>
                <a:spcPct val="90000"/>
              </a:lnSpc>
              <a:buFont typeface="Arial" panose="020B0604020202020204" pitchFamily="34" charset="0"/>
              <a:buNone/>
            </a:pPr>
            <a:endParaRPr lang="en-US" altLang="en-US"/>
          </a:p>
          <a:p>
            <a:pPr marL="0" indent="0" eaLnBrk="1" hangingPunct="1">
              <a:lnSpc>
                <a:spcPct val="90000"/>
              </a:lnSpc>
            </a:pPr>
            <a:r>
              <a:rPr lang="en-US" altLang="en-US" sz="2800"/>
              <a:t>Object: shape</a:t>
            </a:r>
          </a:p>
          <a:p>
            <a:pPr lvl="1" eaLnBrk="1" hangingPunct="1">
              <a:lnSpc>
                <a:spcPct val="90000"/>
              </a:lnSpc>
            </a:pPr>
            <a:r>
              <a:rPr lang="en-US" altLang="en-US"/>
              <a:t>Local shape info, shading, shadows, texture</a:t>
            </a:r>
          </a:p>
          <a:p>
            <a:pPr marL="0" indent="0" eaLnBrk="1" hangingPunct="1">
              <a:lnSpc>
                <a:spcPct val="90000"/>
              </a:lnSpc>
            </a:pPr>
            <a:r>
              <a:rPr lang="en-US" altLang="en-US" sz="2800"/>
              <a:t>Scene : geometric layout</a:t>
            </a:r>
          </a:p>
          <a:p>
            <a:pPr lvl="1" eaLnBrk="1" hangingPunct="1">
              <a:lnSpc>
                <a:spcPct val="90000"/>
              </a:lnSpc>
            </a:pPr>
            <a:r>
              <a:rPr lang="en-US" altLang="en-US"/>
              <a:t> linear perspective, gradients, line segments</a:t>
            </a:r>
          </a:p>
          <a:p>
            <a:pPr marL="0" indent="0" eaLnBrk="1" hangingPunct="1">
              <a:lnSpc>
                <a:spcPct val="90000"/>
              </a:lnSpc>
            </a:pPr>
            <a:r>
              <a:rPr lang="en-US" altLang="en-US" sz="2800"/>
              <a:t>Material properties: albedo, feel, hardness</a:t>
            </a:r>
          </a:p>
          <a:p>
            <a:pPr lvl="1" eaLnBrk="1" hangingPunct="1">
              <a:lnSpc>
                <a:spcPct val="90000"/>
              </a:lnSpc>
            </a:pPr>
            <a:r>
              <a:rPr lang="en-US" altLang="en-US"/>
              <a:t>Color, texture</a:t>
            </a:r>
          </a:p>
          <a:p>
            <a:pPr marL="0" indent="0" eaLnBrk="1" hangingPunct="1">
              <a:lnSpc>
                <a:spcPct val="90000"/>
              </a:lnSpc>
            </a:pPr>
            <a:r>
              <a:rPr lang="en-US" altLang="en-US" sz="2800"/>
              <a:t>Action: motion</a:t>
            </a:r>
            <a:endParaRPr lang="en-US" altLang="en-US"/>
          </a:p>
          <a:p>
            <a:pPr lvl="1" eaLnBrk="1" hangingPunct="1">
              <a:lnSpc>
                <a:spcPct val="90000"/>
              </a:lnSpc>
            </a:pPr>
            <a:r>
              <a:rPr lang="en-US" altLang="en-US"/>
              <a:t>Optical flow, tracked points</a:t>
            </a:r>
          </a:p>
        </p:txBody>
      </p:sp>
    </p:spTree>
    <p:extLst>
      <p:ext uri="{BB962C8B-B14F-4D97-AF65-F5344CB8AC3E}">
        <p14:creationId xmlns:p14="http://schemas.microsoft.com/office/powerpoint/2010/main" val="1377912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7675" y="152400"/>
            <a:ext cx="8229600" cy="914400"/>
          </a:xfrm>
        </p:spPr>
        <p:txBody>
          <a:bodyPr/>
          <a:lstStyle/>
          <a:p>
            <a:r>
              <a:rPr lang="en-US" altLang="en-US" dirty="0"/>
              <a:t>Stuff vs Objects</a:t>
            </a:r>
          </a:p>
        </p:txBody>
      </p:sp>
      <p:sp>
        <p:nvSpPr>
          <p:cNvPr id="3" name="Content Placeholder 2"/>
          <p:cNvSpPr>
            <a:spLocks noGrp="1"/>
          </p:cNvSpPr>
          <p:nvPr>
            <p:ph idx="1"/>
          </p:nvPr>
        </p:nvSpPr>
        <p:spPr/>
        <p:txBody>
          <a:bodyPr/>
          <a:lstStyle/>
          <a:p>
            <a:r>
              <a:rPr lang="en-US" altLang="en-US" dirty="0"/>
              <a:t>recognizing cloth fabric vs recognizing cups</a:t>
            </a:r>
          </a:p>
          <a:p>
            <a:pPr>
              <a:buFont typeface="Arial" panose="020B0604020202020204" pitchFamily="34" charset="0"/>
              <a:buNone/>
            </a:pPr>
            <a:endParaRPr lang="en-US" altLang="en-US" dirty="0"/>
          </a:p>
        </p:txBody>
      </p:sp>
      <p:pic>
        <p:nvPicPr>
          <p:cNvPr id="40964" name="Picture 2" descr="http://people.csail.mit.edu/celiu/CVPR2010/FMD/fabric/small/fabric_moderate_042_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3"/>
            <a:ext cx="2011680" cy="154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http://people.csail.mit.edu/celiu/CVPR2010/FMD/fabric/small/fabric_object_048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917" y="1752603"/>
            <a:ext cx="2011680" cy="154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people.csail.mit.edu/celiu/CVPR2010/FMD/fabric/small/fabric_moderate_003_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917" y="3276958"/>
            <a:ext cx="2011680" cy="154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http://people.csail.mit.edu/celiu/CVPR2010/FMD/fabric/small/fabric_object_039_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76352"/>
            <a:ext cx="2011680" cy="15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descr="http://people.csail.mit.edu/celiu/CVPR2010/FMD/fabric/small/fabric_moderate_045_ne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821555"/>
            <a:ext cx="2011680" cy="15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2" descr="http://people.csail.mit.edu/celiu/CVPR2010/FMD/fabric/small/fabric_moderate_037_ne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1917" y="4822768"/>
            <a:ext cx="2011680" cy="154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mug">
            <a:extLst>
              <a:ext uri="{FF2B5EF4-FFF2-40B4-BE49-F238E27FC236}">
                <a16:creationId xmlns:a16="http://schemas.microsoft.com/office/drawing/2014/main" id="{A763A74E-CF4D-944D-A10E-263E74908C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1951" y="1786587"/>
            <a:ext cx="179197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Image result for mug">
            <a:extLst>
              <a:ext uri="{FF2B5EF4-FFF2-40B4-BE49-F238E27FC236}">
                <a16:creationId xmlns:a16="http://schemas.microsoft.com/office/drawing/2014/main" id="{B0577166-C217-354E-BFC6-9EB1FE6B5D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5527" r="18332"/>
          <a:stretch>
            <a:fillRect/>
          </a:stretch>
        </p:blipFill>
        <p:spPr bwMode="auto">
          <a:xfrm>
            <a:off x="7297700" y="4930650"/>
            <a:ext cx="1563116"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Image result for mug">
            <a:extLst>
              <a:ext uri="{FF2B5EF4-FFF2-40B4-BE49-F238E27FC236}">
                <a16:creationId xmlns:a16="http://schemas.microsoft.com/office/drawing/2014/main" id="{777D9FAE-C27B-E945-BEAA-6C77B8920C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9003" y="3360701"/>
            <a:ext cx="1506982"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Image result for mug">
            <a:extLst>
              <a:ext uri="{FF2B5EF4-FFF2-40B4-BE49-F238E27FC236}">
                <a16:creationId xmlns:a16="http://schemas.microsoft.com/office/drawing/2014/main" id="{008B1D93-CA58-844D-9877-ADD0F4CFDF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5826" y="1743326"/>
            <a:ext cx="157499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Image result for mug">
            <a:extLst>
              <a:ext uri="{FF2B5EF4-FFF2-40B4-BE49-F238E27FC236}">
                <a16:creationId xmlns:a16="http://schemas.microsoft.com/office/drawing/2014/main" id="{A691528F-CD7C-0945-9418-6BF19D6A76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8068" y="4930650"/>
            <a:ext cx="1825434"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 result for mug">
            <a:extLst>
              <a:ext uri="{FF2B5EF4-FFF2-40B4-BE49-F238E27FC236}">
                <a16:creationId xmlns:a16="http://schemas.microsoft.com/office/drawing/2014/main" id="{C447BA4F-7324-5C4E-87B5-9FF7A10444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96813" y="3360936"/>
            <a:ext cx="15544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a:t>Feature Design Process</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a:t>Start with a model</a:t>
            </a:r>
          </a:p>
          <a:p>
            <a:pPr marL="514350" indent="-514350">
              <a:buAutoNum type="arabicPeriod"/>
            </a:pPr>
            <a:r>
              <a:rPr lang="en-US" dirty="0"/>
              <a:t>Look at errors on development set</a:t>
            </a:r>
          </a:p>
          <a:p>
            <a:pPr marL="514350" indent="-514350">
              <a:buAutoNum type="arabicPeriod"/>
            </a:pPr>
            <a:r>
              <a:rPr lang="en-US" dirty="0"/>
              <a:t>Think of features that can improve performance</a:t>
            </a:r>
          </a:p>
          <a:p>
            <a:pPr marL="514350" indent="-514350">
              <a:buAutoNum type="arabicPeriod"/>
            </a:pPr>
            <a:r>
              <a:rPr lang="en-US" dirty="0"/>
              <a:t>Develop new model, test whether new features help.</a:t>
            </a:r>
          </a:p>
          <a:p>
            <a:pPr marL="514350" indent="-514350">
              <a:buAutoNum type="arabicPeriod"/>
            </a:pPr>
            <a:r>
              <a:rPr lang="en-US" dirty="0"/>
              <a:t>If not happy, go to step 1.</a:t>
            </a:r>
          </a:p>
          <a:p>
            <a:pPr marL="514350" indent="-514350">
              <a:buAutoNum type="arabicPeriod"/>
            </a:pPr>
            <a:r>
              <a:rPr lang="en-US" dirty="0"/>
              <a:t>“Ablations”: Simplify system, prune out features that don’t help anymore in presence of other features.</a:t>
            </a:r>
          </a:p>
        </p:txBody>
      </p:sp>
    </p:spTree>
    <p:extLst>
      <p:ext uri="{BB962C8B-B14F-4D97-AF65-F5344CB8AC3E}">
        <p14:creationId xmlns:p14="http://schemas.microsoft.com/office/powerpoint/2010/main" val="2062544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67481"/>
            <a:ext cx="8229600" cy="914400"/>
          </a:xfrm>
        </p:spPr>
        <p:txBody>
          <a:bodyPr/>
          <a:lstStyle/>
          <a:p>
            <a:r>
              <a:rPr lang="en-US" altLang="en-US" dirty="0">
                <a:ea typeface="ＭＳ Ｐゴシック" panose="020B0600070205080204" pitchFamily="34" charset="-128"/>
              </a:rPr>
              <a:t>Features vs Classifiers</a:t>
            </a:r>
          </a:p>
        </p:txBody>
      </p:sp>
      <p:pic>
        <p:nvPicPr>
          <p:cNvPr id="2" name="Picture 1">
            <a:extLst>
              <a:ext uri="{FF2B5EF4-FFF2-40B4-BE49-F238E27FC236}">
                <a16:creationId xmlns:a16="http://schemas.microsoft.com/office/drawing/2014/main" id="{588961B7-4F66-1649-880D-C7C10D47BFA8}"/>
              </a:ext>
            </a:extLst>
          </p:cNvPr>
          <p:cNvPicPr>
            <a:picLocks noChangeAspect="1"/>
          </p:cNvPicPr>
          <p:nvPr/>
        </p:nvPicPr>
        <p:blipFill>
          <a:blip r:embed="rId3"/>
          <a:stretch>
            <a:fillRect/>
          </a:stretch>
        </p:blipFill>
        <p:spPr>
          <a:xfrm>
            <a:off x="1905000" y="1371600"/>
            <a:ext cx="5549900" cy="4861712"/>
          </a:xfrm>
          <a:prstGeom prst="rect">
            <a:avLst/>
          </a:prstGeom>
        </p:spPr>
      </p:pic>
    </p:spTree>
    <p:extLst>
      <p:ext uri="{BB962C8B-B14F-4D97-AF65-F5344CB8AC3E}">
        <p14:creationId xmlns:p14="http://schemas.microsoft.com/office/powerpoint/2010/main" val="48391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hangingPunct="1"/>
            <a:r>
              <a:rPr lang="en-US" dirty="0">
                <a:latin typeface="+mn-lt"/>
              </a:rPr>
              <a:t>“Classic” recognition pipeline</a:t>
            </a:r>
          </a:p>
        </p:txBody>
      </p:sp>
      <p:sp>
        <p:nvSpPr>
          <p:cNvPr id="2" name="Rounded Rectangle 1"/>
          <p:cNvSpPr>
            <a:spLocks noChangeArrowheads="1"/>
          </p:cNvSpPr>
          <p:nvPr/>
        </p:nvSpPr>
        <p:spPr bwMode="auto">
          <a:xfrm>
            <a:off x="1749425" y="2057400"/>
            <a:ext cx="2593975" cy="1600200"/>
          </a:xfrm>
          <a:prstGeom prst="roundRect">
            <a:avLst>
              <a:gd name="adj" fmla="val 16667"/>
            </a:avLst>
          </a:prstGeom>
          <a:solidFill>
            <a:schemeClr val="accent2">
              <a:lumMod val="60000"/>
              <a:lumOff val="40000"/>
            </a:schemeClr>
          </a:solidFill>
          <a:ln w="9525">
            <a:noFill/>
            <a:round/>
            <a:headEnd/>
            <a:tailEnd/>
          </a:ln>
          <a:effectLst>
            <a:outerShdw dist="23000" dir="5400000" rotWithShape="0">
              <a:srgbClr val="808080">
                <a:alpha val="34998"/>
              </a:srgbClr>
            </a:outerShdw>
          </a:effectLst>
        </p:spPr>
        <p:txBody>
          <a:bodyPr lIns="91430" tIns="45715" rIns="91430" bIns="45715" anchor="ctr"/>
          <a:lstStyle/>
          <a:p>
            <a:pPr algn="ctr" eaLnBrk="0" hangingPunct="0">
              <a:spcBef>
                <a:spcPct val="0"/>
              </a:spcBef>
              <a:defRPr/>
            </a:pPr>
            <a:r>
              <a:rPr lang="en-US" sz="2400" b="0" dirty="0">
                <a:solidFill>
                  <a:srgbClr val="000000"/>
                </a:solidFill>
                <a:latin typeface="Arial"/>
                <a:cs typeface="Adobe Caslon Pro"/>
              </a:rPr>
              <a:t>Feature representation</a:t>
            </a:r>
          </a:p>
        </p:txBody>
      </p:sp>
      <p:sp>
        <p:nvSpPr>
          <p:cNvPr id="12" name="Rounded Rectangle 11"/>
          <p:cNvSpPr>
            <a:spLocks noChangeArrowheads="1"/>
          </p:cNvSpPr>
          <p:nvPr/>
        </p:nvSpPr>
        <p:spPr bwMode="auto">
          <a:xfrm>
            <a:off x="4876310" y="2057400"/>
            <a:ext cx="2593975" cy="1600200"/>
          </a:xfrm>
          <a:prstGeom prst="roundRect">
            <a:avLst>
              <a:gd name="adj" fmla="val 16667"/>
            </a:avLst>
          </a:prstGeom>
          <a:solidFill>
            <a:srgbClr val="00B0F0"/>
          </a:solidFill>
          <a:ln w="9525">
            <a:noFill/>
            <a:round/>
            <a:headEnd/>
            <a:tailEnd/>
          </a:ln>
          <a:effectLst>
            <a:outerShdw dist="23000" dir="5400000" rotWithShape="0">
              <a:srgbClr val="808080">
                <a:alpha val="34998"/>
              </a:srgbClr>
            </a:outerShdw>
          </a:effectLst>
        </p:spPr>
        <p:txBody>
          <a:bodyPr lIns="91430" tIns="45715" rIns="91430" bIns="45715" anchor="ctr"/>
          <a:lstStyle/>
          <a:p>
            <a:pPr algn="ctr" eaLnBrk="0" hangingPunct="0">
              <a:spcBef>
                <a:spcPct val="0"/>
              </a:spcBef>
              <a:defRPr/>
            </a:pPr>
            <a:r>
              <a:rPr lang="en-US" sz="2400" b="0" dirty="0">
                <a:solidFill>
                  <a:srgbClr val="000000"/>
                </a:solidFill>
                <a:latin typeface="Arial"/>
                <a:cs typeface="Adobe Caslon Pro"/>
              </a:rPr>
              <a:t>Trainable</a:t>
            </a:r>
            <a:br>
              <a:rPr lang="en-US" sz="2400" b="0" dirty="0">
                <a:solidFill>
                  <a:srgbClr val="000000"/>
                </a:solidFill>
                <a:latin typeface="Arial"/>
                <a:cs typeface="Adobe Caslon Pro"/>
              </a:rPr>
            </a:br>
            <a:r>
              <a:rPr lang="en-US" sz="2400" b="0" dirty="0">
                <a:solidFill>
                  <a:srgbClr val="000000"/>
                </a:solidFill>
                <a:latin typeface="Arial"/>
                <a:cs typeface="Adobe Caslon Pro"/>
              </a:rPr>
              <a:t>classifier</a:t>
            </a:r>
          </a:p>
        </p:txBody>
      </p:sp>
      <p:sp>
        <p:nvSpPr>
          <p:cNvPr id="16" name="Right Arrow 15"/>
          <p:cNvSpPr>
            <a:spLocks noChangeArrowheads="1"/>
          </p:cNvSpPr>
          <p:nvPr/>
        </p:nvSpPr>
        <p:spPr bwMode="auto">
          <a:xfrm>
            <a:off x="1371600" y="2743200"/>
            <a:ext cx="304800" cy="266700"/>
          </a:xfrm>
          <a:prstGeom prst="rightArrow">
            <a:avLst>
              <a:gd name="adj1" fmla="val 50000"/>
              <a:gd name="adj2" fmla="val 50000"/>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lIns="91430" tIns="45715" rIns="91430" bIns="45715" anchor="ctr"/>
          <a:lstStyle/>
          <a:p>
            <a:pPr eaLnBrk="0" hangingPunct="0">
              <a:spcBef>
                <a:spcPct val="0"/>
              </a:spcBef>
              <a:defRPr/>
            </a:pPr>
            <a:endParaRPr lang="en-US" sz="2400" b="0">
              <a:solidFill>
                <a:srgbClr val="000000"/>
              </a:solidFill>
              <a:latin typeface="Arial"/>
              <a:cs typeface="Arial" charset="0"/>
            </a:endParaRPr>
          </a:p>
        </p:txBody>
      </p:sp>
      <p:sp>
        <p:nvSpPr>
          <p:cNvPr id="18" name="Right Arrow 17"/>
          <p:cNvSpPr>
            <a:spLocks noChangeArrowheads="1"/>
          </p:cNvSpPr>
          <p:nvPr/>
        </p:nvSpPr>
        <p:spPr bwMode="auto">
          <a:xfrm>
            <a:off x="7543309" y="2743200"/>
            <a:ext cx="381000" cy="228600"/>
          </a:xfrm>
          <a:prstGeom prst="rightArrow">
            <a:avLst>
              <a:gd name="adj1" fmla="val 50000"/>
              <a:gd name="adj2" fmla="val 50000"/>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lIns="91430" tIns="45715" rIns="91430" bIns="45715" anchor="ctr"/>
          <a:lstStyle/>
          <a:p>
            <a:pPr eaLnBrk="0" hangingPunct="0">
              <a:spcBef>
                <a:spcPct val="0"/>
              </a:spcBef>
              <a:defRPr/>
            </a:pPr>
            <a:endParaRPr lang="en-US" sz="2400" b="0">
              <a:solidFill>
                <a:srgbClr val="000000"/>
              </a:solidFill>
              <a:latin typeface="Arial"/>
              <a:cs typeface="Arial" charset="0"/>
            </a:endParaRPr>
          </a:p>
        </p:txBody>
      </p:sp>
      <p:sp>
        <p:nvSpPr>
          <p:cNvPr id="10253" name="TextBox 20"/>
          <p:cNvSpPr txBox="1">
            <a:spLocks noChangeArrowheads="1"/>
          </p:cNvSpPr>
          <p:nvPr/>
        </p:nvSpPr>
        <p:spPr bwMode="auto">
          <a:xfrm>
            <a:off x="247276" y="2362200"/>
            <a:ext cx="1810124" cy="8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r>
              <a:rPr lang="en-US" sz="2400" b="0" dirty="0">
                <a:solidFill>
                  <a:srgbClr val="000000"/>
                </a:solidFill>
                <a:latin typeface="Arial"/>
              </a:rPr>
              <a:t>Image</a:t>
            </a:r>
          </a:p>
          <a:p>
            <a:pPr eaLnBrk="1" hangingPunct="1">
              <a:spcBef>
                <a:spcPct val="0"/>
              </a:spcBef>
            </a:pPr>
            <a:r>
              <a:rPr lang="en-US" sz="2400" b="0" dirty="0">
                <a:solidFill>
                  <a:srgbClr val="000000"/>
                </a:solidFill>
                <a:latin typeface="Arial"/>
              </a:rPr>
              <a:t>Pixels</a:t>
            </a:r>
          </a:p>
        </p:txBody>
      </p:sp>
      <p:sp>
        <p:nvSpPr>
          <p:cNvPr id="20" name="TextBox 20"/>
          <p:cNvSpPr txBox="1">
            <a:spLocks noChangeArrowheads="1"/>
          </p:cNvSpPr>
          <p:nvPr/>
        </p:nvSpPr>
        <p:spPr bwMode="auto">
          <a:xfrm>
            <a:off x="7917287" y="2438400"/>
            <a:ext cx="1226713" cy="8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0" tIns="45715" rIns="91430" bIns="45715">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r>
              <a:rPr lang="en-US" sz="2400" b="0" dirty="0">
                <a:solidFill>
                  <a:srgbClr val="000000"/>
                </a:solidFill>
                <a:latin typeface="Arial"/>
              </a:rPr>
              <a:t>Class label</a:t>
            </a:r>
          </a:p>
        </p:txBody>
      </p:sp>
      <p:sp>
        <p:nvSpPr>
          <p:cNvPr id="13" name="Right Arrow 12"/>
          <p:cNvSpPr>
            <a:spLocks noChangeArrowheads="1"/>
          </p:cNvSpPr>
          <p:nvPr/>
        </p:nvSpPr>
        <p:spPr bwMode="auto">
          <a:xfrm>
            <a:off x="4419600" y="2743200"/>
            <a:ext cx="381000" cy="228600"/>
          </a:xfrm>
          <a:prstGeom prst="rightArrow">
            <a:avLst>
              <a:gd name="adj1" fmla="val 50000"/>
              <a:gd name="adj2" fmla="val 50000"/>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lIns="91430" tIns="45715" rIns="91430" bIns="45715" anchor="ctr"/>
          <a:lstStyle/>
          <a:p>
            <a:pPr eaLnBrk="0" hangingPunct="0">
              <a:spcBef>
                <a:spcPct val="0"/>
              </a:spcBef>
              <a:defRPr/>
            </a:pPr>
            <a:endParaRPr lang="en-US" sz="2400" b="0">
              <a:solidFill>
                <a:srgbClr val="000000"/>
              </a:solidFill>
              <a:latin typeface="Arial"/>
              <a:cs typeface="Arial" charset="0"/>
            </a:endParaRPr>
          </a:p>
        </p:txBody>
      </p:sp>
    </p:spTree>
    <p:extLst>
      <p:ext uri="{BB962C8B-B14F-4D97-AF65-F5344CB8AC3E}">
        <p14:creationId xmlns:p14="http://schemas.microsoft.com/office/powerpoint/2010/main" val="3332527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altLang="en-US" sz="3200" dirty="0"/>
              <a:t>Categorization involves </a:t>
            </a:r>
            <a:r>
              <a:rPr lang="en-US" altLang="en-US" sz="3200" b="1" dirty="0"/>
              <a:t>features</a:t>
            </a:r>
            <a:r>
              <a:rPr lang="en-US" altLang="en-US" sz="3200" dirty="0"/>
              <a:t> and a classifier</a:t>
            </a:r>
          </a:p>
        </p:txBody>
      </p:sp>
      <p:sp>
        <p:nvSpPr>
          <p:cNvPr id="10" name="Rounded Rectangle 9"/>
          <p:cNvSpPr/>
          <p:nvPr/>
        </p:nvSpPr>
        <p:spPr>
          <a:xfrm>
            <a:off x="5272088" y="1452563"/>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Training Labels</a:t>
            </a:r>
          </a:p>
        </p:txBody>
      </p:sp>
      <p:grpSp>
        <p:nvGrpSpPr>
          <p:cNvPr id="35844" name="Group 12"/>
          <p:cNvGrpSpPr>
            <a:grpSpLocks/>
          </p:cNvGrpSpPr>
          <p:nvPr/>
        </p:nvGrpSpPr>
        <p:grpSpPr bwMode="auto">
          <a:xfrm>
            <a:off x="76200" y="1452563"/>
            <a:ext cx="2200275" cy="2849562"/>
            <a:chOff x="228600" y="1417320"/>
            <a:chExt cx="2438400" cy="2849880"/>
          </a:xfrm>
        </p:grpSpPr>
        <p:pic>
          <p:nvPicPr>
            <p:cNvPr id="358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8"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latin typeface="Arial" panose="020B0604020202020204" pitchFamily="34" charset="0"/>
                </a:rPr>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400"/>
            </a:p>
          </p:txBody>
        </p:sp>
      </p:grpSp>
      <p:sp>
        <p:nvSpPr>
          <p:cNvPr id="12" name="Rounded Rectangle 11"/>
          <p:cNvSpPr/>
          <p:nvPr/>
        </p:nvSpPr>
        <p:spPr>
          <a:xfrm>
            <a:off x="5272088" y="2773363"/>
            <a:ext cx="16002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Classifier Training</a:t>
            </a:r>
          </a:p>
        </p:txBody>
      </p:sp>
      <p:sp>
        <p:nvSpPr>
          <p:cNvPr id="35846" name="TextBox 13"/>
          <p:cNvSpPr txBox="1">
            <a:spLocks noChangeArrowheads="1"/>
          </p:cNvSpPr>
          <p:nvPr/>
        </p:nvSpPr>
        <p:spPr bwMode="auto">
          <a:xfrm>
            <a:off x="2986088" y="1550988"/>
            <a:ext cx="16494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200">
                <a:latin typeface="Arial" panose="020B0604020202020204" pitchFamily="34" charset="0"/>
              </a:rPr>
              <a:t>Training</a:t>
            </a:r>
            <a:endParaRPr lang="en-US" altLang="en-US">
              <a:latin typeface="Arial" panose="020B0604020202020204" pitchFamily="34" charset="0"/>
            </a:endParaRPr>
          </a:p>
        </p:txBody>
      </p:sp>
      <p:sp>
        <p:nvSpPr>
          <p:cNvPr id="15" name="Rounded Rectangle 14"/>
          <p:cNvSpPr/>
          <p:nvPr/>
        </p:nvSpPr>
        <p:spPr>
          <a:xfrm>
            <a:off x="2933700" y="2773363"/>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Image Features</a:t>
            </a:r>
          </a:p>
        </p:txBody>
      </p:sp>
      <p:sp>
        <p:nvSpPr>
          <p:cNvPr id="16" name="Right Arrow 15"/>
          <p:cNvSpPr/>
          <p:nvPr/>
        </p:nvSpPr>
        <p:spPr>
          <a:xfrm>
            <a:off x="2346325"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17" name="Right Arrow 16"/>
          <p:cNvSpPr/>
          <p:nvPr/>
        </p:nvSpPr>
        <p:spPr>
          <a:xfrm>
            <a:off x="4713288" y="3048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18" name="Right Arrow 17"/>
          <p:cNvSpPr/>
          <p:nvPr/>
        </p:nvSpPr>
        <p:spPr>
          <a:xfrm rot="5400000">
            <a:off x="5843588" y="236696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585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 y="5060950"/>
            <a:ext cx="177958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933700" y="5410200"/>
            <a:ext cx="1752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Image Features</a:t>
            </a:r>
          </a:p>
        </p:txBody>
      </p:sp>
      <p:sp>
        <p:nvSpPr>
          <p:cNvPr id="20" name="Right Arrow 19"/>
          <p:cNvSpPr/>
          <p:nvPr/>
        </p:nvSpPr>
        <p:spPr>
          <a:xfrm>
            <a:off x="2339975" y="568483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35854" name="TextBox 20"/>
          <p:cNvSpPr txBox="1">
            <a:spLocks noChangeArrowheads="1"/>
          </p:cNvSpPr>
          <p:nvPr/>
        </p:nvSpPr>
        <p:spPr bwMode="auto">
          <a:xfrm>
            <a:off x="3068638" y="4659313"/>
            <a:ext cx="1482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200">
                <a:latin typeface="Arial" panose="020B0604020202020204" pitchFamily="34" charset="0"/>
              </a:rPr>
              <a:t>Testing</a:t>
            </a:r>
            <a:endParaRPr lang="en-US" altLang="en-US">
              <a:latin typeface="Arial" panose="020B0604020202020204" pitchFamily="34" charset="0"/>
            </a:endParaRPr>
          </a:p>
        </p:txBody>
      </p:sp>
      <p:sp>
        <p:nvSpPr>
          <p:cNvPr id="35855" name="TextBox 21"/>
          <p:cNvSpPr txBox="1">
            <a:spLocks noChangeArrowheads="1"/>
          </p:cNvSpPr>
          <p:nvPr/>
        </p:nvSpPr>
        <p:spPr bwMode="auto">
          <a:xfrm>
            <a:off x="331788" y="6375400"/>
            <a:ext cx="168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latin typeface="Arial" panose="020B0604020202020204" pitchFamily="34" charset="0"/>
              </a:rPr>
              <a:t>Test Image</a:t>
            </a:r>
          </a:p>
        </p:txBody>
      </p:sp>
      <p:sp>
        <p:nvSpPr>
          <p:cNvPr id="23" name="Right Arrow 22"/>
          <p:cNvSpPr/>
          <p:nvPr/>
        </p:nvSpPr>
        <p:spPr>
          <a:xfrm>
            <a:off x="6899275" y="307975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24" name="Rounded Rectangle 23"/>
          <p:cNvSpPr/>
          <p:nvPr/>
        </p:nvSpPr>
        <p:spPr>
          <a:xfrm>
            <a:off x="7459663" y="2773363"/>
            <a:ext cx="15621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Trained Classifier</a:t>
            </a:r>
          </a:p>
        </p:txBody>
      </p:sp>
      <p:sp>
        <p:nvSpPr>
          <p:cNvPr id="26" name="Right Arrow 25"/>
          <p:cNvSpPr/>
          <p:nvPr/>
        </p:nvSpPr>
        <p:spPr>
          <a:xfrm>
            <a:off x="4692650" y="5726113"/>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
        <p:nvSpPr>
          <p:cNvPr id="35859" name="TextBox 27"/>
          <p:cNvSpPr txBox="1">
            <a:spLocks noChangeArrowheads="1"/>
          </p:cNvSpPr>
          <p:nvPr/>
        </p:nvSpPr>
        <p:spPr bwMode="auto">
          <a:xfrm>
            <a:off x="7443788" y="5913438"/>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b="1">
                <a:solidFill>
                  <a:srgbClr val="FF0000"/>
                </a:solidFill>
                <a:latin typeface="Arial" panose="020B0604020202020204" pitchFamily="34" charset="0"/>
              </a:rPr>
              <a:t>Outdoor</a:t>
            </a:r>
          </a:p>
        </p:txBody>
      </p:sp>
      <p:sp>
        <p:nvSpPr>
          <p:cNvPr id="35860" name="TextBox 28"/>
          <p:cNvSpPr txBox="1">
            <a:spLocks noChangeArrowheads="1"/>
          </p:cNvSpPr>
          <p:nvPr/>
        </p:nvSpPr>
        <p:spPr bwMode="auto">
          <a:xfrm>
            <a:off x="7407275" y="538956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latin typeface="Arial" panose="020B0604020202020204" pitchFamily="34" charset="0"/>
              </a:rPr>
              <a:t>Prediction</a:t>
            </a:r>
          </a:p>
        </p:txBody>
      </p:sp>
      <p:sp>
        <p:nvSpPr>
          <p:cNvPr id="30" name="Rounded Rectangle 29"/>
          <p:cNvSpPr/>
          <p:nvPr/>
        </p:nvSpPr>
        <p:spPr>
          <a:xfrm>
            <a:off x="7459663" y="5243513"/>
            <a:ext cx="14478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31" name="Rounded Rectangle 30"/>
          <p:cNvSpPr/>
          <p:nvPr/>
        </p:nvSpPr>
        <p:spPr>
          <a:xfrm>
            <a:off x="5243513" y="5380038"/>
            <a:ext cx="15621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Trained Classifier</a:t>
            </a:r>
          </a:p>
        </p:txBody>
      </p:sp>
      <p:sp>
        <p:nvSpPr>
          <p:cNvPr id="32" name="Right Arrow 31"/>
          <p:cNvSpPr/>
          <p:nvPr/>
        </p:nvSpPr>
        <p:spPr>
          <a:xfrm>
            <a:off x="6856413" y="5715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spTree>
    <p:extLst>
      <p:ext uri="{BB962C8B-B14F-4D97-AF65-F5344CB8AC3E}">
        <p14:creationId xmlns:p14="http://schemas.microsoft.com/office/powerpoint/2010/main" val="671295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3113" y="187080"/>
            <a:ext cx="8229600" cy="914400"/>
          </a:xfrm>
        </p:spPr>
        <p:txBody>
          <a:bodyPr>
            <a:normAutofit fontScale="90000"/>
          </a:bodyPr>
          <a:lstStyle/>
          <a:p>
            <a:r>
              <a:rPr lang="en-US" dirty="0"/>
              <a:t>New training setup with moderate sized datasets</a:t>
            </a:r>
          </a:p>
        </p:txBody>
      </p:sp>
      <p:sp>
        <p:nvSpPr>
          <p:cNvPr id="10" name="Rounded Rectangle 9"/>
          <p:cNvSpPr/>
          <p:nvPr/>
        </p:nvSpPr>
        <p:spPr>
          <a:xfrm>
            <a:off x="5493357" y="1073974"/>
            <a:ext cx="1600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Training Labels</a:t>
            </a:r>
          </a:p>
        </p:txBody>
      </p:sp>
      <p:grpSp>
        <p:nvGrpSpPr>
          <p:cNvPr id="9220" name="Group 12"/>
          <p:cNvGrpSpPr>
            <a:grpSpLocks/>
          </p:cNvGrpSpPr>
          <p:nvPr/>
        </p:nvGrpSpPr>
        <p:grpSpPr bwMode="auto">
          <a:xfrm>
            <a:off x="264513" y="1827897"/>
            <a:ext cx="2438400" cy="2849562"/>
            <a:chOff x="228600" y="1417320"/>
            <a:chExt cx="2438400" cy="2849880"/>
          </a:xfrm>
        </p:grpSpPr>
        <p:pic>
          <p:nvPicPr>
            <p:cNvPr id="9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Box 7"/>
            <p:cNvSpPr txBox="1">
              <a:spLocks noChangeArrowheads="1"/>
            </p:cNvSpPr>
            <p:nvPr/>
          </p:nvSpPr>
          <p:spPr bwMode="auto">
            <a:xfrm>
              <a:off x="457200" y="141732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t>Training Images</a:t>
              </a:r>
            </a:p>
          </p:txBody>
        </p:sp>
        <p:sp>
          <p:nvSpPr>
            <p:cNvPr id="11" name="Rounded Rectangle 10"/>
            <p:cNvSpPr/>
            <p:nvPr/>
          </p:nvSpPr>
          <p:spPr>
            <a:xfrm>
              <a:off x="228600" y="1447485"/>
              <a:ext cx="2438400" cy="2819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grpSp>
      <p:sp>
        <p:nvSpPr>
          <p:cNvPr id="12" name="Rounded Rectangle 11"/>
          <p:cNvSpPr/>
          <p:nvPr/>
        </p:nvSpPr>
        <p:spPr>
          <a:xfrm>
            <a:off x="3408314" y="2560765"/>
            <a:ext cx="3461188" cy="1204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Tune CNN features and</a:t>
            </a:r>
          </a:p>
          <a:p>
            <a:pPr algn="ctr">
              <a:defRPr/>
            </a:pPr>
            <a:r>
              <a:rPr lang="en-US" sz="2400" dirty="0">
                <a:solidFill>
                  <a:schemeClr val="tx1"/>
                </a:solidFill>
              </a:rPr>
              <a:t>Neural Network classifier</a:t>
            </a:r>
          </a:p>
        </p:txBody>
      </p:sp>
      <p:sp>
        <p:nvSpPr>
          <p:cNvPr id="16" name="Right Arrow 15"/>
          <p:cNvSpPr/>
          <p:nvPr/>
        </p:nvSpPr>
        <p:spPr>
          <a:xfrm>
            <a:off x="2779113" y="3001059"/>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5400000">
            <a:off x="6064857" y="2064885"/>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a:off x="6939951" y="3001059"/>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7543800" y="2758301"/>
            <a:ext cx="11430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Trained Classifier</a:t>
            </a:r>
          </a:p>
        </p:txBody>
      </p:sp>
      <p:sp>
        <p:nvSpPr>
          <p:cNvPr id="19" name="Rounded Rectangle 18"/>
          <p:cNvSpPr/>
          <p:nvPr/>
        </p:nvSpPr>
        <p:spPr>
          <a:xfrm>
            <a:off x="2331057" y="5334000"/>
            <a:ext cx="3810000" cy="1143000"/>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Dataset similar to task with millions of labeled examples</a:t>
            </a:r>
          </a:p>
        </p:txBody>
      </p:sp>
      <p:sp>
        <p:nvSpPr>
          <p:cNvPr id="21" name="Right Arrow 20"/>
          <p:cNvSpPr/>
          <p:nvPr/>
        </p:nvSpPr>
        <p:spPr>
          <a:xfrm rot="16200000">
            <a:off x="3744165" y="4376067"/>
            <a:ext cx="1285352" cy="384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4492851" y="4132021"/>
            <a:ext cx="1424799" cy="923330"/>
          </a:xfrm>
          <a:prstGeom prst="rect">
            <a:avLst/>
          </a:prstGeom>
        </p:spPr>
        <p:txBody>
          <a:bodyPr wrap="square">
            <a:spAutoFit/>
          </a:bodyPr>
          <a:lstStyle/>
          <a:p>
            <a:pPr algn="ctr">
              <a:defRPr/>
            </a:pPr>
            <a:r>
              <a:rPr lang="en-US" dirty="0"/>
              <a:t>Initialize CNN Features</a:t>
            </a:r>
          </a:p>
        </p:txBody>
      </p:sp>
    </p:spTree>
    <p:extLst>
      <p:ext uri="{BB962C8B-B14F-4D97-AF65-F5344CB8AC3E}">
        <p14:creationId xmlns:p14="http://schemas.microsoft.com/office/powerpoint/2010/main" val="81974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z="3600" dirty="0">
                <a:ea typeface="ＭＳ Ｐゴシック" panose="020B0600070205080204" pitchFamily="34" charset="-128"/>
              </a:rPr>
              <a:t>Recognition as 3D Matching</a:t>
            </a:r>
          </a:p>
        </p:txBody>
      </p:sp>
      <p:pic>
        <p:nvPicPr>
          <p:cNvPr id="2" name="Picture 1">
            <a:extLst>
              <a:ext uri="{FF2B5EF4-FFF2-40B4-BE49-F238E27FC236}">
                <a16:creationId xmlns:a16="http://schemas.microsoft.com/office/drawing/2014/main" id="{FEE1DAD0-BD72-FD47-839D-753D259CE978}"/>
              </a:ext>
            </a:extLst>
          </p:cNvPr>
          <p:cNvPicPr>
            <a:picLocks noChangeAspect="1"/>
          </p:cNvPicPr>
          <p:nvPr/>
        </p:nvPicPr>
        <p:blipFill>
          <a:blip r:embed="rId3"/>
          <a:stretch>
            <a:fillRect/>
          </a:stretch>
        </p:blipFill>
        <p:spPr>
          <a:xfrm>
            <a:off x="30111" y="767080"/>
            <a:ext cx="6559652" cy="5485987"/>
          </a:xfrm>
          <a:prstGeom prst="rect">
            <a:avLst/>
          </a:prstGeom>
        </p:spPr>
      </p:pic>
      <p:sp>
        <p:nvSpPr>
          <p:cNvPr id="4" name="Rectangle 3">
            <a:extLst>
              <a:ext uri="{FF2B5EF4-FFF2-40B4-BE49-F238E27FC236}">
                <a16:creationId xmlns:a16="http://schemas.microsoft.com/office/drawing/2014/main" id="{ED67E7DE-6EFF-2744-838F-DBF2CF13E9BB}"/>
              </a:ext>
            </a:extLst>
          </p:cNvPr>
          <p:cNvSpPr/>
          <p:nvPr/>
        </p:nvSpPr>
        <p:spPr>
          <a:xfrm>
            <a:off x="0" y="6253067"/>
            <a:ext cx="9144000" cy="353943"/>
          </a:xfrm>
          <a:prstGeom prst="rect">
            <a:avLst/>
          </a:prstGeom>
        </p:spPr>
        <p:txBody>
          <a:bodyPr wrap="square">
            <a:spAutoFit/>
          </a:bodyPr>
          <a:lstStyle/>
          <a:p>
            <a:pPr algn="ctr"/>
            <a:r>
              <a:rPr lang="en-US" sz="1700" dirty="0">
                <a:solidFill>
                  <a:srgbClr val="000000"/>
                </a:solidFill>
                <a:latin typeface="Helvetica" pitchFamily="2" charset="0"/>
                <a:hlinkClick r:id="rId4"/>
              </a:rPr>
              <a:t>Recognizing solid objects by alignment with an image</a:t>
            </a:r>
            <a:r>
              <a:rPr lang="en-US" sz="1700" dirty="0">
                <a:solidFill>
                  <a:srgbClr val="000000"/>
                </a:solidFill>
                <a:latin typeface="Helvetica" pitchFamily="2" charset="0"/>
              </a:rPr>
              <a:t>. </a:t>
            </a:r>
            <a:r>
              <a:rPr lang="en-US" sz="1700" dirty="0" err="1">
                <a:solidFill>
                  <a:srgbClr val="000000"/>
                </a:solidFill>
                <a:latin typeface="Helvetica" pitchFamily="2" charset="0"/>
              </a:rPr>
              <a:t>Huttenlocher</a:t>
            </a:r>
            <a:r>
              <a:rPr lang="en-US" sz="1700" dirty="0">
                <a:solidFill>
                  <a:srgbClr val="000000"/>
                </a:solidFill>
                <a:latin typeface="Helvetica" pitchFamily="2" charset="0"/>
              </a:rPr>
              <a:t> and Ullman IJCV 1990.</a:t>
            </a:r>
            <a:endParaRPr lang="en-US" sz="1700" dirty="0">
              <a:solidFill>
                <a:srgbClr val="000000"/>
              </a:solidFill>
              <a:effectLst/>
              <a:latin typeface="Helvetica" pitchFamily="2" charset="0"/>
            </a:endParaRPr>
          </a:p>
        </p:txBody>
      </p:sp>
      <p:sp>
        <p:nvSpPr>
          <p:cNvPr id="7" name="Title 1">
            <a:extLst>
              <a:ext uri="{FF2B5EF4-FFF2-40B4-BE49-F238E27FC236}">
                <a16:creationId xmlns:a16="http://schemas.microsoft.com/office/drawing/2014/main" id="{645097AF-136B-9245-B82E-1F643F00BDCA}"/>
              </a:ext>
            </a:extLst>
          </p:cNvPr>
          <p:cNvSpPr txBox="1">
            <a:spLocks/>
          </p:cNvSpPr>
          <p:nvPr/>
        </p:nvSpPr>
        <p:spPr bwMode="auto">
          <a:xfrm>
            <a:off x="6795166" y="3276600"/>
            <a:ext cx="2133600" cy="14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pPr algn="ctr">
              <a:defRPr/>
            </a:pPr>
            <a:r>
              <a:rPr lang="en-US" sz="2800" dirty="0">
                <a:latin typeface="+mn-lt"/>
                <a:cs typeface="Arial" panose="020B0604020202020204" pitchFamily="34" charset="0"/>
              </a:rPr>
              <a:t>“Instance” Recognition</a:t>
            </a:r>
          </a:p>
        </p:txBody>
      </p:sp>
      <p:sp>
        <p:nvSpPr>
          <p:cNvPr id="8" name="Title 1">
            <a:extLst>
              <a:ext uri="{FF2B5EF4-FFF2-40B4-BE49-F238E27FC236}">
                <a16:creationId xmlns:a16="http://schemas.microsoft.com/office/drawing/2014/main" id="{6B77DCED-76FB-4040-A2D0-2AD3FE9B021D}"/>
              </a:ext>
            </a:extLst>
          </p:cNvPr>
          <p:cNvSpPr txBox="1">
            <a:spLocks/>
          </p:cNvSpPr>
          <p:nvPr/>
        </p:nvSpPr>
        <p:spPr bwMode="auto">
          <a:xfrm>
            <a:off x="6509416" y="4298416"/>
            <a:ext cx="2705100" cy="160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600">
                <a:solidFill>
                  <a:schemeClr val="tx1"/>
                </a:solidFill>
                <a:latin typeface="Calibri" pitchFamily="34" charset="0"/>
                <a:ea typeface="ＭＳ Ｐゴシック" charset="0"/>
                <a:cs typeface="ＭＳ Ｐゴシック"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pPr algn="ctr">
              <a:defRPr/>
            </a:pPr>
            <a:r>
              <a:rPr lang="en-US" sz="2800" dirty="0">
                <a:latin typeface="+mn-lt"/>
                <a:cs typeface="Arial" panose="020B0604020202020204" pitchFamily="34" charset="0"/>
              </a:rPr>
              <a:t>“Category-level” Recognition</a:t>
            </a:r>
          </a:p>
        </p:txBody>
      </p:sp>
    </p:spTree>
    <p:extLst>
      <p:ext uri="{BB962C8B-B14F-4D97-AF65-F5344CB8AC3E}">
        <p14:creationId xmlns:p14="http://schemas.microsoft.com/office/powerpoint/2010/main" val="270155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IMG_3534"/>
          <p:cNvPicPr>
            <a:picLocks noChangeAspect="1" noChangeArrowheads="1"/>
          </p:cNvPicPr>
          <p:nvPr/>
        </p:nvPicPr>
        <p:blipFill>
          <a:blip r:embed="rId3" cstate="print"/>
          <a:srcRect t="8163" b="17346"/>
          <a:stretch>
            <a:fillRect/>
          </a:stretch>
        </p:blipFill>
        <p:spPr bwMode="auto">
          <a:xfrm>
            <a:off x="1752600" y="685800"/>
            <a:ext cx="5772150" cy="6172200"/>
          </a:xfrm>
          <a:prstGeom prst="rect">
            <a:avLst/>
          </a:prstGeom>
          <a:noFill/>
          <a:ln w="9525">
            <a:noFill/>
            <a:miter lim="800000"/>
            <a:headEnd/>
            <a:tailEnd/>
          </a:ln>
        </p:spPr>
      </p:pic>
      <p:sp>
        <p:nvSpPr>
          <p:cNvPr id="10243" name="Text Box 2"/>
          <p:cNvSpPr txBox="1">
            <a:spLocks noChangeArrowheads="1"/>
          </p:cNvSpPr>
          <p:nvPr/>
        </p:nvSpPr>
        <p:spPr bwMode="auto">
          <a:xfrm>
            <a:off x="76200" y="0"/>
            <a:ext cx="8464550" cy="641350"/>
          </a:xfrm>
          <a:prstGeom prst="rect">
            <a:avLst/>
          </a:prstGeom>
          <a:noFill/>
          <a:ln w="9525">
            <a:noFill/>
            <a:miter lim="800000"/>
            <a:headEnd/>
            <a:tailEnd/>
          </a:ln>
        </p:spPr>
        <p:txBody>
          <a:bodyPr>
            <a:spAutoFit/>
          </a:bodyPr>
          <a:lstStyle/>
          <a:p>
            <a:r>
              <a:rPr lang="en-US" sz="3600" dirty="0"/>
              <a:t>Common recognition tasks</a:t>
            </a:r>
          </a:p>
        </p:txBody>
      </p:sp>
      <p:sp>
        <p:nvSpPr>
          <p:cNvPr id="2" name="TextBox 1"/>
          <p:cNvSpPr txBox="1"/>
          <p:nvPr/>
        </p:nvSpPr>
        <p:spPr>
          <a:xfrm>
            <a:off x="7848600" y="6334780"/>
            <a:ext cx="1295400" cy="523220"/>
          </a:xfrm>
          <a:prstGeom prst="rect">
            <a:avLst/>
          </a:prstGeom>
          <a:noFill/>
        </p:spPr>
        <p:txBody>
          <a:bodyPr wrap="square" rtlCol="0">
            <a:spAutoFit/>
          </a:bodyPr>
          <a:lstStyle/>
          <a:p>
            <a:r>
              <a:rPr lang="en-US" sz="1400" dirty="0"/>
              <a:t>Adapted from </a:t>
            </a:r>
            <a:r>
              <a:rPr lang="en-US" sz="1400" dirty="0" err="1"/>
              <a:t>Fei-Fei</a:t>
            </a:r>
            <a:r>
              <a:rPr lang="en-US" sz="1400" dirty="0"/>
              <a:t> Li</a:t>
            </a:r>
          </a:p>
        </p:txBody>
      </p:sp>
    </p:spTree>
    <p:extLst>
      <p:ext uri="{BB962C8B-B14F-4D97-AF65-F5344CB8AC3E}">
        <p14:creationId xmlns:p14="http://schemas.microsoft.com/office/powerpoint/2010/main" val="237075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IMG_3534"/>
          <p:cNvPicPr>
            <a:picLocks noChangeAspect="1" noChangeArrowheads="1"/>
          </p:cNvPicPr>
          <p:nvPr/>
        </p:nvPicPr>
        <p:blipFill>
          <a:blip r:embed="rId3" cstate="print"/>
          <a:srcRect t="8163" b="17346"/>
          <a:stretch>
            <a:fillRect/>
          </a:stretch>
        </p:blipFill>
        <p:spPr bwMode="auto">
          <a:xfrm>
            <a:off x="1752600" y="685800"/>
            <a:ext cx="5772150" cy="6172200"/>
          </a:xfrm>
          <a:prstGeom prst="rect">
            <a:avLst/>
          </a:prstGeom>
          <a:noFill/>
          <a:ln w="9525">
            <a:noFill/>
            <a:miter lim="800000"/>
            <a:headEnd/>
            <a:tailEnd/>
          </a:ln>
        </p:spPr>
      </p:pic>
      <p:sp>
        <p:nvSpPr>
          <p:cNvPr id="12291" name="Text Box 3"/>
          <p:cNvSpPr txBox="1">
            <a:spLocks noChangeArrowheads="1"/>
          </p:cNvSpPr>
          <p:nvPr/>
        </p:nvSpPr>
        <p:spPr bwMode="auto">
          <a:xfrm>
            <a:off x="152400" y="0"/>
            <a:ext cx="6754598" cy="646331"/>
          </a:xfrm>
          <a:prstGeom prst="rect">
            <a:avLst/>
          </a:prstGeom>
          <a:noFill/>
          <a:ln w="9525">
            <a:noFill/>
            <a:miter lim="800000"/>
            <a:headEnd/>
            <a:tailEnd/>
          </a:ln>
        </p:spPr>
        <p:txBody>
          <a:bodyPr wrap="none">
            <a:spAutoFit/>
          </a:bodyPr>
          <a:lstStyle/>
          <a:p>
            <a:r>
              <a:rPr lang="en-US" sz="3600" dirty="0"/>
              <a:t>Image classification and tagging</a:t>
            </a:r>
          </a:p>
        </p:txBody>
      </p:sp>
      <p:sp>
        <p:nvSpPr>
          <p:cNvPr id="12292" name="Text Box 4"/>
          <p:cNvSpPr txBox="1">
            <a:spLocks noChangeArrowheads="1"/>
          </p:cNvSpPr>
          <p:nvPr/>
        </p:nvSpPr>
        <p:spPr bwMode="auto">
          <a:xfrm>
            <a:off x="5029200" y="990600"/>
            <a:ext cx="2362200" cy="3252172"/>
          </a:xfrm>
          <a:prstGeom prst="rect">
            <a:avLst/>
          </a:prstGeom>
          <a:solidFill>
            <a:srgbClr val="D60093"/>
          </a:solidFill>
          <a:ln w="9525">
            <a:noFill/>
            <a:miter lim="800000"/>
            <a:headEnd/>
            <a:tailEnd/>
          </a:ln>
        </p:spPr>
        <p:txBody>
          <a:bodyPr wrap="square">
            <a:spAutoFit/>
          </a:bodyPr>
          <a:lstStyle/>
          <a:p>
            <a:pPr>
              <a:lnSpc>
                <a:spcPct val="80000"/>
              </a:lnSpc>
              <a:spcBef>
                <a:spcPct val="50000"/>
              </a:spcBef>
              <a:buFontTx/>
              <a:buChar char="•"/>
            </a:pPr>
            <a:r>
              <a:rPr lang="en-US" sz="2800" b="1" dirty="0">
                <a:solidFill>
                  <a:srgbClr val="FFFF00"/>
                </a:solidFill>
              </a:rPr>
              <a:t> outdoor</a:t>
            </a:r>
          </a:p>
          <a:p>
            <a:pPr>
              <a:lnSpc>
                <a:spcPct val="80000"/>
              </a:lnSpc>
              <a:spcBef>
                <a:spcPct val="50000"/>
              </a:spcBef>
              <a:buFontTx/>
              <a:buChar char="•"/>
            </a:pPr>
            <a:r>
              <a:rPr lang="en-US" sz="2800" b="1" dirty="0">
                <a:solidFill>
                  <a:srgbClr val="FFFF00"/>
                </a:solidFill>
              </a:rPr>
              <a:t> mountains</a:t>
            </a:r>
          </a:p>
          <a:p>
            <a:pPr>
              <a:lnSpc>
                <a:spcPct val="80000"/>
              </a:lnSpc>
              <a:spcBef>
                <a:spcPct val="50000"/>
              </a:spcBef>
              <a:buFontTx/>
              <a:buChar char="•"/>
            </a:pPr>
            <a:r>
              <a:rPr lang="en-US" sz="2800" b="1" dirty="0">
                <a:solidFill>
                  <a:srgbClr val="FFFF00"/>
                </a:solidFill>
              </a:rPr>
              <a:t> city</a:t>
            </a:r>
          </a:p>
          <a:p>
            <a:pPr>
              <a:lnSpc>
                <a:spcPct val="80000"/>
              </a:lnSpc>
              <a:spcBef>
                <a:spcPct val="50000"/>
              </a:spcBef>
              <a:buFontTx/>
              <a:buChar char="•"/>
            </a:pPr>
            <a:r>
              <a:rPr lang="en-US" sz="2800" b="1" dirty="0">
                <a:solidFill>
                  <a:srgbClr val="FFFF00"/>
                </a:solidFill>
              </a:rPr>
              <a:t> Asia</a:t>
            </a:r>
          </a:p>
          <a:p>
            <a:pPr>
              <a:lnSpc>
                <a:spcPct val="80000"/>
              </a:lnSpc>
              <a:spcBef>
                <a:spcPct val="50000"/>
              </a:spcBef>
              <a:buFontTx/>
              <a:buChar char="•"/>
            </a:pPr>
            <a:r>
              <a:rPr lang="en-US" sz="2800" b="1" dirty="0">
                <a:solidFill>
                  <a:srgbClr val="FFFF00"/>
                </a:solidFill>
              </a:rPr>
              <a:t> Lhasa</a:t>
            </a:r>
          </a:p>
          <a:p>
            <a:pPr>
              <a:lnSpc>
                <a:spcPct val="80000"/>
              </a:lnSpc>
              <a:spcBef>
                <a:spcPct val="50000"/>
              </a:spcBef>
              <a:buFontTx/>
              <a:buChar char="•"/>
            </a:pPr>
            <a:r>
              <a:rPr lang="en-US" sz="2800" b="1" dirty="0">
                <a:solidFill>
                  <a:srgbClr val="FFFF00"/>
                </a:solidFill>
              </a:rPr>
              <a:t> </a:t>
            </a:r>
            <a:r>
              <a:rPr lang="mr-IN" sz="2800" b="1" dirty="0">
                <a:solidFill>
                  <a:srgbClr val="FFFF00"/>
                </a:solidFill>
              </a:rPr>
              <a:t>…</a:t>
            </a:r>
            <a:endParaRPr lang="en-US" sz="2800" b="1" dirty="0">
              <a:solidFill>
                <a:srgbClr val="FFFF00"/>
              </a:solidFill>
            </a:endParaRPr>
          </a:p>
        </p:txBody>
      </p:sp>
      <p:sp>
        <p:nvSpPr>
          <p:cNvPr id="6" name="TextBox 5"/>
          <p:cNvSpPr txBox="1"/>
          <p:nvPr/>
        </p:nvSpPr>
        <p:spPr>
          <a:xfrm>
            <a:off x="7848600" y="6334780"/>
            <a:ext cx="1295400" cy="523220"/>
          </a:xfrm>
          <a:prstGeom prst="rect">
            <a:avLst/>
          </a:prstGeom>
          <a:noFill/>
        </p:spPr>
        <p:txBody>
          <a:bodyPr wrap="square" rtlCol="0">
            <a:spAutoFit/>
          </a:bodyPr>
          <a:lstStyle/>
          <a:p>
            <a:r>
              <a:rPr lang="en-US" sz="1400" dirty="0"/>
              <a:t>Adapted from </a:t>
            </a:r>
            <a:r>
              <a:rPr lang="en-US" sz="1400" dirty="0" err="1"/>
              <a:t>Fei-Fei</a:t>
            </a:r>
            <a:r>
              <a:rPr lang="en-US" sz="1400" dirty="0"/>
              <a:t> Li</a:t>
            </a:r>
          </a:p>
        </p:txBody>
      </p:sp>
    </p:spTree>
    <p:extLst>
      <p:ext uri="{BB962C8B-B14F-4D97-AF65-F5344CB8AC3E}">
        <p14:creationId xmlns:p14="http://schemas.microsoft.com/office/powerpoint/2010/main" val="5068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2400" y="0"/>
            <a:ext cx="3518912" cy="646331"/>
          </a:xfrm>
          <a:prstGeom prst="rect">
            <a:avLst/>
          </a:prstGeom>
          <a:noFill/>
          <a:ln w="9525">
            <a:noFill/>
            <a:miter lim="800000"/>
            <a:headEnd/>
            <a:tailEnd/>
          </a:ln>
        </p:spPr>
        <p:txBody>
          <a:bodyPr wrap="none">
            <a:spAutoFit/>
          </a:bodyPr>
          <a:lstStyle/>
          <a:p>
            <a:r>
              <a:rPr lang="en-US" sz="3600" dirty="0"/>
              <a:t>Object detection</a:t>
            </a:r>
          </a:p>
        </p:txBody>
      </p:sp>
      <p:pic>
        <p:nvPicPr>
          <p:cNvPr id="13315" name="Picture 7" descr="IMG_3534"/>
          <p:cNvPicPr>
            <a:picLocks noChangeAspect="1" noChangeArrowheads="1"/>
          </p:cNvPicPr>
          <p:nvPr/>
        </p:nvPicPr>
        <p:blipFill>
          <a:blip r:embed="rId3" cstate="print"/>
          <a:srcRect t="8163" b="17346"/>
          <a:stretch>
            <a:fillRect/>
          </a:stretch>
        </p:blipFill>
        <p:spPr bwMode="auto">
          <a:xfrm>
            <a:off x="1752600" y="685800"/>
            <a:ext cx="5772150" cy="6172200"/>
          </a:xfrm>
          <a:prstGeom prst="rect">
            <a:avLst/>
          </a:prstGeom>
          <a:noFill/>
          <a:ln w="9525">
            <a:noFill/>
            <a:miter lim="800000"/>
            <a:headEnd/>
            <a:tailEnd/>
          </a:ln>
        </p:spPr>
      </p:pic>
      <p:sp>
        <p:nvSpPr>
          <p:cNvPr id="6" name="Text Box 4"/>
          <p:cNvSpPr txBox="1">
            <a:spLocks noChangeArrowheads="1"/>
          </p:cNvSpPr>
          <p:nvPr/>
        </p:nvSpPr>
        <p:spPr bwMode="auto">
          <a:xfrm>
            <a:off x="4191000" y="762000"/>
            <a:ext cx="3276600" cy="437043"/>
          </a:xfrm>
          <a:prstGeom prst="rect">
            <a:avLst/>
          </a:prstGeom>
          <a:solidFill>
            <a:srgbClr val="D60093"/>
          </a:solidFill>
          <a:ln w="9525">
            <a:noFill/>
            <a:miter lim="800000"/>
            <a:headEnd/>
            <a:tailEnd/>
          </a:ln>
        </p:spPr>
        <p:txBody>
          <a:bodyPr wrap="square">
            <a:spAutoFit/>
          </a:bodyPr>
          <a:lstStyle/>
          <a:p>
            <a:pPr>
              <a:lnSpc>
                <a:spcPct val="80000"/>
              </a:lnSpc>
              <a:spcBef>
                <a:spcPct val="50000"/>
              </a:spcBef>
              <a:buFontTx/>
              <a:buChar char="•"/>
            </a:pPr>
            <a:r>
              <a:rPr lang="en-US" sz="2800" b="1" dirty="0">
                <a:solidFill>
                  <a:srgbClr val="FFFF00"/>
                </a:solidFill>
              </a:rPr>
              <a:t> find pedestrians</a:t>
            </a:r>
          </a:p>
        </p:txBody>
      </p:sp>
      <p:sp>
        <p:nvSpPr>
          <p:cNvPr id="7" name="Rectangle 6"/>
          <p:cNvSpPr/>
          <p:nvPr/>
        </p:nvSpPr>
        <p:spPr>
          <a:xfrm>
            <a:off x="2895600" y="59436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56388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60198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33600" y="55626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0600" y="61722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56388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60960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9600" y="60960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29200" y="57150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62200" y="54864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72200" y="60198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53200" y="61722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 y="51816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95800" y="53340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8600" y="6334780"/>
            <a:ext cx="1295400" cy="523220"/>
          </a:xfrm>
          <a:prstGeom prst="rect">
            <a:avLst/>
          </a:prstGeom>
          <a:noFill/>
        </p:spPr>
        <p:txBody>
          <a:bodyPr wrap="square" rtlCol="0">
            <a:spAutoFit/>
          </a:bodyPr>
          <a:lstStyle/>
          <a:p>
            <a:r>
              <a:rPr lang="en-US" sz="1400" dirty="0"/>
              <a:t>Adapted from </a:t>
            </a:r>
            <a:r>
              <a:rPr lang="en-US" sz="1400" dirty="0" err="1"/>
              <a:t>Fei-Fei</a:t>
            </a:r>
            <a:r>
              <a:rPr lang="en-US" sz="1400" dirty="0"/>
              <a:t> Li</a:t>
            </a:r>
          </a:p>
        </p:txBody>
      </p:sp>
    </p:spTree>
    <p:extLst>
      <p:ext uri="{BB962C8B-B14F-4D97-AF65-F5344CB8AC3E}">
        <p14:creationId xmlns:p14="http://schemas.microsoft.com/office/powerpoint/2010/main" val="41211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2400" y="0"/>
            <a:ext cx="4046350" cy="646331"/>
          </a:xfrm>
          <a:prstGeom prst="rect">
            <a:avLst/>
          </a:prstGeom>
          <a:noFill/>
          <a:ln w="9525">
            <a:noFill/>
            <a:miter lim="800000"/>
            <a:headEnd/>
            <a:tailEnd/>
          </a:ln>
        </p:spPr>
        <p:txBody>
          <a:bodyPr wrap="none">
            <a:spAutoFit/>
          </a:bodyPr>
          <a:lstStyle/>
          <a:p>
            <a:r>
              <a:rPr lang="en-US" sz="3600" dirty="0"/>
              <a:t>Activity recognition</a:t>
            </a:r>
          </a:p>
        </p:txBody>
      </p:sp>
      <p:pic>
        <p:nvPicPr>
          <p:cNvPr id="13315" name="Picture 7" descr="IMG_3534"/>
          <p:cNvPicPr>
            <a:picLocks noChangeAspect="1" noChangeArrowheads="1"/>
          </p:cNvPicPr>
          <p:nvPr/>
        </p:nvPicPr>
        <p:blipFill>
          <a:blip r:embed="rId3" cstate="print"/>
          <a:srcRect t="8163" b="17346"/>
          <a:stretch>
            <a:fillRect/>
          </a:stretch>
        </p:blipFill>
        <p:spPr bwMode="auto">
          <a:xfrm>
            <a:off x="1752600" y="685800"/>
            <a:ext cx="5772150" cy="6172200"/>
          </a:xfrm>
          <a:prstGeom prst="rect">
            <a:avLst/>
          </a:prstGeom>
          <a:noFill/>
          <a:ln w="9525">
            <a:noFill/>
            <a:miter lim="800000"/>
            <a:headEnd/>
            <a:tailEnd/>
          </a:ln>
        </p:spPr>
      </p:pic>
      <p:sp>
        <p:nvSpPr>
          <p:cNvPr id="7" name="Rectangle 6"/>
          <p:cNvSpPr/>
          <p:nvPr/>
        </p:nvSpPr>
        <p:spPr>
          <a:xfrm>
            <a:off x="2895600" y="59436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56388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60198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33600" y="55626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0600" y="61722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56388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60960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9600" y="60960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29200" y="57150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62200" y="54864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72200" y="60198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53200" y="61722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 y="51816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95800" y="5334000"/>
            <a:ext cx="304800" cy="685800"/>
          </a:xfrm>
          <a:prstGeom prst="rect">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4"/>
          <p:cNvSpPr txBox="1">
            <a:spLocks noChangeArrowheads="1"/>
          </p:cNvSpPr>
          <p:nvPr/>
        </p:nvSpPr>
        <p:spPr bwMode="auto">
          <a:xfrm>
            <a:off x="4267200" y="990600"/>
            <a:ext cx="3124200" cy="3237809"/>
          </a:xfrm>
          <a:prstGeom prst="rect">
            <a:avLst/>
          </a:prstGeom>
          <a:solidFill>
            <a:srgbClr val="D60093"/>
          </a:solidFill>
          <a:ln w="9525">
            <a:noFill/>
            <a:miter lim="800000"/>
            <a:headEnd/>
            <a:tailEnd/>
          </a:ln>
        </p:spPr>
        <p:txBody>
          <a:bodyPr wrap="square">
            <a:spAutoFit/>
          </a:bodyPr>
          <a:lstStyle/>
          <a:p>
            <a:pPr>
              <a:lnSpc>
                <a:spcPct val="80000"/>
              </a:lnSpc>
              <a:spcBef>
                <a:spcPct val="50000"/>
              </a:spcBef>
              <a:buFontTx/>
              <a:buChar char="•"/>
            </a:pPr>
            <a:r>
              <a:rPr lang="en-US" sz="2800" b="1" dirty="0">
                <a:solidFill>
                  <a:srgbClr val="FFFF00"/>
                </a:solidFill>
              </a:rPr>
              <a:t> walking</a:t>
            </a:r>
          </a:p>
          <a:p>
            <a:pPr>
              <a:lnSpc>
                <a:spcPct val="80000"/>
              </a:lnSpc>
              <a:spcBef>
                <a:spcPct val="50000"/>
              </a:spcBef>
              <a:buFontTx/>
              <a:buChar char="•"/>
            </a:pPr>
            <a:r>
              <a:rPr lang="en-US" sz="2800" b="1" dirty="0">
                <a:solidFill>
                  <a:srgbClr val="FFFF00"/>
                </a:solidFill>
              </a:rPr>
              <a:t> shopping</a:t>
            </a:r>
          </a:p>
          <a:p>
            <a:pPr>
              <a:lnSpc>
                <a:spcPct val="80000"/>
              </a:lnSpc>
              <a:spcBef>
                <a:spcPct val="50000"/>
              </a:spcBef>
              <a:buFontTx/>
              <a:buChar char="•"/>
            </a:pPr>
            <a:r>
              <a:rPr lang="en-US" sz="2800" b="1" dirty="0">
                <a:solidFill>
                  <a:srgbClr val="FFFF00"/>
                </a:solidFill>
              </a:rPr>
              <a:t> rolling a cart</a:t>
            </a:r>
          </a:p>
          <a:p>
            <a:pPr>
              <a:lnSpc>
                <a:spcPct val="80000"/>
              </a:lnSpc>
              <a:spcBef>
                <a:spcPct val="50000"/>
              </a:spcBef>
              <a:buFontTx/>
              <a:buChar char="•"/>
            </a:pPr>
            <a:r>
              <a:rPr lang="en-US" sz="2800" b="1" dirty="0">
                <a:solidFill>
                  <a:srgbClr val="FFFF00"/>
                </a:solidFill>
              </a:rPr>
              <a:t> sitting</a:t>
            </a:r>
          </a:p>
          <a:p>
            <a:pPr>
              <a:lnSpc>
                <a:spcPct val="80000"/>
              </a:lnSpc>
              <a:spcBef>
                <a:spcPct val="50000"/>
              </a:spcBef>
              <a:buFontTx/>
              <a:buChar char="•"/>
            </a:pPr>
            <a:r>
              <a:rPr lang="en-US" sz="2800" b="1" dirty="0">
                <a:solidFill>
                  <a:srgbClr val="FFFF00"/>
                </a:solidFill>
              </a:rPr>
              <a:t> talking</a:t>
            </a:r>
          </a:p>
          <a:p>
            <a:pPr>
              <a:lnSpc>
                <a:spcPct val="80000"/>
              </a:lnSpc>
              <a:spcBef>
                <a:spcPct val="50000"/>
              </a:spcBef>
              <a:buFontTx/>
              <a:buChar char="•"/>
            </a:pPr>
            <a:r>
              <a:rPr lang="en-US" sz="2800" b="1" dirty="0">
                <a:solidFill>
                  <a:srgbClr val="FFFF00"/>
                </a:solidFill>
              </a:rPr>
              <a:t> …</a:t>
            </a:r>
          </a:p>
        </p:txBody>
      </p:sp>
      <p:sp>
        <p:nvSpPr>
          <p:cNvPr id="23" name="TextBox 22"/>
          <p:cNvSpPr txBox="1"/>
          <p:nvPr/>
        </p:nvSpPr>
        <p:spPr>
          <a:xfrm>
            <a:off x="7848600" y="6334780"/>
            <a:ext cx="1295400" cy="523220"/>
          </a:xfrm>
          <a:prstGeom prst="rect">
            <a:avLst/>
          </a:prstGeom>
          <a:noFill/>
        </p:spPr>
        <p:txBody>
          <a:bodyPr wrap="square" rtlCol="0">
            <a:spAutoFit/>
          </a:bodyPr>
          <a:lstStyle/>
          <a:p>
            <a:r>
              <a:rPr lang="en-US" sz="1400" dirty="0"/>
              <a:t>Adapted from </a:t>
            </a:r>
            <a:r>
              <a:rPr lang="en-US" sz="1400" dirty="0" err="1"/>
              <a:t>Fei-Fei</a:t>
            </a:r>
            <a:r>
              <a:rPr lang="en-US" sz="1400" dirty="0"/>
              <a:t> Li</a:t>
            </a:r>
          </a:p>
        </p:txBody>
      </p:sp>
    </p:spTree>
    <p:extLst>
      <p:ext uri="{BB962C8B-B14F-4D97-AF65-F5344CB8AC3E}">
        <p14:creationId xmlns:p14="http://schemas.microsoft.com/office/powerpoint/2010/main" val="183524098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45402</TotalTime>
  <Words>1705</Words>
  <Application>Microsoft Macintosh PowerPoint</Application>
  <PresentationFormat>On-screen Show (4:3)</PresentationFormat>
  <Paragraphs>348</Paragraphs>
  <Slides>47</Slides>
  <Notes>33</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Helvetica</vt:lpstr>
      <vt:lpstr>Helvetica Light</vt:lpstr>
      <vt:lpstr>Times New Roman</vt:lpstr>
      <vt:lpstr>Office Theme</vt:lpstr>
      <vt:lpstr>Equation</vt:lpstr>
      <vt:lpstr>Introduction to Recognition</vt:lpstr>
      <vt:lpstr>Outline</vt:lpstr>
      <vt:lpstr>Recognition as 3D Matching</vt:lpstr>
      <vt:lpstr>Recognition as 3D Matching</vt:lpstr>
      <vt:lpstr>Recognition as 3D Matching</vt:lpstr>
      <vt:lpstr>PowerPoint Presentation</vt:lpstr>
      <vt:lpstr>PowerPoint Presentation</vt:lpstr>
      <vt:lpstr>PowerPoint Presentation</vt:lpstr>
      <vt:lpstr>PowerPoint Presentation</vt:lpstr>
      <vt:lpstr>PowerPoint Presentation</vt:lpstr>
      <vt:lpstr>PowerPoint Presentation</vt:lpstr>
      <vt:lpstr>Detection, semantic segmentation, instance segmentation</vt:lpstr>
      <vt:lpstr>PowerPoint Presentation</vt:lpstr>
      <vt:lpstr>Many vision problems involve categorization</vt:lpstr>
      <vt:lpstr>Basic Approach: Supervised Learning</vt:lpstr>
      <vt:lpstr>PowerPoint Presentation</vt:lpstr>
      <vt:lpstr>Classifiers: Nearest neighbor</vt:lpstr>
      <vt:lpstr>K-nearest neighbor classifier</vt:lpstr>
      <vt:lpstr>Linear classifiers</vt:lpstr>
      <vt:lpstr>Linear classifiers</vt:lpstr>
      <vt:lpstr>Support vector machines</vt:lpstr>
      <vt:lpstr>Finding the maximum margin hyperplane</vt:lpstr>
      <vt:lpstr>SVM parameter learning</vt:lpstr>
      <vt:lpstr>SVM parameter learning</vt:lpstr>
      <vt:lpstr>Nonlinear SVMs</vt:lpstr>
      <vt:lpstr>Nonlinear SVMs</vt:lpstr>
      <vt:lpstr>The kernel trick</vt:lpstr>
      <vt:lpstr>The kernel trick</vt:lpstr>
      <vt:lpstr>The kernel trick</vt:lpstr>
      <vt:lpstr>Polynomial kernel:</vt:lpstr>
      <vt:lpstr>Gaussian kernel</vt:lpstr>
      <vt:lpstr>Gaussian kernel</vt:lpstr>
      <vt:lpstr>Bag of features</vt:lpstr>
      <vt:lpstr>Outline</vt:lpstr>
      <vt:lpstr>Digit Classification Case Study</vt:lpstr>
      <vt:lpstr>The MNIST DATABASE of handwritten digits Yann LeCun &amp; Corinna Cortes</vt:lpstr>
      <vt:lpstr>Generalization Error</vt:lpstr>
      <vt:lpstr>Bias-Variance Trade-off</vt:lpstr>
      <vt:lpstr>Bias and Variance</vt:lpstr>
      <vt:lpstr>Back to the case study</vt:lpstr>
      <vt:lpstr>What are the right features?</vt:lpstr>
      <vt:lpstr>Stuff vs Objects</vt:lpstr>
      <vt:lpstr>Feature Design Process</vt:lpstr>
      <vt:lpstr>Features vs Classifiers</vt:lpstr>
      <vt:lpstr>“Classic” recognition pipeline</vt:lpstr>
      <vt:lpstr>Categorization involves features and a classifier</vt:lpstr>
      <vt:lpstr>New training setup with moderate sized datasets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Gupta, Saurabh</cp:lastModifiedBy>
  <cp:revision>360</cp:revision>
  <dcterms:created xsi:type="dcterms:W3CDTF">2009-12-16T02:55:56Z</dcterms:created>
  <dcterms:modified xsi:type="dcterms:W3CDTF">2023-04-05T02:31:55Z</dcterms:modified>
</cp:coreProperties>
</file>