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1"/>
  </p:notesMasterIdLst>
  <p:handoutMasterIdLst>
    <p:handoutMasterId r:id="rId32"/>
  </p:handoutMasterIdLst>
  <p:sldIdLst>
    <p:sldId id="1217" r:id="rId2"/>
    <p:sldId id="934" r:id="rId3"/>
    <p:sldId id="1223" r:id="rId4"/>
    <p:sldId id="1224" r:id="rId5"/>
    <p:sldId id="976" r:id="rId6"/>
    <p:sldId id="980" r:id="rId7"/>
    <p:sldId id="1222" r:id="rId8"/>
    <p:sldId id="1221" r:id="rId9"/>
    <p:sldId id="1225" r:id="rId10"/>
    <p:sldId id="1227" r:id="rId11"/>
    <p:sldId id="1229" r:id="rId12"/>
    <p:sldId id="1230" r:id="rId13"/>
    <p:sldId id="1104" r:id="rId14"/>
    <p:sldId id="1111" r:id="rId15"/>
    <p:sldId id="941" r:id="rId16"/>
    <p:sldId id="1231" r:id="rId17"/>
    <p:sldId id="1236" r:id="rId18"/>
    <p:sldId id="1233" r:id="rId19"/>
    <p:sldId id="1237" r:id="rId20"/>
    <p:sldId id="1110" r:id="rId21"/>
    <p:sldId id="1239" r:id="rId22"/>
    <p:sldId id="1240" r:id="rId23"/>
    <p:sldId id="1241" r:id="rId24"/>
    <p:sldId id="1242" r:id="rId25"/>
    <p:sldId id="1243" r:id="rId26"/>
    <p:sldId id="1112" r:id="rId27"/>
    <p:sldId id="953" r:id="rId28"/>
    <p:sldId id="954" r:id="rId29"/>
    <p:sldId id="956" r:id="rId30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pta, Saurabh" initials="GS" lastIdx="2" clrIdx="0">
    <p:extLst>
      <p:ext uri="{19B8F6BF-5375-455C-9EA6-DF929625EA0E}">
        <p15:presenceInfo xmlns:p15="http://schemas.microsoft.com/office/powerpoint/2012/main" userId="S::saurabhg@illinois.edu::bbceac96-6f46-4cc6-a656-9b991b3fb37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BCFF45"/>
    <a:srgbClr val="9900CC"/>
    <a:srgbClr val="0000FF"/>
    <a:srgbClr val="FFAEE2"/>
    <a:srgbClr val="CC66FF"/>
    <a:srgbClr val="FF0000"/>
    <a:srgbClr val="FF9900"/>
    <a:srgbClr val="FF33CC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9342" autoAdjust="0"/>
    <p:restoredTop sz="86122" autoAdjust="0"/>
  </p:normalViewPr>
  <p:slideViewPr>
    <p:cSldViewPr>
      <p:cViewPr varScale="1">
        <p:scale>
          <a:sx n="109" d="100"/>
          <a:sy n="109" d="100"/>
        </p:scale>
        <p:origin x="266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 b="0"/>
            </a:lvl1pPr>
          </a:lstStyle>
          <a:p>
            <a:pPr>
              <a:defRPr/>
            </a:pPr>
            <a:fld id="{E3A11B4B-8A36-43D9-9712-F5A621056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9497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 b="0"/>
            </a:lvl1pPr>
          </a:lstStyle>
          <a:p>
            <a:pPr>
              <a:defRPr/>
            </a:pPr>
            <a:fld id="{05D6DEBC-62EF-4F01-BED0-DB54B376E6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74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F1 is produced from F0 by a 1-dilated convolution; each element in F1 has a receptive field of 3×3. (b) F2 is produced from F1 by a 2-dilated convolution; each element in F2 has a receptive field of 7×7. (c) F3 is produced from F2 by a 4-dilated convolution; each element in F3 has a receptive field of 15×15. The number of parameters associated with each layer is identical. The receptive field grows exponentially while the number of parameters grows linearly.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D6DEBC-62EF-4F01-BED0-DB54B376E65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570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F1 is produced from F0 by a 1-dilated convolution; each element in F1 has a receptive field of 3×3. (b) F2 is produced from F1 by a 2-dilated convolution; each element in F2 has a receptive field of 7×7. (c) F3 is produced from F2 by a 4-dilated convolution; each element in F3 has a receptive field of 15×15. The number of parameters associated with each layer is identical. The receptive field grows exponentially while the number of parameters grows linearly.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D6DEBC-62EF-4F01-BED0-DB54B376E65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303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F1 is produced from F0 by a 1-dilated convolution; each element in F1 has a receptive field of 3×3. (b) F2 is produced from F1 by a 2-dilated convolution; each element in F2 has a receptive field of 7×7. (c) F3 is produced from F2 by a 4-dilated convolution; each element in F3 has a receptive field of 15×15. The number of parameters associated with each layer is identical. The receptive field grows exponentially while the number of parameters grows linearly.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D6DEBC-62EF-4F01-BED0-DB54B376E65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233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552DE-7E62-4AA7-886C-D38D47A3CE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D4638-B38E-47AD-B028-713EF16D01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816B5-331E-4884-940F-8B017E5C2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2F04A-322B-43F6-BEAB-CD35C79274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21EF5-35FC-4AD5-A322-9C505146AC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38C2C-7141-4F6A-983F-3A5B120D68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C7BCB-6A3F-4389-B2C9-E2A9ABD5F1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3EF84-E8F8-4E6E-8C7D-C95FEE3327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31735-E4C8-4802-BFC4-204C801C9C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8A071-154C-44B9-81F5-223F896F3F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5106C-FE66-4FA0-A483-7BE5A6B841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fld id="{3380A581-31E6-40D7-A2A7-3BBF07DC31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qph.fs.quoracdn.net/main-qimg-d9025e88d7d792e26f4040b767b25819.webp" TargetMode="External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1606.00915.pdf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pdf/1511.07122.pd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arxiv.org/pdf/1411.4038.pdf" TargetMode="External"/><Relationship Id="rId4" Type="http://schemas.openxmlformats.org/officeDocument/2006/relationships/hyperlink" Target="http://arxiv.org/pdf/1411.5752.pd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arxiv.org/pdf/1411.4038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411.4038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arxiv.org/pdf/1411.4038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505.04597.pdf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distill.pub/2016/deconv-checkerboard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pdf/1802.02611v3.pdf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v-foundation.org/openaccess/content_iccv_2015/papers/Eigen_Predicting_Depth_Surface_ICCV_2015_paper.pdf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v-foundation.org/openaccess/content_iccv_2015/papers/Eigen_Predicting_Depth_Surface_ICCV_2015_paper.pdf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richzhang.github.io/colorization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arxiv.org/pdf/1411.4038.pdf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arxiv.org/pdf/1411.4038.pdf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distill.pub/2019/computing-receptive-fields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hyperlink" Target="http://arxiv.org/pdf/1411.4038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0D2F0-874A-FA43-81A2-AA63F009B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Pixel Prediction Tasks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164765-06A2-484F-A98D-AA2DFC319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97171"/>
            <a:ext cx="3975100" cy="22223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993088-C960-2E4E-A139-7422F51FFD20}"/>
              </a:ext>
            </a:extLst>
          </p:cNvPr>
          <p:cNvSpPr txBox="1"/>
          <p:nvPr/>
        </p:nvSpPr>
        <p:spPr>
          <a:xfrm>
            <a:off x="918359" y="3219559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/>
              <a:t>Semantic segmentation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571B8A-AD57-1E4F-B5D8-6462BCFE8148}"/>
              </a:ext>
            </a:extLst>
          </p:cNvPr>
          <p:cNvSpPr txBox="1"/>
          <p:nvPr/>
        </p:nvSpPr>
        <p:spPr>
          <a:xfrm>
            <a:off x="0" y="6557777"/>
            <a:ext cx="2582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latin typeface="+mn-lt"/>
              </a:rPr>
              <a:t>Many Slides from L. </a:t>
            </a:r>
            <a:r>
              <a:rPr lang="en-US" sz="1400" b="0" dirty="0" err="1">
                <a:latin typeface="+mn-lt"/>
              </a:rPr>
              <a:t>Lazebnik</a:t>
            </a:r>
            <a:r>
              <a:rPr lang="en-US" sz="1400" b="0" dirty="0">
                <a:latin typeface="+mn-lt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86C100-0909-214A-BF09-027E781DA6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4" r="35106" b="43029"/>
          <a:stretch/>
        </p:blipFill>
        <p:spPr>
          <a:xfrm>
            <a:off x="199281" y="3586485"/>
            <a:ext cx="4648200" cy="28041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E8E682C-2264-AF4B-AEBD-EE0DD73034AA}"/>
              </a:ext>
            </a:extLst>
          </p:cNvPr>
          <p:cNvSpPr txBox="1"/>
          <p:nvPr/>
        </p:nvSpPr>
        <p:spPr>
          <a:xfrm>
            <a:off x="3513941" y="6412468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/>
              <a:t>Colorization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ECBEB4C-9CC8-FD48-9AD1-80400BD99ACA}"/>
              </a:ext>
            </a:extLst>
          </p:cNvPr>
          <p:cNvGrpSpPr/>
          <p:nvPr/>
        </p:nvGrpSpPr>
        <p:grpSpPr>
          <a:xfrm>
            <a:off x="5156766" y="720022"/>
            <a:ext cx="3731969" cy="2858589"/>
            <a:chOff x="5715000" y="1766138"/>
            <a:chExt cx="2918445" cy="2235451"/>
          </a:xfrm>
        </p:grpSpPr>
        <p:pic>
          <p:nvPicPr>
            <p:cNvPr id="8" name="Picture 7" descr="Screen Shot 2018-04-25 at 11.00.49 AM.png">
              <a:extLst>
                <a:ext uri="{FF2B5EF4-FFF2-40B4-BE49-F238E27FC236}">
                  <a16:creationId xmlns:a16="http://schemas.microsoft.com/office/drawing/2014/main" id="{ECF44ACE-3CCF-8647-81E1-31ACAE4A6C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75364" b="50360"/>
            <a:stretch/>
          </p:blipFill>
          <p:spPr>
            <a:xfrm>
              <a:off x="5715000" y="1779201"/>
              <a:ext cx="1435608" cy="2222388"/>
            </a:xfrm>
            <a:prstGeom prst="rect">
              <a:avLst/>
            </a:prstGeom>
          </p:spPr>
        </p:pic>
        <p:pic>
          <p:nvPicPr>
            <p:cNvPr id="13" name="Picture 12" descr="Screen Shot 2018-04-25 at 11.00.49 AM.png">
              <a:extLst>
                <a:ext uri="{FF2B5EF4-FFF2-40B4-BE49-F238E27FC236}">
                  <a16:creationId xmlns:a16="http://schemas.microsoft.com/office/drawing/2014/main" id="{EC401E54-E8BB-4D4A-9802-193C884D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5" t="-1" r="24996" b="50361"/>
            <a:stretch/>
          </p:blipFill>
          <p:spPr>
            <a:xfrm>
              <a:off x="7185645" y="1766138"/>
              <a:ext cx="1447800" cy="222238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1386919-6318-2849-BD1B-C282FFFF3AFD}"/>
              </a:ext>
            </a:extLst>
          </p:cNvPr>
          <p:cNvGrpSpPr/>
          <p:nvPr/>
        </p:nvGrpSpPr>
        <p:grpSpPr>
          <a:xfrm>
            <a:off x="5164017" y="3587967"/>
            <a:ext cx="3724718" cy="2804158"/>
            <a:chOff x="5768355" y="3726613"/>
            <a:chExt cx="2918445" cy="2197154"/>
          </a:xfrm>
        </p:grpSpPr>
        <p:pic>
          <p:nvPicPr>
            <p:cNvPr id="16" name="Picture 15" descr="Screen Shot 2018-04-25 at 11.06.44 AM.png">
              <a:extLst>
                <a:ext uri="{FF2B5EF4-FFF2-40B4-BE49-F238E27FC236}">
                  <a16:creationId xmlns:a16="http://schemas.microsoft.com/office/drawing/2014/main" id="{E72217EA-D03A-6642-AB7C-F23ACE57F6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" t="566" r="83076" b="50186"/>
            <a:stretch/>
          </p:blipFill>
          <p:spPr>
            <a:xfrm>
              <a:off x="5768355" y="3726613"/>
              <a:ext cx="1447800" cy="2197154"/>
            </a:xfrm>
            <a:prstGeom prst="rect">
              <a:avLst/>
            </a:prstGeom>
          </p:spPr>
        </p:pic>
        <p:pic>
          <p:nvPicPr>
            <p:cNvPr id="17" name="Picture 16" descr="Screen Shot 2018-04-25 at 11.06.44 AM.png">
              <a:extLst>
                <a:ext uri="{FF2B5EF4-FFF2-40B4-BE49-F238E27FC236}">
                  <a16:creationId xmlns:a16="http://schemas.microsoft.com/office/drawing/2014/main" id="{6AB5A912-D920-6A47-BEA2-49CE23CE9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21" t="566" r="17137" b="50186"/>
            <a:stretch/>
          </p:blipFill>
          <p:spPr>
            <a:xfrm>
              <a:off x="7239000" y="3726613"/>
              <a:ext cx="1447800" cy="2197154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6F7FE5E-F97A-D741-AE83-97BB323FD1BB}"/>
              </a:ext>
            </a:extLst>
          </p:cNvPr>
          <p:cNvSpPr txBox="1"/>
          <p:nvPr/>
        </p:nvSpPr>
        <p:spPr>
          <a:xfrm>
            <a:off x="5143338" y="6412468"/>
            <a:ext cx="373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/>
              <a:t>Depth / Surface Normal Estimation</a:t>
            </a:r>
          </a:p>
        </p:txBody>
      </p:sp>
    </p:spTree>
    <p:extLst>
      <p:ext uri="{BB962C8B-B14F-4D97-AF65-F5344CB8AC3E}">
        <p14:creationId xmlns:p14="http://schemas.microsoft.com/office/powerpoint/2010/main" val="2108482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199A1-DFF7-BA4F-90AA-65B89E004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 1: Shift and Stitch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739B972-FBC9-1A40-AC60-D6ECFDEC1A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74" t="554" r="50197" b="-554"/>
          <a:stretch/>
        </p:blipFill>
        <p:spPr>
          <a:xfrm>
            <a:off x="3077818" y="1888065"/>
            <a:ext cx="2971800" cy="4454824"/>
          </a:xfrm>
          <a:prstGeom prst="rect">
            <a:avLst/>
          </a:prstGeom>
        </p:spPr>
      </p:pic>
      <p:pic>
        <p:nvPicPr>
          <p:cNvPr id="27" name="Picture 26" descr="A group of people riding on the back of a bicycle&#10;&#10;Description automatically generated">
            <a:extLst>
              <a:ext uri="{FF2B5EF4-FFF2-40B4-BE49-F238E27FC236}">
                <a16:creationId xmlns:a16="http://schemas.microsoft.com/office/drawing/2014/main" id="{B45A8B0F-E335-FE45-B2D1-D2A42083A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0" y="1885363"/>
            <a:ext cx="2975822" cy="4454823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BF54F706-941E-A048-A11E-812B432CA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818" y="1885363"/>
            <a:ext cx="2976755" cy="44651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616ED49-B146-AF4B-B77B-8ED7EF537A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74" t="554" r="50197" b="-554"/>
          <a:stretch/>
        </p:blipFill>
        <p:spPr>
          <a:xfrm>
            <a:off x="6137399" y="1905000"/>
            <a:ext cx="2971800" cy="4454824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E21BB34-E536-D84B-8075-209138F784B3}"/>
              </a:ext>
            </a:extLst>
          </p:cNvPr>
          <p:cNvSpPr txBox="1">
            <a:spLocks/>
          </p:cNvSpPr>
          <p:nvPr/>
        </p:nvSpPr>
        <p:spPr bwMode="auto">
          <a:xfrm>
            <a:off x="685800" y="914400"/>
            <a:ext cx="7772400" cy="963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Shift the image, and re-run CNN to get denser output.</a:t>
            </a:r>
          </a:p>
        </p:txBody>
      </p:sp>
    </p:spTree>
    <p:extLst>
      <p:ext uri="{BB962C8B-B14F-4D97-AF65-F5344CB8AC3E}">
        <p14:creationId xmlns:p14="http://schemas.microsoft.com/office/powerpoint/2010/main" val="765015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199A1-DFF7-BA4F-90AA-65B89E004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 1: A </a:t>
            </a:r>
            <a:r>
              <a:rPr lang="en-US" dirty="0" err="1"/>
              <a:t>trous</a:t>
            </a:r>
            <a:r>
              <a:rPr lang="en-US" dirty="0"/>
              <a:t> Conv., Dilated Conv.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02AD7D-5B1F-0540-8C21-B5B67B3CB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572" y="2590800"/>
            <a:ext cx="2518830" cy="25188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690779-A9C7-024E-AD5B-7AFE98099F4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5345868"/>
            <a:ext cx="1371600" cy="1371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DD05DD-3463-6348-9845-757F14EBBBD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945972"/>
            <a:ext cx="1371600" cy="1371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D67563-CBA7-4C48-808C-C49DEFB7852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546076"/>
            <a:ext cx="1371600" cy="13716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430C2CA-1341-C34F-B5DF-029A9326276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576" y="1143000"/>
            <a:ext cx="1371600" cy="13716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79A097A-644A-2A4A-9E0B-97779F1EF5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5345868"/>
            <a:ext cx="1371600" cy="13716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FF15B44-9EF7-874D-B1B2-408DAC3B0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945972"/>
            <a:ext cx="1371600" cy="13716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18D41A1-4E2F-AB4A-A0F5-61182FA42D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546076"/>
            <a:ext cx="1371600" cy="13716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F21CA6C-CAD8-584F-8628-14254B89E0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776" y="1143000"/>
            <a:ext cx="1371600" cy="13716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7AAC2F5-8A5B-DA47-81BA-DD060397D4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1668"/>
            <a:ext cx="3204602" cy="31242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83C08F9-3C26-3A42-9FBB-E97FEF6CEE6B}"/>
              </a:ext>
            </a:extLst>
          </p:cNvPr>
          <p:cNvSpPr txBox="1"/>
          <p:nvPr/>
        </p:nvSpPr>
        <p:spPr>
          <a:xfrm>
            <a:off x="1631102" y="1388033"/>
            <a:ext cx="15231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0" dirty="0"/>
              <a:t>A. 3x3 conv</a:t>
            </a:r>
          </a:p>
          <a:p>
            <a:pPr algn="ctr"/>
            <a:r>
              <a:rPr lang="en-US" sz="2000" b="0" dirty="0"/>
              <a:t>stride 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E683059-3B55-0F46-9D2F-069A828F9456}"/>
              </a:ext>
            </a:extLst>
          </p:cNvPr>
          <p:cNvSpPr txBox="1"/>
          <p:nvPr/>
        </p:nvSpPr>
        <p:spPr>
          <a:xfrm>
            <a:off x="3557016" y="822960"/>
            <a:ext cx="2436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B. 3x3 conv, stride1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D07555E-261C-9041-8600-FAADFFF087D0}"/>
              </a:ext>
            </a:extLst>
          </p:cNvPr>
          <p:cNvSpPr/>
          <p:nvPr/>
        </p:nvSpPr>
        <p:spPr bwMode="auto">
          <a:xfrm>
            <a:off x="-124109" y="2089566"/>
            <a:ext cx="850068" cy="85006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9A9F217-7951-1F43-BE94-D9523729EAF4}"/>
              </a:ext>
            </a:extLst>
          </p:cNvPr>
          <p:cNvSpPr/>
          <p:nvPr/>
        </p:nvSpPr>
        <p:spPr bwMode="auto">
          <a:xfrm>
            <a:off x="449097" y="2095919"/>
            <a:ext cx="850068" cy="85006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62D8340-B067-F34C-A3CE-B1B28A999C2F}"/>
              </a:ext>
            </a:extLst>
          </p:cNvPr>
          <p:cNvSpPr/>
          <p:nvPr/>
        </p:nvSpPr>
        <p:spPr bwMode="auto">
          <a:xfrm>
            <a:off x="449097" y="2655826"/>
            <a:ext cx="850068" cy="85006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2FAD4D5-3B32-414C-A78E-1C352BE72631}"/>
              </a:ext>
            </a:extLst>
          </p:cNvPr>
          <p:cNvSpPr/>
          <p:nvPr/>
        </p:nvSpPr>
        <p:spPr bwMode="auto">
          <a:xfrm>
            <a:off x="-124109" y="2660531"/>
            <a:ext cx="850068" cy="85006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4184D23-3FA0-794D-A299-244FB8A99A7E}"/>
              </a:ext>
            </a:extLst>
          </p:cNvPr>
          <p:cNvSpPr/>
          <p:nvPr/>
        </p:nvSpPr>
        <p:spPr bwMode="auto">
          <a:xfrm>
            <a:off x="3557016" y="1420892"/>
            <a:ext cx="838200" cy="800776"/>
          </a:xfrm>
          <a:prstGeom prst="rect">
            <a:avLst/>
          </a:prstGeom>
          <a:noFill/>
          <a:ln w="19050" cap="flat" cmpd="sng" algn="ctr">
            <a:solidFill>
              <a:srgbClr val="BCFF4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171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199A1-DFF7-BA4F-90AA-65B89E004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 1: A </a:t>
            </a:r>
            <a:r>
              <a:rPr lang="en-US" dirty="0" err="1"/>
              <a:t>trous</a:t>
            </a:r>
            <a:r>
              <a:rPr lang="en-US" dirty="0"/>
              <a:t> Conv., Dilated Conv.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02AD7D-5B1F-0540-8C21-B5B67B3CB9A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715" y="3300332"/>
            <a:ext cx="2812607" cy="2812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430C2CA-1341-C34F-B5DF-029A9326276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745" y="1676400"/>
            <a:ext cx="1371600" cy="13716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7AAC2F5-8A5B-DA47-81BA-DD060397D4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1668"/>
            <a:ext cx="3204602" cy="31242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83C08F9-3C26-3A42-9FBB-E97FEF6CEE6B}"/>
              </a:ext>
            </a:extLst>
          </p:cNvPr>
          <p:cNvSpPr txBox="1"/>
          <p:nvPr/>
        </p:nvSpPr>
        <p:spPr>
          <a:xfrm>
            <a:off x="1631102" y="1388033"/>
            <a:ext cx="15231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0" dirty="0"/>
              <a:t>A. 3x3 conv</a:t>
            </a:r>
          </a:p>
          <a:p>
            <a:pPr algn="ctr"/>
            <a:r>
              <a:rPr lang="en-US" sz="2000" b="0" dirty="0"/>
              <a:t>stride </a:t>
            </a:r>
            <a:r>
              <a:rPr lang="en-US" sz="2000" dirty="0"/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E683059-3B55-0F46-9D2F-069A828F9456}"/>
              </a:ext>
            </a:extLst>
          </p:cNvPr>
          <p:cNvSpPr txBox="1"/>
          <p:nvPr/>
        </p:nvSpPr>
        <p:spPr>
          <a:xfrm>
            <a:off x="3557016" y="822960"/>
            <a:ext cx="2310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B. 3x3 conv, stride1, dilation 2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D07555E-261C-9041-8600-FAADFFF087D0}"/>
              </a:ext>
            </a:extLst>
          </p:cNvPr>
          <p:cNvSpPr/>
          <p:nvPr/>
        </p:nvSpPr>
        <p:spPr bwMode="auto">
          <a:xfrm>
            <a:off x="-124109" y="2089566"/>
            <a:ext cx="850068" cy="85006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9A9F217-7951-1F43-BE94-D9523729EAF4}"/>
              </a:ext>
            </a:extLst>
          </p:cNvPr>
          <p:cNvSpPr/>
          <p:nvPr/>
        </p:nvSpPr>
        <p:spPr bwMode="auto">
          <a:xfrm>
            <a:off x="449097" y="2095919"/>
            <a:ext cx="850068" cy="85006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62D8340-B067-F34C-A3CE-B1B28A999C2F}"/>
              </a:ext>
            </a:extLst>
          </p:cNvPr>
          <p:cNvSpPr/>
          <p:nvPr/>
        </p:nvSpPr>
        <p:spPr bwMode="auto">
          <a:xfrm>
            <a:off x="449097" y="2655826"/>
            <a:ext cx="850068" cy="85006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2FAD4D5-3B32-414C-A78E-1C352BE72631}"/>
              </a:ext>
            </a:extLst>
          </p:cNvPr>
          <p:cNvSpPr/>
          <p:nvPr/>
        </p:nvSpPr>
        <p:spPr bwMode="auto">
          <a:xfrm>
            <a:off x="-124109" y="2660531"/>
            <a:ext cx="850068" cy="85006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4184D23-3FA0-794D-A299-244FB8A99A7E}"/>
              </a:ext>
            </a:extLst>
          </p:cNvPr>
          <p:cNvSpPr/>
          <p:nvPr/>
        </p:nvSpPr>
        <p:spPr bwMode="auto">
          <a:xfrm>
            <a:off x="4398185" y="1954292"/>
            <a:ext cx="838200" cy="800776"/>
          </a:xfrm>
          <a:prstGeom prst="rect">
            <a:avLst/>
          </a:prstGeom>
          <a:noFill/>
          <a:ln w="19050" cap="flat" cmpd="sng" algn="ctr">
            <a:solidFill>
              <a:srgbClr val="BCFF4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62D53316-F516-404E-B097-19812B7B72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423" y="3867912"/>
            <a:ext cx="1402577" cy="1402577"/>
          </a:xfrm>
          <a:prstGeom prst="rect">
            <a:avLst/>
          </a:prstGeom>
          <a:ln w="47625">
            <a:solidFill>
              <a:srgbClr val="BCFF45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8459037-466C-0E45-BD8B-8AE829616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572" y="2590800"/>
            <a:ext cx="2518830" cy="251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01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 1: A </a:t>
            </a:r>
            <a:r>
              <a:rPr lang="en-US" dirty="0" err="1"/>
              <a:t>trous</a:t>
            </a:r>
            <a:r>
              <a:rPr lang="en-US" dirty="0"/>
              <a:t> Conv., Dilated Conv.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459557-B623-9240-B733-E51553134E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58" b="-698"/>
          <a:stretch/>
        </p:blipFill>
        <p:spPr>
          <a:xfrm>
            <a:off x="0" y="3017520"/>
            <a:ext cx="9144000" cy="26517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1B42A1-A257-3E4B-A675-C8859C364E83}"/>
              </a:ext>
            </a:extLst>
          </p:cNvPr>
          <p:cNvSpPr txBox="1"/>
          <p:nvPr/>
        </p:nvSpPr>
        <p:spPr>
          <a:xfrm>
            <a:off x="7824052" y="6518393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hlinkClick r:id="rId3"/>
              </a:rPr>
              <a:t>Image source</a:t>
            </a:r>
            <a:endParaRPr lang="en-US" sz="1400" b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DD080C-36D4-1241-87D5-ED95ED348E57}"/>
              </a:ext>
            </a:extLst>
          </p:cNvPr>
          <p:cNvSpPr txBox="1"/>
          <p:nvPr/>
        </p:nvSpPr>
        <p:spPr>
          <a:xfrm>
            <a:off x="609600" y="2671327"/>
            <a:ext cx="178766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b="0" dirty="0"/>
              <a:t>Dilation factor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FB596C-BAC7-9F4F-B26C-00978F2325F9}"/>
              </a:ext>
            </a:extLst>
          </p:cNvPr>
          <p:cNvSpPr txBox="1"/>
          <p:nvPr/>
        </p:nvSpPr>
        <p:spPr>
          <a:xfrm>
            <a:off x="3698731" y="2667000"/>
            <a:ext cx="178766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b="0" dirty="0"/>
              <a:t>Dilation factor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001C5D-6FA7-2D48-83FC-04D9A121C2C8}"/>
              </a:ext>
            </a:extLst>
          </p:cNvPr>
          <p:cNvSpPr txBox="1"/>
          <p:nvPr/>
        </p:nvSpPr>
        <p:spPr>
          <a:xfrm>
            <a:off x="6746731" y="2667000"/>
            <a:ext cx="178766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b="0" dirty="0"/>
              <a:t>Dilation factor 3</a:t>
            </a:r>
          </a:p>
        </p:txBody>
      </p:sp>
    </p:spTree>
    <p:extLst>
      <p:ext uri="{BB962C8B-B14F-4D97-AF65-F5344CB8AC3E}">
        <p14:creationId xmlns:p14="http://schemas.microsoft.com/office/powerpoint/2010/main" val="1473678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 1: A </a:t>
            </a:r>
            <a:r>
              <a:rPr lang="en-US" dirty="0" err="1"/>
              <a:t>trous</a:t>
            </a:r>
            <a:r>
              <a:rPr lang="en-US" dirty="0"/>
              <a:t> Conv., Dilated Conv.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14400"/>
            <a:ext cx="8077200" cy="5257800"/>
          </a:xfrm>
        </p:spPr>
        <p:txBody>
          <a:bodyPr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en-US" dirty="0"/>
              <a:t>Use in FCN to remove </a:t>
            </a:r>
            <a:r>
              <a:rPr lang="en-US" dirty="0" err="1"/>
              <a:t>downsampling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change stride of max pooling layer from 2 to 1, dilate subsequent convolutions by factor of 2 (possibly without re-training any parameters)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Instead of reducing spatial resolution of feature maps, use a large sparse filter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5B3C9B-7683-0344-AF84-2B08CDD3AF35}"/>
              </a:ext>
            </a:extLst>
          </p:cNvPr>
          <p:cNvSpPr/>
          <p:nvPr/>
        </p:nvSpPr>
        <p:spPr>
          <a:xfrm>
            <a:off x="304800" y="6248400"/>
            <a:ext cx="8458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0" dirty="0"/>
              <a:t>L. Chen, G. Papandreou, I. Kokkinos, K. Murphy, A. Yuille, </a:t>
            </a:r>
            <a:r>
              <a:rPr lang="en-US" sz="1400" b="0" dirty="0">
                <a:hlinkClick r:id="rId2"/>
              </a:rPr>
              <a:t>DeepLab: Semantic Image Segmentation with Deep Convolutional Nets, Atrous Convolution, and Fully Connected CRFs</a:t>
            </a:r>
            <a:r>
              <a:rPr lang="en-US" sz="1400" b="0" dirty="0"/>
              <a:t>, PAMI 2017</a:t>
            </a:r>
          </a:p>
        </p:txBody>
      </p:sp>
    </p:spTree>
    <p:extLst>
      <p:ext uri="{BB962C8B-B14F-4D97-AF65-F5344CB8AC3E}">
        <p14:creationId xmlns:p14="http://schemas.microsoft.com/office/powerpoint/2010/main" val="2787676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 1: A </a:t>
            </a:r>
            <a:r>
              <a:rPr lang="en-US" dirty="0" err="1"/>
              <a:t>trous</a:t>
            </a:r>
            <a:r>
              <a:rPr lang="en-US" dirty="0"/>
              <a:t> Conv., Dilated Conv.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Can increase receptive field size exponentially with a linear growth in the number of parameters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46" y="2821771"/>
            <a:ext cx="8351654" cy="27040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6135469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F. Yu and V. </a:t>
            </a:r>
            <a:r>
              <a:rPr lang="en-US" sz="1800" b="0" dirty="0" err="1"/>
              <a:t>Koltun</a:t>
            </a:r>
            <a:r>
              <a:rPr lang="en-US" sz="1800" b="0" dirty="0"/>
              <a:t>, </a:t>
            </a:r>
            <a:r>
              <a:rPr lang="en-US" sz="1800" b="0" dirty="0">
                <a:hlinkClick r:id="rId4"/>
              </a:rPr>
              <a:t>Multi-scale context aggregation by dilated convolutions</a:t>
            </a:r>
            <a:r>
              <a:rPr lang="en-US" sz="1800" b="0" dirty="0"/>
              <a:t>, </a:t>
            </a:r>
            <a:br>
              <a:rPr lang="en-US" sz="1800" b="0" dirty="0"/>
            </a:br>
            <a:r>
              <a:rPr lang="en-US" sz="1800" b="0" dirty="0"/>
              <a:t>ICLR 2016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37F5C8-F6C3-0848-A938-9362BE9FC2C3}"/>
              </a:ext>
            </a:extLst>
          </p:cNvPr>
          <p:cNvSpPr txBox="1"/>
          <p:nvPr/>
        </p:nvSpPr>
        <p:spPr>
          <a:xfrm>
            <a:off x="671945" y="2048470"/>
            <a:ext cx="237605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Feature map 1 (F1) produced from F0 by 1-dilated convolution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149A2F-7A30-9E4D-991D-3CFBE2B1D159}"/>
              </a:ext>
            </a:extLst>
          </p:cNvPr>
          <p:cNvSpPr txBox="1"/>
          <p:nvPr/>
        </p:nvSpPr>
        <p:spPr>
          <a:xfrm>
            <a:off x="3453244" y="2055306"/>
            <a:ext cx="218555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F2 produced from F1 by 2-dilated convolution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3F6DA3-931A-9C44-9637-836E83B5F434}"/>
              </a:ext>
            </a:extLst>
          </p:cNvPr>
          <p:cNvSpPr txBox="1"/>
          <p:nvPr/>
        </p:nvSpPr>
        <p:spPr>
          <a:xfrm>
            <a:off x="6172200" y="2057400"/>
            <a:ext cx="218555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F3 produced from F2 by 4-dilated convolution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E5D03B-AA2D-844D-9341-440B1AB3C6F6}"/>
              </a:ext>
            </a:extLst>
          </p:cNvPr>
          <p:cNvSpPr txBox="1"/>
          <p:nvPr/>
        </p:nvSpPr>
        <p:spPr>
          <a:xfrm>
            <a:off x="685800" y="5525868"/>
            <a:ext cx="23760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Receptive field: 3x3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898D9C-6C25-F242-AAEF-C4DA35CE1C34}"/>
              </a:ext>
            </a:extLst>
          </p:cNvPr>
          <p:cNvSpPr txBox="1"/>
          <p:nvPr/>
        </p:nvSpPr>
        <p:spPr>
          <a:xfrm>
            <a:off x="3352800" y="5525868"/>
            <a:ext cx="23760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Receptive field: 7x7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9A1F82-06FA-2940-876E-8DA3FFA49551}"/>
              </a:ext>
            </a:extLst>
          </p:cNvPr>
          <p:cNvSpPr txBox="1"/>
          <p:nvPr/>
        </p:nvSpPr>
        <p:spPr>
          <a:xfrm>
            <a:off x="6019800" y="5486400"/>
            <a:ext cx="24522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Receptive field: 15x15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AE3D5E-1C23-FC42-A344-67B02B974C05}"/>
              </a:ext>
            </a:extLst>
          </p:cNvPr>
          <p:cNvSpPr/>
          <p:nvPr/>
        </p:nvSpPr>
        <p:spPr bwMode="auto">
          <a:xfrm>
            <a:off x="3245428" y="2034202"/>
            <a:ext cx="2621972" cy="349166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9EBFED-832F-5A40-B789-6E4301A756B1}"/>
              </a:ext>
            </a:extLst>
          </p:cNvPr>
          <p:cNvSpPr/>
          <p:nvPr/>
        </p:nvSpPr>
        <p:spPr bwMode="auto">
          <a:xfrm>
            <a:off x="5960917" y="2034202"/>
            <a:ext cx="2621972" cy="349166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18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 2: Hyper-columns/Skip Connections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Even though with dilation we can predict each pixel, fine-grained information needs to be propagated through the network.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Idea: Additionally use features from within the network.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15" name="Picture 14" descr="Screen Shot 2016-04-27 at 12.26.48 PM.png">
            <a:extLst>
              <a:ext uri="{FF2B5EF4-FFF2-40B4-BE49-F238E27FC236}">
                <a16:creationId xmlns:a16="http://schemas.microsoft.com/office/drawing/2014/main" id="{761B6B69-15E2-CD4A-9983-6F58E437A0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124200"/>
            <a:ext cx="5488501" cy="3584832"/>
          </a:xfrm>
          <a:prstGeom prst="rect">
            <a:avLst/>
          </a:prstGeom>
        </p:spPr>
      </p:pic>
      <p:pic>
        <p:nvPicPr>
          <p:cNvPr id="16" name="Picture 15" descr="Screen Shot 2016-04-27 at 12.26.48 PM.png">
            <a:extLst>
              <a:ext uri="{FF2B5EF4-FFF2-40B4-BE49-F238E27FC236}">
                <a16:creationId xmlns:a16="http://schemas.microsoft.com/office/drawing/2014/main" id="{0ACC26B1-4780-C54D-93F6-B07FAE39E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47" y="3124200"/>
            <a:ext cx="5488501" cy="35848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C33860E-A0ED-EA4D-B139-6577D73E1763}"/>
              </a:ext>
            </a:extLst>
          </p:cNvPr>
          <p:cNvSpPr/>
          <p:nvPr/>
        </p:nvSpPr>
        <p:spPr bwMode="auto">
          <a:xfrm>
            <a:off x="1828800" y="4495802"/>
            <a:ext cx="2743200" cy="129539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C5B1675-588E-BF40-8E78-A622C1552808}"/>
              </a:ext>
            </a:extLst>
          </p:cNvPr>
          <p:cNvSpPr/>
          <p:nvPr/>
        </p:nvSpPr>
        <p:spPr bwMode="auto">
          <a:xfrm>
            <a:off x="3694715" y="3848100"/>
            <a:ext cx="1867885" cy="1219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FBFC204-69EF-014F-8712-DE6F2C4FF440}"/>
              </a:ext>
            </a:extLst>
          </p:cNvPr>
          <p:cNvCxnSpPr/>
          <p:nvPr/>
        </p:nvCxnSpPr>
        <p:spPr bwMode="auto">
          <a:xfrm flipV="1">
            <a:off x="3026664" y="3733800"/>
            <a:ext cx="0" cy="243840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12DB7CA-B471-244F-8C00-8E9303A7D096}"/>
              </a:ext>
            </a:extLst>
          </p:cNvPr>
          <p:cNvCxnSpPr>
            <a:cxnSpLocks/>
          </p:cNvCxnSpPr>
          <p:nvPr/>
        </p:nvCxnSpPr>
        <p:spPr bwMode="auto">
          <a:xfrm rot="-1020000" flipH="1" flipV="1">
            <a:off x="3054521" y="3581401"/>
            <a:ext cx="822960" cy="45720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3CD484B8-D0C7-2E4A-AA36-ACD9BA8A2CAA}"/>
              </a:ext>
            </a:extLst>
          </p:cNvPr>
          <p:cNvSpPr/>
          <p:nvPr/>
        </p:nvSpPr>
        <p:spPr>
          <a:xfrm>
            <a:off x="4655040" y="5387370"/>
            <a:ext cx="45719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0" dirty="0"/>
              <a:t>B. </a:t>
            </a:r>
            <a:r>
              <a:rPr lang="en-US" sz="1600" b="0" dirty="0" err="1"/>
              <a:t>Hariharan</a:t>
            </a:r>
            <a:r>
              <a:rPr lang="en-US" sz="1600" b="0" dirty="0"/>
              <a:t>, P. </a:t>
            </a:r>
            <a:r>
              <a:rPr lang="en-US" sz="1600" b="0" dirty="0" err="1"/>
              <a:t>Arbelaez</a:t>
            </a:r>
            <a:r>
              <a:rPr lang="en-US" sz="1600" b="0" dirty="0"/>
              <a:t>, R. </a:t>
            </a:r>
            <a:r>
              <a:rPr lang="en-US" sz="1600" b="0" dirty="0" err="1"/>
              <a:t>Girshick</a:t>
            </a:r>
            <a:r>
              <a:rPr lang="en-US" sz="1600" b="0" dirty="0"/>
              <a:t>, and J. Malik, </a:t>
            </a:r>
            <a:r>
              <a:rPr lang="en-US" sz="1600" b="0" dirty="0">
                <a:hlinkClick r:id="rId4"/>
              </a:rPr>
              <a:t>Hypercolumns for Object Segmentation and Fine-grained Localization</a:t>
            </a:r>
            <a:r>
              <a:rPr lang="en-US" sz="1600" b="0" dirty="0"/>
              <a:t>, CVPR 2015</a:t>
            </a:r>
          </a:p>
          <a:p>
            <a:pPr algn="ctr"/>
            <a:r>
              <a:rPr lang="en-US" sz="1600" b="0" dirty="0"/>
              <a:t>J. Long, et al., </a:t>
            </a:r>
            <a:r>
              <a:rPr lang="en-US" sz="1600" b="0" dirty="0">
                <a:hlinkClick r:id="rId5"/>
              </a:rPr>
              <a:t>Fully Convolutional Networks for Semantic Segmentation</a:t>
            </a:r>
            <a:r>
              <a:rPr lang="en-US" sz="1600" b="0" dirty="0"/>
              <a:t>, CVPR 2015</a:t>
            </a:r>
          </a:p>
          <a:p>
            <a:pPr algn="ctr"/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117623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 2: Hyper-columns/Skip Connections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6197024"/>
            <a:ext cx="89154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0" dirty="0"/>
              <a:t>J. Long, E. </a:t>
            </a:r>
            <a:r>
              <a:rPr lang="en-US" sz="1600" b="0" dirty="0" err="1"/>
              <a:t>Shelhamer</a:t>
            </a:r>
            <a:r>
              <a:rPr lang="en-US" sz="1600" b="0" dirty="0"/>
              <a:t>, and T. Darrell, </a:t>
            </a:r>
            <a:r>
              <a:rPr lang="en-US" sz="1600" b="0" dirty="0">
                <a:hlinkClick r:id="rId2"/>
              </a:rPr>
              <a:t>Fully Convolutional Networks for Semantic Segmentation</a:t>
            </a:r>
            <a:r>
              <a:rPr lang="en-US" sz="1600" b="0" dirty="0"/>
              <a:t>, CVPR 2015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BFDDCC-58A6-2342-B411-0CEABA8BF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4301"/>
            <a:ext cx="9144000" cy="3944724"/>
          </a:xfrm>
          <a:prstGeom prst="rect">
            <a:avLst/>
          </a:prstGeom>
        </p:spPr>
      </p:pic>
      <p:pic>
        <p:nvPicPr>
          <p:cNvPr id="9" name="Picture 8" descr="Screen Shot 2018-04-23 at 12.20.48 PM.png">
            <a:extLst>
              <a:ext uri="{FF2B5EF4-FFF2-40B4-BE49-F238E27FC236}">
                <a16:creationId xmlns:a16="http://schemas.microsoft.com/office/drawing/2014/main" id="{1F2C4713-1EC2-8D42-897F-F5C51AC6E2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48"/>
          <a:stretch/>
        </p:blipFill>
        <p:spPr>
          <a:xfrm>
            <a:off x="381000" y="4302904"/>
            <a:ext cx="3925320" cy="16406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FFCFC22-D9FA-AC44-943A-1F031AF50D84}"/>
              </a:ext>
            </a:extLst>
          </p:cNvPr>
          <p:cNvSpPr/>
          <p:nvPr/>
        </p:nvSpPr>
        <p:spPr bwMode="auto">
          <a:xfrm>
            <a:off x="7543800" y="914400"/>
            <a:ext cx="1600200" cy="1295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D05C68-9409-8A43-9928-93D2BA6826B6}"/>
              </a:ext>
            </a:extLst>
          </p:cNvPr>
          <p:cNvSpPr/>
          <p:nvPr/>
        </p:nvSpPr>
        <p:spPr bwMode="auto">
          <a:xfrm>
            <a:off x="4686300" y="2133600"/>
            <a:ext cx="4457700" cy="1295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C3000D-BD6A-C247-822B-76DB2C40709B}"/>
              </a:ext>
            </a:extLst>
          </p:cNvPr>
          <p:cNvSpPr/>
          <p:nvPr/>
        </p:nvSpPr>
        <p:spPr bwMode="auto">
          <a:xfrm>
            <a:off x="4672445" y="3429000"/>
            <a:ext cx="4457700" cy="14600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D97A12-072C-8F4C-9F99-96572C1827F9}"/>
              </a:ext>
            </a:extLst>
          </p:cNvPr>
          <p:cNvSpPr/>
          <p:nvPr/>
        </p:nvSpPr>
        <p:spPr bwMode="auto">
          <a:xfrm>
            <a:off x="3086100" y="2133600"/>
            <a:ext cx="1790700" cy="2057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FFF3DE-5014-4A42-8DE7-F2FC631DDDEF}"/>
              </a:ext>
            </a:extLst>
          </p:cNvPr>
          <p:cNvSpPr txBox="1"/>
          <p:nvPr/>
        </p:nvSpPr>
        <p:spPr>
          <a:xfrm>
            <a:off x="152400" y="2477869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/>
              <a:t>Predictions by 1x1 conv layers, bilinear </a:t>
            </a:r>
            <a:r>
              <a:rPr lang="en-US" sz="1800" b="0" dirty="0" err="1"/>
              <a:t>upsampling</a:t>
            </a:r>
            <a:endParaRPr lang="en-US" sz="1800" b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320ABD-932C-AC4E-B313-FF6942BE061E}"/>
              </a:ext>
            </a:extLst>
          </p:cNvPr>
          <p:cNvSpPr/>
          <p:nvPr/>
        </p:nvSpPr>
        <p:spPr>
          <a:xfrm>
            <a:off x="214745" y="3342222"/>
            <a:ext cx="37476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Predictions by 1x1 conv layers, learned 2x </a:t>
            </a:r>
            <a:r>
              <a:rPr lang="en-US" sz="1800" b="0" dirty="0" err="1"/>
              <a:t>upsampling</a:t>
            </a:r>
            <a:r>
              <a:rPr lang="en-US" sz="1800" b="0" dirty="0"/>
              <a:t>, </a:t>
            </a:r>
            <a:br>
              <a:rPr lang="en-US" sz="1800" b="0" dirty="0"/>
            </a:br>
            <a:r>
              <a:rPr lang="en-US" sz="1800" b="0" dirty="0"/>
              <a:t>fusion by summing</a:t>
            </a:r>
          </a:p>
        </p:txBody>
      </p:sp>
    </p:spTree>
    <p:extLst>
      <p:ext uri="{BB962C8B-B14F-4D97-AF65-F5344CB8AC3E}">
        <p14:creationId xmlns:p14="http://schemas.microsoft.com/office/powerpoint/2010/main" val="206729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 2: Hyper-columns/Skip Connections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7FB780-C3D4-0146-8142-75BDC58BC9D3}"/>
              </a:ext>
            </a:extLst>
          </p:cNvPr>
          <p:cNvSpPr/>
          <p:nvPr/>
        </p:nvSpPr>
        <p:spPr>
          <a:xfrm>
            <a:off x="21336" y="6027003"/>
            <a:ext cx="4571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0" dirty="0"/>
              <a:t>J. Long, et al., </a:t>
            </a:r>
            <a:r>
              <a:rPr lang="en-US" sz="1600" b="0" dirty="0">
                <a:hlinkClick r:id="rId3"/>
              </a:rPr>
              <a:t>Fully Convolutional Networks for Semantic Segmentation</a:t>
            </a:r>
            <a:r>
              <a:rPr lang="en-US" sz="1600" b="0" dirty="0"/>
              <a:t>, CVPR 2015</a:t>
            </a:r>
          </a:p>
          <a:p>
            <a:pPr algn="ctr"/>
            <a:endParaRPr lang="en-US" sz="1600"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70B374-C7FF-4342-9CA7-6A23F50BC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369" y="1600200"/>
            <a:ext cx="8729932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246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 2b: Learned </a:t>
            </a:r>
            <a:r>
              <a:rPr lang="en-US" dirty="0" err="1"/>
              <a:t>Upsampling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6197024"/>
            <a:ext cx="89154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0" dirty="0"/>
              <a:t>J. Long, E. </a:t>
            </a:r>
            <a:r>
              <a:rPr lang="en-US" sz="1600" b="0" dirty="0" err="1"/>
              <a:t>Shelhamer</a:t>
            </a:r>
            <a:r>
              <a:rPr lang="en-US" sz="1600" b="0" dirty="0"/>
              <a:t>, and T. Darrell, </a:t>
            </a:r>
            <a:r>
              <a:rPr lang="en-US" sz="1600" b="0" dirty="0">
                <a:hlinkClick r:id="rId2"/>
              </a:rPr>
              <a:t>Fully Convolutional Networks for Semantic Segmentation</a:t>
            </a:r>
            <a:r>
              <a:rPr lang="en-US" sz="1600" b="0" dirty="0"/>
              <a:t>, CVPR 2015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BFDDCC-58A6-2342-B411-0CEABA8BF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4301"/>
            <a:ext cx="9144000" cy="3944724"/>
          </a:xfrm>
          <a:prstGeom prst="rect">
            <a:avLst/>
          </a:prstGeom>
        </p:spPr>
      </p:pic>
      <p:pic>
        <p:nvPicPr>
          <p:cNvPr id="9" name="Picture 8" descr="Screen Shot 2018-04-23 at 12.20.48 PM.png">
            <a:extLst>
              <a:ext uri="{FF2B5EF4-FFF2-40B4-BE49-F238E27FC236}">
                <a16:creationId xmlns:a16="http://schemas.microsoft.com/office/drawing/2014/main" id="{1F2C4713-1EC2-8D42-897F-F5C51AC6E2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48"/>
          <a:stretch/>
        </p:blipFill>
        <p:spPr>
          <a:xfrm>
            <a:off x="381000" y="4302904"/>
            <a:ext cx="3925320" cy="16406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FFCFC22-D9FA-AC44-943A-1F031AF50D84}"/>
              </a:ext>
            </a:extLst>
          </p:cNvPr>
          <p:cNvSpPr/>
          <p:nvPr/>
        </p:nvSpPr>
        <p:spPr bwMode="auto">
          <a:xfrm>
            <a:off x="7543800" y="914400"/>
            <a:ext cx="1600200" cy="1295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FFF3DE-5014-4A42-8DE7-F2FC631DDDEF}"/>
              </a:ext>
            </a:extLst>
          </p:cNvPr>
          <p:cNvSpPr txBox="1"/>
          <p:nvPr/>
        </p:nvSpPr>
        <p:spPr>
          <a:xfrm>
            <a:off x="152400" y="2477869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/>
              <a:t>Predictions by 1x1 conv layers, bilinear </a:t>
            </a:r>
            <a:r>
              <a:rPr lang="en-US" sz="1800" b="0" dirty="0" err="1"/>
              <a:t>upsampling</a:t>
            </a:r>
            <a:endParaRPr lang="en-US" sz="1800" b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320ABD-932C-AC4E-B313-FF6942BE061E}"/>
              </a:ext>
            </a:extLst>
          </p:cNvPr>
          <p:cNvSpPr/>
          <p:nvPr/>
        </p:nvSpPr>
        <p:spPr>
          <a:xfrm>
            <a:off x="214745" y="3342222"/>
            <a:ext cx="37476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Predictions by 1x1 conv layers, learned 2x </a:t>
            </a:r>
            <a:r>
              <a:rPr lang="en-US" sz="1800" b="0" dirty="0" err="1"/>
              <a:t>upsampling</a:t>
            </a:r>
            <a:r>
              <a:rPr lang="en-US" sz="1800" b="0" dirty="0"/>
              <a:t>, </a:t>
            </a:r>
            <a:br>
              <a:rPr lang="en-US" sz="1800" b="0" dirty="0"/>
            </a:br>
            <a:r>
              <a:rPr lang="en-US" sz="1800" b="0" dirty="0"/>
              <a:t>fusion by summing</a:t>
            </a:r>
          </a:p>
        </p:txBody>
      </p:sp>
    </p:spTree>
    <p:extLst>
      <p:ext uri="{BB962C8B-B14F-4D97-AF65-F5344CB8AC3E}">
        <p14:creationId xmlns:p14="http://schemas.microsoft.com/office/powerpoint/2010/main" val="2421236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/>
              <a:t>Semantic segmentation</a:t>
            </a:r>
          </a:p>
          <a:p>
            <a:pPr marL="857250" lvl="1" indent="-457200">
              <a:buFont typeface="Arial"/>
              <a:buChar char="•"/>
            </a:pPr>
            <a:r>
              <a:rPr lang="en-US" sz="2400" dirty="0"/>
              <a:t>Metrics</a:t>
            </a:r>
          </a:p>
          <a:p>
            <a:pPr marL="857250" lvl="1" indent="-457200">
              <a:buFont typeface="Arial"/>
              <a:buChar char="•"/>
            </a:pPr>
            <a:r>
              <a:rPr lang="en-US" sz="2400" dirty="0"/>
              <a:t>Architectures</a:t>
            </a:r>
          </a:p>
          <a:p>
            <a:pPr marL="1257300" lvl="2" indent="-457200">
              <a:buFont typeface="Arial"/>
              <a:buChar char="•"/>
            </a:pPr>
            <a:r>
              <a:rPr lang="en-US" sz="2200" dirty="0"/>
              <a:t>“</a:t>
            </a:r>
            <a:r>
              <a:rPr lang="en-US" sz="2200" dirty="0" err="1"/>
              <a:t>Convolutionalization</a:t>
            </a:r>
            <a:r>
              <a:rPr lang="en-US" sz="2200" dirty="0"/>
              <a:t>”</a:t>
            </a:r>
          </a:p>
          <a:p>
            <a:pPr marL="1257300" lvl="2" indent="-457200">
              <a:buFont typeface="Arial"/>
              <a:buChar char="•"/>
            </a:pPr>
            <a:r>
              <a:rPr lang="en-US" sz="2200" dirty="0"/>
              <a:t>Dilated convolutions</a:t>
            </a:r>
          </a:p>
          <a:p>
            <a:pPr marL="1257300" lvl="2" indent="-457200">
              <a:buFont typeface="Arial"/>
              <a:buChar char="•"/>
            </a:pPr>
            <a:r>
              <a:rPr lang="en-US" sz="2200" dirty="0"/>
              <a:t>Hyper-columns / skip-connections</a:t>
            </a:r>
          </a:p>
          <a:p>
            <a:pPr marL="1257300" lvl="2" indent="-457200">
              <a:buFont typeface="Arial"/>
              <a:buChar char="•"/>
            </a:pPr>
            <a:r>
              <a:rPr lang="en-US" sz="2200" dirty="0"/>
              <a:t>Learned up-sampling architectures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Other dense prediction problems</a:t>
            </a:r>
          </a:p>
          <a:p>
            <a:pPr marL="457200" indent="-45720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89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5953C06-9828-C44F-A98A-BBE3DBE0D4A9}"/>
              </a:ext>
            </a:extLst>
          </p:cNvPr>
          <p:cNvSpPr txBox="1">
            <a:spLocks/>
          </p:cNvSpPr>
          <p:nvPr/>
        </p:nvSpPr>
        <p:spPr bwMode="auto">
          <a:xfrm>
            <a:off x="228600" y="914400"/>
            <a:ext cx="8763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kern="0" dirty="0"/>
              <a:t>Like FCN, fuse </a:t>
            </a:r>
            <a:r>
              <a:rPr lang="en-US" sz="2400" b="0" kern="0" dirty="0" err="1"/>
              <a:t>upsampled</a:t>
            </a:r>
            <a:r>
              <a:rPr lang="en-US" sz="2400" b="0" kern="0" dirty="0"/>
              <a:t> higher-level feature maps with higher-res, lower-level feature maps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kern="0" dirty="0"/>
              <a:t>Unlike FCN, fuse by concatenation, predict at the end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0" kern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A3D76-E396-AC4D-9488-3F6251193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U-Net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762768-B23B-5A4D-B9AC-C019EC613D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438399"/>
            <a:ext cx="5410200" cy="358173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E2E92D-8ACC-6A42-AF24-F5C58B2BF505}"/>
              </a:ext>
            </a:extLst>
          </p:cNvPr>
          <p:cNvSpPr txBox="1"/>
          <p:nvPr/>
        </p:nvSpPr>
        <p:spPr>
          <a:xfrm>
            <a:off x="228600" y="6135469"/>
            <a:ext cx="876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O. </a:t>
            </a:r>
            <a:r>
              <a:rPr lang="en-US" sz="1800" b="0" dirty="0" err="1"/>
              <a:t>Ronneberger</a:t>
            </a:r>
            <a:r>
              <a:rPr lang="en-US" sz="1800" b="0" dirty="0"/>
              <a:t>, P. Fischer, T. </a:t>
            </a:r>
            <a:r>
              <a:rPr lang="en-US" sz="1800" b="0" dirty="0" err="1"/>
              <a:t>Brox</a:t>
            </a:r>
            <a:r>
              <a:rPr lang="en-US" sz="1800" b="0" dirty="0"/>
              <a:t> </a:t>
            </a:r>
            <a:r>
              <a:rPr lang="en-US" sz="1800" b="0" dirty="0">
                <a:hlinkClick r:id="rId3"/>
              </a:rPr>
              <a:t>U-Net: Convolutional Networks for Biomedical Image Segmentation</a:t>
            </a:r>
            <a:r>
              <a:rPr lang="en-US" sz="1800" b="0" dirty="0"/>
              <a:t>, MICCAI 2015</a:t>
            </a:r>
          </a:p>
        </p:txBody>
      </p:sp>
    </p:spTree>
    <p:extLst>
      <p:ext uri="{BB962C8B-B14F-4D97-AF65-F5344CB8AC3E}">
        <p14:creationId xmlns:p14="http://schemas.microsoft.com/office/powerpoint/2010/main" val="18907732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9977-508B-ED44-B4CE-FDFBF0556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Upsampling</a:t>
            </a:r>
            <a:r>
              <a:rPr lang="en-US" dirty="0"/>
              <a:t> in a deep network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8A8F35-717B-7F46-B842-94035F0AF9D7}"/>
              </a:ext>
            </a:extLst>
          </p:cNvPr>
          <p:cNvSpPr/>
          <p:nvPr/>
        </p:nvSpPr>
        <p:spPr>
          <a:xfrm>
            <a:off x="685800" y="6172200"/>
            <a:ext cx="807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/>
              <a:t>Animation: </a:t>
            </a:r>
            <a:r>
              <a:rPr lang="en-US" b="0" dirty="0">
                <a:hlinkClick r:id="rId2"/>
              </a:rPr>
              <a:t>https://</a:t>
            </a:r>
            <a:r>
              <a:rPr lang="en-US" b="0" dirty="0" err="1">
                <a:hlinkClick r:id="rId2"/>
              </a:rPr>
              <a:t>distill.pub</a:t>
            </a:r>
            <a:r>
              <a:rPr lang="en-US" b="0" dirty="0">
                <a:hlinkClick r:id="rId2"/>
              </a:rPr>
              <a:t>/2016/</a:t>
            </a:r>
            <a:r>
              <a:rPr lang="en-US" b="0" dirty="0" err="1">
                <a:hlinkClick r:id="rId2"/>
              </a:rPr>
              <a:t>deconv</a:t>
            </a:r>
            <a:r>
              <a:rPr lang="en-US" b="0" dirty="0">
                <a:hlinkClick r:id="rId2"/>
              </a:rPr>
              <a:t>-checkerboard/</a:t>
            </a:r>
            <a:endParaRPr lang="en-US" b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62DC2F-6F30-BD40-9472-FEAB421F2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95600"/>
            <a:ext cx="8458200" cy="304631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67976-C202-C346-A460-CC716E8A0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077200" cy="19812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i="1" dirty="0"/>
              <a:t>Transposed</a:t>
            </a:r>
            <a:r>
              <a:rPr lang="en-US" dirty="0"/>
              <a:t> or </a:t>
            </a:r>
            <a:r>
              <a:rPr lang="en-US" i="1" dirty="0"/>
              <a:t>backwards-</a:t>
            </a:r>
            <a:r>
              <a:rPr lang="en-US" i="1" dirty="0" err="1"/>
              <a:t>strided</a:t>
            </a:r>
            <a:r>
              <a:rPr lang="en-US" i="1" dirty="0"/>
              <a:t> </a:t>
            </a:r>
            <a:r>
              <a:rPr lang="en-US" dirty="0"/>
              <a:t>convolution: “paint” in the output feature map with the learned filter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Multiply input value by filter, place result in the output, sum overlapping values</a:t>
            </a:r>
          </a:p>
        </p:txBody>
      </p:sp>
    </p:spTree>
    <p:extLst>
      <p:ext uri="{BB962C8B-B14F-4D97-AF65-F5344CB8AC3E}">
        <p14:creationId xmlns:p14="http://schemas.microsoft.com/office/powerpoint/2010/main" val="21017631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71976"/>
            <a:ext cx="8153400" cy="838200"/>
          </a:xfrm>
        </p:spPr>
        <p:txBody>
          <a:bodyPr/>
          <a:lstStyle/>
          <a:p>
            <a:r>
              <a:rPr lang="en-US" dirty="0"/>
              <a:t>Fix 3: Use local edge information (CRFs)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7955EB-8081-9D45-B10C-21286E915139}"/>
              </a:ext>
            </a:extLst>
          </p:cNvPr>
          <p:cNvGrpSpPr/>
          <p:nvPr/>
        </p:nvGrpSpPr>
        <p:grpSpPr>
          <a:xfrm>
            <a:off x="242887" y="2245995"/>
            <a:ext cx="4206240" cy="1645920"/>
            <a:chOff x="2171700" y="2274570"/>
            <a:chExt cx="4206240" cy="164592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94D23E0-4DEB-5D4A-9FAD-206BE09EB9CC}"/>
                </a:ext>
              </a:extLst>
            </p:cNvPr>
            <p:cNvCxnSpPr>
              <a:cxnSpLocks/>
              <a:stCxn id="15" idx="5"/>
              <a:endCxn id="18" idx="1"/>
            </p:cNvCxnSpPr>
            <p:nvPr/>
          </p:nvCxnSpPr>
          <p:spPr>
            <a:xfrm>
              <a:off x="2522920" y="2625790"/>
              <a:ext cx="966340" cy="9434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B27150F-B095-C24B-8D9C-A9582067DE16}"/>
                </a:ext>
              </a:extLst>
            </p:cNvPr>
            <p:cNvCxnSpPr>
              <a:cxnSpLocks/>
              <a:stCxn id="19" idx="5"/>
              <a:endCxn id="22" idx="1"/>
            </p:cNvCxnSpPr>
            <p:nvPr/>
          </p:nvCxnSpPr>
          <p:spPr>
            <a:xfrm>
              <a:off x="3345880" y="2625790"/>
              <a:ext cx="966340" cy="9434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454091D-F4AA-7D40-8F75-E037C448C1BB}"/>
                </a:ext>
              </a:extLst>
            </p:cNvPr>
            <p:cNvCxnSpPr>
              <a:cxnSpLocks/>
              <a:stCxn id="23" idx="5"/>
              <a:endCxn id="26" idx="1"/>
            </p:cNvCxnSpPr>
            <p:nvPr/>
          </p:nvCxnSpPr>
          <p:spPr>
            <a:xfrm>
              <a:off x="4214560" y="2625790"/>
              <a:ext cx="966340" cy="9434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B18FDED-615E-F741-ACA9-78C5713ABABB}"/>
                </a:ext>
              </a:extLst>
            </p:cNvPr>
            <p:cNvCxnSpPr>
              <a:cxnSpLocks/>
              <a:stCxn id="27" idx="5"/>
              <a:endCxn id="30" idx="1"/>
            </p:cNvCxnSpPr>
            <p:nvPr/>
          </p:nvCxnSpPr>
          <p:spPr>
            <a:xfrm>
              <a:off x="5060380" y="2625790"/>
              <a:ext cx="966340" cy="9434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F81E2F7-DF8F-7747-82F4-3C0665E60EB7}"/>
                </a:ext>
              </a:extLst>
            </p:cNvPr>
            <p:cNvCxnSpPr>
              <a:cxnSpLocks/>
              <a:stCxn id="18" idx="6"/>
              <a:endCxn id="30" idx="2"/>
            </p:cNvCxnSpPr>
            <p:nvPr/>
          </p:nvCxnSpPr>
          <p:spPr>
            <a:xfrm>
              <a:off x="3840480" y="3714750"/>
              <a:ext cx="212598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8937701-AE27-BB4D-B648-5B04EAAD4DA1}"/>
                </a:ext>
              </a:extLst>
            </p:cNvPr>
            <p:cNvCxnSpPr>
              <a:cxnSpLocks/>
              <a:stCxn id="17" idx="6"/>
              <a:endCxn id="29" idx="2"/>
            </p:cNvCxnSpPr>
            <p:nvPr/>
          </p:nvCxnSpPr>
          <p:spPr>
            <a:xfrm>
              <a:off x="3429000" y="3303270"/>
              <a:ext cx="212598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DD6AAB7-6A8C-E744-AB77-B92B453F1A2F}"/>
                </a:ext>
              </a:extLst>
            </p:cNvPr>
            <p:cNvCxnSpPr>
              <a:cxnSpLocks/>
              <a:stCxn id="16" idx="6"/>
              <a:endCxn id="28" idx="2"/>
            </p:cNvCxnSpPr>
            <p:nvPr/>
          </p:nvCxnSpPr>
          <p:spPr>
            <a:xfrm>
              <a:off x="2994660" y="2891790"/>
              <a:ext cx="212598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140CA23-142B-684A-B705-AD1884ABF959}"/>
                </a:ext>
              </a:extLst>
            </p:cNvPr>
            <p:cNvCxnSpPr>
              <a:stCxn id="15" idx="6"/>
              <a:endCxn id="27" idx="2"/>
            </p:cNvCxnSpPr>
            <p:nvPr/>
          </p:nvCxnSpPr>
          <p:spPr>
            <a:xfrm>
              <a:off x="2583180" y="2480310"/>
              <a:ext cx="212598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F3832A2-3988-F94E-80C5-A63A0D2AC15C}"/>
                </a:ext>
              </a:extLst>
            </p:cNvPr>
            <p:cNvSpPr/>
            <p:nvPr/>
          </p:nvSpPr>
          <p:spPr>
            <a:xfrm>
              <a:off x="2171700" y="2274570"/>
              <a:ext cx="411480" cy="41148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FF27715-8B13-3443-8D73-AA841FC71487}"/>
                </a:ext>
              </a:extLst>
            </p:cNvPr>
            <p:cNvSpPr/>
            <p:nvPr/>
          </p:nvSpPr>
          <p:spPr>
            <a:xfrm>
              <a:off x="2583180" y="2686050"/>
              <a:ext cx="411480" cy="41148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FDA8DBF-D96D-754D-9E01-35649934AB1B}"/>
                </a:ext>
              </a:extLst>
            </p:cNvPr>
            <p:cNvSpPr/>
            <p:nvPr/>
          </p:nvSpPr>
          <p:spPr>
            <a:xfrm>
              <a:off x="3017520" y="3097530"/>
              <a:ext cx="411480" cy="41148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08C5A4F-3F79-1E45-B698-E66A6C6B70C9}"/>
                </a:ext>
              </a:extLst>
            </p:cNvPr>
            <p:cNvSpPr/>
            <p:nvPr/>
          </p:nvSpPr>
          <p:spPr>
            <a:xfrm>
              <a:off x="3429000" y="3509010"/>
              <a:ext cx="411480" cy="41148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F14835A-6964-6C4A-9F9D-46AEF272DD41}"/>
                </a:ext>
              </a:extLst>
            </p:cNvPr>
            <p:cNvSpPr/>
            <p:nvPr/>
          </p:nvSpPr>
          <p:spPr>
            <a:xfrm>
              <a:off x="2994660" y="2274570"/>
              <a:ext cx="411480" cy="41148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C3CC70F-5FDC-734D-B43D-3E0B090C3BC8}"/>
                </a:ext>
              </a:extLst>
            </p:cNvPr>
            <p:cNvSpPr/>
            <p:nvPr/>
          </p:nvSpPr>
          <p:spPr>
            <a:xfrm>
              <a:off x="3406140" y="2686050"/>
              <a:ext cx="411480" cy="41148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F589B17-5E6A-964E-99EB-72E7519FD7D6}"/>
                </a:ext>
              </a:extLst>
            </p:cNvPr>
            <p:cNvSpPr/>
            <p:nvPr/>
          </p:nvSpPr>
          <p:spPr>
            <a:xfrm>
              <a:off x="3840480" y="3097530"/>
              <a:ext cx="411480" cy="41148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9CD781A-B230-3F41-9D59-B3094553B774}"/>
                </a:ext>
              </a:extLst>
            </p:cNvPr>
            <p:cNvSpPr/>
            <p:nvPr/>
          </p:nvSpPr>
          <p:spPr>
            <a:xfrm>
              <a:off x="4251960" y="3509010"/>
              <a:ext cx="411480" cy="41148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E9944DE-3476-0D48-A1CF-33C448C28B7A}"/>
                </a:ext>
              </a:extLst>
            </p:cNvPr>
            <p:cNvSpPr/>
            <p:nvPr/>
          </p:nvSpPr>
          <p:spPr>
            <a:xfrm>
              <a:off x="3863340" y="2274570"/>
              <a:ext cx="411480" cy="41148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ACBECE0-1796-D94F-A922-2EAAC5C48329}"/>
                </a:ext>
              </a:extLst>
            </p:cNvPr>
            <p:cNvSpPr/>
            <p:nvPr/>
          </p:nvSpPr>
          <p:spPr>
            <a:xfrm>
              <a:off x="4274820" y="2686050"/>
              <a:ext cx="411480" cy="41148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8DFFA8A-C2A1-D74B-9496-E309EED090AB}"/>
                </a:ext>
              </a:extLst>
            </p:cNvPr>
            <p:cNvSpPr/>
            <p:nvPr/>
          </p:nvSpPr>
          <p:spPr>
            <a:xfrm>
              <a:off x="4709160" y="3097530"/>
              <a:ext cx="411480" cy="41148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19A7351-1463-5248-A496-0746611916B8}"/>
                </a:ext>
              </a:extLst>
            </p:cNvPr>
            <p:cNvSpPr/>
            <p:nvPr/>
          </p:nvSpPr>
          <p:spPr>
            <a:xfrm>
              <a:off x="5120640" y="3509010"/>
              <a:ext cx="411480" cy="41148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E4B5DC3-4B54-D04A-81D7-7FBEF39A890D}"/>
                </a:ext>
              </a:extLst>
            </p:cNvPr>
            <p:cNvSpPr/>
            <p:nvPr/>
          </p:nvSpPr>
          <p:spPr>
            <a:xfrm>
              <a:off x="4709160" y="2274570"/>
              <a:ext cx="411480" cy="41148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ADADEF6-37F6-E348-AA32-ED72FD4347BF}"/>
                </a:ext>
              </a:extLst>
            </p:cNvPr>
            <p:cNvSpPr/>
            <p:nvPr/>
          </p:nvSpPr>
          <p:spPr>
            <a:xfrm>
              <a:off x="5120640" y="2686050"/>
              <a:ext cx="411480" cy="41148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7A05C05-4B55-4843-890A-F127E534815E}"/>
                </a:ext>
              </a:extLst>
            </p:cNvPr>
            <p:cNvSpPr/>
            <p:nvPr/>
          </p:nvSpPr>
          <p:spPr>
            <a:xfrm>
              <a:off x="5554980" y="3097530"/>
              <a:ext cx="411480" cy="41148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E78B50B-3164-854D-9C9A-35BABAAD5446}"/>
                </a:ext>
              </a:extLst>
            </p:cNvPr>
            <p:cNvSpPr/>
            <p:nvPr/>
          </p:nvSpPr>
          <p:spPr>
            <a:xfrm>
              <a:off x="5966460" y="3509010"/>
              <a:ext cx="411480" cy="41148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99D02D19-F373-5F4A-B613-2FB2B0B6F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2062" y="2011045"/>
            <a:ext cx="3662028" cy="85217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919175A-02A9-C04D-801C-71B3B994B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062" y="3049394"/>
            <a:ext cx="3346115" cy="133013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E4F849C-DF86-6F47-B432-08566B8AE5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92" y="4859213"/>
            <a:ext cx="9135648" cy="94348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21127A2-3531-1B4B-BAED-BACBE644DB65}"/>
              </a:ext>
            </a:extLst>
          </p:cNvPr>
          <p:cNvSpPr txBox="1"/>
          <p:nvPr/>
        </p:nvSpPr>
        <p:spPr>
          <a:xfrm>
            <a:off x="-68192" y="6550223"/>
            <a:ext cx="18565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Source: B. Hariharan</a:t>
            </a:r>
          </a:p>
        </p:txBody>
      </p:sp>
    </p:spTree>
    <p:extLst>
      <p:ext uri="{BB962C8B-B14F-4D97-AF65-F5344CB8AC3E}">
        <p14:creationId xmlns:p14="http://schemas.microsoft.com/office/powerpoint/2010/main" val="320374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8077200" cy="838200"/>
          </a:xfrm>
        </p:spPr>
        <p:txBody>
          <a:bodyPr/>
          <a:lstStyle/>
          <a:p>
            <a:r>
              <a:rPr lang="en-US" dirty="0"/>
              <a:t>Fix 3: Use local edge information (CRFs)</a:t>
            </a:r>
          </a:p>
        </p:txBody>
      </p:sp>
      <p:sp>
        <p:nvSpPr>
          <p:cNvPr id="34" name="Down Arrow Callout 33">
            <a:extLst>
              <a:ext uri="{FF2B5EF4-FFF2-40B4-BE49-F238E27FC236}">
                <a16:creationId xmlns:a16="http://schemas.microsoft.com/office/drawing/2014/main" id="{99E898ED-9EA2-7248-A776-E6FC008C8C04}"/>
              </a:ext>
            </a:extLst>
          </p:cNvPr>
          <p:cNvSpPr/>
          <p:nvPr/>
        </p:nvSpPr>
        <p:spPr>
          <a:xfrm>
            <a:off x="6462370" y="3878262"/>
            <a:ext cx="1671638" cy="992187"/>
          </a:xfrm>
          <a:prstGeom prst="downArrowCallou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Down Arrow Callout 34">
            <a:extLst>
              <a:ext uri="{FF2B5EF4-FFF2-40B4-BE49-F238E27FC236}">
                <a16:creationId xmlns:a16="http://schemas.microsoft.com/office/drawing/2014/main" id="{775286F7-B469-2C43-A8E5-3E800558FE7D}"/>
              </a:ext>
            </a:extLst>
          </p:cNvPr>
          <p:cNvSpPr/>
          <p:nvPr/>
        </p:nvSpPr>
        <p:spPr>
          <a:xfrm>
            <a:off x="4790732" y="3887295"/>
            <a:ext cx="1671638" cy="992187"/>
          </a:xfrm>
          <a:prstGeom prst="downArrowCallo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A2CE572F-8837-D848-9797-CE3AAF6C1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1009928"/>
            <a:ext cx="7696200" cy="1472746"/>
          </a:xfrm>
        </p:spPr>
        <p:txBody>
          <a:bodyPr/>
          <a:lstStyle/>
          <a:p>
            <a:r>
              <a:rPr lang="en-US" dirty="0"/>
              <a:t>Idea: take convolutional network prediction and sharpen using classic techniques</a:t>
            </a:r>
          </a:p>
          <a:p>
            <a:r>
              <a:rPr lang="en-US" i="1" dirty="0"/>
              <a:t>Conditional Random Field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F6425D0-27B7-4249-BCC6-3D354ADFE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949" y="2770387"/>
            <a:ext cx="8381658" cy="82016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385F824-CC3A-BB44-A255-CA0BAFECC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887295"/>
            <a:ext cx="6895757" cy="48706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807D565-C602-964C-AAA9-A92B51FEC5F2}"/>
              </a:ext>
            </a:extLst>
          </p:cNvPr>
          <p:cNvSpPr txBox="1"/>
          <p:nvPr/>
        </p:nvSpPr>
        <p:spPr>
          <a:xfrm>
            <a:off x="4561960" y="4853668"/>
            <a:ext cx="2129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Label compatibility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09BD232-6EAC-E448-A5D0-989B577E5A6E}"/>
              </a:ext>
            </a:extLst>
          </p:cNvPr>
          <p:cNvSpPr txBox="1"/>
          <p:nvPr/>
        </p:nvSpPr>
        <p:spPr>
          <a:xfrm>
            <a:off x="6576756" y="4876690"/>
            <a:ext cx="16716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Pixel similarity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AAB757A-4080-8D4D-8115-B638392F1A74}"/>
              </a:ext>
            </a:extLst>
          </p:cNvPr>
          <p:cNvSpPr txBox="1"/>
          <p:nvPr/>
        </p:nvSpPr>
        <p:spPr>
          <a:xfrm>
            <a:off x="-68192" y="6550223"/>
            <a:ext cx="18565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Source: B. Hariharan</a:t>
            </a:r>
          </a:p>
        </p:txBody>
      </p:sp>
    </p:spTree>
    <p:extLst>
      <p:ext uri="{BB962C8B-B14F-4D97-AF65-F5344CB8AC3E}">
        <p14:creationId xmlns:p14="http://schemas.microsoft.com/office/powerpoint/2010/main" val="4099465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8077200" cy="838200"/>
          </a:xfrm>
        </p:spPr>
        <p:txBody>
          <a:bodyPr/>
          <a:lstStyle/>
          <a:p>
            <a:r>
              <a:rPr lang="en-US" dirty="0"/>
              <a:t>Fix 3: Use local edge information (CRFs)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3FB6FC-36E8-FB4F-A317-41969CAB51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076" y="1600200"/>
            <a:ext cx="9164152" cy="29587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1D575C2-66A7-FE41-8B06-03B69FE4CADC}"/>
              </a:ext>
            </a:extLst>
          </p:cNvPr>
          <p:cNvSpPr txBox="1"/>
          <p:nvPr/>
        </p:nvSpPr>
        <p:spPr>
          <a:xfrm>
            <a:off x="-68192" y="6550223"/>
            <a:ext cx="18565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Source: B. Hariharan</a:t>
            </a:r>
          </a:p>
        </p:txBody>
      </p:sp>
    </p:spTree>
    <p:extLst>
      <p:ext uri="{BB962C8B-B14F-4D97-AF65-F5344CB8AC3E}">
        <p14:creationId xmlns:p14="http://schemas.microsoft.com/office/powerpoint/2010/main" val="8836085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8077200" cy="838200"/>
          </a:xfrm>
        </p:spPr>
        <p:txBody>
          <a:bodyPr/>
          <a:lstStyle/>
          <a:p>
            <a:r>
              <a:rPr lang="en-US" dirty="0"/>
              <a:t>Semantic Segmentation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D4C94D-4E6A-0040-838A-39BFE47E4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60" y="957398"/>
            <a:ext cx="8373880" cy="3124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E8D03C-C9AA-EE46-BD63-FE1198BF8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419600"/>
            <a:ext cx="2209800" cy="23058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5F3A5B-EE0E-5046-964A-5A73CC8344F2}"/>
              </a:ext>
            </a:extLst>
          </p:cNvPr>
          <p:cNvSpPr txBox="1"/>
          <p:nvPr/>
        </p:nvSpPr>
        <p:spPr>
          <a:xfrm>
            <a:off x="2529840" y="5802148"/>
            <a:ext cx="64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Liang-</a:t>
            </a:r>
            <a:r>
              <a:rPr lang="en-US" sz="1800" b="0" dirty="0" err="1"/>
              <a:t>Chieh</a:t>
            </a:r>
            <a:r>
              <a:rPr lang="en-US" sz="1800" b="0" dirty="0"/>
              <a:t> Chen, </a:t>
            </a:r>
            <a:r>
              <a:rPr lang="en-US" sz="1800" b="0" dirty="0" err="1"/>
              <a:t>Yukun</a:t>
            </a:r>
            <a:r>
              <a:rPr lang="en-US" sz="1800" b="0" dirty="0"/>
              <a:t> Zhu, George Papandreou, Florian </a:t>
            </a:r>
            <a:r>
              <a:rPr lang="en-US" sz="1800" b="0" dirty="0" err="1"/>
              <a:t>Schroff</a:t>
            </a:r>
            <a:r>
              <a:rPr lang="en-US" sz="1800" b="0" dirty="0"/>
              <a:t>, Hartwig Adam, </a:t>
            </a:r>
            <a:r>
              <a:rPr lang="en-US" sz="1800" b="0" dirty="0">
                <a:hlinkClick r:id="rId4"/>
              </a:rPr>
              <a:t>DeepLabv3+: Encoder-Decoder with Atrous Separable Convolution</a:t>
            </a:r>
            <a:r>
              <a:rPr lang="en-US" sz="1800" b="0" dirty="0"/>
              <a:t>, ECCV 2018</a:t>
            </a:r>
          </a:p>
        </p:txBody>
      </p:sp>
    </p:spTree>
    <p:extLst>
      <p:ext uri="{BB962C8B-B14F-4D97-AF65-F5344CB8AC3E}">
        <p14:creationId xmlns:p14="http://schemas.microsoft.com/office/powerpoint/2010/main" val="13040649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18020-5578-8548-93F2-A80B0F62C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dense prediction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A6F04-0E6F-194A-9BB0-6A3CEC841A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Depth estimation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Surface normal estimation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Colorization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11737831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8001000" cy="838200"/>
          </a:xfrm>
        </p:spPr>
        <p:txBody>
          <a:bodyPr/>
          <a:lstStyle/>
          <a:p>
            <a:r>
              <a:rPr lang="en-US" dirty="0"/>
              <a:t>Depth and normal estimation</a:t>
            </a:r>
          </a:p>
        </p:txBody>
      </p:sp>
      <p:pic>
        <p:nvPicPr>
          <p:cNvPr id="4" name="Picture 3" descr="Screen Shot 2018-04-25 at 10.59.0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2" y="1295400"/>
            <a:ext cx="4175718" cy="4648200"/>
          </a:xfrm>
          <a:prstGeom prst="rect">
            <a:avLst/>
          </a:prstGeom>
        </p:spPr>
      </p:pic>
      <p:pic>
        <p:nvPicPr>
          <p:cNvPr id="5" name="Picture 4" descr="Screen Shot 2018-04-25 at 11.00.49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75364"/>
          <a:stretch/>
        </p:blipFill>
        <p:spPr>
          <a:xfrm>
            <a:off x="4343400" y="1390344"/>
            <a:ext cx="1435608" cy="4477056"/>
          </a:xfrm>
          <a:prstGeom prst="rect">
            <a:avLst/>
          </a:prstGeom>
        </p:spPr>
      </p:pic>
      <p:pic>
        <p:nvPicPr>
          <p:cNvPr id="6" name="Picture 5" descr="Screen Shot 2018-04-25 at 11.00.49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5" r="96"/>
          <a:stretch/>
        </p:blipFill>
        <p:spPr>
          <a:xfrm>
            <a:off x="5867400" y="1390344"/>
            <a:ext cx="2898648" cy="44770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91200" y="1033046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/>
              <a:t>Predicted depth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67600" y="1033046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/>
              <a:t>Ground truth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6087070"/>
            <a:ext cx="868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D. Eigen and R. Fergus, </a:t>
            </a:r>
            <a:r>
              <a:rPr lang="en-US" sz="1800" b="0" dirty="0">
                <a:hlinkClick r:id="rId4"/>
              </a:rPr>
              <a:t>Predicting Depth, Surface Normals and Semantic Labels with a Common Multi-Scale Convolutional Architecture</a:t>
            </a:r>
            <a:r>
              <a:rPr lang="en-US" sz="1800" b="0" dirty="0"/>
              <a:t>, ICCV 2015</a:t>
            </a:r>
          </a:p>
        </p:txBody>
      </p:sp>
    </p:spTree>
    <p:extLst>
      <p:ext uri="{BB962C8B-B14F-4D97-AF65-F5344CB8AC3E}">
        <p14:creationId xmlns:p14="http://schemas.microsoft.com/office/powerpoint/2010/main" val="16980775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8001000" cy="838200"/>
          </a:xfrm>
        </p:spPr>
        <p:txBody>
          <a:bodyPr/>
          <a:lstStyle/>
          <a:p>
            <a:r>
              <a:rPr lang="en-US" dirty="0"/>
              <a:t>Depth and normal estimation</a:t>
            </a:r>
          </a:p>
        </p:txBody>
      </p:sp>
      <p:pic>
        <p:nvPicPr>
          <p:cNvPr id="4" name="Picture 3" descr="Screen Shot 2018-04-25 at 10.59.0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2" y="1295400"/>
            <a:ext cx="4175718" cy="4648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15000" y="1033046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/>
              <a:t>Predicted </a:t>
            </a:r>
            <a:r>
              <a:rPr lang="en-US" sz="1600" b="0" dirty="0" err="1"/>
              <a:t>normals</a:t>
            </a:r>
            <a:endParaRPr lang="en-US" sz="1600" b="0" dirty="0"/>
          </a:p>
        </p:txBody>
      </p:sp>
      <p:sp>
        <p:nvSpPr>
          <p:cNvPr id="8" name="TextBox 7"/>
          <p:cNvSpPr txBox="1"/>
          <p:nvPr/>
        </p:nvSpPr>
        <p:spPr>
          <a:xfrm>
            <a:off x="7467600" y="1033046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/>
              <a:t>Ground truth</a:t>
            </a:r>
          </a:p>
        </p:txBody>
      </p:sp>
      <p:pic>
        <p:nvPicPr>
          <p:cNvPr id="3" name="Picture 2" descr="Screen Shot 2018-04-25 at 11.06.44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3076"/>
          <a:stretch/>
        </p:blipFill>
        <p:spPr>
          <a:xfrm>
            <a:off x="4267200" y="1371600"/>
            <a:ext cx="1508760" cy="4461399"/>
          </a:xfrm>
          <a:prstGeom prst="rect">
            <a:avLst/>
          </a:prstGeom>
        </p:spPr>
      </p:pic>
      <p:pic>
        <p:nvPicPr>
          <p:cNvPr id="10" name="Picture 9" descr="Screen Shot 2018-04-25 at 11.06.44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21" r="1066"/>
          <a:stretch/>
        </p:blipFill>
        <p:spPr>
          <a:xfrm>
            <a:off x="5867400" y="1371600"/>
            <a:ext cx="2880360" cy="44613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257EB7-D2F0-6747-A7B5-D9C169F4E7E6}"/>
              </a:ext>
            </a:extLst>
          </p:cNvPr>
          <p:cNvSpPr txBox="1"/>
          <p:nvPr/>
        </p:nvSpPr>
        <p:spPr>
          <a:xfrm>
            <a:off x="228600" y="6087070"/>
            <a:ext cx="868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D. Eigen and R. Fergus, </a:t>
            </a:r>
            <a:r>
              <a:rPr lang="en-US" sz="1800" b="0" dirty="0">
                <a:hlinkClick r:id="rId4"/>
              </a:rPr>
              <a:t>Predicting Depth, Surface Normals and Semantic Labels with a Common Multi-Scale Convolutional Architecture</a:t>
            </a:r>
            <a:r>
              <a:rPr lang="en-US" sz="1800" b="0" dirty="0"/>
              <a:t>, ICCV 2015</a:t>
            </a:r>
          </a:p>
        </p:txBody>
      </p:sp>
    </p:spTree>
    <p:extLst>
      <p:ext uri="{BB962C8B-B14F-4D97-AF65-F5344CB8AC3E}">
        <p14:creationId xmlns:p14="http://schemas.microsoft.com/office/powerpoint/2010/main" val="8712065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Colorization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" b="44353"/>
          <a:stretch/>
        </p:blipFill>
        <p:spPr>
          <a:xfrm>
            <a:off x="1142999" y="3509412"/>
            <a:ext cx="7162801" cy="27389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0" y="6400800"/>
            <a:ext cx="67615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R. Zhang, P. </a:t>
            </a:r>
            <a:r>
              <a:rPr lang="en-US" sz="1600" b="0" dirty="0" err="1"/>
              <a:t>Isola</a:t>
            </a:r>
            <a:r>
              <a:rPr lang="en-US" sz="1600" b="0" dirty="0"/>
              <a:t>, and A. </a:t>
            </a:r>
            <a:r>
              <a:rPr lang="en-US" sz="1600" b="0" dirty="0" err="1"/>
              <a:t>Efros</a:t>
            </a:r>
            <a:r>
              <a:rPr lang="en-US" sz="1600" b="0" dirty="0"/>
              <a:t>, </a:t>
            </a:r>
            <a:r>
              <a:rPr lang="en-US" sz="1600" b="0" dirty="0">
                <a:hlinkClick r:id="rId3"/>
              </a:rPr>
              <a:t>Colorful Image Colorization</a:t>
            </a:r>
            <a:r>
              <a:rPr lang="en-US" sz="1600" b="0" dirty="0"/>
              <a:t>, ECCV 2016</a:t>
            </a:r>
          </a:p>
        </p:txBody>
      </p:sp>
      <p:pic>
        <p:nvPicPr>
          <p:cNvPr id="6" name="Picture 5" descr="Screen Shot 2018-04-25 at 11.22.3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257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87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0D2F0-874A-FA43-81A2-AA63F009B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Segmentation: Metrics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6A0586-780C-8C4D-B289-20E1DB005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402" y="1066800"/>
            <a:ext cx="7125195" cy="304800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E6BE4E-BAB8-C44A-9703-6D548B0CCF53}"/>
              </a:ext>
            </a:extLst>
          </p:cNvPr>
          <p:cNvSpPr txBox="1"/>
          <p:nvPr/>
        </p:nvSpPr>
        <p:spPr>
          <a:xfrm>
            <a:off x="1600200" y="4104996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/>
              <a:t>Image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E7FA50-BC69-2F4E-8AC2-79C8F6266F65}"/>
              </a:ext>
            </a:extLst>
          </p:cNvPr>
          <p:cNvSpPr txBox="1"/>
          <p:nvPr/>
        </p:nvSpPr>
        <p:spPr>
          <a:xfrm>
            <a:off x="3428999" y="4104996"/>
            <a:ext cx="2285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/>
              <a:t>Ground Truth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A12271-AA65-AE43-BD26-E0484D704945}"/>
              </a:ext>
            </a:extLst>
          </p:cNvPr>
          <p:cNvSpPr txBox="1"/>
          <p:nvPr/>
        </p:nvSpPr>
        <p:spPr>
          <a:xfrm>
            <a:off x="5781798" y="4104996"/>
            <a:ext cx="2285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/>
              <a:t>Prediction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29652BA-2F03-F54D-9807-59F1D40EA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4648200"/>
            <a:ext cx="7772400" cy="1524000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/>
              <a:t>Pixel Classification Accuracy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Intersection over Union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Average Precision</a:t>
            </a:r>
          </a:p>
        </p:txBody>
      </p:sp>
    </p:spTree>
    <p:extLst>
      <p:ext uri="{BB962C8B-B14F-4D97-AF65-F5344CB8AC3E}">
        <p14:creationId xmlns:p14="http://schemas.microsoft.com/office/powerpoint/2010/main" val="321694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0D2F0-874A-FA43-81A2-AA63F009B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Segmentation: Metrics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186A63-1FD1-5143-BEF8-761EA9D212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066800"/>
            <a:ext cx="6400800" cy="556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352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11927-38DA-9D49-896C-D5B37477F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Segmentation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A5892-BF6B-3742-8C35-3E98EC281A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Do dense prediction as a post-process on top of an image classification CNN</a:t>
            </a:r>
          </a:p>
        </p:txBody>
      </p:sp>
      <p:pic>
        <p:nvPicPr>
          <p:cNvPr id="4" name="Picture 3" descr="Screen Shot 2018-04-23 at 12.26.06 PM.png">
            <a:extLst>
              <a:ext uri="{FF2B5EF4-FFF2-40B4-BE49-F238E27FC236}">
                <a16:creationId xmlns:a16="http://schemas.microsoft.com/office/drawing/2014/main" id="{2E56AD80-FDD0-4044-83FA-8716054685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63" y="2286000"/>
            <a:ext cx="8177274" cy="426720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4216D71-A305-8544-879B-5BF394B804E4}"/>
              </a:ext>
            </a:extLst>
          </p:cNvPr>
          <p:cNvSpPr/>
          <p:nvPr/>
        </p:nvSpPr>
        <p:spPr bwMode="auto">
          <a:xfrm>
            <a:off x="3048000" y="2057400"/>
            <a:ext cx="3124200" cy="1371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Have: 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feature maps from image classification network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/>
              <a:t>Want:</a:t>
            </a:r>
            <a:r>
              <a:rPr lang="en-US" sz="1600" b="0" dirty="0"/>
              <a:t> pixel-wise predictions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563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199A1-DFF7-BA4F-90AA-65B89E004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Convolutionalization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E42ADE-60BE-8743-BABE-0026E55CF5D6}"/>
              </a:ext>
            </a:extLst>
          </p:cNvPr>
          <p:cNvSpPr/>
          <p:nvPr/>
        </p:nvSpPr>
        <p:spPr>
          <a:xfrm>
            <a:off x="228600" y="6197024"/>
            <a:ext cx="89154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0" dirty="0"/>
              <a:t>J. Long, E. </a:t>
            </a:r>
            <a:r>
              <a:rPr lang="en-US" sz="1600" b="0" dirty="0" err="1"/>
              <a:t>Shelhamer</a:t>
            </a:r>
            <a:r>
              <a:rPr lang="en-US" sz="1600" b="0" dirty="0"/>
              <a:t>, and T. Darrell, </a:t>
            </a:r>
            <a:r>
              <a:rPr lang="en-US" sz="1600" b="0" dirty="0">
                <a:hlinkClick r:id="rId2"/>
              </a:rPr>
              <a:t>Fully Convolutional Networks for Semantic Segmentation</a:t>
            </a:r>
            <a:r>
              <a:rPr lang="en-US" sz="1600" b="0" dirty="0"/>
              <a:t>, CVPR 2015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71819B-4B18-F342-AD28-9564852CA8A7}"/>
              </a:ext>
            </a:extLst>
          </p:cNvPr>
          <p:cNvSpPr txBox="1">
            <a:spLocks/>
          </p:cNvSpPr>
          <p:nvPr/>
        </p:nvSpPr>
        <p:spPr bwMode="auto">
          <a:xfrm>
            <a:off x="685800" y="914400"/>
            <a:ext cx="7772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Design a network with only convolutional layers, make predictions for all pixels at once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15C6D5-311C-EE43-9821-4EAF5BFE1D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413" y="2209800"/>
            <a:ext cx="6255987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27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199A1-DFF7-BA4F-90AA-65B89E004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Sparse, Low-resolution Output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E42ADE-60BE-8743-BABE-0026E55CF5D6}"/>
              </a:ext>
            </a:extLst>
          </p:cNvPr>
          <p:cNvSpPr/>
          <p:nvPr/>
        </p:nvSpPr>
        <p:spPr>
          <a:xfrm>
            <a:off x="228600" y="6197024"/>
            <a:ext cx="89154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0" dirty="0"/>
              <a:t>J. Long, E. </a:t>
            </a:r>
            <a:r>
              <a:rPr lang="en-US" sz="1600" b="0" dirty="0" err="1"/>
              <a:t>Shelhamer</a:t>
            </a:r>
            <a:r>
              <a:rPr lang="en-US" sz="1600" b="0" dirty="0"/>
              <a:t>, and T. Darrell, </a:t>
            </a:r>
            <a:r>
              <a:rPr lang="en-US" sz="1600" b="0" dirty="0">
                <a:hlinkClick r:id="rId2"/>
              </a:rPr>
              <a:t>Fully Convolutional Networks for Semantic Segmentation</a:t>
            </a:r>
            <a:r>
              <a:rPr lang="en-US" sz="1600" b="0" dirty="0"/>
              <a:t>, CVPR 2015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15C6D5-311C-EE43-9821-4EAF5BFE1D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" t="52175" r="67384" b="6521"/>
          <a:stretch/>
        </p:blipFill>
        <p:spPr>
          <a:xfrm>
            <a:off x="1181100" y="962112"/>
            <a:ext cx="7010400" cy="51872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DA31CD-B3FD-2F4D-B852-90CED7EF2BF4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03" t="54348" r="3654" b="13043"/>
          <a:stretch/>
        </p:blipFill>
        <p:spPr>
          <a:xfrm>
            <a:off x="1181100" y="962111"/>
            <a:ext cx="7010400" cy="518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137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199A1-DFF7-BA4F-90AA-65B89E004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Receptive Field, Stride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71819B-4B18-F342-AD28-9564852CA8A7}"/>
              </a:ext>
            </a:extLst>
          </p:cNvPr>
          <p:cNvSpPr txBox="1">
            <a:spLocks/>
          </p:cNvSpPr>
          <p:nvPr/>
        </p:nvSpPr>
        <p:spPr bwMode="auto">
          <a:xfrm>
            <a:off x="685800" y="914400"/>
            <a:ext cx="77724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Receptive Field: Pixels in the image that are “connected” to a given unit.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Stride: Shift in receptive field between consecutive units in a convolutional feature map.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See: </a:t>
            </a:r>
            <a:r>
              <a:rPr lang="en-US" b="0" dirty="0">
                <a:hlinkClick r:id="rId2"/>
              </a:rPr>
              <a:t>https://distill.pub/2019/computing-receptive-fields/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632800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199A1-DFF7-BA4F-90AA-65B89E004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Sparse, Low-resolution Output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E42ADE-60BE-8743-BABE-0026E55CF5D6}"/>
              </a:ext>
            </a:extLst>
          </p:cNvPr>
          <p:cNvSpPr/>
          <p:nvPr/>
        </p:nvSpPr>
        <p:spPr>
          <a:xfrm>
            <a:off x="152400" y="6443246"/>
            <a:ext cx="8915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0" dirty="0"/>
              <a:t>J. Long, et al., </a:t>
            </a:r>
            <a:r>
              <a:rPr lang="en-US" sz="1600" b="0" dirty="0">
                <a:hlinkClick r:id="rId2"/>
              </a:rPr>
              <a:t>Fully Convolutional Networks for Semantic Segmentation</a:t>
            </a:r>
            <a:r>
              <a:rPr lang="en-US" sz="1600" b="0" dirty="0"/>
              <a:t>, CVPR 2015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2B1F1E-166C-6E45-94AB-97892776C8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" r="75409"/>
          <a:stretch/>
        </p:blipFill>
        <p:spPr>
          <a:xfrm>
            <a:off x="6096000" y="1204901"/>
            <a:ext cx="2971800" cy="44548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39B972-FBC9-1A40-AC60-D6ECFDEC1A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" r="75409"/>
          <a:stretch/>
        </p:blipFill>
        <p:spPr>
          <a:xfrm>
            <a:off x="3081131" y="1207604"/>
            <a:ext cx="2971800" cy="4454824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A8650493-A2AA-3444-9ED9-9636E60EFB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069" y="1207604"/>
            <a:ext cx="2961861" cy="4442792"/>
          </a:xfrm>
          <a:prstGeom prst="rect">
            <a:avLst/>
          </a:prstGeom>
        </p:spPr>
      </p:pic>
      <p:cxnSp>
        <p:nvCxnSpPr>
          <p:cNvPr id="22" name="Curved Connector 21">
            <a:extLst>
              <a:ext uri="{FF2B5EF4-FFF2-40B4-BE49-F238E27FC236}">
                <a16:creationId xmlns:a16="http://schemas.microsoft.com/office/drawing/2014/main" id="{D14CE56F-96AB-DF4C-BD7B-DDF90ACD245B}"/>
              </a:ext>
            </a:extLst>
          </p:cNvPr>
          <p:cNvCxnSpPr>
            <a:cxnSpLocks/>
            <a:stCxn id="20" idx="2"/>
            <a:endCxn id="11" idx="2"/>
          </p:cNvCxnSpPr>
          <p:nvPr/>
        </p:nvCxnSpPr>
        <p:spPr bwMode="auto">
          <a:xfrm rot="16200000" flipH="1">
            <a:off x="6072286" y="4150110"/>
            <a:ext cx="9329" cy="3009900"/>
          </a:xfrm>
          <a:prstGeom prst="curvedConnector3">
            <a:avLst>
              <a:gd name="adj1" fmla="val 255042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64A0DCC-8172-8541-BCEB-8F501872E3ED}"/>
              </a:ext>
            </a:extLst>
          </p:cNvPr>
          <p:cNvSpPr txBox="1"/>
          <p:nvPr/>
        </p:nvSpPr>
        <p:spPr>
          <a:xfrm>
            <a:off x="4345885" y="5938194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/>
              <a:t>Bilinear Up sampling: Differentiable, train through up-sampling.</a:t>
            </a:r>
          </a:p>
        </p:txBody>
      </p:sp>
      <p:pic>
        <p:nvPicPr>
          <p:cNvPr id="27" name="Picture 26" descr="A group of people riding on the back of a bicycle&#10;&#10;Description automatically generated">
            <a:extLst>
              <a:ext uri="{FF2B5EF4-FFF2-40B4-BE49-F238E27FC236}">
                <a16:creationId xmlns:a16="http://schemas.microsoft.com/office/drawing/2014/main" id="{B45A8B0F-E335-FE45-B2D1-D2A42083AA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" y="1204902"/>
            <a:ext cx="2975822" cy="445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</Template>
  <TotalTime>62126</TotalTime>
  <Words>1263</Words>
  <Application>Microsoft Macintosh PowerPoint</Application>
  <PresentationFormat>On-screen Show (4:3)</PresentationFormat>
  <Paragraphs>122</Paragraphs>
  <Slides>29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Times New Roman</vt:lpstr>
      <vt:lpstr>Blank Presentation</vt:lpstr>
      <vt:lpstr>Pixel Prediction Tasks</vt:lpstr>
      <vt:lpstr>Outline</vt:lpstr>
      <vt:lpstr>Semantic Segmentation: Metrics</vt:lpstr>
      <vt:lpstr>Semantic Segmentation: Metrics</vt:lpstr>
      <vt:lpstr>Semantic Segmentation</vt:lpstr>
      <vt:lpstr>Convolutionalization</vt:lpstr>
      <vt:lpstr>Sparse, Low-resolution Output</vt:lpstr>
      <vt:lpstr>Aside: Receptive Field, Stride</vt:lpstr>
      <vt:lpstr>Sparse, Low-resolution Output</vt:lpstr>
      <vt:lpstr>Fix 1: Shift and Stitch</vt:lpstr>
      <vt:lpstr>Fix 1: A trous Conv., Dilated Conv.</vt:lpstr>
      <vt:lpstr>Fix 1: A trous Conv., Dilated Conv.</vt:lpstr>
      <vt:lpstr>Fix 1: A trous Conv., Dilated Conv.</vt:lpstr>
      <vt:lpstr>Fix 1: A trous Conv., Dilated Conv.</vt:lpstr>
      <vt:lpstr>Fix 1: A trous Conv., Dilated Conv.</vt:lpstr>
      <vt:lpstr>Fix 2: Hyper-columns/Skip Connections</vt:lpstr>
      <vt:lpstr>Fix 2: Hyper-columns/Skip Connections</vt:lpstr>
      <vt:lpstr>Fix 2: Hyper-columns/Skip Connections</vt:lpstr>
      <vt:lpstr>Fix 2b: Learned Upsampling</vt:lpstr>
      <vt:lpstr>U-Net</vt:lpstr>
      <vt:lpstr>Upsampling in a deep network</vt:lpstr>
      <vt:lpstr>Fix 3: Use local edge information (CRFs)</vt:lpstr>
      <vt:lpstr>Fix 3: Use local edge information (CRFs)</vt:lpstr>
      <vt:lpstr>Fix 3: Use local edge information (CRFs)</vt:lpstr>
      <vt:lpstr>Semantic Segmentation Results</vt:lpstr>
      <vt:lpstr>Other dense prediction tasks</vt:lpstr>
      <vt:lpstr>Depth and normal estimation</vt:lpstr>
      <vt:lpstr>Depth and normal estimation</vt:lpstr>
      <vt:lpstr>Colorization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efros</dc:creator>
  <cp:lastModifiedBy>Gupta, Saurabh</cp:lastModifiedBy>
  <cp:revision>1771</cp:revision>
  <cp:lastPrinted>2018-10-23T20:22:34Z</cp:lastPrinted>
  <dcterms:created xsi:type="dcterms:W3CDTF">2004-08-29T23:15:23Z</dcterms:created>
  <dcterms:modified xsi:type="dcterms:W3CDTF">2023-04-12T02:19:02Z</dcterms:modified>
</cp:coreProperties>
</file>