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22" r:id="rId2"/>
  </p:sldMasterIdLst>
  <p:notesMasterIdLst>
    <p:notesMasterId r:id="rId62"/>
  </p:notesMasterIdLst>
  <p:sldIdLst>
    <p:sldId id="396" r:id="rId3"/>
    <p:sldId id="2715" r:id="rId4"/>
    <p:sldId id="1079" r:id="rId5"/>
    <p:sldId id="2692" r:id="rId6"/>
    <p:sldId id="305" r:id="rId7"/>
    <p:sldId id="2691" r:id="rId8"/>
    <p:sldId id="306" r:id="rId9"/>
    <p:sldId id="307" r:id="rId10"/>
    <p:sldId id="403" r:id="rId11"/>
    <p:sldId id="404" r:id="rId12"/>
    <p:sldId id="308" r:id="rId13"/>
    <p:sldId id="309" r:id="rId14"/>
    <p:sldId id="2726" r:id="rId15"/>
    <p:sldId id="310" r:id="rId16"/>
    <p:sldId id="2723" r:id="rId17"/>
    <p:sldId id="440" r:id="rId18"/>
    <p:sldId id="2716" r:id="rId19"/>
    <p:sldId id="408" r:id="rId20"/>
    <p:sldId id="356" r:id="rId21"/>
    <p:sldId id="2695" r:id="rId22"/>
    <p:sldId id="2697" r:id="rId23"/>
    <p:sldId id="2698" r:id="rId24"/>
    <p:sldId id="357" r:id="rId25"/>
    <p:sldId id="2724" r:id="rId26"/>
    <p:sldId id="393" r:id="rId27"/>
    <p:sldId id="359" r:id="rId28"/>
    <p:sldId id="2699" r:id="rId29"/>
    <p:sldId id="360" r:id="rId30"/>
    <p:sldId id="2701" r:id="rId31"/>
    <p:sldId id="362" r:id="rId32"/>
    <p:sldId id="2717" r:id="rId33"/>
    <p:sldId id="2718" r:id="rId34"/>
    <p:sldId id="444" r:id="rId35"/>
    <p:sldId id="2707" r:id="rId36"/>
    <p:sldId id="1027" r:id="rId37"/>
    <p:sldId id="445" r:id="rId38"/>
    <p:sldId id="447" r:id="rId39"/>
    <p:sldId id="446" r:id="rId40"/>
    <p:sldId id="2683" r:id="rId41"/>
    <p:sldId id="1737" r:id="rId42"/>
    <p:sldId id="2684" r:id="rId43"/>
    <p:sldId id="2727" r:id="rId44"/>
    <p:sldId id="2728" r:id="rId45"/>
    <p:sldId id="2729" r:id="rId46"/>
    <p:sldId id="2731" r:id="rId47"/>
    <p:sldId id="2730" r:id="rId48"/>
    <p:sldId id="2685" r:id="rId49"/>
    <p:sldId id="2686" r:id="rId50"/>
    <p:sldId id="2687" r:id="rId51"/>
    <p:sldId id="2688" r:id="rId52"/>
    <p:sldId id="2689" r:id="rId53"/>
    <p:sldId id="264" r:id="rId54"/>
    <p:sldId id="1736" r:id="rId55"/>
    <p:sldId id="267" r:id="rId56"/>
    <p:sldId id="2712" r:id="rId57"/>
    <p:sldId id="2711" r:id="rId58"/>
    <p:sldId id="2732" r:id="rId59"/>
    <p:sldId id="2734" r:id="rId60"/>
    <p:sldId id="2735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366803F-2428-2E46-905C-A0FB3D944CE4}">
          <p14:sldIdLst>
            <p14:sldId id="396"/>
            <p14:sldId id="2715"/>
            <p14:sldId id="1079"/>
            <p14:sldId id="2692"/>
            <p14:sldId id="305"/>
            <p14:sldId id="2691"/>
            <p14:sldId id="306"/>
            <p14:sldId id="307"/>
            <p14:sldId id="403"/>
            <p14:sldId id="404"/>
            <p14:sldId id="308"/>
            <p14:sldId id="309"/>
            <p14:sldId id="2726"/>
            <p14:sldId id="310"/>
            <p14:sldId id="2723"/>
            <p14:sldId id="440"/>
            <p14:sldId id="2716"/>
            <p14:sldId id="408"/>
          </p14:sldIdLst>
        </p14:section>
        <p14:section name="lightfields" id="{972B9202-334D-1D46-8952-9A1EB93FAABD}">
          <p14:sldIdLst>
            <p14:sldId id="356"/>
            <p14:sldId id="2695"/>
            <p14:sldId id="2697"/>
            <p14:sldId id="2698"/>
            <p14:sldId id="357"/>
            <p14:sldId id="2724"/>
            <p14:sldId id="393"/>
            <p14:sldId id="359"/>
            <p14:sldId id="2699"/>
            <p14:sldId id="360"/>
            <p14:sldId id="2701"/>
            <p14:sldId id="362"/>
            <p14:sldId id="2717"/>
          </p14:sldIdLst>
        </p14:section>
        <p14:section name="NeRF" id="{E37D5604-E166-FD40-AB75-CAB225E13241}">
          <p14:sldIdLst>
            <p14:sldId id="2718"/>
            <p14:sldId id="444"/>
            <p14:sldId id="2707"/>
            <p14:sldId id="1027"/>
            <p14:sldId id="445"/>
            <p14:sldId id="447"/>
            <p14:sldId id="446"/>
            <p14:sldId id="2683"/>
            <p14:sldId id="1737"/>
            <p14:sldId id="2684"/>
            <p14:sldId id="2727"/>
            <p14:sldId id="2728"/>
            <p14:sldId id="2729"/>
            <p14:sldId id="2731"/>
            <p14:sldId id="2730"/>
            <p14:sldId id="2685"/>
            <p14:sldId id="2686"/>
            <p14:sldId id="2687"/>
            <p14:sldId id="2688"/>
            <p14:sldId id="2689"/>
            <p14:sldId id="264"/>
            <p14:sldId id="1736"/>
            <p14:sldId id="267"/>
            <p14:sldId id="2712"/>
            <p14:sldId id="2711"/>
            <p14:sldId id="2732"/>
            <p14:sldId id="2734"/>
            <p14:sldId id="273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975"/>
    <p:restoredTop sz="87891"/>
  </p:normalViewPr>
  <p:slideViewPr>
    <p:cSldViewPr snapToGrid="0" snapToObjects="1" showGuides="1">
      <p:cViewPr varScale="1">
        <p:scale>
          <a:sx n="112" d="100"/>
          <a:sy n="112" d="100"/>
        </p:scale>
        <p:origin x="1352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BEDD20-F3A2-2143-BC5F-2B278D3A686D}" type="datetimeFigureOut">
              <a:rPr lang="en-US" smtClean="0"/>
              <a:t>5/2/23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4BA7C7-D985-DF46-8D13-BA0D98439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091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489AD3-72B2-459F-A055-57371C6C710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607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 density value </a:t>
            </a:r>
            <a:r>
              <a:rPr lang="en-US" dirty="0">
                <a:sym typeface="Wingdings" pitchFamily="2" charset="2"/>
              </a:rPr>
              <a:t>exp(-1000) = 0, so 1-0 = 1, this is a dense point</a:t>
            </a:r>
          </a:p>
          <a:p>
            <a:r>
              <a:rPr lang="en-US" dirty="0">
                <a:sym typeface="Wingdings" pitchFamily="2" charset="2"/>
              </a:rPr>
              <a:t>density = 0  exp(-00 = 1, so 1-1 = 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BA7C7-D985-DF46-8D13-BA0D9843971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7383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Summer of NeRF. This talk: developments of how things have been developing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F28DA-35B3-F346-A974-509B250BAE0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895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illustration of the density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BA7C7-D985-DF46-8D13-BA0D9843971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5374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illustration of the density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BA7C7-D985-DF46-8D13-BA0D9843971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8999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illustration of the density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BA7C7-D985-DF46-8D13-BA0D9843971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9400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illustration of the density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BA7C7-D985-DF46-8D13-BA0D9843971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548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illustration of the density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BA7C7-D985-DF46-8D13-BA0D9843971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864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we visualize the view-dependent appearance encoded in our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NeRF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representation by fixing the camera viewpoint but changing the queried viewing direction.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BA7C7-D985-DF46-8D13-BA0D9843971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814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BA7C7-D985-DF46-8D13-BA0D9843971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2796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edef1f1e26_0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edef1f1e26_0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489AD3-72B2-459F-A055-57371C6C710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3084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Summer of NeRF. This talk: developments of how things have been developing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F28DA-35B3-F346-A974-509B250BAE0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616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edef1f1e26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edef1f1e26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2822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Novel view synthesis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BA7C7-D985-DF46-8D13-BA0D9843971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89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Novel view synthesis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BA7C7-D985-DF46-8D13-BA0D9843971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12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Novel view synthesis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BA7C7-D985-DF46-8D13-BA0D9843971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1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BA7C7-D985-DF46-8D13-BA0D9843971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63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Shape 133">
            <a:extLst>
              <a:ext uri="{FF2B5EF4-FFF2-40B4-BE49-F238E27FC236}">
                <a16:creationId xmlns:a16="http://schemas.microsoft.com/office/drawing/2014/main" id="{55210A7D-381D-4340-8654-1267C3527C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7218" name="Shape 134">
            <a:extLst>
              <a:ext uri="{FF2B5EF4-FFF2-40B4-BE49-F238E27FC236}">
                <a16:creationId xmlns:a16="http://schemas.microsoft.com/office/drawing/2014/main" id="{AA829EF4-274C-9942-A162-0C01EA46AE3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Hi I’m Ben Mildenhall from UC Berkeley, and I’ll be talking about Neural Radiance Fields, a new scene representation for view synthesis. This is joint work with Pratul Srinivasan, Matt Tancik, Jon Barron, Ravi ramamoorthi, and Ren ng.</a:t>
            </a:r>
          </a:p>
        </p:txBody>
      </p:sp>
    </p:spTree>
    <p:extLst>
      <p:ext uri="{BB962C8B-B14F-4D97-AF65-F5344CB8AC3E}">
        <p14:creationId xmlns:p14="http://schemas.microsoft.com/office/powerpoint/2010/main" val="2378046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Shape 133">
            <a:extLst>
              <a:ext uri="{FF2B5EF4-FFF2-40B4-BE49-F238E27FC236}">
                <a16:creationId xmlns:a16="http://schemas.microsoft.com/office/drawing/2014/main" id="{55210A7D-381D-4340-8654-1267C3527C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7218" name="Shape 134">
            <a:extLst>
              <a:ext uri="{FF2B5EF4-FFF2-40B4-BE49-F238E27FC236}">
                <a16:creationId xmlns:a16="http://schemas.microsoft.com/office/drawing/2014/main" id="{AA829EF4-274C-9942-A162-0C01EA46AE3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Hi I’m Ben Mildenhall from UC Berkeley, and I’ll be talking about Neural Radiance Fields, a new scene representation for view synthesis. This is joint work with Pratul Srinivasan, Matt Tancik, Jon Barron, Ravi ramamoorthi, and Ren ng.</a:t>
            </a:r>
          </a:p>
        </p:txBody>
      </p:sp>
    </p:spTree>
    <p:extLst>
      <p:ext uri="{BB962C8B-B14F-4D97-AF65-F5344CB8AC3E}">
        <p14:creationId xmlns:p14="http://schemas.microsoft.com/office/powerpoint/2010/main" val="3797280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illustration of the density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BA7C7-D985-DF46-8D13-BA0D9843971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724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079B3C-735F-4D4B-86D0-E3D75009C6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00F22A-AB8D-D845-B33F-50852A7A2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852F2A-63FA-0646-A317-AC2F7F9CF5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0ACC5-40DE-C041-978B-7DF864289A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3684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4BF60AE-863C-AD49-B257-AF3B87690C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3C710B3-9DB3-2244-94D6-52EC630BB4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FB04CEC-AA85-2E47-90DA-50B06C39A1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BD689-D519-8A42-B96F-4630F44ED5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6315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E43C748-31C9-154D-9FDC-C9763EDFD3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F989BCD-087F-1F44-96DA-D313887366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8BB087-68F0-9249-A0E3-6F4469751C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9FBE9-3073-D248-8D93-77573EB6F8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8092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103632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619500"/>
            <a:ext cx="103632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A048DB-555C-B34C-82D1-D59445C0FE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690A0E-1B7F-2841-BA58-FC21A696B3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C3479E-E944-F94D-A086-0533D3014B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41A057-B035-6B49-8A8F-45A987D6EE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607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574B25C3-AF29-8B4B-A40C-94CEBF629AFC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C3E9271-9BD7-D046-B057-5F31442D8B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503846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29E18-C23A-2B42-A5EF-0FE0D3A251AB}" type="datetimeFigureOut">
              <a:rPr lang="en-US" smtClean="0"/>
              <a:t>5/2/23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3DFA-BE44-4E4C-BA98-C9FF540FB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8542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29E18-C23A-2B42-A5EF-0FE0D3A251AB}" type="datetimeFigureOut">
              <a:rPr lang="en-US" smtClean="0"/>
              <a:t>5/2/23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3DFA-BE44-4E4C-BA98-C9FF540FB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402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29E18-C23A-2B42-A5EF-0FE0D3A251AB}" type="datetimeFigureOut">
              <a:rPr lang="en-US" smtClean="0"/>
              <a:t>5/2/23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3DFA-BE44-4E4C-BA98-C9FF540FB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5988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29E18-C23A-2B42-A5EF-0FE0D3A251AB}" type="datetimeFigureOut">
              <a:rPr lang="en-US" smtClean="0"/>
              <a:t>5/2/23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3DFA-BE44-4E4C-BA98-C9FF540FB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1685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29E18-C23A-2B42-A5EF-0FE0D3A251AB}" type="datetimeFigureOut">
              <a:rPr lang="en-US" smtClean="0"/>
              <a:t>5/2/23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3DFA-BE44-4E4C-BA98-C9FF540FB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257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29E18-C23A-2B42-A5EF-0FE0D3A251AB}" type="datetimeFigureOut">
              <a:rPr lang="en-US" smtClean="0"/>
              <a:t>5/2/23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3DFA-BE44-4E4C-BA98-C9FF540FB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76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8AE062-FCFA-1744-80E4-0703F4CD29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BFFA3D9-715B-024F-BFF6-9B10843D81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7A9E9ED-50B3-044D-B0DB-17B2B42D0A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EE539-2490-6840-BE74-7EE79A232B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23479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29E18-C23A-2B42-A5EF-0FE0D3A251AB}" type="datetimeFigureOut">
              <a:rPr lang="en-US" smtClean="0"/>
              <a:t>5/2/23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3DFA-BE44-4E4C-BA98-C9FF540FB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8771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29E18-C23A-2B42-A5EF-0FE0D3A251AB}" type="datetimeFigureOut">
              <a:rPr lang="en-US" smtClean="0"/>
              <a:t>5/2/23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3DFA-BE44-4E4C-BA98-C9FF540FB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4791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29E18-C23A-2B42-A5EF-0FE0D3A251AB}" type="datetimeFigureOut">
              <a:rPr lang="en-US" smtClean="0"/>
              <a:t>5/2/23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3DFA-BE44-4E4C-BA98-C9FF540FB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978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29E18-C23A-2B42-A5EF-0FE0D3A251AB}" type="datetimeFigureOut">
              <a:rPr lang="en-US" smtClean="0"/>
              <a:t>5/2/23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3DFA-BE44-4E4C-BA98-C9FF540FB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2361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29E18-C23A-2B42-A5EF-0FE0D3A251AB}" type="datetimeFigureOut">
              <a:rPr lang="en-US" smtClean="0"/>
              <a:t>5/2/23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3DFA-BE44-4E4C-BA98-C9FF540FB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420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130601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103632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619500"/>
            <a:ext cx="103632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5C5567-50E0-D54A-B9B8-9F094CFCDA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007351-12C9-EB46-8C59-C92175FF35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BBBE98-5934-5846-B432-51ED558F85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2829A-0EBE-CE4D-90E6-D4DDE44E5A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6147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itle Text"/>
          <p:cNvSpPr txBox="1">
            <a:spLocks noGrp="1"/>
          </p:cNvSpPr>
          <p:nvPr>
            <p:ph type="title"/>
          </p:nvPr>
        </p:nvSpPr>
        <p:spPr>
          <a:xfrm>
            <a:off x="844550" y="50800"/>
            <a:ext cx="10502900" cy="1143000"/>
          </a:xfrm>
          <a:prstGeom prst="rect">
            <a:avLst/>
          </a:prstGeom>
        </p:spPr>
        <p:txBody>
          <a:bodyPr anchor="ctr"/>
          <a:lstStyle>
            <a:lvl1pPr defTabSz="412750">
              <a:lnSpc>
                <a:spcPct val="100000"/>
              </a:lnSpc>
              <a:defRPr sz="4000" spc="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Title Text</a:t>
            </a:r>
          </a:p>
        </p:txBody>
      </p:sp>
      <p:sp>
        <p:nvSpPr>
          <p:cNvPr id="1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47753" y="6540500"/>
            <a:ext cx="290144" cy="287258"/>
          </a:xfrm>
          <a:prstGeom prst="rect">
            <a:avLst/>
          </a:prstGeom>
        </p:spPr>
        <p:txBody>
          <a:bodyPr anchor="t"/>
          <a:lstStyle>
            <a:lvl1pPr defTabSz="412750"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algn="ctr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kern="0" smtClean="0"/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56948241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3B0C935-9ED6-A141-8D24-FCCEAE0966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3E58372-299D-0E4E-A426-F9C9C79968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7CFF03-5047-984B-84DE-1BB2BDB52F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77E44-8AF9-B645-8A82-B56AADB9FC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7574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8C6398-E462-D942-AD56-58732DC292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AC61DC-4CEA-0642-9C50-BC3728F3F9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968625-0041-CE4E-9445-B8251918AB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D9475D-D909-2E4A-8CB2-C5846A34C6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5521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72843BE-1449-1047-A6CD-C90EA6095F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93A4B7A-F2FE-6343-836C-947ED442DF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69CC98-99A1-8742-819A-6CDE7D173F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B5D7E-0AE5-FC4D-BE45-461717F758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862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6FA1760-4038-C04B-B6B1-74480EF048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82954E6-BA1F-B34F-9632-47C08FCAEA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C452694-0AEE-1B47-A99E-40964AEFB7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A2359-6C58-0C4C-82F8-BD9DCAD0F6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8294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B1933B1-813E-6A41-B2E9-C6B741DA30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E685FBD-E239-6045-BAA9-64E9E6FAC5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2B983D2-697C-C947-B184-ECC84C3A04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83DB93-B090-6640-98BF-E66308FC70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6186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893B02-05F1-8943-B549-E1E824AE4F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3DCD07-9CD4-4C4D-BEAC-810F188D78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CE57DB-4564-EC45-A8EC-C31E60DD76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43C35-4BA5-8544-99B1-2E7D975AF0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6829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CDB8F0-8830-4343-9CD9-DB85BA576B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3FD50F-0E62-2141-8E46-89936A8690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864159-DA75-BF40-A2AC-38C8FF0AC4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3C134-6BE6-E34B-98E1-BB30A8443A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152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3EFC9CA-68F8-BC48-91B6-6B0B52701F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D59DCF6-166A-8B4D-B4EF-6396CE0364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335B69CB-9E70-0A4E-A68E-8700E90185F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5AA68A41-718F-824E-8E60-5A1D8FCC321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F1CC7A96-A43B-B946-BA36-63E6EDE711E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4B17616-82C1-044A-A152-1E88E5F540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1" name="Line 7">
            <a:extLst>
              <a:ext uri="{FF2B5EF4-FFF2-40B4-BE49-F238E27FC236}">
                <a16:creationId xmlns:a16="http://schemas.microsoft.com/office/drawing/2014/main" id="{53FB932B-34F6-DC4F-99E6-CBA106D73393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138400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29E18-C23A-2B42-A5EF-0FE0D3A251AB}" type="datetimeFigureOut">
              <a:rPr lang="en-US" smtClean="0"/>
              <a:pPr/>
              <a:t>5/2/23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A3DFA-BE44-4E4C-BA98-C9FF540FBC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880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Light" panose="020B04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microsoft.com/en-us/research/wp-content/uploads/2016/02/Gortler-SG96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raphics.stanford.edu/papers/light/" TargetMode="Externa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hyperlink" Target="http://graphics.stanford.edu/projects/array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3.xml"/><Relationship Id="rId7" Type="http://schemas.openxmlformats.org/officeDocument/2006/relationships/image" Target="../media/image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Relationship Id="rId9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1.png"/><Relationship Id="rId10" Type="http://schemas.openxmlformats.org/officeDocument/2006/relationships/image" Target="../media/image47.png"/><Relationship Id="rId4" Type="http://schemas.openxmlformats.org/officeDocument/2006/relationships/image" Target="../media/image40.png"/><Relationship Id="rId9" Type="http://schemas.openxmlformats.org/officeDocument/2006/relationships/image" Target="../media/image46.png"/><Relationship Id="rId14" Type="http://schemas.openxmlformats.org/officeDocument/2006/relationships/hyperlink" Target="https://www.matthewtancik.com/nerf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5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image" Target="../media/image57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11" Type="http://schemas.openxmlformats.org/officeDocument/2006/relationships/image" Target="../media/image64.emf"/><Relationship Id="rId5" Type="http://schemas.openxmlformats.org/officeDocument/2006/relationships/image" Target="../media/image59.emf"/><Relationship Id="rId10" Type="http://schemas.openxmlformats.org/officeDocument/2006/relationships/image" Target="../media/image63.emf"/><Relationship Id="rId4" Type="http://schemas.openxmlformats.org/officeDocument/2006/relationships/image" Target="../media/image58.emf"/><Relationship Id="rId9" Type="http://schemas.openxmlformats.org/officeDocument/2006/relationships/image" Target="../media/image62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7.xml"/><Relationship Id="rId7" Type="http://schemas.openxmlformats.org/officeDocument/2006/relationships/image" Target="../media/image3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tif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microsoft.com/office/2007/relationships/media" Target="../media/media4.mp4"/><Relationship Id="rId7" Type="http://schemas.openxmlformats.org/officeDocument/2006/relationships/image" Target="../media/image6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2.tif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notesSlide" Target="../notesSlides/notesSlide1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microsoft.com/office/2007/relationships/media" Target="../media/media8.mp4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" Type="http://schemas.openxmlformats.org/officeDocument/2006/relationships/video" Target="../media/media7.mp4"/><Relationship Id="rId16" Type="http://schemas.openxmlformats.org/officeDocument/2006/relationships/image" Target="../media/image82.png"/><Relationship Id="rId1" Type="http://schemas.microsoft.com/office/2007/relationships/media" Target="../media/media7.mp4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7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4" Type="http://schemas.openxmlformats.org/officeDocument/2006/relationships/video" Target="../media/media8.mp4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86.png"/><Relationship Id="rId4" Type="http://schemas.openxmlformats.org/officeDocument/2006/relationships/notesSlide" Target="../notesSlides/notesSlide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88.png"/><Relationship Id="rId4" Type="http://schemas.openxmlformats.org/officeDocument/2006/relationships/notesSlide" Target="../notesSlides/notesSlide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90.emf"/><Relationship Id="rId4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persci.mit.edu/pub_pdfs/elements91.pdf#search=%22adelson%20plenoptic%20function%20elements%22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9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ov"/><Relationship Id="rId1" Type="http://schemas.microsoft.com/office/2007/relationships/media" Target="../media/media13.mov"/><Relationship Id="rId4" Type="http://schemas.openxmlformats.org/officeDocument/2006/relationships/image" Target="../media/image9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yenchenlin/awesome-NeRF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alexyu.net/plenoxels/" TargetMode="Externa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alexyu.net/plenoxels/" TargetMode="Externa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hyperlink" Target="https://arxiv.org/abs/2201.05989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hyperlink" Target="https://arxiv.org/abs/2201.05989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hyperlink" Target="https://arxiv.org/abs/2201.05989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>
            <a:extLst>
              <a:ext uri="{FF2B5EF4-FFF2-40B4-BE49-F238E27FC236}">
                <a16:creationId xmlns:a16="http://schemas.microsoft.com/office/drawing/2014/main" id="{15A36D08-8D56-7F40-A4F5-57C76D48C5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Modeling the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plenoptic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function</a:t>
            </a:r>
          </a:p>
        </p:txBody>
      </p:sp>
      <p:sp>
        <p:nvSpPr>
          <p:cNvPr id="66564" name="Text Box 4">
            <a:extLst>
              <a:ext uri="{FF2B5EF4-FFF2-40B4-BE49-F238E27FC236}">
                <a16:creationId xmlns:a16="http://schemas.microsoft.com/office/drawing/2014/main" id="{9E909B02-F87C-4B45-9425-1E9F9E3CC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219" y="6027738"/>
            <a:ext cx="1067497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Adopted from: CS194: Intro to Comp. Vision, and Comp. Photo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Alexei </a:t>
            </a:r>
            <a:r>
              <a:rPr lang="en-US" altLang="en-US" sz="2400" dirty="0" err="1">
                <a:solidFill>
                  <a:srgbClr val="000000"/>
                </a:solidFill>
                <a:cs typeface="Arial" panose="020B0604020202020204" pitchFamily="34" charset="0"/>
              </a:rPr>
              <a:t>Efros</a:t>
            </a:r>
            <a:r>
              <a:rPr lang="en-US" alt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 &amp; </a:t>
            </a:r>
            <a:r>
              <a:rPr lang="en-US" altLang="en-US" sz="2400" dirty="0" err="1">
                <a:solidFill>
                  <a:srgbClr val="000000"/>
                </a:solidFill>
                <a:cs typeface="Arial" panose="020B0604020202020204" pitchFamily="34" charset="0"/>
              </a:rPr>
              <a:t>Angjoo</a:t>
            </a:r>
            <a:r>
              <a:rPr lang="en-US" alt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 Kanazawa, UC Berkeley, Fall 2021 and Lana </a:t>
            </a:r>
            <a:r>
              <a:rPr lang="en-US" altLang="en-US" sz="2400" dirty="0" err="1">
                <a:solidFill>
                  <a:srgbClr val="000000"/>
                </a:solidFill>
                <a:cs typeface="Arial" panose="020B0604020202020204" pitchFamily="34" charset="0"/>
              </a:rPr>
              <a:t>Lazebnik</a:t>
            </a:r>
            <a:endParaRPr lang="en-US" altLang="en-US" sz="24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14BD1A91-7CBF-5149-B8B1-9E6248983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5" t="33238" r="13428" b="28667"/>
          <a:stretch>
            <a:fillRect/>
          </a:stretch>
        </p:blipFill>
        <p:spPr bwMode="auto">
          <a:xfrm>
            <a:off x="914399" y="1682085"/>
            <a:ext cx="10363201" cy="4178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>
            <a:extLst>
              <a:ext uri="{FF2B5EF4-FFF2-40B4-BE49-F238E27FC236}">
                <a16:creationId xmlns:a16="http://schemas.microsoft.com/office/drawing/2014/main" id="{2C4FE5D7-529D-8B4C-8FF6-BA063410E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414" y="2208214"/>
            <a:ext cx="3455987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4" name="Picture 3">
            <a:extLst>
              <a:ext uri="{FF2B5EF4-FFF2-40B4-BE49-F238E27FC236}">
                <a16:creationId xmlns:a16="http://schemas.microsoft.com/office/drawing/2014/main" id="{45574B64-D3A4-0243-A812-F82048376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96" b="10655"/>
          <a:stretch>
            <a:fillRect/>
          </a:stretch>
        </p:blipFill>
        <p:spPr bwMode="auto">
          <a:xfrm>
            <a:off x="2590800" y="2209800"/>
            <a:ext cx="838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Rectangle 5">
            <a:extLst>
              <a:ext uri="{FF2B5EF4-FFF2-40B4-BE49-F238E27FC236}">
                <a16:creationId xmlns:a16="http://schemas.microsoft.com/office/drawing/2014/main" id="{B8632AD8-0EB7-4841-99D5-6F1FEF0DF4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Modeling the light field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0E153B4-FB9E-B74F-BD66-A6E0B36A6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9636" name="Text Box 6">
            <a:extLst>
              <a:ext uri="{FF2B5EF4-FFF2-40B4-BE49-F238E27FC236}">
                <a16:creationId xmlns:a16="http://schemas.microsoft.com/office/drawing/2014/main" id="{88E4C7F2-7673-104B-BF9F-652A66ED1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1" y="1371601"/>
            <a:ext cx="1590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i="1">
                <a:solidFill>
                  <a:srgbClr val="000000"/>
                </a:solidFill>
                <a:cs typeface="Arial" panose="020B0604020202020204" pitchFamily="34" charset="0"/>
              </a:rPr>
              <a:t>3D world</a:t>
            </a:r>
          </a:p>
        </p:txBody>
      </p:sp>
      <p:sp>
        <p:nvSpPr>
          <p:cNvPr id="69637" name="Text Box 7">
            <a:extLst>
              <a:ext uri="{FF2B5EF4-FFF2-40B4-BE49-F238E27FC236}">
                <a16:creationId xmlns:a16="http://schemas.microsoft.com/office/drawing/2014/main" id="{890AC9FD-C5E1-C742-98F8-1DD3BE1EE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1371601"/>
            <a:ext cx="17097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i="1">
                <a:solidFill>
                  <a:srgbClr val="000000"/>
                </a:solidFill>
                <a:cs typeface="Arial" panose="020B0604020202020204" pitchFamily="34" charset="0"/>
              </a:rPr>
              <a:t>2D image</a:t>
            </a:r>
          </a:p>
        </p:txBody>
      </p:sp>
      <p:sp>
        <p:nvSpPr>
          <p:cNvPr id="69638" name="Line 8">
            <a:extLst>
              <a:ext uri="{FF2B5EF4-FFF2-40B4-BE49-F238E27FC236}">
                <a16:creationId xmlns:a16="http://schemas.microsoft.com/office/drawing/2014/main" id="{AE064A7A-D5E2-7749-9459-C2D0D9E56DFB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590800"/>
            <a:ext cx="0" cy="167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639" name="Text Box 9">
            <a:extLst>
              <a:ext uri="{FF2B5EF4-FFF2-40B4-BE49-F238E27FC236}">
                <a16:creationId xmlns:a16="http://schemas.microsoft.com/office/drawing/2014/main" id="{1AEA2CDF-2441-7C43-A81C-BB68190AA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4495800"/>
            <a:ext cx="1123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Painted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backdrop</a:t>
            </a:r>
          </a:p>
        </p:txBody>
      </p:sp>
      <p:sp>
        <p:nvSpPr>
          <p:cNvPr id="69640" name="Line 10">
            <a:extLst>
              <a:ext uri="{FF2B5EF4-FFF2-40B4-BE49-F238E27FC236}">
                <a16:creationId xmlns:a16="http://schemas.microsoft.com/office/drawing/2014/main" id="{5068A2CD-DEEE-BA48-8BF4-61189D19D7E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505200" y="4343400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983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>
            <a:extLst>
              <a:ext uri="{FF2B5EF4-FFF2-40B4-BE49-F238E27FC236}">
                <a16:creationId xmlns:a16="http://schemas.microsoft.com/office/drawing/2014/main" id="{81157117-DD88-E847-92BB-8B92861604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 movie</a:t>
            </a:r>
          </a:p>
        </p:txBody>
      </p:sp>
      <p:sp>
        <p:nvSpPr>
          <p:cNvPr id="74754" name="Rectangle 3">
            <a:extLst>
              <a:ext uri="{FF2B5EF4-FFF2-40B4-BE49-F238E27FC236}">
                <a16:creationId xmlns:a16="http://schemas.microsoft.com/office/drawing/2014/main" id="{5D3B19F2-267B-B04E-9750-8BEDFC8B6EB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2209800" y="4267200"/>
            <a:ext cx="7772400" cy="22098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Intensity of light </a:t>
            </a:r>
          </a:p>
          <a:p>
            <a:pPr lvl="1"/>
            <a:r>
              <a:rPr lang="en-US" altLang="en-US" sz="2400" dirty="0"/>
              <a:t>Seen from a single view point</a:t>
            </a:r>
          </a:p>
          <a:p>
            <a:pPr lvl="1"/>
            <a:r>
              <a:rPr lang="en-US" altLang="en-US" sz="2400" dirty="0"/>
              <a:t>Over time</a:t>
            </a:r>
          </a:p>
          <a:p>
            <a:pPr lvl="1"/>
            <a:r>
              <a:rPr lang="en-US" altLang="en-US" sz="2400" dirty="0"/>
              <a:t>As a function of wavelength</a:t>
            </a:r>
          </a:p>
        </p:txBody>
      </p:sp>
      <p:pic>
        <p:nvPicPr>
          <p:cNvPr id="74755" name="Picture 4">
            <a:extLst>
              <a:ext uri="{FF2B5EF4-FFF2-40B4-BE49-F238E27FC236}">
                <a16:creationId xmlns:a16="http://schemas.microsoft.com/office/drawing/2014/main" id="{136B6F8C-C282-194E-B863-878FFE26A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t="24380" r="5142" b="26857"/>
          <a:stretch>
            <a:fillRect/>
          </a:stretch>
        </p:blipFill>
        <p:spPr bwMode="auto">
          <a:xfrm>
            <a:off x="2667000" y="914400"/>
            <a:ext cx="65532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7">
                <a:extLst>
                  <a:ext uri="{FF2B5EF4-FFF2-40B4-BE49-F238E27FC236}">
                    <a16:creationId xmlns:a16="http://schemas.microsoft.com/office/drawing/2014/main" id="{A16392E6-5372-DE43-A8BF-BC313FEFC51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48276" y="3657600"/>
                <a:ext cx="2270045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𝐿</m:t>
                      </m:r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𝜃</m:t>
                      </m:r>
                      <m:r>
                        <a:rPr lang="en-US" altLang="en-US" sz="3200" b="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𝜙</m:t>
                      </m:r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𝜆</m:t>
                      </m:r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altLang="en-US" sz="32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𝑡</m:t>
                      </m:r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altLang="en-US" sz="3200" i="1" dirty="0">
                  <a:solidFill>
                    <a:srgbClr val="7030A0"/>
                  </a:solidFill>
                  <a:latin typeface="Symbol" pitchFamily="2" charset="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 Box 7">
                <a:extLst>
                  <a:ext uri="{FF2B5EF4-FFF2-40B4-BE49-F238E27FC236}">
                    <a16:creationId xmlns:a16="http://schemas.microsoft.com/office/drawing/2014/main" id="{A16392E6-5372-DE43-A8BF-BC313FEFC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48276" y="3657600"/>
                <a:ext cx="2270045" cy="584775"/>
              </a:xfrm>
              <a:prstGeom prst="rect">
                <a:avLst/>
              </a:prstGeom>
              <a:blipFill>
                <a:blip r:embed="rId3"/>
                <a:stretch>
                  <a:fillRect r="-556" b="-2173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>
            <a:extLst>
              <a:ext uri="{FF2B5EF4-FFF2-40B4-BE49-F238E27FC236}">
                <a16:creationId xmlns:a16="http://schemas.microsoft.com/office/drawing/2014/main" id="{FFDDBAC9-AD77-9E4E-9E96-2101109BCD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Holographic movie</a:t>
            </a:r>
          </a:p>
        </p:txBody>
      </p:sp>
      <p:sp>
        <p:nvSpPr>
          <p:cNvPr id="75778" name="Rectangle 3">
            <a:extLst>
              <a:ext uri="{FF2B5EF4-FFF2-40B4-BE49-F238E27FC236}">
                <a16:creationId xmlns:a16="http://schemas.microsoft.com/office/drawing/2014/main" id="{A16184D2-927B-C34F-949F-BD6FFBF5003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2209800" y="4267200"/>
            <a:ext cx="7772400" cy="22098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Intensity of light </a:t>
            </a:r>
          </a:p>
          <a:p>
            <a:pPr lvl="1"/>
            <a:r>
              <a:rPr lang="en-US" altLang="en-US" sz="2400" dirty="0"/>
              <a:t>Seen from ANY viewpoint</a:t>
            </a:r>
          </a:p>
          <a:p>
            <a:pPr lvl="1"/>
            <a:r>
              <a:rPr lang="en-US" altLang="en-US" sz="2400" dirty="0"/>
              <a:t>Over time</a:t>
            </a:r>
          </a:p>
          <a:p>
            <a:pPr lvl="1"/>
            <a:r>
              <a:rPr lang="en-US" altLang="en-US" sz="2400" dirty="0"/>
              <a:t>As a function of wavelength</a:t>
            </a:r>
          </a:p>
        </p:txBody>
      </p:sp>
      <p:pic>
        <p:nvPicPr>
          <p:cNvPr id="75780" name="Picture 6">
            <a:extLst>
              <a:ext uri="{FF2B5EF4-FFF2-40B4-BE49-F238E27FC236}">
                <a16:creationId xmlns:a16="http://schemas.microsoft.com/office/drawing/2014/main" id="{AFE5B6AE-2EE1-F345-B8D2-63A63EE1C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5" t="33238" r="13428" b="28667"/>
          <a:stretch>
            <a:fillRect/>
          </a:stretch>
        </p:blipFill>
        <p:spPr bwMode="auto">
          <a:xfrm>
            <a:off x="2667000" y="954088"/>
            <a:ext cx="670560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7">
                <a:extLst>
                  <a:ext uri="{FF2B5EF4-FFF2-40B4-BE49-F238E27FC236}">
                    <a16:creationId xmlns:a16="http://schemas.microsoft.com/office/drawing/2014/main" id="{BF9C5A63-3570-7C42-B0B4-2149D1F2D3E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48276" y="3657600"/>
                <a:ext cx="3397790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𝐿</m:t>
                      </m:r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𝜃</m:t>
                      </m:r>
                      <m:r>
                        <a:rPr lang="en-US" altLang="en-US" sz="3200" b="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𝜙</m:t>
                      </m:r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𝜆</m:t>
                      </m:r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𝑡</m:t>
                      </m:r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altLang="en-US" sz="32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altLang="en-US" sz="32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altLang="en-US" sz="32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altLang="en-US" sz="32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altLang="en-US" sz="32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altLang="en-US" sz="3200" i="1" dirty="0">
                  <a:solidFill>
                    <a:srgbClr val="7030A0"/>
                  </a:solidFill>
                  <a:latin typeface="Symbol" pitchFamily="2" charset="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 Box 7">
                <a:extLst>
                  <a:ext uri="{FF2B5EF4-FFF2-40B4-BE49-F238E27FC236}">
                    <a16:creationId xmlns:a16="http://schemas.microsoft.com/office/drawing/2014/main" id="{BF9C5A63-3570-7C42-B0B4-2149D1F2D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48276" y="3657600"/>
                <a:ext cx="3397790" cy="584775"/>
              </a:xfrm>
              <a:prstGeom prst="rect">
                <a:avLst/>
              </a:prstGeom>
              <a:blipFill>
                <a:blip r:embed="rId3"/>
                <a:stretch>
                  <a:fillRect r="-372" b="-2173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FFAB1-D48F-5348-B364-31CD6BF8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field modeling: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1DB52-3E83-0047-AB65-A04D276DDD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dirty="0" err="1"/>
              <a:t>plenoptic</a:t>
            </a:r>
            <a:r>
              <a:rPr lang="en-US" dirty="0"/>
              <a:t> function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Two-plane light fields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Neural radiance fields (</a:t>
            </a:r>
            <a:r>
              <a:rPr lang="en-US" dirty="0" err="1"/>
              <a:t>NeRFs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61796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>
            <a:extLst>
              <a:ext uri="{FF2B5EF4-FFF2-40B4-BE49-F238E27FC236}">
                <a16:creationId xmlns:a16="http://schemas.microsoft.com/office/drawing/2014/main" id="{2915AC52-B503-494E-BCC9-214E0B4E2C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</a:t>
            </a:r>
            <a:r>
              <a:rPr lang="en-US" altLang="en-US" dirty="0" err="1"/>
              <a:t>plenoptic</a:t>
            </a:r>
            <a:r>
              <a:rPr lang="en-US" altLang="en-US" dirty="0"/>
              <a:t> function</a:t>
            </a:r>
          </a:p>
        </p:txBody>
      </p:sp>
      <p:sp>
        <p:nvSpPr>
          <p:cNvPr id="76802" name="Rectangle 3">
            <a:extLst>
              <a:ext uri="{FF2B5EF4-FFF2-40B4-BE49-F238E27FC236}">
                <a16:creationId xmlns:a16="http://schemas.microsoft.com/office/drawing/2014/main" id="{BA540D9F-C1DE-9B46-8511-90C7B75C7AB6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15633" y="4267200"/>
            <a:ext cx="11055928" cy="2438400"/>
          </a:xfrm>
        </p:spPr>
        <p:txBody>
          <a:bodyPr/>
          <a:lstStyle/>
          <a:p>
            <a:pPr lvl="1"/>
            <a:r>
              <a:rPr lang="en-US" altLang="en-US" sz="2800" dirty="0"/>
              <a:t>Can reconstruct every possible view, at every moment, from every position, at every wavelength</a:t>
            </a:r>
          </a:p>
          <a:p>
            <a:pPr lvl="1"/>
            <a:r>
              <a:rPr lang="en-US" altLang="en-US" sz="2800" dirty="0"/>
              <a:t>Contains every photograph, every movie, everything that anyone has ever seen! it completely captures our visual reality! </a:t>
            </a:r>
          </a:p>
          <a:p>
            <a:pPr lvl="1"/>
            <a:r>
              <a:rPr lang="en-US" altLang="en-US" sz="2800" dirty="0"/>
              <a:t>Not bad for a function…</a:t>
            </a:r>
          </a:p>
        </p:txBody>
      </p:sp>
      <p:pic>
        <p:nvPicPr>
          <p:cNvPr id="76804" name="Picture 7">
            <a:extLst>
              <a:ext uri="{FF2B5EF4-FFF2-40B4-BE49-F238E27FC236}">
                <a16:creationId xmlns:a16="http://schemas.microsoft.com/office/drawing/2014/main" id="{58A5BAAF-DFF9-B842-A19B-C5E9DAFF0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5" t="33238" r="13428" b="28667"/>
          <a:stretch>
            <a:fillRect/>
          </a:stretch>
        </p:blipFill>
        <p:spPr bwMode="auto">
          <a:xfrm>
            <a:off x="2667000" y="954088"/>
            <a:ext cx="670560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7">
                <a:extLst>
                  <a:ext uri="{FF2B5EF4-FFF2-40B4-BE49-F238E27FC236}">
                    <a16:creationId xmlns:a16="http://schemas.microsoft.com/office/drawing/2014/main" id="{F176F393-D1CD-EF49-9BF4-6DE8D9F2B1E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48276" y="3657600"/>
                <a:ext cx="3397790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𝐿</m:t>
                      </m:r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𝜃</m:t>
                      </m:r>
                      <m:r>
                        <a:rPr lang="en-US" altLang="en-US" sz="3200" b="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𝜙</m:t>
                      </m:r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𝜆</m:t>
                      </m:r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𝑡</m:t>
                      </m:r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altLang="en-US" sz="3200" i="1" dirty="0">
                  <a:solidFill>
                    <a:srgbClr val="7030A0"/>
                  </a:solidFill>
                  <a:latin typeface="Symbol" pitchFamily="2" charset="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 Box 7">
                <a:extLst>
                  <a:ext uri="{FF2B5EF4-FFF2-40B4-BE49-F238E27FC236}">
                    <a16:creationId xmlns:a16="http://schemas.microsoft.com/office/drawing/2014/main" id="{F176F393-D1CD-EF49-9BF4-6DE8D9F2B1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48276" y="3657600"/>
                <a:ext cx="3397790" cy="584775"/>
              </a:xfrm>
              <a:prstGeom prst="rect">
                <a:avLst/>
              </a:prstGeom>
              <a:blipFill>
                <a:blip r:embed="rId3"/>
                <a:stretch>
                  <a:fillRect r="-372" b="-2173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2" grpId="0" build="p" bldLvl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>
            <a:extLst>
              <a:ext uri="{FF2B5EF4-FFF2-40B4-BE49-F238E27FC236}">
                <a16:creationId xmlns:a16="http://schemas.microsoft.com/office/drawing/2014/main" id="{2915AC52-B503-494E-BCC9-214E0B4E2C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</a:t>
            </a:r>
            <a:r>
              <a:rPr lang="en-US" altLang="en-US" dirty="0" err="1"/>
              <a:t>plenoptic</a:t>
            </a:r>
            <a:r>
              <a:rPr lang="en-US" altLang="en-US" dirty="0"/>
              <a:t> function: More practical version</a:t>
            </a:r>
          </a:p>
        </p:txBody>
      </p:sp>
      <p:sp>
        <p:nvSpPr>
          <p:cNvPr id="76802" name="Rectangle 3">
            <a:extLst>
              <a:ext uri="{FF2B5EF4-FFF2-40B4-BE49-F238E27FC236}">
                <a16:creationId xmlns:a16="http://schemas.microsoft.com/office/drawing/2014/main" id="{BA540D9F-C1DE-9B46-8511-90C7B75C7AB6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15633" y="4267200"/>
            <a:ext cx="11055928" cy="2438400"/>
          </a:xfrm>
        </p:spPr>
        <p:txBody>
          <a:bodyPr/>
          <a:lstStyle/>
          <a:p>
            <a:pPr lvl="1"/>
            <a:r>
              <a:rPr lang="en-US" altLang="en-US" sz="2800" dirty="0"/>
              <a:t>Other simplifications/variants are possible, as we will see</a:t>
            </a:r>
          </a:p>
        </p:txBody>
      </p:sp>
      <p:pic>
        <p:nvPicPr>
          <p:cNvPr id="76804" name="Picture 7">
            <a:extLst>
              <a:ext uri="{FF2B5EF4-FFF2-40B4-BE49-F238E27FC236}">
                <a16:creationId xmlns:a16="http://schemas.microsoft.com/office/drawing/2014/main" id="{58A5BAAF-DFF9-B842-A19B-C5E9DAFF0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5" t="33238" r="13428" b="28667"/>
          <a:stretch>
            <a:fillRect/>
          </a:stretch>
        </p:blipFill>
        <p:spPr bwMode="auto">
          <a:xfrm>
            <a:off x="2667000" y="954088"/>
            <a:ext cx="670560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7">
                <a:extLst>
                  <a:ext uri="{FF2B5EF4-FFF2-40B4-BE49-F238E27FC236}">
                    <a16:creationId xmlns:a16="http://schemas.microsoft.com/office/drawing/2014/main" id="{F176F393-D1CD-EF49-9BF4-6DE8D9F2B1E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48276" y="3657600"/>
                <a:ext cx="4537139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𝐿</m:t>
                      </m:r>
                      <m:d>
                        <m:dPr>
                          <m:ctrlPr>
                            <a:rPr lang="en-US" altLang="en-US" sz="32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altLang="en-US" sz="32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𝜃</m:t>
                          </m:r>
                          <m:r>
                            <a:rPr lang="en-US" altLang="en-US" sz="3200" b="0" i="1" dirty="0" err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,</m:t>
                          </m:r>
                          <m:r>
                            <a:rPr lang="en-US" altLang="en-US" sz="32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𝜙</m:t>
                          </m:r>
                          <m:r>
                            <a:rPr lang="en-US" altLang="en-US" sz="32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,</m:t>
                          </m:r>
                          <m:r>
                            <a:rPr lang="en-US" altLang="en-US" sz="32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altLang="en-US" sz="32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,</m:t>
                          </m:r>
                          <m:r>
                            <a:rPr lang="en-US" altLang="en-US" sz="32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en-US" altLang="en-US" sz="32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,</m:t>
                          </m:r>
                          <m:r>
                            <a:rPr lang="en-US" altLang="en-US" sz="32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</m:e>
                      </m:d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=(</m:t>
                      </m:r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𝑟</m:t>
                      </m:r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𝑔</m:t>
                      </m:r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altLang="en-US" sz="3200" i="1" dirty="0">
                  <a:solidFill>
                    <a:srgbClr val="7030A0"/>
                  </a:solidFill>
                  <a:latin typeface="Symbol" pitchFamily="2" charset="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 Box 7">
                <a:extLst>
                  <a:ext uri="{FF2B5EF4-FFF2-40B4-BE49-F238E27FC236}">
                    <a16:creationId xmlns:a16="http://schemas.microsoft.com/office/drawing/2014/main" id="{F176F393-D1CD-EF49-9BF4-6DE8D9F2B1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48276" y="3657600"/>
                <a:ext cx="4537139" cy="584775"/>
              </a:xfrm>
              <a:prstGeom prst="rect">
                <a:avLst/>
              </a:prstGeom>
              <a:blipFill>
                <a:blip r:embed="rId3"/>
                <a:stretch>
                  <a:fillRect r="-279" b="-2173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117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2" grpId="0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CCC59-B17C-B243-937E-DA63DE81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the </a:t>
            </a:r>
            <a:r>
              <a:rPr lang="en-US" dirty="0" err="1"/>
              <a:t>plenoptic</a:t>
            </a:r>
            <a:r>
              <a:rPr lang="en-US" dirty="0"/>
              <a:t>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28F73-FBB6-A549-9DD2-962AD126F2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Capture</a:t>
            </a:r>
            <a:endParaRPr lang="en-US" sz="2000" b="1" dirty="0">
              <a:solidFill>
                <a:srgbClr val="FF0000"/>
              </a:solidFill>
            </a:endParaRP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Create a special camera setup to capture a slice of the </a:t>
            </a:r>
            <a:r>
              <a:rPr lang="en-US" sz="2400" dirty="0" err="1"/>
              <a:t>plenoptic</a:t>
            </a:r>
            <a:r>
              <a:rPr lang="en-US" sz="2400" dirty="0"/>
              <a:t> function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Combine captured rays for novel view synthesis, defocus, and other effects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Optimization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Given a set of multi-view calibrated images, optimize</a:t>
            </a:r>
            <a:r>
              <a:rPr lang="en-US" sz="2400" i="1" dirty="0"/>
              <a:t> </a:t>
            </a:r>
            <a:r>
              <a:rPr lang="en-US" sz="2400" dirty="0"/>
              <a:t>a parametric representation of</a:t>
            </a:r>
            <a:r>
              <a:rPr lang="en-US" sz="2400" i="1" dirty="0"/>
              <a:t> </a:t>
            </a:r>
            <a:r>
              <a:rPr lang="en-US" sz="2400" dirty="0"/>
              <a:t>the </a:t>
            </a:r>
            <a:r>
              <a:rPr lang="en-US" sz="2400" dirty="0" err="1"/>
              <a:t>plenoptic</a:t>
            </a:r>
            <a:r>
              <a:rPr lang="en-US" sz="2400" dirty="0"/>
              <a:t> function of the scene</a:t>
            </a:r>
          </a:p>
        </p:txBody>
      </p:sp>
    </p:spTree>
    <p:extLst>
      <p:ext uri="{BB962C8B-B14F-4D97-AF65-F5344CB8AC3E}">
        <p14:creationId xmlns:p14="http://schemas.microsoft.com/office/powerpoint/2010/main" val="389734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FFAB1-D48F-5348-B364-31CD6BF8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1DB52-3E83-0047-AB65-A04D276DDD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plenoptic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function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Two-plane light fields</a:t>
            </a:r>
          </a:p>
        </p:txBody>
      </p:sp>
    </p:spTree>
    <p:extLst>
      <p:ext uri="{BB962C8B-B14F-4D97-AF65-F5344CB8AC3E}">
        <p14:creationId xmlns:p14="http://schemas.microsoft.com/office/powerpoint/2010/main" val="187691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4">
            <a:extLst>
              <a:ext uri="{FF2B5EF4-FFF2-40B4-BE49-F238E27FC236}">
                <a16:creationId xmlns:a16="http://schemas.microsoft.com/office/drawing/2014/main" id="{96D0D792-149B-3C4C-86A2-C085295AA7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Two-plane light fields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16BDB09-90A3-1540-8C1B-2C0AA9CE60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Key idea: assuming light is constant along rays, we can create a 4D parameterization of the light field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BCB6D2-E625-4B45-A36A-C466FEA2F734}"/>
              </a:ext>
            </a:extLst>
          </p:cNvPr>
          <p:cNvSpPr/>
          <p:nvPr/>
        </p:nvSpPr>
        <p:spPr>
          <a:xfrm>
            <a:off x="429490" y="5709074"/>
            <a:ext cx="113330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S. </a:t>
            </a:r>
            <a:r>
              <a:rPr lang="en-US" dirty="0" err="1"/>
              <a:t>Gortler</a:t>
            </a:r>
            <a:r>
              <a:rPr lang="en-US" dirty="0"/>
              <a:t>, R. </a:t>
            </a:r>
            <a:r>
              <a:rPr lang="en-US" dirty="0" err="1"/>
              <a:t>Grzeszczuk</a:t>
            </a:r>
            <a:r>
              <a:rPr lang="en-US" dirty="0"/>
              <a:t>, S. </a:t>
            </a:r>
            <a:r>
              <a:rPr lang="en-US" dirty="0" err="1"/>
              <a:t>Szeliski</a:t>
            </a:r>
            <a:r>
              <a:rPr lang="en-US" dirty="0"/>
              <a:t>, M. Cohen. </a:t>
            </a:r>
            <a:r>
              <a:rPr lang="en-US" dirty="0">
                <a:hlinkClick r:id="rId2"/>
              </a:rPr>
              <a:t>The Lumigraph</a:t>
            </a:r>
            <a:r>
              <a:rPr lang="en-US" dirty="0"/>
              <a:t>. Proceedings of the 23rd Annual Conference on Computer Graphics and Interactive Techniques, 1996</a:t>
            </a:r>
          </a:p>
        </p:txBody>
      </p:sp>
      <p:pic>
        <p:nvPicPr>
          <p:cNvPr id="8" name="Picture 3" descr="surf">
            <a:extLst>
              <a:ext uri="{FF2B5EF4-FFF2-40B4-BE49-F238E27FC236}">
                <a16:creationId xmlns:a16="http://schemas.microsoft.com/office/drawing/2014/main" id="{B0D9C34E-83B8-0B48-AADD-99C77CDE7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7220">
            <a:off x="2538413" y="2188528"/>
            <a:ext cx="19304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FFFAE90E-6E26-A749-B372-014CF0813C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9589" y="4201478"/>
            <a:ext cx="1109599" cy="37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200">
                <a:solidFill>
                  <a:srgbClr val="00000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Surface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9793A3DC-754B-4641-BC86-B25F88B78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8363" y="4201478"/>
            <a:ext cx="1162498" cy="37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200">
                <a:solidFill>
                  <a:srgbClr val="00000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Camera</a:t>
            </a:r>
          </a:p>
        </p:txBody>
      </p:sp>
      <p:sp>
        <p:nvSpPr>
          <p:cNvPr id="11" name="Line 6">
            <a:extLst>
              <a:ext uri="{FF2B5EF4-FFF2-40B4-BE49-F238E27FC236}">
                <a16:creationId xmlns:a16="http://schemas.microsoft.com/office/drawing/2014/main" id="{37BB23D8-46CD-2B49-A6D7-DDA63783D8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90964" y="3236277"/>
            <a:ext cx="4213225" cy="127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45BB6281-AED2-1D4D-94C5-16667DB75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9775" y="2760028"/>
            <a:ext cx="2539478" cy="986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      No change in 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0000"/>
              </a:solidFill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          radiance</a:t>
            </a:r>
          </a:p>
        </p:txBody>
      </p:sp>
      <p:pic>
        <p:nvPicPr>
          <p:cNvPr id="26" name="Picture 21" descr="camera">
            <a:extLst>
              <a:ext uri="{FF2B5EF4-FFF2-40B4-BE49-F238E27FC236}">
                <a16:creationId xmlns:a16="http://schemas.microsoft.com/office/drawing/2014/main" id="{F3B527EB-B86C-114C-A134-C481D11FC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1677352"/>
            <a:ext cx="181610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7">
            <a:extLst>
              <a:ext uri="{FF2B5EF4-FFF2-40B4-BE49-F238E27FC236}">
                <a16:creationId xmlns:a16="http://schemas.microsoft.com/office/drawing/2014/main" id="{CD70565B-D18A-EF48-9187-2F7BE77EE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8582" y="4865951"/>
            <a:ext cx="4134465" cy="395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If there is no occlusion or fog</a:t>
            </a:r>
          </a:p>
        </p:txBody>
      </p:sp>
      <p:sp>
        <p:nvSpPr>
          <p:cNvPr id="28" name="Oval 5">
            <a:extLst>
              <a:ext uri="{FF2B5EF4-FFF2-40B4-BE49-F238E27FC236}">
                <a16:creationId xmlns:a16="http://schemas.microsoft.com/office/drawing/2014/main" id="{0C662E8F-2445-E246-92A3-51DEC64E38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1728" y="3128327"/>
            <a:ext cx="228600" cy="2286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AAEC83-A29C-2F4B-85B3-99C0A102ABC5}"/>
              </a:ext>
            </a:extLst>
          </p:cNvPr>
          <p:cNvSpPr/>
          <p:nvPr/>
        </p:nvSpPr>
        <p:spPr>
          <a:xfrm>
            <a:off x="419304" y="6376260"/>
            <a:ext cx="113330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M. </a:t>
            </a:r>
            <a:r>
              <a:rPr lang="en-US" dirty="0" err="1"/>
              <a:t>Levoy</a:t>
            </a:r>
            <a:r>
              <a:rPr lang="en-US" dirty="0"/>
              <a:t> and P. Hanrahan. </a:t>
            </a:r>
            <a:r>
              <a:rPr lang="en-US" dirty="0">
                <a:hlinkClick r:id="rId5"/>
              </a:rPr>
              <a:t>Light field rendering</a:t>
            </a:r>
            <a:r>
              <a:rPr lang="en-US" dirty="0"/>
              <a:t>. SIGGRAPH 1996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56C0FA0-552E-7142-8A71-709B49E98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Two-plane parameterization:</a:t>
            </a:r>
          </a:p>
        </p:txBody>
      </p:sp>
      <p:grpSp>
        <p:nvGrpSpPr>
          <p:cNvPr id="89089" name="Group 2">
            <a:extLst>
              <a:ext uri="{FF2B5EF4-FFF2-40B4-BE49-F238E27FC236}">
                <a16:creationId xmlns:a16="http://schemas.microsoft.com/office/drawing/2014/main" id="{D9935B17-AB60-5249-8125-F3C055C328FD}"/>
              </a:ext>
            </a:extLst>
          </p:cNvPr>
          <p:cNvGrpSpPr>
            <a:grpSpLocks/>
          </p:cNvGrpSpPr>
          <p:nvPr/>
        </p:nvGrpSpPr>
        <p:grpSpPr bwMode="auto">
          <a:xfrm>
            <a:off x="4405314" y="1590675"/>
            <a:ext cx="5208587" cy="4641850"/>
            <a:chOff x="1815" y="1002"/>
            <a:chExt cx="3281" cy="2924"/>
          </a:xfrm>
        </p:grpSpPr>
        <p:sp>
          <p:nvSpPr>
            <p:cNvPr id="89124" name="Line 3">
              <a:extLst>
                <a:ext uri="{FF2B5EF4-FFF2-40B4-BE49-F238E27FC236}">
                  <a16:creationId xmlns:a16="http://schemas.microsoft.com/office/drawing/2014/main" id="{6DB205C5-4DCB-6148-8DF3-9EA34A4B20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13" y="2126"/>
              <a:ext cx="1782" cy="542"/>
            </a:xfrm>
            <a:prstGeom prst="line">
              <a:avLst/>
            </a:prstGeom>
            <a:noFill/>
            <a:ln w="57150">
              <a:solidFill>
                <a:schemeClr val="folHlink">
                  <a:alpha val="29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125" name="Line 4">
              <a:extLst>
                <a:ext uri="{FF2B5EF4-FFF2-40B4-BE49-F238E27FC236}">
                  <a16:creationId xmlns:a16="http://schemas.microsoft.com/office/drawing/2014/main" id="{71C2C0E6-CFBD-0443-9593-B1A04CC224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67" y="1564"/>
              <a:ext cx="1068" cy="354"/>
            </a:xfrm>
            <a:prstGeom prst="line">
              <a:avLst/>
            </a:prstGeom>
            <a:noFill/>
            <a:ln w="57150">
              <a:solidFill>
                <a:schemeClr val="folHlink">
                  <a:alpha val="29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126" name="Line 5">
              <a:extLst>
                <a:ext uri="{FF2B5EF4-FFF2-40B4-BE49-F238E27FC236}">
                  <a16:creationId xmlns:a16="http://schemas.microsoft.com/office/drawing/2014/main" id="{FADAAE62-D1DB-CD4D-991A-C4E656C31C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94" y="1940"/>
              <a:ext cx="1880" cy="1093"/>
            </a:xfrm>
            <a:prstGeom prst="line">
              <a:avLst/>
            </a:prstGeom>
            <a:noFill/>
            <a:ln w="57150">
              <a:solidFill>
                <a:schemeClr val="folHlink">
                  <a:alpha val="29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127" name="Line 6">
              <a:extLst>
                <a:ext uri="{FF2B5EF4-FFF2-40B4-BE49-F238E27FC236}">
                  <a16:creationId xmlns:a16="http://schemas.microsoft.com/office/drawing/2014/main" id="{7B051DDF-B8CB-4E4D-A92F-790E594252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90" y="1782"/>
              <a:ext cx="2457" cy="263"/>
            </a:xfrm>
            <a:prstGeom prst="line">
              <a:avLst/>
            </a:prstGeom>
            <a:noFill/>
            <a:ln w="57150">
              <a:solidFill>
                <a:schemeClr val="folHlink">
                  <a:alpha val="29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128" name="Line 7">
              <a:extLst>
                <a:ext uri="{FF2B5EF4-FFF2-40B4-BE49-F238E27FC236}">
                  <a16:creationId xmlns:a16="http://schemas.microsoft.com/office/drawing/2014/main" id="{148D7F47-1FF4-924D-B776-6AC0FCA7D8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88" y="2940"/>
              <a:ext cx="1955" cy="131"/>
            </a:xfrm>
            <a:prstGeom prst="line">
              <a:avLst/>
            </a:prstGeom>
            <a:noFill/>
            <a:ln w="57150">
              <a:solidFill>
                <a:schemeClr val="folHlink">
                  <a:alpha val="29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129" name="Line 8">
              <a:extLst>
                <a:ext uri="{FF2B5EF4-FFF2-40B4-BE49-F238E27FC236}">
                  <a16:creationId xmlns:a16="http://schemas.microsoft.com/office/drawing/2014/main" id="{C9D3B314-66A8-1C44-B0D9-49EFC855ED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56" y="2912"/>
              <a:ext cx="2128" cy="649"/>
            </a:xfrm>
            <a:prstGeom prst="line">
              <a:avLst/>
            </a:prstGeom>
            <a:noFill/>
            <a:ln w="57150">
              <a:solidFill>
                <a:schemeClr val="folHlink">
                  <a:alpha val="29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130" name="Line 9">
              <a:extLst>
                <a:ext uri="{FF2B5EF4-FFF2-40B4-BE49-F238E27FC236}">
                  <a16:creationId xmlns:a16="http://schemas.microsoft.com/office/drawing/2014/main" id="{1BF1694E-8F41-914C-B5DA-B9428AA499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540" y="2309"/>
              <a:ext cx="2103" cy="723"/>
            </a:xfrm>
            <a:prstGeom prst="line">
              <a:avLst/>
            </a:prstGeom>
            <a:noFill/>
            <a:ln w="57150">
              <a:solidFill>
                <a:schemeClr val="folHlink">
                  <a:alpha val="29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131" name="Line 10">
              <a:extLst>
                <a:ext uri="{FF2B5EF4-FFF2-40B4-BE49-F238E27FC236}">
                  <a16:creationId xmlns:a16="http://schemas.microsoft.com/office/drawing/2014/main" id="{8CBBE6D5-5D18-8145-A5E5-B3A7BF1DB9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37" y="2529"/>
              <a:ext cx="2390" cy="1397"/>
            </a:xfrm>
            <a:prstGeom prst="line">
              <a:avLst/>
            </a:prstGeom>
            <a:noFill/>
            <a:ln w="57150">
              <a:solidFill>
                <a:schemeClr val="folHlink">
                  <a:alpha val="29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132" name="Line 11">
              <a:extLst>
                <a:ext uri="{FF2B5EF4-FFF2-40B4-BE49-F238E27FC236}">
                  <a16:creationId xmlns:a16="http://schemas.microsoft.com/office/drawing/2014/main" id="{DD32E7BF-608C-D147-93D5-D240D83B63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033" y="2675"/>
              <a:ext cx="994" cy="99"/>
            </a:xfrm>
            <a:prstGeom prst="line">
              <a:avLst/>
            </a:prstGeom>
            <a:noFill/>
            <a:ln w="57150">
              <a:solidFill>
                <a:schemeClr val="folHlink">
                  <a:alpha val="29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133" name="Line 12">
              <a:extLst>
                <a:ext uri="{FF2B5EF4-FFF2-40B4-BE49-F238E27FC236}">
                  <a16:creationId xmlns:a16="http://schemas.microsoft.com/office/drawing/2014/main" id="{81D20DB1-585D-9348-8F8B-8C31E9447E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50" y="2443"/>
              <a:ext cx="2678" cy="172"/>
            </a:xfrm>
            <a:prstGeom prst="line">
              <a:avLst/>
            </a:prstGeom>
            <a:noFill/>
            <a:ln w="57150">
              <a:solidFill>
                <a:schemeClr val="folHlink">
                  <a:alpha val="29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134" name="Line 13">
              <a:extLst>
                <a:ext uri="{FF2B5EF4-FFF2-40B4-BE49-F238E27FC236}">
                  <a16:creationId xmlns:a16="http://schemas.microsoft.com/office/drawing/2014/main" id="{14D607A9-ADE7-7745-AC31-01FFE2CDFF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18" y="2243"/>
              <a:ext cx="2778" cy="862"/>
            </a:xfrm>
            <a:prstGeom prst="line">
              <a:avLst/>
            </a:prstGeom>
            <a:noFill/>
            <a:ln w="57150">
              <a:solidFill>
                <a:schemeClr val="folHlink">
                  <a:alpha val="29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135" name="Line 14">
              <a:extLst>
                <a:ext uri="{FF2B5EF4-FFF2-40B4-BE49-F238E27FC236}">
                  <a16:creationId xmlns:a16="http://schemas.microsoft.com/office/drawing/2014/main" id="{DAD706BE-8AD5-B54F-9611-E47AAF976E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702" y="1853"/>
              <a:ext cx="1068" cy="353"/>
            </a:xfrm>
            <a:prstGeom prst="line">
              <a:avLst/>
            </a:prstGeom>
            <a:noFill/>
            <a:ln w="57150">
              <a:solidFill>
                <a:schemeClr val="folHlink">
                  <a:alpha val="29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136" name="Line 15">
              <a:extLst>
                <a:ext uri="{FF2B5EF4-FFF2-40B4-BE49-F238E27FC236}">
                  <a16:creationId xmlns:a16="http://schemas.microsoft.com/office/drawing/2014/main" id="{09947D83-EF2E-1343-913F-1E63C1990E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99" y="2590"/>
              <a:ext cx="1511" cy="880"/>
            </a:xfrm>
            <a:prstGeom prst="line">
              <a:avLst/>
            </a:prstGeom>
            <a:noFill/>
            <a:ln w="57150">
              <a:solidFill>
                <a:schemeClr val="folHlink">
                  <a:alpha val="29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137" name="Line 16">
              <a:extLst>
                <a:ext uri="{FF2B5EF4-FFF2-40B4-BE49-F238E27FC236}">
                  <a16:creationId xmlns:a16="http://schemas.microsoft.com/office/drawing/2014/main" id="{CB427183-A6BB-5C41-ACC6-2684199F7E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195" y="2219"/>
              <a:ext cx="1594" cy="180"/>
            </a:xfrm>
            <a:prstGeom prst="line">
              <a:avLst/>
            </a:prstGeom>
            <a:noFill/>
            <a:ln w="57150">
              <a:solidFill>
                <a:schemeClr val="folHlink">
                  <a:alpha val="29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138" name="Line 17">
              <a:extLst>
                <a:ext uri="{FF2B5EF4-FFF2-40B4-BE49-F238E27FC236}">
                  <a16:creationId xmlns:a16="http://schemas.microsoft.com/office/drawing/2014/main" id="{F4DED3E2-F97C-E04D-86EF-7CB4A40FC6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15" y="1674"/>
              <a:ext cx="1330" cy="90"/>
            </a:xfrm>
            <a:prstGeom prst="line">
              <a:avLst/>
            </a:prstGeom>
            <a:noFill/>
            <a:ln w="57150">
              <a:solidFill>
                <a:schemeClr val="folHlink">
                  <a:alpha val="29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139" name="Line 18">
              <a:extLst>
                <a:ext uri="{FF2B5EF4-FFF2-40B4-BE49-F238E27FC236}">
                  <a16:creationId xmlns:a16="http://schemas.microsoft.com/office/drawing/2014/main" id="{104E3759-6522-804A-8F49-9A51F82950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83" y="1678"/>
              <a:ext cx="1857" cy="576"/>
            </a:xfrm>
            <a:prstGeom prst="line">
              <a:avLst/>
            </a:prstGeom>
            <a:noFill/>
            <a:ln w="57150">
              <a:solidFill>
                <a:schemeClr val="folHlink">
                  <a:alpha val="29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140" name="Line 19">
              <a:extLst>
                <a:ext uri="{FF2B5EF4-FFF2-40B4-BE49-F238E27FC236}">
                  <a16:creationId xmlns:a16="http://schemas.microsoft.com/office/drawing/2014/main" id="{CA0463D4-1182-2E46-A653-82BDE47E48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67" y="1002"/>
              <a:ext cx="2055" cy="698"/>
            </a:xfrm>
            <a:prstGeom prst="line">
              <a:avLst/>
            </a:prstGeom>
            <a:noFill/>
            <a:ln w="57150">
              <a:solidFill>
                <a:schemeClr val="folHlink">
                  <a:alpha val="29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141" name="Line 20">
              <a:extLst>
                <a:ext uri="{FF2B5EF4-FFF2-40B4-BE49-F238E27FC236}">
                  <a16:creationId xmlns:a16="http://schemas.microsoft.com/office/drawing/2014/main" id="{7947492E-4753-1B44-A489-19667C4CAE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64" y="1468"/>
              <a:ext cx="1979" cy="1151"/>
            </a:xfrm>
            <a:prstGeom prst="line">
              <a:avLst/>
            </a:prstGeom>
            <a:noFill/>
            <a:ln w="57150">
              <a:solidFill>
                <a:schemeClr val="folHlink">
                  <a:alpha val="29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142" name="Line 21">
              <a:extLst>
                <a:ext uri="{FF2B5EF4-FFF2-40B4-BE49-F238E27FC236}">
                  <a16:creationId xmlns:a16="http://schemas.microsoft.com/office/drawing/2014/main" id="{C1D82081-9883-CD43-9D27-713478F382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766" y="1458"/>
              <a:ext cx="985" cy="98"/>
            </a:xfrm>
            <a:prstGeom prst="line">
              <a:avLst/>
            </a:prstGeom>
            <a:noFill/>
            <a:ln w="57150">
              <a:solidFill>
                <a:schemeClr val="folHlink">
                  <a:alpha val="29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9092" name="Freeform 24">
            <a:extLst>
              <a:ext uri="{FF2B5EF4-FFF2-40B4-BE49-F238E27FC236}">
                <a16:creationId xmlns:a16="http://schemas.microsoft.com/office/drawing/2014/main" id="{49A02A93-7DBF-3F4B-8187-226812476157}"/>
              </a:ext>
            </a:extLst>
          </p:cNvPr>
          <p:cNvSpPr>
            <a:spLocks/>
          </p:cNvSpPr>
          <p:nvPr/>
        </p:nvSpPr>
        <p:spPr bwMode="auto">
          <a:xfrm>
            <a:off x="7304088" y="1800226"/>
            <a:ext cx="1174750" cy="4475163"/>
          </a:xfrm>
          <a:custGeom>
            <a:avLst/>
            <a:gdLst>
              <a:gd name="T0" fmla="*/ 0 w 740"/>
              <a:gd name="T1" fmla="*/ 0 h 2819"/>
              <a:gd name="T2" fmla="*/ 2147483646 w 740"/>
              <a:gd name="T3" fmla="*/ 2147483646 h 2819"/>
              <a:gd name="T4" fmla="*/ 2147483646 w 740"/>
              <a:gd name="T5" fmla="*/ 2147483646 h 2819"/>
              <a:gd name="T6" fmla="*/ 0 w 740"/>
              <a:gd name="T7" fmla="*/ 2147483646 h 2819"/>
              <a:gd name="T8" fmla="*/ 0 w 740"/>
              <a:gd name="T9" fmla="*/ 0 h 28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40"/>
              <a:gd name="T16" fmla="*/ 0 h 2819"/>
              <a:gd name="T17" fmla="*/ 740 w 740"/>
              <a:gd name="T18" fmla="*/ 2819 h 28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40" h="2819">
                <a:moveTo>
                  <a:pt x="0" y="0"/>
                </a:moveTo>
                <a:lnTo>
                  <a:pt x="740" y="329"/>
                </a:lnTo>
                <a:lnTo>
                  <a:pt x="740" y="2819"/>
                </a:lnTo>
                <a:lnTo>
                  <a:pt x="0" y="2424"/>
                </a:ln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rgbClr val="6200A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093" name="Freeform 25">
            <a:extLst>
              <a:ext uri="{FF2B5EF4-FFF2-40B4-BE49-F238E27FC236}">
                <a16:creationId xmlns:a16="http://schemas.microsoft.com/office/drawing/2014/main" id="{0E712650-04F1-9D49-81E4-B4EC9BAE950E}"/>
              </a:ext>
            </a:extLst>
          </p:cNvPr>
          <p:cNvSpPr>
            <a:spLocks/>
          </p:cNvSpPr>
          <p:nvPr/>
        </p:nvSpPr>
        <p:spPr bwMode="auto">
          <a:xfrm>
            <a:off x="8653463" y="1836738"/>
            <a:ext cx="1174750" cy="4475162"/>
          </a:xfrm>
          <a:custGeom>
            <a:avLst/>
            <a:gdLst>
              <a:gd name="T0" fmla="*/ 0 w 740"/>
              <a:gd name="T1" fmla="*/ 0 h 2819"/>
              <a:gd name="T2" fmla="*/ 2147483646 w 740"/>
              <a:gd name="T3" fmla="*/ 2147483646 h 2819"/>
              <a:gd name="T4" fmla="*/ 2147483646 w 740"/>
              <a:gd name="T5" fmla="*/ 2147483646 h 2819"/>
              <a:gd name="T6" fmla="*/ 0 w 740"/>
              <a:gd name="T7" fmla="*/ 2147483646 h 2819"/>
              <a:gd name="T8" fmla="*/ 0 w 740"/>
              <a:gd name="T9" fmla="*/ 0 h 28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40"/>
              <a:gd name="T16" fmla="*/ 0 h 2819"/>
              <a:gd name="T17" fmla="*/ 740 w 740"/>
              <a:gd name="T18" fmla="*/ 2819 h 28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40" h="2819">
                <a:moveTo>
                  <a:pt x="0" y="0"/>
                </a:moveTo>
                <a:lnTo>
                  <a:pt x="740" y="329"/>
                </a:lnTo>
                <a:lnTo>
                  <a:pt x="740" y="2819"/>
                </a:lnTo>
                <a:lnTo>
                  <a:pt x="0" y="2424"/>
                </a:ln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rgbClr val="6200A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4DD4A3-DAC6-CC45-8ED5-AEF8E2F7E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Two-plane light fields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D55DA2-488D-0F46-BEBB-F0006FC0D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92" y="2446193"/>
            <a:ext cx="3204369" cy="32043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5CC5AB-D571-6B4D-BB2A-49171175B8E8}"/>
              </a:ext>
            </a:extLst>
          </p:cNvPr>
          <p:cNvSpPr txBox="1"/>
          <p:nvPr/>
        </p:nvSpPr>
        <p:spPr>
          <a:xfrm>
            <a:off x="1378708" y="5688052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Observer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474B6C4-BC57-C74A-9B0F-8FB8965B956F}"/>
              </a:ext>
            </a:extLst>
          </p:cNvPr>
          <p:cNvSpPr txBox="1"/>
          <p:nvPr/>
        </p:nvSpPr>
        <p:spPr>
          <a:xfrm>
            <a:off x="10275944" y="3624153"/>
            <a:ext cx="149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Scene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9092" grpId="0" animBg="1"/>
      <p:bldP spid="8909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FFAB1-D48F-5348-B364-31CD6BF8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1DB52-3E83-0047-AB65-A04D276DDD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dirty="0" err="1"/>
              <a:t>plenoptic</a:t>
            </a:r>
            <a:r>
              <a:rPr lang="en-US" dirty="0"/>
              <a:t> function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Two-plane light fields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Neural radiance fields (</a:t>
            </a:r>
            <a:r>
              <a:rPr lang="en-US" dirty="0" err="1"/>
              <a:t>NeRFs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021906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56C0FA0-552E-7142-8A71-709B49E98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Two-plane parameterization:</a:t>
            </a:r>
          </a:p>
        </p:txBody>
      </p:sp>
      <p:sp>
        <p:nvSpPr>
          <p:cNvPr id="89092" name="Freeform 24">
            <a:extLst>
              <a:ext uri="{FF2B5EF4-FFF2-40B4-BE49-F238E27FC236}">
                <a16:creationId xmlns:a16="http://schemas.microsoft.com/office/drawing/2014/main" id="{49A02A93-7DBF-3F4B-8187-226812476157}"/>
              </a:ext>
            </a:extLst>
          </p:cNvPr>
          <p:cNvSpPr>
            <a:spLocks/>
          </p:cNvSpPr>
          <p:nvPr/>
        </p:nvSpPr>
        <p:spPr bwMode="auto">
          <a:xfrm>
            <a:off x="7304088" y="1800226"/>
            <a:ext cx="1174750" cy="4475163"/>
          </a:xfrm>
          <a:custGeom>
            <a:avLst/>
            <a:gdLst>
              <a:gd name="T0" fmla="*/ 0 w 740"/>
              <a:gd name="T1" fmla="*/ 0 h 2819"/>
              <a:gd name="T2" fmla="*/ 2147483646 w 740"/>
              <a:gd name="T3" fmla="*/ 2147483646 h 2819"/>
              <a:gd name="T4" fmla="*/ 2147483646 w 740"/>
              <a:gd name="T5" fmla="*/ 2147483646 h 2819"/>
              <a:gd name="T6" fmla="*/ 0 w 740"/>
              <a:gd name="T7" fmla="*/ 2147483646 h 2819"/>
              <a:gd name="T8" fmla="*/ 0 w 740"/>
              <a:gd name="T9" fmla="*/ 0 h 28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40"/>
              <a:gd name="T16" fmla="*/ 0 h 2819"/>
              <a:gd name="T17" fmla="*/ 740 w 740"/>
              <a:gd name="T18" fmla="*/ 2819 h 28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40" h="2819">
                <a:moveTo>
                  <a:pt x="0" y="0"/>
                </a:moveTo>
                <a:lnTo>
                  <a:pt x="740" y="329"/>
                </a:lnTo>
                <a:lnTo>
                  <a:pt x="740" y="2819"/>
                </a:lnTo>
                <a:lnTo>
                  <a:pt x="0" y="2424"/>
                </a:ln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rgbClr val="6200A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093" name="Freeform 25">
            <a:extLst>
              <a:ext uri="{FF2B5EF4-FFF2-40B4-BE49-F238E27FC236}">
                <a16:creationId xmlns:a16="http://schemas.microsoft.com/office/drawing/2014/main" id="{0E712650-04F1-9D49-81E4-B4EC9BAE950E}"/>
              </a:ext>
            </a:extLst>
          </p:cNvPr>
          <p:cNvSpPr>
            <a:spLocks/>
          </p:cNvSpPr>
          <p:nvPr/>
        </p:nvSpPr>
        <p:spPr bwMode="auto">
          <a:xfrm>
            <a:off x="8653463" y="1836738"/>
            <a:ext cx="1174750" cy="4475162"/>
          </a:xfrm>
          <a:custGeom>
            <a:avLst/>
            <a:gdLst>
              <a:gd name="T0" fmla="*/ 0 w 740"/>
              <a:gd name="T1" fmla="*/ 0 h 2819"/>
              <a:gd name="T2" fmla="*/ 2147483646 w 740"/>
              <a:gd name="T3" fmla="*/ 2147483646 h 2819"/>
              <a:gd name="T4" fmla="*/ 2147483646 w 740"/>
              <a:gd name="T5" fmla="*/ 2147483646 h 2819"/>
              <a:gd name="T6" fmla="*/ 0 w 740"/>
              <a:gd name="T7" fmla="*/ 2147483646 h 2819"/>
              <a:gd name="T8" fmla="*/ 0 w 740"/>
              <a:gd name="T9" fmla="*/ 0 h 28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40"/>
              <a:gd name="T16" fmla="*/ 0 h 2819"/>
              <a:gd name="T17" fmla="*/ 740 w 740"/>
              <a:gd name="T18" fmla="*/ 2819 h 28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40" h="2819">
                <a:moveTo>
                  <a:pt x="0" y="0"/>
                </a:moveTo>
                <a:lnTo>
                  <a:pt x="740" y="329"/>
                </a:lnTo>
                <a:lnTo>
                  <a:pt x="740" y="2819"/>
                </a:lnTo>
                <a:lnTo>
                  <a:pt x="0" y="2424"/>
                </a:ln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rgbClr val="6200A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094" name="Text Box 26">
                <a:extLst>
                  <a:ext uri="{FF2B5EF4-FFF2-40B4-BE49-F238E27FC236}">
                    <a16:creationId xmlns:a16="http://schemas.microsoft.com/office/drawing/2014/main" id="{14C9A14C-CA69-0F43-90DE-54345FED5F1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09127" y="5770787"/>
                <a:ext cx="446917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</m:t>
                      </m:r>
                    </m:oMath>
                  </m:oMathPara>
                </a14:m>
                <a:endParaRPr lang="en-US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9094" name="Text Box 26">
                <a:extLst>
                  <a:ext uri="{FF2B5EF4-FFF2-40B4-BE49-F238E27FC236}">
                    <a16:creationId xmlns:a16="http://schemas.microsoft.com/office/drawing/2014/main" id="{14C9A14C-CA69-0F43-90DE-54345FED5F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09127" y="5770787"/>
                <a:ext cx="446917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095" name="Text Box 27">
                <a:extLst>
                  <a:ext uri="{FF2B5EF4-FFF2-40B4-BE49-F238E27FC236}">
                    <a16:creationId xmlns:a16="http://schemas.microsoft.com/office/drawing/2014/main" id="{D44D9CE5-0F24-1F47-9CA4-D3BB3271AA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80170" y="5892907"/>
                <a:ext cx="488724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𝑢</m:t>
                      </m:r>
                    </m:oMath>
                  </m:oMathPara>
                </a14:m>
                <a:endParaRPr lang="en-US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9095" name="Text Box 27">
                <a:extLst>
                  <a:ext uri="{FF2B5EF4-FFF2-40B4-BE49-F238E27FC236}">
                    <a16:creationId xmlns:a16="http://schemas.microsoft.com/office/drawing/2014/main" id="{D44D9CE5-0F24-1F47-9CA4-D3BB3271AA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80170" y="5892907"/>
                <a:ext cx="488724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096" name="Text Box 28">
                <a:extLst>
                  <a:ext uri="{FF2B5EF4-FFF2-40B4-BE49-F238E27FC236}">
                    <a16:creationId xmlns:a16="http://schemas.microsoft.com/office/drawing/2014/main" id="{3CEEF57D-D476-D94B-B411-2A7BAF798C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67810" y="3121025"/>
                <a:ext cx="480516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𝑣</m:t>
                      </m:r>
                    </m:oMath>
                  </m:oMathPara>
                </a14:m>
                <a:endParaRPr lang="en-US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9096" name="Text Box 28">
                <a:extLst>
                  <a:ext uri="{FF2B5EF4-FFF2-40B4-BE49-F238E27FC236}">
                    <a16:creationId xmlns:a16="http://schemas.microsoft.com/office/drawing/2014/main" id="{3CEEF57D-D476-D94B-B411-2A7BAF798C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67810" y="3121025"/>
                <a:ext cx="480516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9097" name="Group 29">
            <a:extLst>
              <a:ext uri="{FF2B5EF4-FFF2-40B4-BE49-F238E27FC236}">
                <a16:creationId xmlns:a16="http://schemas.microsoft.com/office/drawing/2014/main" id="{47BB189B-FBA0-5147-961B-094B7FEA6251}"/>
              </a:ext>
            </a:extLst>
          </p:cNvPr>
          <p:cNvGrpSpPr>
            <a:grpSpLocks/>
          </p:cNvGrpSpPr>
          <p:nvPr/>
        </p:nvGrpSpPr>
        <p:grpSpPr bwMode="auto">
          <a:xfrm>
            <a:off x="5553076" y="2649537"/>
            <a:ext cx="4033838" cy="3305175"/>
            <a:chOff x="2538" y="1669"/>
            <a:chExt cx="2541" cy="2082"/>
          </a:xfrm>
        </p:grpSpPr>
        <p:sp>
          <p:nvSpPr>
            <p:cNvPr id="89112" name="Line 30">
              <a:extLst>
                <a:ext uri="{FF2B5EF4-FFF2-40B4-BE49-F238E27FC236}">
                  <a16:creationId xmlns:a16="http://schemas.microsoft.com/office/drawing/2014/main" id="{43CA3503-4727-E649-A509-4F8FB85D98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94" y="2027"/>
              <a:ext cx="246" cy="140"/>
            </a:xfrm>
            <a:prstGeom prst="line">
              <a:avLst/>
            </a:prstGeom>
            <a:noFill/>
            <a:ln w="57150">
              <a:solidFill>
                <a:srgbClr val="CC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9113" name="Group 31">
              <a:extLst>
                <a:ext uri="{FF2B5EF4-FFF2-40B4-BE49-F238E27FC236}">
                  <a16:creationId xmlns:a16="http://schemas.microsoft.com/office/drawing/2014/main" id="{4280E1D5-C813-8141-8A56-9E75B2B591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38" y="1669"/>
              <a:ext cx="2541" cy="2082"/>
              <a:chOff x="2538" y="1669"/>
              <a:chExt cx="2541" cy="2082"/>
            </a:xfrm>
          </p:grpSpPr>
          <p:sp>
            <p:nvSpPr>
              <p:cNvPr id="89114" name="Line 32">
                <a:extLst>
                  <a:ext uri="{FF2B5EF4-FFF2-40B4-BE49-F238E27FC236}">
                    <a16:creationId xmlns:a16="http://schemas.microsoft.com/office/drawing/2014/main" id="{F15996D5-95C0-2143-8043-EAF15BD2D5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38" y="2384"/>
                <a:ext cx="1479" cy="863"/>
              </a:xfrm>
              <a:prstGeom prst="line">
                <a:avLst/>
              </a:prstGeom>
              <a:noFill/>
              <a:ln w="57150">
                <a:solidFill>
                  <a:srgbClr val="CC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116" name="Text Box 34">
                    <a:extLst>
                      <a:ext uri="{FF2B5EF4-FFF2-40B4-BE49-F238E27FC236}">
                        <a16:creationId xmlns:a16="http://schemas.microsoft.com/office/drawing/2014/main" id="{6C0EAA0F-D300-154B-A1AD-E9719EE20C92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14" y="1985"/>
                    <a:ext cx="522" cy="3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–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»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en-US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𝑢</m:t>
                          </m:r>
                          <m:r>
                            <a:rPr lang="en-US" altLang="en-US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,</m:t>
                          </m:r>
                          <m:r>
                            <a:rPr lang="en-US" altLang="en-US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𝑣</m:t>
                          </m:r>
                        </m:oMath>
                      </m:oMathPara>
                    </a14:m>
                    <a:endParaRPr lang="en-US" altLang="en-US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89116" name="Text Box 34">
                    <a:extLst>
                      <a:ext uri="{FF2B5EF4-FFF2-40B4-BE49-F238E27FC236}">
                        <a16:creationId xmlns:a16="http://schemas.microsoft.com/office/drawing/2014/main" id="{6C0EAA0F-D300-154B-A1AD-E9719EE20C9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3914" y="1985"/>
                    <a:ext cx="522" cy="33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118" name="Text Box 36">
                    <a:extLst>
                      <a:ext uri="{FF2B5EF4-FFF2-40B4-BE49-F238E27FC236}">
                        <a16:creationId xmlns:a16="http://schemas.microsoft.com/office/drawing/2014/main" id="{201E60E6-3223-C243-8647-5458EE4F907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619" y="1669"/>
                    <a:ext cx="460" cy="3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–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»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en-US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𝑠</m:t>
                          </m:r>
                          <m:r>
                            <a:rPr lang="en-US" altLang="en-US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,</m:t>
                          </m:r>
                          <m:r>
                            <a:rPr lang="en-US" altLang="en-US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oMath>
                      </m:oMathPara>
                    </a14:m>
                    <a:endParaRPr lang="en-US" altLang="en-US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89118" name="Text Box 36">
                    <a:extLst>
                      <a:ext uri="{FF2B5EF4-FFF2-40B4-BE49-F238E27FC236}">
                        <a16:creationId xmlns:a16="http://schemas.microsoft.com/office/drawing/2014/main" id="{201E60E6-3223-C243-8647-5458EE4F907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4619" y="1669"/>
                    <a:ext cx="460" cy="33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9119" name="Line 37">
                <a:extLst>
                  <a:ext uri="{FF2B5EF4-FFF2-40B4-BE49-F238E27FC236}">
                    <a16:creationId xmlns:a16="http://schemas.microsoft.com/office/drawing/2014/main" id="{241237AD-1892-214E-9A5C-A95064FC28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30" y="2394"/>
                <a:ext cx="0" cy="1357"/>
              </a:xfrm>
              <a:prstGeom prst="line">
                <a:avLst/>
              </a:prstGeom>
              <a:noFill/>
              <a:ln w="57150">
                <a:solidFill>
                  <a:srgbClr val="6200A4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120" name="Line 38">
                <a:extLst>
                  <a:ext uri="{FF2B5EF4-FFF2-40B4-BE49-F238E27FC236}">
                    <a16:creationId xmlns:a16="http://schemas.microsoft.com/office/drawing/2014/main" id="{D0C76D6F-48A8-C543-93D8-A560BE6925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641" y="2203"/>
                <a:ext cx="370" cy="164"/>
              </a:xfrm>
              <a:prstGeom prst="line">
                <a:avLst/>
              </a:prstGeom>
              <a:noFill/>
              <a:ln w="57150">
                <a:solidFill>
                  <a:srgbClr val="6200A4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121" name="Line 39">
                <a:extLst>
                  <a:ext uri="{FF2B5EF4-FFF2-40B4-BE49-F238E27FC236}">
                    <a16:creationId xmlns:a16="http://schemas.microsoft.com/office/drawing/2014/main" id="{2D56AA82-C6AD-D341-B495-AA2B889DFF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651" y="2014"/>
                <a:ext cx="0" cy="1654"/>
              </a:xfrm>
              <a:prstGeom prst="line">
                <a:avLst/>
              </a:prstGeom>
              <a:noFill/>
              <a:ln w="57150">
                <a:solidFill>
                  <a:srgbClr val="6200A4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122" name="Line 40">
                <a:extLst>
                  <a:ext uri="{FF2B5EF4-FFF2-40B4-BE49-F238E27FC236}">
                    <a16:creationId xmlns:a16="http://schemas.microsoft.com/office/drawing/2014/main" id="{A24E15EA-9B6C-7C41-9626-4C8CADA67C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467" y="1905"/>
                <a:ext cx="181" cy="82"/>
              </a:xfrm>
              <a:prstGeom prst="line">
                <a:avLst/>
              </a:prstGeom>
              <a:noFill/>
              <a:ln w="57150">
                <a:solidFill>
                  <a:srgbClr val="6200A4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115" name="Oval 33">
                <a:extLst>
                  <a:ext uri="{FF2B5EF4-FFF2-40B4-BE49-F238E27FC236}">
                    <a16:creationId xmlns:a16="http://schemas.microsoft.com/office/drawing/2014/main" id="{7173B3E2-8E9E-F148-A78E-1D9866C563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6" y="2334"/>
                <a:ext cx="82" cy="8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117" name="Oval 35">
                <a:extLst>
                  <a:ext uri="{FF2B5EF4-FFF2-40B4-BE49-F238E27FC236}">
                    <a16:creationId xmlns:a16="http://schemas.microsoft.com/office/drawing/2014/main" id="{D8DFC782-B749-C646-BF6A-18EA0A29B5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0" y="1961"/>
                <a:ext cx="82" cy="8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9098" name="Text Box 42">
                <a:extLst>
                  <a:ext uri="{FF2B5EF4-FFF2-40B4-BE49-F238E27FC236}">
                    <a16:creationId xmlns:a16="http://schemas.microsoft.com/office/drawing/2014/main" id="{10919D5D-09F9-864F-8774-E56EC101A7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782175" y="3316288"/>
                <a:ext cx="424282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𝑡</m:t>
                      </m:r>
                    </m:oMath>
                  </m:oMathPara>
                </a14:m>
                <a:endParaRPr lang="en-US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9098" name="Text Box 42">
                <a:extLst>
                  <a:ext uri="{FF2B5EF4-FFF2-40B4-BE49-F238E27FC236}">
                    <a16:creationId xmlns:a16="http://schemas.microsoft.com/office/drawing/2014/main" id="{10919D5D-09F9-864F-8774-E56EC101A7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82175" y="3316288"/>
                <a:ext cx="424282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B14DD4A3-DAC6-CC45-8ED5-AEF8E2F7E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Two-plane light fields</a:t>
            </a:r>
            <a:endParaRPr lang="en-US" dirty="0"/>
          </a:p>
        </p:txBody>
      </p:sp>
      <p:sp>
        <p:nvSpPr>
          <p:cNvPr id="100" name="Line 41">
            <a:extLst>
              <a:ext uri="{FF2B5EF4-FFF2-40B4-BE49-F238E27FC236}">
                <a16:creationId xmlns:a16="http://schemas.microsoft.com/office/drawing/2014/main" id="{50FC36B5-8896-8F46-BFC9-5EE7E22E3FA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963026" y="3201988"/>
            <a:ext cx="847725" cy="390525"/>
          </a:xfrm>
          <a:prstGeom prst="line">
            <a:avLst/>
          </a:prstGeom>
          <a:noFill/>
          <a:ln w="57150">
            <a:solidFill>
              <a:srgbClr val="6200A4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 Box 7">
                <a:extLst>
                  <a:ext uri="{FF2B5EF4-FFF2-40B4-BE49-F238E27FC236}">
                    <a16:creationId xmlns:a16="http://schemas.microsoft.com/office/drawing/2014/main" id="{CA8D75BE-9EC0-3446-BBE7-A509624A7DE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5264" y="4877594"/>
                <a:ext cx="4031104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𝐿</m:t>
                      </m:r>
                      <m:d>
                        <m:dPr>
                          <m:ctrlPr>
                            <a:rPr lang="en-US" altLang="en-US" sz="32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altLang="en-US" sz="32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𝑠</m:t>
                          </m:r>
                          <m:r>
                            <a:rPr lang="en-US" altLang="en-US" sz="32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,</m:t>
                          </m:r>
                          <m:r>
                            <a:rPr lang="en-US" altLang="en-US" sz="32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  <m:r>
                            <a:rPr lang="en-US" altLang="en-US" sz="32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,</m:t>
                          </m:r>
                          <m:r>
                            <a:rPr lang="en-US" altLang="en-US" sz="32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𝑢</m:t>
                          </m:r>
                          <m:r>
                            <a:rPr lang="en-US" altLang="en-US" sz="32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,</m:t>
                          </m:r>
                          <m:r>
                            <a:rPr lang="en-US" altLang="en-US" sz="32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𝑣</m:t>
                          </m:r>
                        </m:e>
                      </m:d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=(</m:t>
                      </m:r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𝑟</m:t>
                      </m:r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𝑔</m:t>
                      </m:r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altLang="en-US" sz="3200" i="1" dirty="0">
                  <a:solidFill>
                    <a:srgbClr val="7030A0"/>
                  </a:solidFill>
                  <a:latin typeface="Symbol" pitchFamily="2" charset="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1" name="Text Box 7">
                <a:extLst>
                  <a:ext uri="{FF2B5EF4-FFF2-40B4-BE49-F238E27FC236}">
                    <a16:creationId xmlns:a16="http://schemas.microsoft.com/office/drawing/2014/main" id="{CA8D75BE-9EC0-3446-BBE7-A509624A7D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5264" y="4877594"/>
                <a:ext cx="4031104" cy="584775"/>
              </a:xfrm>
              <a:prstGeom prst="rect">
                <a:avLst/>
              </a:prstGeom>
              <a:blipFill>
                <a:blip r:embed="rId8"/>
                <a:stretch>
                  <a:fillRect r="-627" b="-2391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521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56C0FA0-552E-7142-8A71-709B49E98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Two-plane parameterization:</a:t>
            </a:r>
          </a:p>
        </p:txBody>
      </p:sp>
      <p:sp>
        <p:nvSpPr>
          <p:cNvPr id="89092" name="Freeform 24">
            <a:extLst>
              <a:ext uri="{FF2B5EF4-FFF2-40B4-BE49-F238E27FC236}">
                <a16:creationId xmlns:a16="http://schemas.microsoft.com/office/drawing/2014/main" id="{49A02A93-7DBF-3F4B-8187-226812476157}"/>
              </a:ext>
            </a:extLst>
          </p:cNvPr>
          <p:cNvSpPr>
            <a:spLocks/>
          </p:cNvSpPr>
          <p:nvPr/>
        </p:nvSpPr>
        <p:spPr bwMode="auto">
          <a:xfrm>
            <a:off x="7304088" y="1800226"/>
            <a:ext cx="1174750" cy="4475163"/>
          </a:xfrm>
          <a:custGeom>
            <a:avLst/>
            <a:gdLst>
              <a:gd name="T0" fmla="*/ 0 w 740"/>
              <a:gd name="T1" fmla="*/ 0 h 2819"/>
              <a:gd name="T2" fmla="*/ 2147483646 w 740"/>
              <a:gd name="T3" fmla="*/ 2147483646 h 2819"/>
              <a:gd name="T4" fmla="*/ 2147483646 w 740"/>
              <a:gd name="T5" fmla="*/ 2147483646 h 2819"/>
              <a:gd name="T6" fmla="*/ 0 w 740"/>
              <a:gd name="T7" fmla="*/ 2147483646 h 2819"/>
              <a:gd name="T8" fmla="*/ 0 w 740"/>
              <a:gd name="T9" fmla="*/ 0 h 28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40"/>
              <a:gd name="T16" fmla="*/ 0 h 2819"/>
              <a:gd name="T17" fmla="*/ 740 w 740"/>
              <a:gd name="T18" fmla="*/ 2819 h 28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40" h="2819">
                <a:moveTo>
                  <a:pt x="0" y="0"/>
                </a:moveTo>
                <a:lnTo>
                  <a:pt x="740" y="329"/>
                </a:lnTo>
                <a:lnTo>
                  <a:pt x="740" y="2819"/>
                </a:lnTo>
                <a:lnTo>
                  <a:pt x="0" y="2424"/>
                </a:ln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rgbClr val="6200A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093" name="Freeform 25">
            <a:extLst>
              <a:ext uri="{FF2B5EF4-FFF2-40B4-BE49-F238E27FC236}">
                <a16:creationId xmlns:a16="http://schemas.microsoft.com/office/drawing/2014/main" id="{0E712650-04F1-9D49-81E4-B4EC9BAE950E}"/>
              </a:ext>
            </a:extLst>
          </p:cNvPr>
          <p:cNvSpPr>
            <a:spLocks/>
          </p:cNvSpPr>
          <p:nvPr/>
        </p:nvSpPr>
        <p:spPr bwMode="auto">
          <a:xfrm>
            <a:off x="8653463" y="1836738"/>
            <a:ext cx="1174750" cy="4475162"/>
          </a:xfrm>
          <a:custGeom>
            <a:avLst/>
            <a:gdLst>
              <a:gd name="T0" fmla="*/ 0 w 740"/>
              <a:gd name="T1" fmla="*/ 0 h 2819"/>
              <a:gd name="T2" fmla="*/ 2147483646 w 740"/>
              <a:gd name="T3" fmla="*/ 2147483646 h 2819"/>
              <a:gd name="T4" fmla="*/ 2147483646 w 740"/>
              <a:gd name="T5" fmla="*/ 2147483646 h 2819"/>
              <a:gd name="T6" fmla="*/ 0 w 740"/>
              <a:gd name="T7" fmla="*/ 2147483646 h 2819"/>
              <a:gd name="T8" fmla="*/ 0 w 740"/>
              <a:gd name="T9" fmla="*/ 0 h 28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40"/>
              <a:gd name="T16" fmla="*/ 0 h 2819"/>
              <a:gd name="T17" fmla="*/ 740 w 740"/>
              <a:gd name="T18" fmla="*/ 2819 h 28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40" h="2819">
                <a:moveTo>
                  <a:pt x="0" y="0"/>
                </a:moveTo>
                <a:lnTo>
                  <a:pt x="740" y="329"/>
                </a:lnTo>
                <a:lnTo>
                  <a:pt x="740" y="2819"/>
                </a:lnTo>
                <a:lnTo>
                  <a:pt x="0" y="2424"/>
                </a:ln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rgbClr val="6200A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9097" name="Group 29">
            <a:extLst>
              <a:ext uri="{FF2B5EF4-FFF2-40B4-BE49-F238E27FC236}">
                <a16:creationId xmlns:a16="http://schemas.microsoft.com/office/drawing/2014/main" id="{47BB189B-FBA0-5147-961B-094B7FEA6251}"/>
              </a:ext>
            </a:extLst>
          </p:cNvPr>
          <p:cNvGrpSpPr>
            <a:grpSpLocks/>
          </p:cNvGrpSpPr>
          <p:nvPr/>
        </p:nvGrpSpPr>
        <p:grpSpPr bwMode="auto">
          <a:xfrm>
            <a:off x="5553076" y="3113087"/>
            <a:ext cx="3403600" cy="2041525"/>
            <a:chOff x="2538" y="1961"/>
            <a:chExt cx="2144" cy="1286"/>
          </a:xfrm>
        </p:grpSpPr>
        <p:sp>
          <p:nvSpPr>
            <p:cNvPr id="89112" name="Line 30">
              <a:extLst>
                <a:ext uri="{FF2B5EF4-FFF2-40B4-BE49-F238E27FC236}">
                  <a16:creationId xmlns:a16="http://schemas.microsoft.com/office/drawing/2014/main" id="{43CA3503-4727-E649-A509-4F8FB85D98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94" y="2027"/>
              <a:ext cx="246" cy="140"/>
            </a:xfrm>
            <a:prstGeom prst="line">
              <a:avLst/>
            </a:prstGeom>
            <a:noFill/>
            <a:ln w="57150">
              <a:solidFill>
                <a:srgbClr val="CC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9113" name="Group 31">
              <a:extLst>
                <a:ext uri="{FF2B5EF4-FFF2-40B4-BE49-F238E27FC236}">
                  <a16:creationId xmlns:a16="http://schemas.microsoft.com/office/drawing/2014/main" id="{4280E1D5-C813-8141-8A56-9E75B2B591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38" y="1961"/>
              <a:ext cx="2144" cy="1286"/>
              <a:chOff x="2538" y="1961"/>
              <a:chExt cx="2144" cy="1286"/>
            </a:xfrm>
          </p:grpSpPr>
          <p:sp>
            <p:nvSpPr>
              <p:cNvPr id="89114" name="Line 32">
                <a:extLst>
                  <a:ext uri="{FF2B5EF4-FFF2-40B4-BE49-F238E27FC236}">
                    <a16:creationId xmlns:a16="http://schemas.microsoft.com/office/drawing/2014/main" id="{F15996D5-95C0-2143-8043-EAF15BD2D5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38" y="2384"/>
                <a:ext cx="1479" cy="863"/>
              </a:xfrm>
              <a:prstGeom prst="line">
                <a:avLst/>
              </a:prstGeom>
              <a:noFill/>
              <a:ln w="57150">
                <a:solidFill>
                  <a:srgbClr val="CC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117" name="Oval 35">
                <a:extLst>
                  <a:ext uri="{FF2B5EF4-FFF2-40B4-BE49-F238E27FC236}">
                    <a16:creationId xmlns:a16="http://schemas.microsoft.com/office/drawing/2014/main" id="{D8DFC782-B749-C646-BF6A-18EA0A29B5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0" y="1961"/>
                <a:ext cx="82" cy="8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115" name="Oval 33">
                <a:extLst>
                  <a:ext uri="{FF2B5EF4-FFF2-40B4-BE49-F238E27FC236}">
                    <a16:creationId xmlns:a16="http://schemas.microsoft.com/office/drawing/2014/main" id="{7173B3E2-8E9E-F148-A78E-1D9866C563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6" y="2334"/>
                <a:ext cx="82" cy="8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9099" name="Group 43">
            <a:extLst>
              <a:ext uri="{FF2B5EF4-FFF2-40B4-BE49-F238E27FC236}">
                <a16:creationId xmlns:a16="http://schemas.microsoft.com/office/drawing/2014/main" id="{32178C13-07D7-9A40-ADF7-249880921543}"/>
              </a:ext>
            </a:extLst>
          </p:cNvPr>
          <p:cNvGrpSpPr>
            <a:grpSpLocks/>
          </p:cNvGrpSpPr>
          <p:nvPr/>
        </p:nvGrpSpPr>
        <p:grpSpPr bwMode="auto">
          <a:xfrm>
            <a:off x="6381753" y="1552575"/>
            <a:ext cx="3452814" cy="4560888"/>
            <a:chOff x="3060" y="978"/>
            <a:chExt cx="2175" cy="2873"/>
          </a:xfrm>
        </p:grpSpPr>
        <p:sp>
          <p:nvSpPr>
            <p:cNvPr id="89101" name="Line 44">
              <a:extLst>
                <a:ext uri="{FF2B5EF4-FFF2-40B4-BE49-F238E27FC236}">
                  <a16:creationId xmlns:a16="http://schemas.microsoft.com/office/drawing/2014/main" id="{861F8C70-6B7D-C049-BC56-F332ED3C87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377" y="2483"/>
              <a:ext cx="596" cy="684"/>
            </a:xfrm>
            <a:prstGeom prst="line">
              <a:avLst/>
            </a:prstGeom>
            <a:noFill/>
            <a:ln w="57150">
              <a:solidFill>
                <a:srgbClr val="CC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103" name="Text Box 46">
                  <a:extLst>
                    <a:ext uri="{FF2B5EF4-FFF2-40B4-BE49-F238E27FC236}">
                      <a16:creationId xmlns:a16="http://schemas.microsoft.com/office/drawing/2014/main" id="{285F6028-7039-F64F-80FE-9FE8B2B836F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904" y="1660"/>
                  <a:ext cx="522" cy="3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𝑢</m:t>
                        </m:r>
                        <m:r>
                          <a:rPr lang="en-US" altLang="en-US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lang="en-US" altLang="en-US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𝑣</m:t>
                        </m:r>
                      </m:oMath>
                    </m:oMathPara>
                  </a14:m>
                  <a:endParaRPr lang="en-US" alt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89103" name="Text Box 46">
                  <a:extLst>
                    <a:ext uri="{FF2B5EF4-FFF2-40B4-BE49-F238E27FC236}">
                      <a16:creationId xmlns:a16="http://schemas.microsoft.com/office/drawing/2014/main" id="{285F6028-7039-F64F-80FE-9FE8B2B836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904" y="1660"/>
                  <a:ext cx="522" cy="33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105" name="Text Box 48">
                  <a:extLst>
                    <a:ext uri="{FF2B5EF4-FFF2-40B4-BE49-F238E27FC236}">
                      <a16:creationId xmlns:a16="http://schemas.microsoft.com/office/drawing/2014/main" id="{38688220-F399-1B44-9B2F-6606672DE6C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775" y="2723"/>
                  <a:ext cx="460" cy="3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  <m:r>
                          <a:rPr lang="en-US" altLang="en-US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lang="en-US" altLang="en-US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oMath>
                    </m:oMathPara>
                  </a14:m>
                  <a:endParaRPr lang="en-US" alt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89105" name="Text Box 48">
                  <a:extLst>
                    <a:ext uri="{FF2B5EF4-FFF2-40B4-BE49-F238E27FC236}">
                      <a16:creationId xmlns:a16="http://schemas.microsoft.com/office/drawing/2014/main" id="{38688220-F399-1B44-9B2F-6606672DE6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775" y="2723"/>
                  <a:ext cx="460" cy="33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9106" name="Line 49">
              <a:extLst>
                <a:ext uri="{FF2B5EF4-FFF2-40B4-BE49-F238E27FC236}">
                  <a16:creationId xmlns:a16="http://schemas.microsoft.com/office/drawing/2014/main" id="{DA8ACD41-5FF1-944B-A157-63F4E72F7E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97" y="1954"/>
              <a:ext cx="0" cy="1728"/>
            </a:xfrm>
            <a:prstGeom prst="line">
              <a:avLst/>
            </a:prstGeom>
            <a:noFill/>
            <a:ln w="57150">
              <a:solidFill>
                <a:srgbClr val="6200A4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107" name="Line 50">
              <a:extLst>
                <a:ext uri="{FF2B5EF4-FFF2-40B4-BE49-F238E27FC236}">
                  <a16:creationId xmlns:a16="http://schemas.microsoft.com/office/drawing/2014/main" id="{385D6CF8-DD58-6247-842A-E86A41354E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626" y="1803"/>
              <a:ext cx="252" cy="124"/>
            </a:xfrm>
            <a:prstGeom prst="line">
              <a:avLst/>
            </a:prstGeom>
            <a:noFill/>
            <a:ln w="57150">
              <a:solidFill>
                <a:srgbClr val="6200A4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108" name="Line 51">
              <a:extLst>
                <a:ext uri="{FF2B5EF4-FFF2-40B4-BE49-F238E27FC236}">
                  <a16:creationId xmlns:a16="http://schemas.microsoft.com/office/drawing/2014/main" id="{3ED06CDC-EA19-7E4A-B70B-DD9C801AA0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60" y="3192"/>
              <a:ext cx="0" cy="659"/>
            </a:xfrm>
            <a:prstGeom prst="line">
              <a:avLst/>
            </a:prstGeom>
            <a:noFill/>
            <a:ln w="57150">
              <a:solidFill>
                <a:srgbClr val="6200A4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109" name="Line 52">
              <a:extLst>
                <a:ext uri="{FF2B5EF4-FFF2-40B4-BE49-F238E27FC236}">
                  <a16:creationId xmlns:a16="http://schemas.microsoft.com/office/drawing/2014/main" id="{EBD1666D-D548-3D4B-853E-F8C917C33C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492" y="2957"/>
              <a:ext cx="449" cy="200"/>
            </a:xfrm>
            <a:prstGeom prst="line">
              <a:avLst/>
            </a:prstGeom>
            <a:noFill/>
            <a:ln w="57150">
              <a:solidFill>
                <a:srgbClr val="6200A4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110" name="Line 53">
              <a:extLst>
                <a:ext uri="{FF2B5EF4-FFF2-40B4-BE49-F238E27FC236}">
                  <a16:creationId xmlns:a16="http://schemas.microsoft.com/office/drawing/2014/main" id="{03CA0405-5C34-1A42-AC4B-30631B3CEF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060" y="978"/>
              <a:ext cx="809" cy="920"/>
            </a:xfrm>
            <a:prstGeom prst="line">
              <a:avLst/>
            </a:prstGeom>
            <a:noFill/>
            <a:ln w="57150">
              <a:solidFill>
                <a:srgbClr val="CC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111" name="Line 54">
              <a:extLst>
                <a:ext uri="{FF2B5EF4-FFF2-40B4-BE49-F238E27FC236}">
                  <a16:creationId xmlns:a16="http://schemas.microsoft.com/office/drawing/2014/main" id="{2588A69A-97E6-924C-96C1-DEBEB0E4DE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13" y="1964"/>
              <a:ext cx="454" cy="518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102" name="Oval 45">
              <a:extLst>
                <a:ext uri="{FF2B5EF4-FFF2-40B4-BE49-F238E27FC236}">
                  <a16:creationId xmlns:a16="http://schemas.microsoft.com/office/drawing/2014/main" id="{7ABA699A-2426-6E43-B101-7CF9B721BD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3" y="1894"/>
              <a:ext cx="82" cy="8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9104" name="Oval 47">
              <a:extLst>
                <a:ext uri="{FF2B5EF4-FFF2-40B4-BE49-F238E27FC236}">
                  <a16:creationId xmlns:a16="http://schemas.microsoft.com/office/drawing/2014/main" id="{732117DD-A1AB-FC42-88AD-EFF0E485E1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5" y="3131"/>
              <a:ext cx="82" cy="8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B14DD4A3-DAC6-CC45-8ED5-AEF8E2F7E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Two-plane light fields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 Box 7">
                <a:extLst>
                  <a:ext uri="{FF2B5EF4-FFF2-40B4-BE49-F238E27FC236}">
                    <a16:creationId xmlns:a16="http://schemas.microsoft.com/office/drawing/2014/main" id="{05266A86-87F6-894B-87E9-BCEAD18D68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5264" y="4877594"/>
                <a:ext cx="4031104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𝐿</m:t>
                      </m:r>
                      <m:d>
                        <m:dPr>
                          <m:ctrlPr>
                            <a:rPr lang="en-US" altLang="en-US" sz="32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altLang="en-US" sz="32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𝑠</m:t>
                          </m:r>
                          <m:r>
                            <a:rPr lang="en-US" altLang="en-US" sz="32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,</m:t>
                          </m:r>
                          <m:r>
                            <a:rPr lang="en-US" altLang="en-US" sz="32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  <m:r>
                            <a:rPr lang="en-US" altLang="en-US" sz="32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,</m:t>
                          </m:r>
                          <m:r>
                            <a:rPr lang="en-US" altLang="en-US" sz="32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𝑢</m:t>
                          </m:r>
                          <m:r>
                            <a:rPr lang="en-US" altLang="en-US" sz="32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,</m:t>
                          </m:r>
                          <m:r>
                            <a:rPr lang="en-US" altLang="en-US" sz="32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𝑣</m:t>
                          </m:r>
                        </m:e>
                      </m:d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=(</m:t>
                      </m:r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𝑟</m:t>
                      </m:r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𝑔</m:t>
                      </m:r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altLang="en-US" sz="3200" i="1" dirty="0">
                  <a:solidFill>
                    <a:srgbClr val="7030A0"/>
                  </a:solidFill>
                  <a:latin typeface="Symbol" pitchFamily="2" charset="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Text Box 7">
                <a:extLst>
                  <a:ext uri="{FF2B5EF4-FFF2-40B4-BE49-F238E27FC236}">
                    <a16:creationId xmlns:a16="http://schemas.microsoft.com/office/drawing/2014/main" id="{05266A86-87F6-894B-87E9-BCEAD18D68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5264" y="4877594"/>
                <a:ext cx="4031104" cy="584775"/>
              </a:xfrm>
              <a:prstGeom prst="rect">
                <a:avLst/>
              </a:prstGeom>
              <a:blipFill>
                <a:blip r:embed="rId4"/>
                <a:stretch>
                  <a:fillRect r="-627" b="-2391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6151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0115" name="Text Box 4">
                <a:extLst>
                  <a:ext uri="{FF2B5EF4-FFF2-40B4-BE49-F238E27FC236}">
                    <a16:creationId xmlns:a16="http://schemas.microsoft.com/office/drawing/2014/main" id="{0BEDBFC5-57AA-6F42-902D-FDB0315AA0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10568" y="5854700"/>
                <a:ext cx="1013034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𝑢</m:t>
                      </m:r>
                      <m:r>
                        <a:rPr lang="en-US" altLang="en-US" sz="36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a:rPr lang="en-US" altLang="en-US" sz="36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𝑣</m:t>
                      </m:r>
                    </m:oMath>
                  </m:oMathPara>
                </a14:m>
                <a:endParaRPr lang="en-US" alt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0115" name="Text Box 4">
                <a:extLst>
                  <a:ext uri="{FF2B5EF4-FFF2-40B4-BE49-F238E27FC236}">
                    <a16:creationId xmlns:a16="http://schemas.microsoft.com/office/drawing/2014/main" id="{0BEDBFC5-57AA-6F42-902D-FDB0315AA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10568" y="5854700"/>
                <a:ext cx="1013034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116" name="Freeform 5">
            <a:extLst>
              <a:ext uri="{FF2B5EF4-FFF2-40B4-BE49-F238E27FC236}">
                <a16:creationId xmlns:a16="http://schemas.microsoft.com/office/drawing/2014/main" id="{752386EF-8D11-5649-B183-6C0350A2DA88}"/>
              </a:ext>
            </a:extLst>
          </p:cNvPr>
          <p:cNvSpPr>
            <a:spLocks/>
          </p:cNvSpPr>
          <p:nvPr/>
        </p:nvSpPr>
        <p:spPr bwMode="auto">
          <a:xfrm>
            <a:off x="8653463" y="1836738"/>
            <a:ext cx="1174750" cy="4475162"/>
          </a:xfrm>
          <a:custGeom>
            <a:avLst/>
            <a:gdLst>
              <a:gd name="T0" fmla="*/ 0 w 740"/>
              <a:gd name="T1" fmla="*/ 0 h 2819"/>
              <a:gd name="T2" fmla="*/ 2147483646 w 740"/>
              <a:gd name="T3" fmla="*/ 2147483646 h 2819"/>
              <a:gd name="T4" fmla="*/ 2147483646 w 740"/>
              <a:gd name="T5" fmla="*/ 2147483646 h 2819"/>
              <a:gd name="T6" fmla="*/ 0 w 740"/>
              <a:gd name="T7" fmla="*/ 2147483646 h 2819"/>
              <a:gd name="T8" fmla="*/ 0 w 740"/>
              <a:gd name="T9" fmla="*/ 0 h 28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40"/>
              <a:gd name="T16" fmla="*/ 0 h 2819"/>
              <a:gd name="T17" fmla="*/ 740 w 740"/>
              <a:gd name="T18" fmla="*/ 2819 h 28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40" h="2819">
                <a:moveTo>
                  <a:pt x="0" y="0"/>
                </a:moveTo>
                <a:lnTo>
                  <a:pt x="740" y="329"/>
                </a:lnTo>
                <a:lnTo>
                  <a:pt x="740" y="2819"/>
                </a:lnTo>
                <a:lnTo>
                  <a:pt x="0" y="2424"/>
                </a:ln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rgbClr val="6200A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118" name="Text Box 16">
                <a:extLst>
                  <a:ext uri="{FF2B5EF4-FFF2-40B4-BE49-F238E27FC236}">
                    <a16:creationId xmlns:a16="http://schemas.microsoft.com/office/drawing/2014/main" id="{7708583C-26B3-CA4D-BFB1-0C9D030E0A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91705" y="5942013"/>
                <a:ext cx="888320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</m:t>
                      </m:r>
                      <m:r>
                        <a:rPr lang="en-US" altLang="en-US" sz="36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a:rPr lang="en-US" altLang="en-US" sz="36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𝑡</m:t>
                      </m:r>
                    </m:oMath>
                  </m:oMathPara>
                </a14:m>
                <a:endParaRPr lang="en-US" alt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0118" name="Text Box 16">
                <a:extLst>
                  <a:ext uri="{FF2B5EF4-FFF2-40B4-BE49-F238E27FC236}">
                    <a16:creationId xmlns:a16="http://schemas.microsoft.com/office/drawing/2014/main" id="{7708583C-26B3-CA4D-BFB1-0C9D030E0A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91705" y="5942013"/>
                <a:ext cx="888320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0119" name="Group 17">
            <a:extLst>
              <a:ext uri="{FF2B5EF4-FFF2-40B4-BE49-F238E27FC236}">
                <a16:creationId xmlns:a16="http://schemas.microsoft.com/office/drawing/2014/main" id="{FB869099-5F43-1440-97F1-97A7B5C059A0}"/>
              </a:ext>
            </a:extLst>
          </p:cNvPr>
          <p:cNvGrpSpPr>
            <a:grpSpLocks/>
          </p:cNvGrpSpPr>
          <p:nvPr/>
        </p:nvGrpSpPr>
        <p:grpSpPr bwMode="auto">
          <a:xfrm>
            <a:off x="7666038" y="1849438"/>
            <a:ext cx="2146300" cy="4438650"/>
            <a:chOff x="3869" y="1165"/>
            <a:chExt cx="1352" cy="2796"/>
          </a:xfrm>
        </p:grpSpPr>
        <p:sp>
          <p:nvSpPr>
            <p:cNvPr id="90122" name="Line 18">
              <a:extLst>
                <a:ext uri="{FF2B5EF4-FFF2-40B4-BE49-F238E27FC236}">
                  <a16:creationId xmlns:a16="http://schemas.microsoft.com/office/drawing/2014/main" id="{6A0DAE06-64ED-144D-A02B-AB55FA5282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93" y="1474"/>
              <a:ext cx="828" cy="133"/>
            </a:xfrm>
            <a:prstGeom prst="line">
              <a:avLst/>
            </a:prstGeom>
            <a:noFill/>
            <a:ln w="57150">
              <a:solidFill>
                <a:srgbClr val="CC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123" name="Line 19">
              <a:extLst>
                <a:ext uri="{FF2B5EF4-FFF2-40B4-BE49-F238E27FC236}">
                  <a16:creationId xmlns:a16="http://schemas.microsoft.com/office/drawing/2014/main" id="{B6C0B999-E485-0442-AD0F-060CB6260D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12" y="1389"/>
              <a:ext cx="313" cy="321"/>
            </a:xfrm>
            <a:prstGeom prst="line">
              <a:avLst/>
            </a:prstGeom>
            <a:noFill/>
            <a:ln w="38100">
              <a:solidFill>
                <a:srgbClr val="CC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124" name="Line 20">
              <a:extLst>
                <a:ext uri="{FF2B5EF4-FFF2-40B4-BE49-F238E27FC236}">
                  <a16:creationId xmlns:a16="http://schemas.microsoft.com/office/drawing/2014/main" id="{B5D25F05-B81C-1B4A-B322-C22ECFBBDC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9" y="1165"/>
              <a:ext cx="248" cy="222"/>
            </a:xfrm>
            <a:prstGeom prst="line">
              <a:avLst/>
            </a:prstGeom>
            <a:noFill/>
            <a:ln w="57150">
              <a:solidFill>
                <a:srgbClr val="CC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125" name="Line 21">
              <a:extLst>
                <a:ext uri="{FF2B5EF4-FFF2-40B4-BE49-F238E27FC236}">
                  <a16:creationId xmlns:a16="http://schemas.microsoft.com/office/drawing/2014/main" id="{2135F666-569A-E246-8239-684C95E8F8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04" y="1709"/>
              <a:ext cx="476" cy="1520"/>
            </a:xfrm>
            <a:prstGeom prst="line">
              <a:avLst/>
            </a:prstGeom>
            <a:noFill/>
            <a:ln w="38100">
              <a:solidFill>
                <a:srgbClr val="CC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126" name="Line 22">
              <a:extLst>
                <a:ext uri="{FF2B5EF4-FFF2-40B4-BE49-F238E27FC236}">
                  <a16:creationId xmlns:a16="http://schemas.microsoft.com/office/drawing/2014/main" id="{2BF3E594-357C-784C-9AC2-E8D35FC061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378" y="3219"/>
              <a:ext cx="98" cy="353"/>
            </a:xfrm>
            <a:prstGeom prst="line">
              <a:avLst/>
            </a:prstGeom>
            <a:noFill/>
            <a:ln w="57150">
              <a:solidFill>
                <a:srgbClr val="CC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127" name="Line 23">
              <a:extLst>
                <a:ext uri="{FF2B5EF4-FFF2-40B4-BE49-F238E27FC236}">
                  <a16:creationId xmlns:a16="http://schemas.microsoft.com/office/drawing/2014/main" id="{C1027012-1DA1-2A44-9FD1-134DC401B9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11" y="1609"/>
              <a:ext cx="477" cy="98"/>
            </a:xfrm>
            <a:prstGeom prst="line">
              <a:avLst/>
            </a:prstGeom>
            <a:noFill/>
            <a:ln w="38100">
              <a:solidFill>
                <a:srgbClr val="CC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128" name="Line 24">
              <a:extLst>
                <a:ext uri="{FF2B5EF4-FFF2-40B4-BE49-F238E27FC236}">
                  <a16:creationId xmlns:a16="http://schemas.microsoft.com/office/drawing/2014/main" id="{3707693D-9536-724C-B400-5DCF24E932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366" y="2449"/>
              <a:ext cx="844" cy="1512"/>
            </a:xfrm>
            <a:prstGeom prst="line">
              <a:avLst/>
            </a:prstGeom>
            <a:noFill/>
            <a:ln w="57150">
              <a:solidFill>
                <a:srgbClr val="CC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129" name="Line 25">
              <a:extLst>
                <a:ext uri="{FF2B5EF4-FFF2-40B4-BE49-F238E27FC236}">
                  <a16:creationId xmlns:a16="http://schemas.microsoft.com/office/drawing/2014/main" id="{30D50AFD-AFEA-5944-AC73-EFFB150EF1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2" y="1713"/>
              <a:ext cx="437" cy="749"/>
            </a:xfrm>
            <a:prstGeom prst="line">
              <a:avLst/>
            </a:prstGeom>
            <a:noFill/>
            <a:ln w="38100">
              <a:solidFill>
                <a:srgbClr val="CC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130" name="Oval 26">
              <a:extLst>
                <a:ext uri="{FF2B5EF4-FFF2-40B4-BE49-F238E27FC236}">
                  <a16:creationId xmlns:a16="http://schemas.microsoft.com/office/drawing/2014/main" id="{0DD7CFD3-C04C-FB43-992B-54F626FD63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9" y="1657"/>
              <a:ext cx="82" cy="8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90120" name="Freeform 27">
            <a:extLst>
              <a:ext uri="{FF2B5EF4-FFF2-40B4-BE49-F238E27FC236}">
                <a16:creationId xmlns:a16="http://schemas.microsoft.com/office/drawing/2014/main" id="{DF9F0C53-A2DA-794E-8ADD-82B74229BE31}"/>
              </a:ext>
            </a:extLst>
          </p:cNvPr>
          <p:cNvSpPr>
            <a:spLocks/>
          </p:cNvSpPr>
          <p:nvPr/>
        </p:nvSpPr>
        <p:spPr bwMode="auto">
          <a:xfrm>
            <a:off x="7304088" y="1800226"/>
            <a:ext cx="1174750" cy="4475163"/>
          </a:xfrm>
          <a:custGeom>
            <a:avLst/>
            <a:gdLst>
              <a:gd name="T0" fmla="*/ 0 w 740"/>
              <a:gd name="T1" fmla="*/ 0 h 2819"/>
              <a:gd name="T2" fmla="*/ 2147483646 w 740"/>
              <a:gd name="T3" fmla="*/ 2147483646 h 2819"/>
              <a:gd name="T4" fmla="*/ 2147483646 w 740"/>
              <a:gd name="T5" fmla="*/ 2147483646 h 2819"/>
              <a:gd name="T6" fmla="*/ 0 w 740"/>
              <a:gd name="T7" fmla="*/ 2147483646 h 2819"/>
              <a:gd name="T8" fmla="*/ 0 w 740"/>
              <a:gd name="T9" fmla="*/ 0 h 28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40"/>
              <a:gd name="T16" fmla="*/ 0 h 2819"/>
              <a:gd name="T17" fmla="*/ 740 w 740"/>
              <a:gd name="T18" fmla="*/ 2819 h 28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40" h="2819">
                <a:moveTo>
                  <a:pt x="0" y="0"/>
                </a:moveTo>
                <a:lnTo>
                  <a:pt x="740" y="329"/>
                </a:lnTo>
                <a:lnTo>
                  <a:pt x="740" y="2819"/>
                </a:lnTo>
                <a:lnTo>
                  <a:pt x="0" y="2424"/>
                </a:ln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rgbClr val="6200A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622F7C7-2213-F244-BEB2-BF17F2CCE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Two-plane light fields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06DFAFDD-A10A-5543-A2E9-532F390FF16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What do we get if we hold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constant and let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vary?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An image!</a:t>
                </a: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06DFAFDD-A10A-5543-A2E9-532F390FF1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43116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Freeform 5">
            <a:extLst>
              <a:ext uri="{FF2B5EF4-FFF2-40B4-BE49-F238E27FC236}">
                <a16:creationId xmlns:a16="http://schemas.microsoft.com/office/drawing/2014/main" id="{752386EF-8D11-5649-B183-6C0350A2DA88}"/>
              </a:ext>
            </a:extLst>
          </p:cNvPr>
          <p:cNvSpPr>
            <a:spLocks/>
          </p:cNvSpPr>
          <p:nvPr/>
        </p:nvSpPr>
        <p:spPr bwMode="auto">
          <a:xfrm>
            <a:off x="8653463" y="1836738"/>
            <a:ext cx="1174750" cy="4475162"/>
          </a:xfrm>
          <a:custGeom>
            <a:avLst/>
            <a:gdLst>
              <a:gd name="T0" fmla="*/ 0 w 740"/>
              <a:gd name="T1" fmla="*/ 0 h 2819"/>
              <a:gd name="T2" fmla="*/ 2147483646 w 740"/>
              <a:gd name="T3" fmla="*/ 2147483646 h 2819"/>
              <a:gd name="T4" fmla="*/ 2147483646 w 740"/>
              <a:gd name="T5" fmla="*/ 2147483646 h 2819"/>
              <a:gd name="T6" fmla="*/ 0 w 740"/>
              <a:gd name="T7" fmla="*/ 2147483646 h 2819"/>
              <a:gd name="T8" fmla="*/ 0 w 740"/>
              <a:gd name="T9" fmla="*/ 0 h 28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40"/>
              <a:gd name="T16" fmla="*/ 0 h 2819"/>
              <a:gd name="T17" fmla="*/ 740 w 740"/>
              <a:gd name="T18" fmla="*/ 2819 h 28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40" h="2819">
                <a:moveTo>
                  <a:pt x="0" y="0"/>
                </a:moveTo>
                <a:lnTo>
                  <a:pt x="740" y="329"/>
                </a:lnTo>
                <a:lnTo>
                  <a:pt x="740" y="2819"/>
                </a:lnTo>
                <a:lnTo>
                  <a:pt x="0" y="2424"/>
                </a:ln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rgbClr val="6200A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0117" name="Group 6">
            <a:extLst>
              <a:ext uri="{FF2B5EF4-FFF2-40B4-BE49-F238E27FC236}">
                <a16:creationId xmlns:a16="http://schemas.microsoft.com/office/drawing/2014/main" id="{4684833F-754C-E34A-B282-4A968669F9F9}"/>
              </a:ext>
            </a:extLst>
          </p:cNvPr>
          <p:cNvGrpSpPr>
            <a:grpSpLocks/>
          </p:cNvGrpSpPr>
          <p:nvPr/>
        </p:nvGrpSpPr>
        <p:grpSpPr bwMode="auto">
          <a:xfrm>
            <a:off x="7851775" y="1866900"/>
            <a:ext cx="1963738" cy="4438650"/>
            <a:chOff x="3986" y="1176"/>
            <a:chExt cx="1237" cy="2796"/>
          </a:xfrm>
        </p:grpSpPr>
        <p:sp>
          <p:nvSpPr>
            <p:cNvPr id="90131" name="Line 7">
              <a:extLst>
                <a:ext uri="{FF2B5EF4-FFF2-40B4-BE49-F238E27FC236}">
                  <a16:creationId xmlns:a16="http://schemas.microsoft.com/office/drawing/2014/main" id="{6F846B5B-0DB9-C343-BB20-DF8C324D84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62" y="1485"/>
              <a:ext cx="861" cy="642"/>
            </a:xfrm>
            <a:prstGeom prst="line">
              <a:avLst/>
            </a:prstGeom>
            <a:noFill/>
            <a:ln w="57150">
              <a:solidFill>
                <a:srgbClr val="CC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132" name="Line 8">
              <a:extLst>
                <a:ext uri="{FF2B5EF4-FFF2-40B4-BE49-F238E27FC236}">
                  <a16:creationId xmlns:a16="http://schemas.microsoft.com/office/drawing/2014/main" id="{8415298C-9222-ED46-AE5D-CA6B717ADE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29" y="1458"/>
              <a:ext cx="329" cy="888"/>
            </a:xfrm>
            <a:prstGeom prst="line">
              <a:avLst/>
            </a:prstGeom>
            <a:noFill/>
            <a:ln w="38100">
              <a:solidFill>
                <a:srgbClr val="CC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133" name="Line 9">
              <a:extLst>
                <a:ext uri="{FF2B5EF4-FFF2-40B4-BE49-F238E27FC236}">
                  <a16:creationId xmlns:a16="http://schemas.microsoft.com/office/drawing/2014/main" id="{954111DD-842C-EC43-91D0-D8114646D7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63" y="1176"/>
              <a:ext cx="116" cy="304"/>
            </a:xfrm>
            <a:prstGeom prst="line">
              <a:avLst/>
            </a:prstGeom>
            <a:noFill/>
            <a:ln w="57150">
              <a:solidFill>
                <a:srgbClr val="CC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134" name="Line 10">
              <a:extLst>
                <a:ext uri="{FF2B5EF4-FFF2-40B4-BE49-F238E27FC236}">
                  <a16:creationId xmlns:a16="http://schemas.microsoft.com/office/drawing/2014/main" id="{9E4E2EF7-0129-F441-80A2-A94A58F712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46" y="2427"/>
              <a:ext cx="328" cy="879"/>
            </a:xfrm>
            <a:prstGeom prst="line">
              <a:avLst/>
            </a:prstGeom>
            <a:noFill/>
            <a:ln w="38100">
              <a:solidFill>
                <a:srgbClr val="CC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135" name="Line 11">
              <a:extLst>
                <a:ext uri="{FF2B5EF4-FFF2-40B4-BE49-F238E27FC236}">
                  <a16:creationId xmlns:a16="http://schemas.microsoft.com/office/drawing/2014/main" id="{F4D49269-EFA5-8442-8FFB-55DFFBC9D2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372" y="3336"/>
              <a:ext cx="106" cy="247"/>
            </a:xfrm>
            <a:prstGeom prst="line">
              <a:avLst/>
            </a:prstGeom>
            <a:noFill/>
            <a:ln w="57150">
              <a:solidFill>
                <a:srgbClr val="CC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136" name="Line 12">
              <a:extLst>
                <a:ext uri="{FF2B5EF4-FFF2-40B4-BE49-F238E27FC236}">
                  <a16:creationId xmlns:a16="http://schemas.microsoft.com/office/drawing/2014/main" id="{AE023889-4EE9-354F-99BB-28CE43994D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19" y="2105"/>
              <a:ext cx="362" cy="263"/>
            </a:xfrm>
            <a:prstGeom prst="line">
              <a:avLst/>
            </a:prstGeom>
            <a:noFill/>
            <a:ln w="38100">
              <a:solidFill>
                <a:srgbClr val="CC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137" name="Line 13">
              <a:extLst>
                <a:ext uri="{FF2B5EF4-FFF2-40B4-BE49-F238E27FC236}">
                  <a16:creationId xmlns:a16="http://schemas.microsoft.com/office/drawing/2014/main" id="{940F6B30-006F-6645-85BF-8AFC2A6316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384" y="2838"/>
              <a:ext cx="828" cy="1134"/>
            </a:xfrm>
            <a:prstGeom prst="line">
              <a:avLst/>
            </a:prstGeom>
            <a:noFill/>
            <a:ln w="57150">
              <a:solidFill>
                <a:srgbClr val="CC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138" name="Line 14">
              <a:extLst>
                <a:ext uri="{FF2B5EF4-FFF2-40B4-BE49-F238E27FC236}">
                  <a16:creationId xmlns:a16="http://schemas.microsoft.com/office/drawing/2014/main" id="{7778C28F-D117-FB40-8D85-786276D59F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16" y="2373"/>
              <a:ext cx="363" cy="486"/>
            </a:xfrm>
            <a:prstGeom prst="line">
              <a:avLst/>
            </a:prstGeom>
            <a:noFill/>
            <a:ln w="38100">
              <a:solidFill>
                <a:srgbClr val="CC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139" name="Oval 15">
              <a:extLst>
                <a:ext uri="{FF2B5EF4-FFF2-40B4-BE49-F238E27FC236}">
                  <a16:creationId xmlns:a16="http://schemas.microsoft.com/office/drawing/2014/main" id="{3AD6E4DD-9578-C643-8E6F-DB88C9259C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6" y="2334"/>
              <a:ext cx="82" cy="8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90120" name="Freeform 27">
            <a:extLst>
              <a:ext uri="{FF2B5EF4-FFF2-40B4-BE49-F238E27FC236}">
                <a16:creationId xmlns:a16="http://schemas.microsoft.com/office/drawing/2014/main" id="{DF9F0C53-A2DA-794E-8ADD-82B74229BE31}"/>
              </a:ext>
            </a:extLst>
          </p:cNvPr>
          <p:cNvSpPr>
            <a:spLocks/>
          </p:cNvSpPr>
          <p:nvPr/>
        </p:nvSpPr>
        <p:spPr bwMode="auto">
          <a:xfrm>
            <a:off x="7304088" y="1800226"/>
            <a:ext cx="1174750" cy="4475163"/>
          </a:xfrm>
          <a:custGeom>
            <a:avLst/>
            <a:gdLst>
              <a:gd name="T0" fmla="*/ 0 w 740"/>
              <a:gd name="T1" fmla="*/ 0 h 2819"/>
              <a:gd name="T2" fmla="*/ 2147483646 w 740"/>
              <a:gd name="T3" fmla="*/ 2147483646 h 2819"/>
              <a:gd name="T4" fmla="*/ 2147483646 w 740"/>
              <a:gd name="T5" fmla="*/ 2147483646 h 2819"/>
              <a:gd name="T6" fmla="*/ 0 w 740"/>
              <a:gd name="T7" fmla="*/ 2147483646 h 2819"/>
              <a:gd name="T8" fmla="*/ 0 w 740"/>
              <a:gd name="T9" fmla="*/ 0 h 28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40"/>
              <a:gd name="T16" fmla="*/ 0 h 2819"/>
              <a:gd name="T17" fmla="*/ 740 w 740"/>
              <a:gd name="T18" fmla="*/ 2819 h 28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40" h="2819">
                <a:moveTo>
                  <a:pt x="0" y="0"/>
                </a:moveTo>
                <a:lnTo>
                  <a:pt x="740" y="329"/>
                </a:lnTo>
                <a:lnTo>
                  <a:pt x="740" y="2819"/>
                </a:lnTo>
                <a:lnTo>
                  <a:pt x="0" y="2424"/>
                </a:ln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rgbClr val="6200A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622F7C7-2213-F244-BEB2-BF17F2CCE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Two-plane light fields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06DFAFDD-A10A-5543-A2E9-532F390FF16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What do we get if we hold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constant and let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vary?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An image!</a:t>
                </a: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06DFAFDD-A10A-5543-A2E9-532F390FF1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 Box 4">
                <a:extLst>
                  <a:ext uri="{FF2B5EF4-FFF2-40B4-BE49-F238E27FC236}">
                    <a16:creationId xmlns:a16="http://schemas.microsoft.com/office/drawing/2014/main" id="{4C025601-B670-3340-A2D7-0D840926DE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10568" y="5854700"/>
                <a:ext cx="1013034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𝑢</m:t>
                      </m:r>
                      <m:r>
                        <a:rPr lang="en-US" altLang="en-US" sz="36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a:rPr lang="en-US" altLang="en-US" sz="36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𝑣</m:t>
                      </m:r>
                    </m:oMath>
                  </m:oMathPara>
                </a14:m>
                <a:endParaRPr lang="en-US" alt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 Box 4">
                <a:extLst>
                  <a:ext uri="{FF2B5EF4-FFF2-40B4-BE49-F238E27FC236}">
                    <a16:creationId xmlns:a16="http://schemas.microsoft.com/office/drawing/2014/main" id="{4C025601-B670-3340-A2D7-0D840926DE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10568" y="5854700"/>
                <a:ext cx="1013034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 Box 16">
                <a:extLst>
                  <a:ext uri="{FF2B5EF4-FFF2-40B4-BE49-F238E27FC236}">
                    <a16:creationId xmlns:a16="http://schemas.microsoft.com/office/drawing/2014/main" id="{A0AE5F1D-3036-454E-88DA-36ADAD65D0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91705" y="5942013"/>
                <a:ext cx="888320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</m:t>
                      </m:r>
                      <m:r>
                        <a:rPr lang="en-US" altLang="en-US" sz="36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a:rPr lang="en-US" altLang="en-US" sz="36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𝑡</m:t>
                      </m:r>
                    </m:oMath>
                  </m:oMathPara>
                </a14:m>
                <a:endParaRPr lang="en-US" alt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 Box 16">
                <a:extLst>
                  <a:ext uri="{FF2B5EF4-FFF2-40B4-BE49-F238E27FC236}">
                    <a16:creationId xmlns:a16="http://schemas.microsoft.com/office/drawing/2014/main" id="{A0AE5F1D-3036-454E-88DA-36ADAD65D0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91705" y="5942013"/>
                <a:ext cx="888320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464A9452-8169-BE48-A0AF-579DCA35B2AD}"/>
              </a:ext>
            </a:extLst>
          </p:cNvPr>
          <p:cNvSpPr txBox="1"/>
          <p:nvPr/>
        </p:nvSpPr>
        <p:spPr>
          <a:xfrm>
            <a:off x="7300127" y="1164608"/>
            <a:ext cx="1332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“Camera plane”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Freeform 5">
            <a:extLst>
              <a:ext uri="{FF2B5EF4-FFF2-40B4-BE49-F238E27FC236}">
                <a16:creationId xmlns:a16="http://schemas.microsoft.com/office/drawing/2014/main" id="{752386EF-8D11-5649-B183-6C0350A2DA88}"/>
              </a:ext>
            </a:extLst>
          </p:cNvPr>
          <p:cNvSpPr>
            <a:spLocks/>
          </p:cNvSpPr>
          <p:nvPr/>
        </p:nvSpPr>
        <p:spPr bwMode="auto">
          <a:xfrm>
            <a:off x="8653463" y="1836738"/>
            <a:ext cx="1174750" cy="4475162"/>
          </a:xfrm>
          <a:custGeom>
            <a:avLst/>
            <a:gdLst>
              <a:gd name="T0" fmla="*/ 0 w 740"/>
              <a:gd name="T1" fmla="*/ 0 h 2819"/>
              <a:gd name="T2" fmla="*/ 2147483646 w 740"/>
              <a:gd name="T3" fmla="*/ 2147483646 h 2819"/>
              <a:gd name="T4" fmla="*/ 2147483646 w 740"/>
              <a:gd name="T5" fmla="*/ 2147483646 h 2819"/>
              <a:gd name="T6" fmla="*/ 0 w 740"/>
              <a:gd name="T7" fmla="*/ 2147483646 h 2819"/>
              <a:gd name="T8" fmla="*/ 0 w 740"/>
              <a:gd name="T9" fmla="*/ 0 h 28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40"/>
              <a:gd name="T16" fmla="*/ 0 h 2819"/>
              <a:gd name="T17" fmla="*/ 740 w 740"/>
              <a:gd name="T18" fmla="*/ 2819 h 28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40" h="2819">
                <a:moveTo>
                  <a:pt x="0" y="0"/>
                </a:moveTo>
                <a:lnTo>
                  <a:pt x="740" y="329"/>
                </a:lnTo>
                <a:lnTo>
                  <a:pt x="740" y="2819"/>
                </a:lnTo>
                <a:lnTo>
                  <a:pt x="0" y="2424"/>
                </a:ln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rgbClr val="6200A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0117" name="Group 6">
            <a:extLst>
              <a:ext uri="{FF2B5EF4-FFF2-40B4-BE49-F238E27FC236}">
                <a16:creationId xmlns:a16="http://schemas.microsoft.com/office/drawing/2014/main" id="{4684833F-754C-E34A-B282-4A968669F9F9}"/>
              </a:ext>
            </a:extLst>
          </p:cNvPr>
          <p:cNvGrpSpPr>
            <a:grpSpLocks/>
          </p:cNvGrpSpPr>
          <p:nvPr/>
        </p:nvGrpSpPr>
        <p:grpSpPr bwMode="auto">
          <a:xfrm>
            <a:off x="7299790" y="1793656"/>
            <a:ext cx="1993900" cy="4492625"/>
            <a:chOff x="2812" y="1323"/>
            <a:chExt cx="1256" cy="2830"/>
          </a:xfrm>
        </p:grpSpPr>
        <p:sp>
          <p:nvSpPr>
            <p:cNvPr id="90131" name="Line 7">
              <a:extLst>
                <a:ext uri="{FF2B5EF4-FFF2-40B4-BE49-F238E27FC236}">
                  <a16:creationId xmlns:a16="http://schemas.microsoft.com/office/drawing/2014/main" id="{6F846B5B-0DB9-C343-BB20-DF8C324D84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71" y="1981"/>
              <a:ext cx="448" cy="391"/>
            </a:xfrm>
            <a:prstGeom prst="line">
              <a:avLst/>
            </a:prstGeom>
            <a:noFill/>
            <a:ln w="57150">
              <a:solidFill>
                <a:srgbClr val="CC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132" name="Line 8">
              <a:extLst>
                <a:ext uri="{FF2B5EF4-FFF2-40B4-BE49-F238E27FC236}">
                  <a16:creationId xmlns:a16="http://schemas.microsoft.com/office/drawing/2014/main" id="{8415298C-9222-ED46-AE5D-CA6B717ADE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72" y="1662"/>
              <a:ext cx="457" cy="684"/>
            </a:xfrm>
            <a:prstGeom prst="line">
              <a:avLst/>
            </a:prstGeom>
            <a:noFill/>
            <a:ln w="57150">
              <a:solidFill>
                <a:srgbClr val="CC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134" name="Line 10">
              <a:extLst>
                <a:ext uri="{FF2B5EF4-FFF2-40B4-BE49-F238E27FC236}">
                  <a16:creationId xmlns:a16="http://schemas.microsoft.com/office/drawing/2014/main" id="{9E4E2EF7-0129-F441-80A2-A94A58F712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30" y="2953"/>
              <a:ext cx="725" cy="816"/>
            </a:xfrm>
            <a:prstGeom prst="line">
              <a:avLst/>
            </a:prstGeom>
            <a:noFill/>
            <a:ln w="38100">
              <a:solidFill>
                <a:srgbClr val="CC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136" name="Line 12">
              <a:extLst>
                <a:ext uri="{FF2B5EF4-FFF2-40B4-BE49-F238E27FC236}">
                  <a16:creationId xmlns:a16="http://schemas.microsoft.com/office/drawing/2014/main" id="{AE023889-4EE9-354F-99BB-28CE43994D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2" y="1323"/>
              <a:ext cx="749" cy="658"/>
            </a:xfrm>
            <a:prstGeom prst="line">
              <a:avLst/>
            </a:prstGeom>
            <a:noFill/>
            <a:ln w="38100">
              <a:solidFill>
                <a:srgbClr val="CC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137" name="Line 13">
              <a:extLst>
                <a:ext uri="{FF2B5EF4-FFF2-40B4-BE49-F238E27FC236}">
                  <a16:creationId xmlns:a16="http://schemas.microsoft.com/office/drawing/2014/main" id="{940F6B30-006F-6645-85BF-8AFC2A6316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55" y="2372"/>
              <a:ext cx="474" cy="581"/>
            </a:xfrm>
            <a:prstGeom prst="line">
              <a:avLst/>
            </a:prstGeom>
            <a:noFill/>
            <a:ln w="57150">
              <a:solidFill>
                <a:srgbClr val="CC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138" name="Line 14">
              <a:extLst>
                <a:ext uri="{FF2B5EF4-FFF2-40B4-BE49-F238E27FC236}">
                  <a16:creationId xmlns:a16="http://schemas.microsoft.com/office/drawing/2014/main" id="{7778C28F-D117-FB40-8D85-786276D59F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71" y="2379"/>
              <a:ext cx="458" cy="1774"/>
            </a:xfrm>
            <a:prstGeom prst="line">
              <a:avLst/>
            </a:prstGeom>
            <a:noFill/>
            <a:ln w="57150">
              <a:solidFill>
                <a:srgbClr val="CC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139" name="Oval 15">
              <a:extLst>
                <a:ext uri="{FF2B5EF4-FFF2-40B4-BE49-F238E27FC236}">
                  <a16:creationId xmlns:a16="http://schemas.microsoft.com/office/drawing/2014/main" id="{3AD6E4DD-9578-C643-8E6F-DB88C9259C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6" y="2334"/>
              <a:ext cx="82" cy="8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90120" name="Freeform 27">
            <a:extLst>
              <a:ext uri="{FF2B5EF4-FFF2-40B4-BE49-F238E27FC236}">
                <a16:creationId xmlns:a16="http://schemas.microsoft.com/office/drawing/2014/main" id="{DF9F0C53-A2DA-794E-8ADD-82B74229BE31}"/>
              </a:ext>
            </a:extLst>
          </p:cNvPr>
          <p:cNvSpPr>
            <a:spLocks/>
          </p:cNvSpPr>
          <p:nvPr/>
        </p:nvSpPr>
        <p:spPr bwMode="auto">
          <a:xfrm>
            <a:off x="7304088" y="1800226"/>
            <a:ext cx="1174750" cy="4475163"/>
          </a:xfrm>
          <a:custGeom>
            <a:avLst/>
            <a:gdLst>
              <a:gd name="T0" fmla="*/ 0 w 740"/>
              <a:gd name="T1" fmla="*/ 0 h 2819"/>
              <a:gd name="T2" fmla="*/ 2147483646 w 740"/>
              <a:gd name="T3" fmla="*/ 2147483646 h 2819"/>
              <a:gd name="T4" fmla="*/ 2147483646 w 740"/>
              <a:gd name="T5" fmla="*/ 2147483646 h 2819"/>
              <a:gd name="T6" fmla="*/ 0 w 740"/>
              <a:gd name="T7" fmla="*/ 2147483646 h 2819"/>
              <a:gd name="T8" fmla="*/ 0 w 740"/>
              <a:gd name="T9" fmla="*/ 0 h 28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40"/>
              <a:gd name="T16" fmla="*/ 0 h 2819"/>
              <a:gd name="T17" fmla="*/ 740 w 740"/>
              <a:gd name="T18" fmla="*/ 2819 h 28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40" h="2819">
                <a:moveTo>
                  <a:pt x="0" y="0"/>
                </a:moveTo>
                <a:lnTo>
                  <a:pt x="740" y="329"/>
                </a:lnTo>
                <a:lnTo>
                  <a:pt x="740" y="2819"/>
                </a:lnTo>
                <a:lnTo>
                  <a:pt x="0" y="2424"/>
                </a:ln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rgbClr val="6200A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622F7C7-2213-F244-BEB2-BF17F2CCE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Two-plane light fields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06DFAFDD-A10A-5543-A2E9-532F390FF16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What do we get if we hold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constant and let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vary?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A set of rays leaving a point in the </a:t>
                </a:r>
                <a:br>
                  <a:rPr lang="en-US" dirty="0"/>
                </a:br>
                <a:r>
                  <a:rPr lang="en-US" dirty="0"/>
                  <a:t>scene in a bundle of directions</a:t>
                </a:r>
                <a:br>
                  <a:rPr lang="en-US" dirty="0"/>
                </a:br>
                <a:r>
                  <a:rPr lang="en-US" dirty="0"/>
                  <a:t>towards the image plane</a:t>
                </a: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06DFAFDD-A10A-5543-A2E9-532F390FF1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 Box 4">
                <a:extLst>
                  <a:ext uri="{FF2B5EF4-FFF2-40B4-BE49-F238E27FC236}">
                    <a16:creationId xmlns:a16="http://schemas.microsoft.com/office/drawing/2014/main" id="{4C025601-B670-3340-A2D7-0D840926DE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10568" y="5854700"/>
                <a:ext cx="1013034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𝑢</m:t>
                      </m:r>
                      <m:r>
                        <a:rPr lang="en-US" altLang="en-US" sz="36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a:rPr lang="en-US" altLang="en-US" sz="36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𝑣</m:t>
                      </m:r>
                    </m:oMath>
                  </m:oMathPara>
                </a14:m>
                <a:endParaRPr lang="en-US" alt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 Box 4">
                <a:extLst>
                  <a:ext uri="{FF2B5EF4-FFF2-40B4-BE49-F238E27FC236}">
                    <a16:creationId xmlns:a16="http://schemas.microsoft.com/office/drawing/2014/main" id="{4C025601-B670-3340-A2D7-0D840926DE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10568" y="5854700"/>
                <a:ext cx="1013034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 Box 16">
                <a:extLst>
                  <a:ext uri="{FF2B5EF4-FFF2-40B4-BE49-F238E27FC236}">
                    <a16:creationId xmlns:a16="http://schemas.microsoft.com/office/drawing/2014/main" id="{A0AE5F1D-3036-454E-88DA-36ADAD65D0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91705" y="5942013"/>
                <a:ext cx="888320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</m:t>
                      </m:r>
                      <m:r>
                        <a:rPr lang="en-US" altLang="en-US" sz="36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a:rPr lang="en-US" altLang="en-US" sz="36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𝑡</m:t>
                      </m:r>
                    </m:oMath>
                  </m:oMathPara>
                </a14:m>
                <a:endParaRPr lang="en-US" alt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 Box 16">
                <a:extLst>
                  <a:ext uri="{FF2B5EF4-FFF2-40B4-BE49-F238E27FC236}">
                    <a16:creationId xmlns:a16="http://schemas.microsoft.com/office/drawing/2014/main" id="{A0AE5F1D-3036-454E-88DA-36ADAD65D0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91705" y="5942013"/>
                <a:ext cx="888320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70A0270C-96C8-F546-B4A2-4930133E33D3}"/>
              </a:ext>
            </a:extLst>
          </p:cNvPr>
          <p:cNvSpPr txBox="1"/>
          <p:nvPr/>
        </p:nvSpPr>
        <p:spPr>
          <a:xfrm>
            <a:off x="8721938" y="1164608"/>
            <a:ext cx="1106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“Focal plane”</a:t>
            </a:r>
          </a:p>
        </p:txBody>
      </p:sp>
    </p:spTree>
    <p:extLst>
      <p:ext uri="{BB962C8B-B14F-4D97-AF65-F5344CB8AC3E}">
        <p14:creationId xmlns:p14="http://schemas.microsoft.com/office/powerpoint/2010/main" val="188030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>
            <a:extLst>
              <a:ext uri="{FF2B5EF4-FFF2-40B4-BE49-F238E27FC236}">
                <a16:creationId xmlns:a16="http://schemas.microsoft.com/office/drawing/2014/main" id="{98AF43F0-CDF2-7340-9831-D60829E397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Light field visualization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2A65E8-4D67-E44C-948B-6BB0DD77FFCE}"/>
              </a:ext>
            </a:extLst>
          </p:cNvPr>
          <p:cNvGrpSpPr/>
          <p:nvPr/>
        </p:nvGrpSpPr>
        <p:grpSpPr>
          <a:xfrm>
            <a:off x="1886829" y="914400"/>
            <a:ext cx="8447985" cy="5775277"/>
            <a:chOff x="1886829" y="914400"/>
            <a:chExt cx="8447985" cy="577527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8661A91-3576-4E45-928F-5F171882DCCB}"/>
                </a:ext>
              </a:extLst>
            </p:cNvPr>
            <p:cNvSpPr/>
            <p:nvPr/>
          </p:nvSpPr>
          <p:spPr bwMode="auto">
            <a:xfrm>
              <a:off x="1886829" y="914400"/>
              <a:ext cx="8447985" cy="577527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pic>
          <p:nvPicPr>
            <p:cNvPr id="91138" name="Picture 5">
              <a:extLst>
                <a:ext uri="{FF2B5EF4-FFF2-40B4-BE49-F238E27FC236}">
                  <a16:creationId xmlns:a16="http://schemas.microsoft.com/office/drawing/2014/main" id="{56C9913B-7921-3D4A-8D8B-E42076116D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" t="1620" b="1878"/>
            <a:stretch/>
          </p:blipFill>
          <p:spPr bwMode="auto">
            <a:xfrm>
              <a:off x="2400916" y="1007164"/>
              <a:ext cx="7564103" cy="5526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EE8B1A96-ECE6-5943-A267-285CA2064565}"/>
              </a:ext>
            </a:extLst>
          </p:cNvPr>
          <p:cNvSpPr/>
          <p:nvPr/>
        </p:nvSpPr>
        <p:spPr bwMode="auto">
          <a:xfrm>
            <a:off x="3114261" y="3180844"/>
            <a:ext cx="543339" cy="47675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B7B3033-A320-BE49-AF47-DFEA991903F4}"/>
              </a:ext>
            </a:extLst>
          </p:cNvPr>
          <p:cNvSpPr/>
          <p:nvPr/>
        </p:nvSpPr>
        <p:spPr bwMode="auto">
          <a:xfrm>
            <a:off x="3193774" y="5971405"/>
            <a:ext cx="543339" cy="47675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5" name="Text Box 28">
            <a:extLst>
              <a:ext uri="{FF2B5EF4-FFF2-40B4-BE49-F238E27FC236}">
                <a16:creationId xmlns:a16="http://schemas.microsoft.com/office/drawing/2014/main" id="{764EFEAF-5382-0941-82FB-36F04C265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5485" y="6196530"/>
            <a:ext cx="2035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Figure source: M. </a:t>
            </a:r>
            <a:r>
              <a:rPr lang="en-US" altLang="en-US" sz="1200" dirty="0" err="1">
                <a:solidFill>
                  <a:srgbClr val="000000"/>
                </a:solidFill>
                <a:cs typeface="Arial" panose="020B0604020202020204" pitchFamily="34" charset="0"/>
              </a:rPr>
              <a:t>Levoy</a:t>
            </a: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 and P. Hanrahan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2163" name="Text Box 4">
                <a:extLst>
                  <a:ext uri="{FF2B5EF4-FFF2-40B4-BE49-F238E27FC236}">
                    <a16:creationId xmlns:a16="http://schemas.microsoft.com/office/drawing/2014/main" id="{81838BBC-85D5-6840-BB31-BB774F86624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65988" y="5854700"/>
                <a:ext cx="828367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𝑢</m:t>
                      </m:r>
                      <m:r>
                        <a:rPr lang="en-US" alt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altLang="en-US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𝑣</m:t>
                      </m:r>
                    </m:oMath>
                  </m:oMathPara>
                </a14:m>
                <a:endParaRPr lang="en-US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2163" name="Text Box 4">
                <a:extLst>
                  <a:ext uri="{FF2B5EF4-FFF2-40B4-BE49-F238E27FC236}">
                    <a16:creationId xmlns:a16="http://schemas.microsoft.com/office/drawing/2014/main" id="{81838BBC-85D5-6840-BB31-BB774F8662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65988" y="5854700"/>
                <a:ext cx="828367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164" name="Freeform 5">
            <a:extLst>
              <a:ext uri="{FF2B5EF4-FFF2-40B4-BE49-F238E27FC236}">
                <a16:creationId xmlns:a16="http://schemas.microsoft.com/office/drawing/2014/main" id="{31B1130A-915C-A74E-9E6E-84396936739B}"/>
              </a:ext>
            </a:extLst>
          </p:cNvPr>
          <p:cNvSpPr>
            <a:spLocks/>
          </p:cNvSpPr>
          <p:nvPr/>
        </p:nvSpPr>
        <p:spPr bwMode="auto">
          <a:xfrm>
            <a:off x="8653463" y="1836738"/>
            <a:ext cx="1174750" cy="4475162"/>
          </a:xfrm>
          <a:custGeom>
            <a:avLst/>
            <a:gdLst>
              <a:gd name="T0" fmla="*/ 0 w 740"/>
              <a:gd name="T1" fmla="*/ 0 h 2819"/>
              <a:gd name="T2" fmla="*/ 2147483646 w 740"/>
              <a:gd name="T3" fmla="*/ 2147483646 h 2819"/>
              <a:gd name="T4" fmla="*/ 2147483646 w 740"/>
              <a:gd name="T5" fmla="*/ 2147483646 h 2819"/>
              <a:gd name="T6" fmla="*/ 0 w 740"/>
              <a:gd name="T7" fmla="*/ 2147483646 h 2819"/>
              <a:gd name="T8" fmla="*/ 0 w 740"/>
              <a:gd name="T9" fmla="*/ 0 h 28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40"/>
              <a:gd name="T16" fmla="*/ 0 h 2819"/>
              <a:gd name="T17" fmla="*/ 740 w 740"/>
              <a:gd name="T18" fmla="*/ 2819 h 28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40" h="2819">
                <a:moveTo>
                  <a:pt x="0" y="0"/>
                </a:moveTo>
                <a:lnTo>
                  <a:pt x="740" y="329"/>
                </a:lnTo>
                <a:lnTo>
                  <a:pt x="740" y="2819"/>
                </a:lnTo>
                <a:lnTo>
                  <a:pt x="0" y="2424"/>
                </a:ln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rgbClr val="6200A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2165" name="Group 6">
            <a:extLst>
              <a:ext uri="{FF2B5EF4-FFF2-40B4-BE49-F238E27FC236}">
                <a16:creationId xmlns:a16="http://schemas.microsoft.com/office/drawing/2014/main" id="{000394D6-9310-8E45-B8A7-26F2E7481DCB}"/>
              </a:ext>
            </a:extLst>
          </p:cNvPr>
          <p:cNvGrpSpPr>
            <a:grpSpLocks/>
          </p:cNvGrpSpPr>
          <p:nvPr/>
        </p:nvGrpSpPr>
        <p:grpSpPr bwMode="auto">
          <a:xfrm>
            <a:off x="7851775" y="1866900"/>
            <a:ext cx="1963738" cy="4438650"/>
            <a:chOff x="3986" y="1176"/>
            <a:chExt cx="1237" cy="2796"/>
          </a:xfrm>
        </p:grpSpPr>
        <p:sp>
          <p:nvSpPr>
            <p:cNvPr id="92169" name="Line 7">
              <a:extLst>
                <a:ext uri="{FF2B5EF4-FFF2-40B4-BE49-F238E27FC236}">
                  <a16:creationId xmlns:a16="http://schemas.microsoft.com/office/drawing/2014/main" id="{BA2F92DA-4F1A-F645-8AA0-6072DA5D68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62" y="1485"/>
              <a:ext cx="861" cy="642"/>
            </a:xfrm>
            <a:prstGeom prst="line">
              <a:avLst/>
            </a:prstGeom>
            <a:noFill/>
            <a:ln w="57150">
              <a:solidFill>
                <a:srgbClr val="CC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170" name="Line 8">
              <a:extLst>
                <a:ext uri="{FF2B5EF4-FFF2-40B4-BE49-F238E27FC236}">
                  <a16:creationId xmlns:a16="http://schemas.microsoft.com/office/drawing/2014/main" id="{D27EDD6D-768E-2A40-B0F0-828A2987D6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29" y="1458"/>
              <a:ext cx="329" cy="888"/>
            </a:xfrm>
            <a:prstGeom prst="line">
              <a:avLst/>
            </a:prstGeom>
            <a:noFill/>
            <a:ln w="38100">
              <a:solidFill>
                <a:srgbClr val="CC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171" name="Line 9">
              <a:extLst>
                <a:ext uri="{FF2B5EF4-FFF2-40B4-BE49-F238E27FC236}">
                  <a16:creationId xmlns:a16="http://schemas.microsoft.com/office/drawing/2014/main" id="{F723CB7D-14D7-3E41-8409-D588AF0844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63" y="1176"/>
              <a:ext cx="116" cy="304"/>
            </a:xfrm>
            <a:prstGeom prst="line">
              <a:avLst/>
            </a:prstGeom>
            <a:noFill/>
            <a:ln w="57150">
              <a:solidFill>
                <a:srgbClr val="CC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172" name="Line 10">
              <a:extLst>
                <a:ext uri="{FF2B5EF4-FFF2-40B4-BE49-F238E27FC236}">
                  <a16:creationId xmlns:a16="http://schemas.microsoft.com/office/drawing/2014/main" id="{A651DCB4-9A72-5D44-BC19-322E53B239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46" y="2427"/>
              <a:ext cx="328" cy="879"/>
            </a:xfrm>
            <a:prstGeom prst="line">
              <a:avLst/>
            </a:prstGeom>
            <a:noFill/>
            <a:ln w="38100">
              <a:solidFill>
                <a:srgbClr val="CC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173" name="Line 11">
              <a:extLst>
                <a:ext uri="{FF2B5EF4-FFF2-40B4-BE49-F238E27FC236}">
                  <a16:creationId xmlns:a16="http://schemas.microsoft.com/office/drawing/2014/main" id="{6FF55AEE-8ED3-AB43-819B-58B4ED5710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372" y="3336"/>
              <a:ext cx="106" cy="247"/>
            </a:xfrm>
            <a:prstGeom prst="line">
              <a:avLst/>
            </a:prstGeom>
            <a:noFill/>
            <a:ln w="57150">
              <a:solidFill>
                <a:srgbClr val="CC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174" name="Line 12">
              <a:extLst>
                <a:ext uri="{FF2B5EF4-FFF2-40B4-BE49-F238E27FC236}">
                  <a16:creationId xmlns:a16="http://schemas.microsoft.com/office/drawing/2014/main" id="{CDDED965-E037-4144-BCA0-2F3593FF04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19" y="2105"/>
              <a:ext cx="362" cy="263"/>
            </a:xfrm>
            <a:prstGeom prst="line">
              <a:avLst/>
            </a:prstGeom>
            <a:noFill/>
            <a:ln w="38100">
              <a:solidFill>
                <a:srgbClr val="CC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175" name="Line 13">
              <a:extLst>
                <a:ext uri="{FF2B5EF4-FFF2-40B4-BE49-F238E27FC236}">
                  <a16:creationId xmlns:a16="http://schemas.microsoft.com/office/drawing/2014/main" id="{297DA27A-B01C-2249-8E1C-7542CEC60D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384" y="2838"/>
              <a:ext cx="828" cy="1134"/>
            </a:xfrm>
            <a:prstGeom prst="line">
              <a:avLst/>
            </a:prstGeom>
            <a:noFill/>
            <a:ln w="57150">
              <a:solidFill>
                <a:srgbClr val="CC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176" name="Line 14">
              <a:extLst>
                <a:ext uri="{FF2B5EF4-FFF2-40B4-BE49-F238E27FC236}">
                  <a16:creationId xmlns:a16="http://schemas.microsoft.com/office/drawing/2014/main" id="{9AA7BC3E-9B09-C549-B10A-39A3980D74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16" y="2373"/>
              <a:ext cx="363" cy="486"/>
            </a:xfrm>
            <a:prstGeom prst="line">
              <a:avLst/>
            </a:prstGeom>
            <a:noFill/>
            <a:ln w="38100">
              <a:solidFill>
                <a:srgbClr val="CC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177" name="Oval 15">
              <a:extLst>
                <a:ext uri="{FF2B5EF4-FFF2-40B4-BE49-F238E27FC236}">
                  <a16:creationId xmlns:a16="http://schemas.microsoft.com/office/drawing/2014/main" id="{19D58FD2-3FC2-614E-94A7-717C4DF12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6" y="2334"/>
              <a:ext cx="82" cy="8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2166" name="Text Box 16">
                <a:extLst>
                  <a:ext uri="{FF2B5EF4-FFF2-40B4-BE49-F238E27FC236}">
                    <a16:creationId xmlns:a16="http://schemas.microsoft.com/office/drawing/2014/main" id="{5653B263-6A30-6244-8557-E5C14FC654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50140" y="5942013"/>
                <a:ext cx="730328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</m:t>
                      </m:r>
                      <m:r>
                        <a:rPr lang="en-US" alt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altLang="en-US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𝑡</m:t>
                      </m:r>
                    </m:oMath>
                  </m:oMathPara>
                </a14:m>
                <a:endParaRPr lang="en-US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2166" name="Text Box 16">
                <a:extLst>
                  <a:ext uri="{FF2B5EF4-FFF2-40B4-BE49-F238E27FC236}">
                    <a16:creationId xmlns:a16="http://schemas.microsoft.com/office/drawing/2014/main" id="{5653B263-6A30-6244-8557-E5C14FC654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50140" y="5942013"/>
                <a:ext cx="730328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167" name="Freeform 17">
            <a:extLst>
              <a:ext uri="{FF2B5EF4-FFF2-40B4-BE49-F238E27FC236}">
                <a16:creationId xmlns:a16="http://schemas.microsoft.com/office/drawing/2014/main" id="{C02954DC-9BD3-A149-8902-052B588B0AF1}"/>
              </a:ext>
            </a:extLst>
          </p:cNvPr>
          <p:cNvSpPr>
            <a:spLocks/>
          </p:cNvSpPr>
          <p:nvPr/>
        </p:nvSpPr>
        <p:spPr bwMode="auto">
          <a:xfrm>
            <a:off x="7304088" y="1800226"/>
            <a:ext cx="1174750" cy="4475163"/>
          </a:xfrm>
          <a:custGeom>
            <a:avLst/>
            <a:gdLst>
              <a:gd name="T0" fmla="*/ 0 w 740"/>
              <a:gd name="T1" fmla="*/ 0 h 2819"/>
              <a:gd name="T2" fmla="*/ 2147483646 w 740"/>
              <a:gd name="T3" fmla="*/ 2147483646 h 2819"/>
              <a:gd name="T4" fmla="*/ 2147483646 w 740"/>
              <a:gd name="T5" fmla="*/ 2147483646 h 2819"/>
              <a:gd name="T6" fmla="*/ 0 w 740"/>
              <a:gd name="T7" fmla="*/ 2147483646 h 2819"/>
              <a:gd name="T8" fmla="*/ 0 w 740"/>
              <a:gd name="T9" fmla="*/ 0 h 28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40"/>
              <a:gd name="T16" fmla="*/ 0 h 2819"/>
              <a:gd name="T17" fmla="*/ 740 w 740"/>
              <a:gd name="T18" fmla="*/ 2819 h 28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40" h="2819">
                <a:moveTo>
                  <a:pt x="0" y="0"/>
                </a:moveTo>
                <a:lnTo>
                  <a:pt x="740" y="329"/>
                </a:lnTo>
                <a:lnTo>
                  <a:pt x="740" y="2819"/>
                </a:lnTo>
                <a:lnTo>
                  <a:pt x="0" y="2424"/>
                </a:ln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rgbClr val="6200A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9C35EB3-40A7-BC4F-86FC-46897EFF47D4}"/>
              </a:ext>
            </a:extLst>
          </p:cNvPr>
          <p:cNvGrpSpPr/>
          <p:nvPr/>
        </p:nvGrpSpPr>
        <p:grpSpPr>
          <a:xfrm>
            <a:off x="217885" y="4486275"/>
            <a:ext cx="6000352" cy="1905001"/>
            <a:chOff x="217885" y="4486275"/>
            <a:chExt cx="6000352" cy="1905001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5CB6A717-890B-0A44-BF02-551FECC84B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885" y="4486276"/>
              <a:ext cx="2689412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C8F1CBEF-BCBF-F945-8D4B-6F6C426C9A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2137" y="4486275"/>
              <a:ext cx="3086100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E0EB962D-B588-6140-A6AD-70AE032ED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field capture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61C1B01-0F25-FE4B-84E1-E14316B066C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Idea 1: move camera carefully over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plane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61C1B01-0F25-FE4B-84E1-E14316B066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6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>
            <a:extLst>
              <a:ext uri="{FF2B5EF4-FFF2-40B4-BE49-F238E27FC236}">
                <a16:creationId xmlns:a16="http://schemas.microsoft.com/office/drawing/2014/main" id="{AE250B09-E466-C645-9371-4F812007FF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Stanford multi-camera array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4C0B0-1AB2-F848-A78D-822AED808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8689" y="1068380"/>
            <a:ext cx="5167311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640 × 480 pixels ×</a:t>
            </a:r>
            <a:br>
              <a:rPr lang="en-US" dirty="0"/>
            </a:br>
            <a:r>
              <a:rPr lang="en-US" dirty="0"/>
              <a:t>30 fps × 128 cameras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Synchronized timing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Continuous streaming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Flexible arrangement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0ED1A0-6AEF-0E45-BF71-440D655CC02E}"/>
              </a:ext>
            </a:extLst>
          </p:cNvPr>
          <p:cNvSpPr/>
          <p:nvPr/>
        </p:nvSpPr>
        <p:spPr>
          <a:xfrm>
            <a:off x="3576798" y="6306106"/>
            <a:ext cx="4506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err="1">
                <a:hlinkClick r:id="rId2"/>
              </a:rPr>
              <a:t>graphics.stanford.edu</a:t>
            </a:r>
            <a:r>
              <a:rPr lang="en-US" dirty="0">
                <a:hlinkClick r:id="rId2"/>
              </a:rPr>
              <a:t>/projects/array/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D919F5-7513-B84A-B4B9-FD39D2F2B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027" y="3880406"/>
            <a:ext cx="3543300" cy="2222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CA12D2-741D-2440-B5D0-3FD024102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2788" y="2351731"/>
            <a:ext cx="3129552" cy="3751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7AB185-B48E-FA46-9D70-38BBBD63A8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6801" y="2351731"/>
            <a:ext cx="2550799" cy="375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9355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14" name="Line 14">
            <a:extLst>
              <a:ext uri="{FF2B5EF4-FFF2-40B4-BE49-F238E27FC236}">
                <a16:creationId xmlns:a16="http://schemas.microsoft.com/office/drawing/2014/main" id="{01B4E13F-D3D9-694C-B0C1-50CA345EBBD2}"/>
              </a:ext>
            </a:extLst>
          </p:cNvPr>
          <p:cNvSpPr>
            <a:spLocks noChangeShapeType="1"/>
          </p:cNvSpPr>
          <p:nvPr/>
        </p:nvSpPr>
        <p:spPr bwMode="auto">
          <a:xfrm rot="20190398" flipH="1" flipV="1">
            <a:off x="6945192" y="3635128"/>
            <a:ext cx="2139686" cy="1422309"/>
          </a:xfrm>
          <a:prstGeom prst="line">
            <a:avLst/>
          </a:prstGeom>
          <a:noFill/>
          <a:ln w="57150">
            <a:solidFill>
              <a:srgbClr val="CC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215" name="Line 15">
            <a:extLst>
              <a:ext uri="{FF2B5EF4-FFF2-40B4-BE49-F238E27FC236}">
                <a16:creationId xmlns:a16="http://schemas.microsoft.com/office/drawing/2014/main" id="{42729154-6EB5-1D4B-AF0E-344E11669B11}"/>
              </a:ext>
            </a:extLst>
          </p:cNvPr>
          <p:cNvSpPr>
            <a:spLocks noChangeShapeType="1"/>
          </p:cNvSpPr>
          <p:nvPr/>
        </p:nvSpPr>
        <p:spPr bwMode="auto">
          <a:xfrm rot="20190398" flipH="1">
            <a:off x="6254651" y="2111787"/>
            <a:ext cx="2038437" cy="1614984"/>
          </a:xfrm>
          <a:prstGeom prst="line">
            <a:avLst/>
          </a:prstGeom>
          <a:noFill/>
          <a:ln w="57150">
            <a:solidFill>
              <a:srgbClr val="CC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216" name="Line 16">
            <a:extLst>
              <a:ext uri="{FF2B5EF4-FFF2-40B4-BE49-F238E27FC236}">
                <a16:creationId xmlns:a16="http://schemas.microsoft.com/office/drawing/2014/main" id="{E786F666-49DC-BC49-8C84-392E446274B9}"/>
              </a:ext>
            </a:extLst>
          </p:cNvPr>
          <p:cNvSpPr>
            <a:spLocks noChangeShapeType="1"/>
          </p:cNvSpPr>
          <p:nvPr/>
        </p:nvSpPr>
        <p:spPr bwMode="auto">
          <a:xfrm rot="20190398" flipH="1">
            <a:off x="6276231" y="2038031"/>
            <a:ext cx="3043724" cy="1510602"/>
          </a:xfrm>
          <a:prstGeom prst="line">
            <a:avLst/>
          </a:prstGeom>
          <a:noFill/>
          <a:ln w="57150">
            <a:solidFill>
              <a:srgbClr val="CC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217" name="Line 17">
            <a:extLst>
              <a:ext uri="{FF2B5EF4-FFF2-40B4-BE49-F238E27FC236}">
                <a16:creationId xmlns:a16="http://schemas.microsoft.com/office/drawing/2014/main" id="{05EAA8F5-EFDF-974A-A633-401B4071304A}"/>
              </a:ext>
            </a:extLst>
          </p:cNvPr>
          <p:cNvSpPr>
            <a:spLocks noChangeShapeType="1"/>
          </p:cNvSpPr>
          <p:nvPr/>
        </p:nvSpPr>
        <p:spPr bwMode="auto">
          <a:xfrm rot="20190398" flipH="1" flipV="1">
            <a:off x="6924775" y="3373834"/>
            <a:ext cx="3179705" cy="1791940"/>
          </a:xfrm>
          <a:prstGeom prst="line">
            <a:avLst/>
          </a:prstGeom>
          <a:noFill/>
          <a:ln w="57150">
            <a:solidFill>
              <a:srgbClr val="CC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219" name="Freeform 19">
            <a:extLst>
              <a:ext uri="{FF2B5EF4-FFF2-40B4-BE49-F238E27FC236}">
                <a16:creationId xmlns:a16="http://schemas.microsoft.com/office/drawing/2014/main" id="{438BCF26-1C20-DA44-9D0C-469208262529}"/>
              </a:ext>
            </a:extLst>
          </p:cNvPr>
          <p:cNvSpPr>
            <a:spLocks/>
          </p:cNvSpPr>
          <p:nvPr/>
        </p:nvSpPr>
        <p:spPr bwMode="auto">
          <a:xfrm>
            <a:off x="7886701" y="1477964"/>
            <a:ext cx="2443163" cy="3094038"/>
          </a:xfrm>
          <a:custGeom>
            <a:avLst/>
            <a:gdLst>
              <a:gd name="T0" fmla="*/ 95 w 1539"/>
              <a:gd name="T1" fmla="*/ 387 h 1949"/>
              <a:gd name="T2" fmla="*/ 0 w 1539"/>
              <a:gd name="T3" fmla="*/ 189 h 1949"/>
              <a:gd name="T4" fmla="*/ 663 w 1539"/>
              <a:gd name="T5" fmla="*/ 0 h 1949"/>
              <a:gd name="T6" fmla="*/ 1539 w 1539"/>
              <a:gd name="T7" fmla="*/ 1886 h 1949"/>
              <a:gd name="T8" fmla="*/ 876 w 1539"/>
              <a:gd name="T9" fmla="*/ 1949 h 1949"/>
              <a:gd name="T10" fmla="*/ 379 w 1539"/>
              <a:gd name="T11" fmla="*/ 971 h 19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39"/>
              <a:gd name="T19" fmla="*/ 0 h 1949"/>
              <a:gd name="T20" fmla="*/ 1539 w 1539"/>
              <a:gd name="T21" fmla="*/ 1949 h 1949"/>
              <a:gd name="connsiteX0" fmla="*/ 617 w 10000"/>
              <a:gd name="connsiteY0" fmla="*/ 1986 h 10000"/>
              <a:gd name="connsiteX1" fmla="*/ 0 w 10000"/>
              <a:gd name="connsiteY1" fmla="*/ 970 h 10000"/>
              <a:gd name="connsiteX2" fmla="*/ 4308 w 10000"/>
              <a:gd name="connsiteY2" fmla="*/ 0 h 10000"/>
              <a:gd name="connsiteX3" fmla="*/ 10000 w 10000"/>
              <a:gd name="connsiteY3" fmla="*/ 9677 h 10000"/>
              <a:gd name="connsiteX4" fmla="*/ 5692 w 10000"/>
              <a:gd name="connsiteY4" fmla="*/ 10000 h 10000"/>
              <a:gd name="connsiteX5" fmla="*/ 621 w 10000"/>
              <a:gd name="connsiteY5" fmla="*/ 19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617" y="1986"/>
                </a:moveTo>
                <a:lnTo>
                  <a:pt x="0" y="970"/>
                </a:lnTo>
                <a:lnTo>
                  <a:pt x="4308" y="0"/>
                </a:lnTo>
                <a:lnTo>
                  <a:pt x="10000" y="9677"/>
                </a:lnTo>
                <a:lnTo>
                  <a:pt x="5692" y="10000"/>
                </a:lnTo>
                <a:cubicBezTo>
                  <a:pt x="4616" y="8327"/>
                  <a:pt x="1697" y="3653"/>
                  <a:pt x="621" y="1980"/>
                </a:cubicBezTo>
              </a:path>
            </a:pathLst>
          </a:cu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EA0F8F4-BC0E-4D4D-B690-C12172F45687}"/>
              </a:ext>
            </a:extLst>
          </p:cNvPr>
          <p:cNvGrpSpPr/>
          <p:nvPr/>
        </p:nvGrpSpPr>
        <p:grpSpPr>
          <a:xfrm>
            <a:off x="6537324" y="2116859"/>
            <a:ext cx="3503614" cy="3607666"/>
            <a:chOff x="6537324" y="2116859"/>
            <a:chExt cx="3503614" cy="3607666"/>
          </a:xfrm>
        </p:grpSpPr>
        <p:sp>
          <p:nvSpPr>
            <p:cNvPr id="93200" name="Line 30">
              <a:extLst>
                <a:ext uri="{FF2B5EF4-FFF2-40B4-BE49-F238E27FC236}">
                  <a16:creationId xmlns:a16="http://schemas.microsoft.com/office/drawing/2014/main" id="{901F1A1A-37D1-6A49-A697-72F165606BC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97597" flipH="1" flipV="1">
              <a:off x="6677996" y="3434725"/>
              <a:ext cx="1738746" cy="1242380"/>
            </a:xfrm>
            <a:prstGeom prst="line">
              <a:avLst/>
            </a:prstGeom>
            <a:noFill/>
            <a:ln w="57150">
              <a:solidFill>
                <a:srgbClr val="CC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201" name="Line 31">
              <a:extLst>
                <a:ext uri="{FF2B5EF4-FFF2-40B4-BE49-F238E27FC236}">
                  <a16:creationId xmlns:a16="http://schemas.microsoft.com/office/drawing/2014/main" id="{D35DCC3D-494F-774B-A976-F4E2259E903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97597" flipH="1">
              <a:off x="7288983" y="2116859"/>
              <a:ext cx="1756523" cy="1390475"/>
            </a:xfrm>
            <a:prstGeom prst="line">
              <a:avLst/>
            </a:prstGeom>
            <a:noFill/>
            <a:ln w="57150">
              <a:solidFill>
                <a:srgbClr val="CC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202" name="Line 32">
              <a:extLst>
                <a:ext uri="{FF2B5EF4-FFF2-40B4-BE49-F238E27FC236}">
                  <a16:creationId xmlns:a16="http://schemas.microsoft.com/office/drawing/2014/main" id="{E7827AC0-2E51-E549-8E63-C6D5506C0E6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97597" flipH="1">
              <a:off x="7215387" y="2480027"/>
              <a:ext cx="2682103" cy="1281301"/>
            </a:xfrm>
            <a:prstGeom prst="line">
              <a:avLst/>
            </a:prstGeom>
            <a:noFill/>
            <a:ln w="57150">
              <a:solidFill>
                <a:srgbClr val="CC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203" name="Line 33">
              <a:extLst>
                <a:ext uri="{FF2B5EF4-FFF2-40B4-BE49-F238E27FC236}">
                  <a16:creationId xmlns:a16="http://schemas.microsoft.com/office/drawing/2014/main" id="{3A00F509-E78F-B544-BE4B-340ED457457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97597" flipH="1" flipV="1">
              <a:off x="6537324" y="3600380"/>
              <a:ext cx="2757433" cy="1564082"/>
            </a:xfrm>
            <a:prstGeom prst="line">
              <a:avLst/>
            </a:prstGeom>
            <a:noFill/>
            <a:ln w="57150">
              <a:solidFill>
                <a:srgbClr val="CC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204" name="Freeform 34">
              <a:extLst>
                <a:ext uri="{FF2B5EF4-FFF2-40B4-BE49-F238E27FC236}">
                  <a16:creationId xmlns:a16="http://schemas.microsoft.com/office/drawing/2014/main" id="{82DF975E-D15B-D046-9C45-51976CDE90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8446" y="2616200"/>
              <a:ext cx="2022492" cy="3108325"/>
            </a:xfrm>
            <a:custGeom>
              <a:avLst/>
              <a:gdLst>
                <a:gd name="T0" fmla="*/ 0 w 986"/>
                <a:gd name="T1" fmla="*/ 956 h 1958"/>
                <a:gd name="T2" fmla="*/ 504 w 986"/>
                <a:gd name="T3" fmla="*/ 0 h 1958"/>
                <a:gd name="T4" fmla="*/ 986 w 986"/>
                <a:gd name="T5" fmla="*/ 349 h 1958"/>
                <a:gd name="T6" fmla="*/ 174 w 986"/>
                <a:gd name="T7" fmla="*/ 1952 h 1958"/>
                <a:gd name="T8" fmla="*/ 174 w 986"/>
                <a:gd name="T9" fmla="*/ 1958 h 1958"/>
                <a:gd name="T10" fmla="*/ 0 w 986"/>
                <a:gd name="T11" fmla="*/ 1800 h 19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86"/>
                <a:gd name="T19" fmla="*/ 0 h 1958"/>
                <a:gd name="T20" fmla="*/ 986 w 986"/>
                <a:gd name="T21" fmla="*/ 1958 h 1958"/>
                <a:gd name="connsiteX0" fmla="*/ 2875 w 12875"/>
                <a:gd name="connsiteY0" fmla="*/ 4883 h 10000"/>
                <a:gd name="connsiteX1" fmla="*/ 7987 w 12875"/>
                <a:gd name="connsiteY1" fmla="*/ 0 h 10000"/>
                <a:gd name="connsiteX2" fmla="*/ 12875 w 12875"/>
                <a:gd name="connsiteY2" fmla="*/ 1782 h 10000"/>
                <a:gd name="connsiteX3" fmla="*/ 4640 w 12875"/>
                <a:gd name="connsiteY3" fmla="*/ 9969 h 10000"/>
                <a:gd name="connsiteX4" fmla="*/ 4640 w 12875"/>
                <a:gd name="connsiteY4" fmla="*/ 10000 h 10000"/>
                <a:gd name="connsiteX5" fmla="*/ 0 w 12875"/>
                <a:gd name="connsiteY5" fmla="*/ 7792 h 10000"/>
                <a:gd name="connsiteX0" fmla="*/ 0 w 12921"/>
                <a:gd name="connsiteY0" fmla="*/ 7825 h 10000"/>
                <a:gd name="connsiteX1" fmla="*/ 8033 w 12921"/>
                <a:gd name="connsiteY1" fmla="*/ 0 h 10000"/>
                <a:gd name="connsiteX2" fmla="*/ 12921 w 12921"/>
                <a:gd name="connsiteY2" fmla="*/ 1782 h 10000"/>
                <a:gd name="connsiteX3" fmla="*/ 4686 w 12921"/>
                <a:gd name="connsiteY3" fmla="*/ 9969 h 10000"/>
                <a:gd name="connsiteX4" fmla="*/ 4686 w 12921"/>
                <a:gd name="connsiteY4" fmla="*/ 10000 h 10000"/>
                <a:gd name="connsiteX5" fmla="*/ 46 w 12921"/>
                <a:gd name="connsiteY5" fmla="*/ 7792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21" h="10000">
                  <a:moveTo>
                    <a:pt x="0" y="7825"/>
                  </a:moveTo>
                  <a:lnTo>
                    <a:pt x="8033" y="0"/>
                  </a:lnTo>
                  <a:lnTo>
                    <a:pt x="12921" y="1782"/>
                  </a:lnTo>
                  <a:lnTo>
                    <a:pt x="4686" y="9969"/>
                  </a:lnTo>
                  <a:lnTo>
                    <a:pt x="4686" y="10000"/>
                  </a:lnTo>
                  <a:cubicBezTo>
                    <a:pt x="4098" y="9731"/>
                    <a:pt x="634" y="8061"/>
                    <a:pt x="46" y="7792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208" name="Oval 38">
              <a:extLst>
                <a:ext uri="{FF2B5EF4-FFF2-40B4-BE49-F238E27FC236}">
                  <a16:creationId xmlns:a16="http://schemas.microsoft.com/office/drawing/2014/main" id="{89410587-EF77-DF45-933F-0FBDA2A6B1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97597">
              <a:off x="6991350" y="2960688"/>
              <a:ext cx="171450" cy="17145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6EE77CE-0D9B-A84D-A0A8-74189A959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 dirty="0"/>
              <a:t>Light field capture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80EF7-A883-5143-ACE4-A755C7654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5999124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Idea 2: move camera anywhere, use </a:t>
            </a:r>
            <a:r>
              <a:rPr lang="en-US" dirty="0" err="1"/>
              <a:t>rebinning</a:t>
            </a:r>
            <a:r>
              <a:rPr lang="en-US" dirty="0"/>
              <a:t> or resampling</a:t>
            </a:r>
          </a:p>
        </p:txBody>
      </p:sp>
      <p:sp>
        <p:nvSpPr>
          <p:cNvPr id="45" name="Line 23">
            <a:extLst>
              <a:ext uri="{FF2B5EF4-FFF2-40B4-BE49-F238E27FC236}">
                <a16:creationId xmlns:a16="http://schemas.microsoft.com/office/drawing/2014/main" id="{86E40ABD-72B1-054E-A6BB-414999A57D1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50378" y="2997204"/>
            <a:ext cx="3558850" cy="1068935"/>
          </a:xfrm>
          <a:prstGeom prst="line">
            <a:avLst/>
          </a:prstGeom>
          <a:noFill/>
          <a:ln w="57150">
            <a:solidFill>
              <a:srgbClr val="99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Line 37">
            <a:extLst>
              <a:ext uri="{FF2B5EF4-FFF2-40B4-BE49-F238E27FC236}">
                <a16:creationId xmlns:a16="http://schemas.microsoft.com/office/drawing/2014/main" id="{73AB696E-ABAC-E348-87C3-D92D0FFF26B6}"/>
              </a:ext>
            </a:extLst>
          </p:cNvPr>
          <p:cNvSpPr>
            <a:spLocks noChangeShapeType="1"/>
          </p:cNvSpPr>
          <p:nvPr/>
        </p:nvSpPr>
        <p:spPr bwMode="auto">
          <a:xfrm rot="3107199" flipV="1">
            <a:off x="7149547" y="3084603"/>
            <a:ext cx="3012345" cy="1477436"/>
          </a:xfrm>
          <a:prstGeom prst="line">
            <a:avLst/>
          </a:prstGeom>
          <a:noFill/>
          <a:ln w="57150">
            <a:solidFill>
              <a:srgbClr val="99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220" name="Oval 20">
            <a:extLst>
              <a:ext uri="{FF2B5EF4-FFF2-40B4-BE49-F238E27FC236}">
                <a16:creationId xmlns:a16="http://schemas.microsoft.com/office/drawing/2014/main" id="{9070C155-55AF-664C-B898-E64F00C11466}"/>
              </a:ext>
            </a:extLst>
          </p:cNvPr>
          <p:cNvSpPr>
            <a:spLocks noChangeArrowheads="1"/>
          </p:cNvSpPr>
          <p:nvPr/>
        </p:nvSpPr>
        <p:spPr bwMode="auto">
          <a:xfrm rot="20190398">
            <a:off x="6604001" y="3986214"/>
            <a:ext cx="198438" cy="198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23" name="Line 23">
            <a:extLst>
              <a:ext uri="{FF2B5EF4-FFF2-40B4-BE49-F238E27FC236}">
                <a16:creationId xmlns:a16="http://schemas.microsoft.com/office/drawing/2014/main" id="{5126861A-179C-0F4C-9B15-4322BC6146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841004" y="2997205"/>
            <a:ext cx="468224" cy="127840"/>
          </a:xfrm>
          <a:prstGeom prst="line">
            <a:avLst/>
          </a:prstGeom>
          <a:noFill/>
          <a:ln w="57150">
            <a:solidFill>
              <a:srgbClr val="99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207" name="Line 37">
            <a:extLst>
              <a:ext uri="{FF2B5EF4-FFF2-40B4-BE49-F238E27FC236}">
                <a16:creationId xmlns:a16="http://schemas.microsoft.com/office/drawing/2014/main" id="{4651AD90-8234-CE4A-BF04-89E21339AA88}"/>
              </a:ext>
            </a:extLst>
          </p:cNvPr>
          <p:cNvSpPr>
            <a:spLocks noChangeShapeType="1"/>
          </p:cNvSpPr>
          <p:nvPr/>
        </p:nvSpPr>
        <p:spPr bwMode="auto">
          <a:xfrm rot="3107199" flipV="1">
            <a:off x="9844088" y="4392613"/>
            <a:ext cx="320675" cy="163513"/>
          </a:xfrm>
          <a:prstGeom prst="line">
            <a:avLst/>
          </a:prstGeom>
          <a:noFill/>
          <a:ln w="57150">
            <a:solidFill>
              <a:srgbClr val="99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187" name="Text Box 4">
                <a:extLst>
                  <a:ext uri="{FF2B5EF4-FFF2-40B4-BE49-F238E27FC236}">
                    <a16:creationId xmlns:a16="http://schemas.microsoft.com/office/drawing/2014/main" id="{0FD67FDE-C86D-FC47-9B9C-A06890EF2D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65988" y="5854700"/>
                <a:ext cx="828367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𝑢</m:t>
                      </m:r>
                      <m:r>
                        <a:rPr lang="en-US" alt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altLang="en-US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𝑣</m:t>
                      </m:r>
                    </m:oMath>
                  </m:oMathPara>
                </a14:m>
                <a:endParaRPr lang="en-US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3187" name="Text Box 4">
                <a:extLst>
                  <a:ext uri="{FF2B5EF4-FFF2-40B4-BE49-F238E27FC236}">
                    <a16:creationId xmlns:a16="http://schemas.microsoft.com/office/drawing/2014/main" id="{0FD67FDE-C86D-FC47-9B9C-A06890EF2D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65988" y="5854700"/>
                <a:ext cx="828367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3188" name="Freeform 5">
            <a:extLst>
              <a:ext uri="{FF2B5EF4-FFF2-40B4-BE49-F238E27FC236}">
                <a16:creationId xmlns:a16="http://schemas.microsoft.com/office/drawing/2014/main" id="{4EFC462A-66FC-944C-BC5E-648B4AB80E2C}"/>
              </a:ext>
            </a:extLst>
          </p:cNvPr>
          <p:cNvSpPr>
            <a:spLocks/>
          </p:cNvSpPr>
          <p:nvPr/>
        </p:nvSpPr>
        <p:spPr bwMode="auto">
          <a:xfrm>
            <a:off x="8653463" y="1836738"/>
            <a:ext cx="1174750" cy="4475162"/>
          </a:xfrm>
          <a:custGeom>
            <a:avLst/>
            <a:gdLst>
              <a:gd name="T0" fmla="*/ 0 w 740"/>
              <a:gd name="T1" fmla="*/ 0 h 2819"/>
              <a:gd name="T2" fmla="*/ 2147483646 w 740"/>
              <a:gd name="T3" fmla="*/ 2147483646 h 2819"/>
              <a:gd name="T4" fmla="*/ 2147483646 w 740"/>
              <a:gd name="T5" fmla="*/ 2147483646 h 2819"/>
              <a:gd name="T6" fmla="*/ 0 w 740"/>
              <a:gd name="T7" fmla="*/ 2147483646 h 2819"/>
              <a:gd name="T8" fmla="*/ 0 w 740"/>
              <a:gd name="T9" fmla="*/ 0 h 28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40"/>
              <a:gd name="T16" fmla="*/ 0 h 2819"/>
              <a:gd name="T17" fmla="*/ 740 w 740"/>
              <a:gd name="T18" fmla="*/ 2819 h 28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40" h="2819">
                <a:moveTo>
                  <a:pt x="0" y="0"/>
                </a:moveTo>
                <a:lnTo>
                  <a:pt x="740" y="329"/>
                </a:lnTo>
                <a:lnTo>
                  <a:pt x="740" y="2819"/>
                </a:lnTo>
                <a:lnTo>
                  <a:pt x="0" y="2424"/>
                </a:ln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rgbClr val="6200A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189" name="Text Box 6">
                <a:extLst>
                  <a:ext uri="{FF2B5EF4-FFF2-40B4-BE49-F238E27FC236}">
                    <a16:creationId xmlns:a16="http://schemas.microsoft.com/office/drawing/2014/main" id="{C17658FD-6CF0-454B-9BD3-63D831FDAE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47125" y="5942013"/>
                <a:ext cx="730328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</m:t>
                      </m:r>
                      <m:r>
                        <a:rPr lang="en-US" alt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altLang="en-US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𝑡</m:t>
                      </m:r>
                    </m:oMath>
                  </m:oMathPara>
                </a14:m>
                <a:endParaRPr lang="en-US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3189" name="Text Box 6">
                <a:extLst>
                  <a:ext uri="{FF2B5EF4-FFF2-40B4-BE49-F238E27FC236}">
                    <a16:creationId xmlns:a16="http://schemas.microsoft.com/office/drawing/2014/main" id="{C17658FD-6CF0-454B-9BD3-63D831FDAE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47125" y="5942013"/>
                <a:ext cx="730328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3190" name="Freeform 7">
            <a:extLst>
              <a:ext uri="{FF2B5EF4-FFF2-40B4-BE49-F238E27FC236}">
                <a16:creationId xmlns:a16="http://schemas.microsoft.com/office/drawing/2014/main" id="{A44B06F4-BC34-3E48-853B-7A8A3968A3F2}"/>
              </a:ext>
            </a:extLst>
          </p:cNvPr>
          <p:cNvSpPr>
            <a:spLocks/>
          </p:cNvSpPr>
          <p:nvPr/>
        </p:nvSpPr>
        <p:spPr bwMode="auto">
          <a:xfrm>
            <a:off x="7304088" y="1800226"/>
            <a:ext cx="1174750" cy="4475163"/>
          </a:xfrm>
          <a:custGeom>
            <a:avLst/>
            <a:gdLst>
              <a:gd name="T0" fmla="*/ 0 w 740"/>
              <a:gd name="T1" fmla="*/ 0 h 2819"/>
              <a:gd name="T2" fmla="*/ 2147483646 w 740"/>
              <a:gd name="T3" fmla="*/ 2147483646 h 2819"/>
              <a:gd name="T4" fmla="*/ 2147483646 w 740"/>
              <a:gd name="T5" fmla="*/ 2147483646 h 2819"/>
              <a:gd name="T6" fmla="*/ 0 w 740"/>
              <a:gd name="T7" fmla="*/ 2147483646 h 2819"/>
              <a:gd name="T8" fmla="*/ 0 w 740"/>
              <a:gd name="T9" fmla="*/ 0 h 28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40"/>
              <a:gd name="T16" fmla="*/ 0 h 2819"/>
              <a:gd name="T17" fmla="*/ 740 w 740"/>
              <a:gd name="T18" fmla="*/ 2819 h 28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40" h="2819">
                <a:moveTo>
                  <a:pt x="0" y="0"/>
                </a:moveTo>
                <a:lnTo>
                  <a:pt x="740" y="329"/>
                </a:lnTo>
                <a:lnTo>
                  <a:pt x="740" y="2819"/>
                </a:lnTo>
                <a:lnTo>
                  <a:pt x="0" y="2424"/>
                </a:ln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rgbClr val="6200A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209" name="Oval 9">
            <a:extLst>
              <a:ext uri="{FF2B5EF4-FFF2-40B4-BE49-F238E27FC236}">
                <a16:creationId xmlns:a16="http://schemas.microsoft.com/office/drawing/2014/main" id="{A13AA4D2-F17A-0940-8B7B-19ECF36BF323}"/>
              </a:ext>
            </a:extLst>
          </p:cNvPr>
          <p:cNvSpPr>
            <a:spLocks noChangeArrowheads="1"/>
          </p:cNvSpPr>
          <p:nvPr/>
        </p:nvSpPr>
        <p:spPr bwMode="auto">
          <a:xfrm rot="20190398">
            <a:off x="8059740" y="3549655"/>
            <a:ext cx="198438" cy="198438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3210" name="Oval 10">
            <a:extLst>
              <a:ext uri="{FF2B5EF4-FFF2-40B4-BE49-F238E27FC236}">
                <a16:creationId xmlns:a16="http://schemas.microsoft.com/office/drawing/2014/main" id="{0ACE7396-6DB0-A244-8C48-1E7F5BE4C085}"/>
              </a:ext>
            </a:extLst>
          </p:cNvPr>
          <p:cNvSpPr>
            <a:spLocks noChangeArrowheads="1"/>
          </p:cNvSpPr>
          <p:nvPr/>
        </p:nvSpPr>
        <p:spPr bwMode="auto">
          <a:xfrm rot="20190398">
            <a:off x="9374191" y="3148018"/>
            <a:ext cx="198438" cy="198438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3220" name="Oval 20">
            <a:extLst>
              <a:ext uri="{FF2B5EF4-FFF2-40B4-BE49-F238E27FC236}">
                <a16:creationId xmlns:a16="http://schemas.microsoft.com/office/drawing/2014/main" id="{9070C155-55AF-664C-B898-E64F00C11466}"/>
              </a:ext>
            </a:extLst>
          </p:cNvPr>
          <p:cNvSpPr>
            <a:spLocks noChangeArrowheads="1"/>
          </p:cNvSpPr>
          <p:nvPr/>
        </p:nvSpPr>
        <p:spPr bwMode="auto">
          <a:xfrm rot="20190398">
            <a:off x="6604003" y="3986218"/>
            <a:ext cx="198438" cy="198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3221" name="Line 21">
            <a:extLst>
              <a:ext uri="{FF2B5EF4-FFF2-40B4-BE49-F238E27FC236}">
                <a16:creationId xmlns:a16="http://schemas.microsoft.com/office/drawing/2014/main" id="{C816DFB5-D847-764F-8475-E5EFB66BD26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10378" y="3648499"/>
            <a:ext cx="1337683" cy="398043"/>
          </a:xfrm>
          <a:prstGeom prst="line">
            <a:avLst/>
          </a:prstGeom>
          <a:noFill/>
          <a:ln w="57150">
            <a:solidFill>
              <a:srgbClr val="99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222" name="Line 22">
            <a:extLst>
              <a:ext uri="{FF2B5EF4-FFF2-40B4-BE49-F238E27FC236}">
                <a16:creationId xmlns:a16="http://schemas.microsoft.com/office/drawing/2014/main" id="{78797BD2-87AC-6748-A672-D07D480707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89953" y="3248030"/>
            <a:ext cx="1001713" cy="300038"/>
          </a:xfrm>
          <a:prstGeom prst="line">
            <a:avLst/>
          </a:prstGeom>
          <a:noFill/>
          <a:ln w="57150">
            <a:solidFill>
              <a:srgbClr val="99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195" name="Oval 25">
            <a:extLst>
              <a:ext uri="{FF2B5EF4-FFF2-40B4-BE49-F238E27FC236}">
                <a16:creationId xmlns:a16="http://schemas.microsoft.com/office/drawing/2014/main" id="{D239A1DF-CF8B-1C41-97F8-8FE303E4284D}"/>
              </a:ext>
            </a:extLst>
          </p:cNvPr>
          <p:cNvSpPr>
            <a:spLocks noChangeArrowheads="1"/>
          </p:cNvSpPr>
          <p:nvPr/>
        </p:nvSpPr>
        <p:spPr bwMode="auto">
          <a:xfrm rot="1697597">
            <a:off x="7900988" y="3402013"/>
            <a:ext cx="171450" cy="17145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3196" name="Oval 26">
            <a:extLst>
              <a:ext uri="{FF2B5EF4-FFF2-40B4-BE49-F238E27FC236}">
                <a16:creationId xmlns:a16="http://schemas.microsoft.com/office/drawing/2014/main" id="{D15A4301-ED6C-4D45-8660-22DE7FA5862F}"/>
              </a:ext>
            </a:extLst>
          </p:cNvPr>
          <p:cNvSpPr>
            <a:spLocks noChangeArrowheads="1"/>
          </p:cNvSpPr>
          <p:nvPr/>
        </p:nvSpPr>
        <p:spPr bwMode="auto">
          <a:xfrm rot="1697597">
            <a:off x="8978900" y="3956050"/>
            <a:ext cx="171450" cy="17145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3205" name="Line 35">
            <a:extLst>
              <a:ext uri="{FF2B5EF4-FFF2-40B4-BE49-F238E27FC236}">
                <a16:creationId xmlns:a16="http://schemas.microsoft.com/office/drawing/2014/main" id="{3129DFD7-A067-494F-866E-A89CE175EEA6}"/>
              </a:ext>
            </a:extLst>
          </p:cNvPr>
          <p:cNvSpPr>
            <a:spLocks noChangeShapeType="1"/>
          </p:cNvSpPr>
          <p:nvPr/>
        </p:nvSpPr>
        <p:spPr bwMode="auto">
          <a:xfrm rot="3107199" flipV="1">
            <a:off x="7086600" y="3049588"/>
            <a:ext cx="893762" cy="446088"/>
          </a:xfrm>
          <a:prstGeom prst="line">
            <a:avLst/>
          </a:prstGeom>
          <a:noFill/>
          <a:ln w="57150">
            <a:solidFill>
              <a:srgbClr val="99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206" name="Line 36">
            <a:extLst>
              <a:ext uri="{FF2B5EF4-FFF2-40B4-BE49-F238E27FC236}">
                <a16:creationId xmlns:a16="http://schemas.microsoft.com/office/drawing/2014/main" id="{5E8BBDBD-EC6B-1644-BF7C-C5CBC0400B71}"/>
              </a:ext>
            </a:extLst>
          </p:cNvPr>
          <p:cNvSpPr>
            <a:spLocks noChangeShapeType="1"/>
          </p:cNvSpPr>
          <p:nvPr/>
        </p:nvSpPr>
        <p:spPr bwMode="auto">
          <a:xfrm rot="3107199" flipV="1">
            <a:off x="8485188" y="3749675"/>
            <a:ext cx="577850" cy="258763"/>
          </a:xfrm>
          <a:prstGeom prst="line">
            <a:avLst/>
          </a:prstGeom>
          <a:noFill/>
          <a:ln w="57150">
            <a:solidFill>
              <a:srgbClr val="99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208" name="Oval 38">
            <a:extLst>
              <a:ext uri="{FF2B5EF4-FFF2-40B4-BE49-F238E27FC236}">
                <a16:creationId xmlns:a16="http://schemas.microsoft.com/office/drawing/2014/main" id="{89410587-EF77-DF45-933F-0FBDA2A6B153}"/>
              </a:ext>
            </a:extLst>
          </p:cNvPr>
          <p:cNvSpPr>
            <a:spLocks noChangeArrowheads="1"/>
          </p:cNvSpPr>
          <p:nvPr/>
        </p:nvSpPr>
        <p:spPr bwMode="auto">
          <a:xfrm rot="1697597">
            <a:off x="6991350" y="2960688"/>
            <a:ext cx="171450" cy="1714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3193" name="Freeform 39">
            <a:extLst>
              <a:ext uri="{FF2B5EF4-FFF2-40B4-BE49-F238E27FC236}">
                <a16:creationId xmlns:a16="http://schemas.microsoft.com/office/drawing/2014/main" id="{BDBD02D6-FB99-9C44-8AD4-2961AFE7F9DE}"/>
              </a:ext>
            </a:extLst>
          </p:cNvPr>
          <p:cNvSpPr>
            <a:spLocks/>
          </p:cNvSpPr>
          <p:nvPr/>
        </p:nvSpPr>
        <p:spPr bwMode="auto">
          <a:xfrm>
            <a:off x="7305675" y="1801813"/>
            <a:ext cx="1174750" cy="4475162"/>
          </a:xfrm>
          <a:custGeom>
            <a:avLst/>
            <a:gdLst>
              <a:gd name="T0" fmla="*/ 0 w 740"/>
              <a:gd name="T1" fmla="*/ 0 h 2819"/>
              <a:gd name="T2" fmla="*/ 2147483646 w 740"/>
              <a:gd name="T3" fmla="*/ 2147483646 h 2819"/>
              <a:gd name="T4" fmla="*/ 2147483646 w 740"/>
              <a:gd name="T5" fmla="*/ 2147483646 h 2819"/>
              <a:gd name="T6" fmla="*/ 2147483646 w 740"/>
              <a:gd name="T7" fmla="*/ 2147483646 h 2819"/>
              <a:gd name="T8" fmla="*/ 0 w 740"/>
              <a:gd name="T9" fmla="*/ 0 h 28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40"/>
              <a:gd name="T16" fmla="*/ 0 h 2819"/>
              <a:gd name="T17" fmla="*/ 740 w 740"/>
              <a:gd name="T18" fmla="*/ 2819 h 28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40" h="2819">
                <a:moveTo>
                  <a:pt x="0" y="0"/>
                </a:moveTo>
                <a:lnTo>
                  <a:pt x="740" y="329"/>
                </a:lnTo>
                <a:lnTo>
                  <a:pt x="740" y="2819"/>
                </a:lnTo>
                <a:lnTo>
                  <a:pt x="737" y="325"/>
                </a:ln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rgbClr val="6200A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194" name="Text Box 40">
            <a:extLst>
              <a:ext uri="{FF2B5EF4-FFF2-40B4-BE49-F238E27FC236}">
                <a16:creationId xmlns:a16="http://schemas.microsoft.com/office/drawing/2014/main" id="{FEC44AB3-12C7-E543-BF81-4B37C867E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4174" y="6465233"/>
            <a:ext cx="22445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Figure source: S. </a:t>
            </a:r>
            <a:r>
              <a:rPr lang="en-US" altLang="en-US" sz="1200" dirty="0" err="1">
                <a:solidFill>
                  <a:srgbClr val="000000"/>
                </a:solidFill>
                <a:cs typeface="Arial" panose="020B0604020202020204" pitchFamily="34" charset="0"/>
              </a:rPr>
              <a:t>Gortler</a:t>
            </a: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 et al.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EE77CE-0D9B-A84D-A0A8-74189A959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field capture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80EF7-A883-5143-ACE4-A755C7654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5999124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Idea 2: move camera anywhere, use </a:t>
            </a:r>
            <a:r>
              <a:rPr lang="en-US" dirty="0" err="1"/>
              <a:t>rebinning</a:t>
            </a:r>
            <a:r>
              <a:rPr lang="en-US" dirty="0"/>
              <a:t> or resampling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BF5A78-8CA3-6549-84AF-2916ED040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341" y="3125045"/>
            <a:ext cx="4011788" cy="307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595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Goal: Novel view rendering</a:t>
            </a:r>
          </a:p>
        </p:txBody>
      </p:sp>
      <p:pic>
        <p:nvPicPr>
          <p:cNvPr id="17" name="Picture 7">
            <a:extLst>
              <a:ext uri="{FF2B5EF4-FFF2-40B4-BE49-F238E27FC236}">
                <a16:creationId xmlns:a16="http://schemas.microsoft.com/office/drawing/2014/main" id="{67D26801-49AC-4841-AA0C-F889C23BB4B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12187" y="3097189"/>
            <a:ext cx="4599709" cy="33237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D31635CC-7588-6140-A5A6-EC86FBBF419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12187" y="3097189"/>
            <a:ext cx="4599709" cy="33237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CEAB06A7-7AB3-0642-844B-6657C1FD9623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12187" y="3097189"/>
            <a:ext cx="4599709" cy="33237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914400"/>
            <a:ext cx="6830291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800" dirty="0"/>
              <a:t>Given several images of the same object or scene from known viewpoints, how can we generate a rendering of the same scene from a novel viewpoint?</a:t>
            </a:r>
          </a:p>
          <a:p>
            <a:pPr>
              <a:buFontTx/>
              <a:buChar char="•"/>
            </a:pPr>
            <a:r>
              <a:rPr lang="en-US" dirty="0"/>
              <a:t>Multiview stereo answer: create a textured 3D model from the images, use traditional graphics to render</a:t>
            </a:r>
            <a:br>
              <a:rPr lang="en-US" sz="2800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96606A02-EAE5-2B46-8E5D-7D09A89CD49E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921341" y="6553200"/>
            <a:ext cx="3581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400" dirty="0">
                <a:solidFill>
                  <a:srgbClr val="000000"/>
                </a:solidFill>
                <a:latin typeface="Arial" pitchFamily="34" charset="0"/>
              </a:rPr>
              <a:t>Figure source: C. Hernandez, N. Snavely</a:t>
            </a:r>
          </a:p>
        </p:txBody>
      </p:sp>
    </p:spTree>
    <p:extLst>
      <p:ext uri="{BB962C8B-B14F-4D97-AF65-F5344CB8AC3E}">
        <p14:creationId xmlns:p14="http://schemas.microsoft.com/office/powerpoint/2010/main" val="152249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A5FC2A-9305-A44F-9A76-96B36BD5636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For each output pixel,</a:t>
                </a:r>
                <a:br>
                  <a:rPr lang="en-US" dirty="0"/>
                </a:br>
                <a:r>
                  <a:rPr lang="en-US" dirty="0"/>
                  <a:t>determine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, then either use</a:t>
                </a:r>
                <a:br>
                  <a:rPr lang="en-US" dirty="0"/>
                </a:br>
                <a:r>
                  <a:rPr lang="en-US" dirty="0"/>
                  <a:t>closest discrete RGB or interpolate</a:t>
                </a:r>
                <a:br>
                  <a:rPr lang="en-US" dirty="0"/>
                </a:br>
                <a:r>
                  <a:rPr lang="en-US" dirty="0"/>
                  <a:t>several nearby values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A5FC2A-9305-A44F-9A76-96B36BD563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213" name="Rectangle 5">
            <a:extLst>
              <a:ext uri="{FF2B5EF4-FFF2-40B4-BE49-F238E27FC236}">
                <a16:creationId xmlns:a16="http://schemas.microsoft.com/office/drawing/2014/main" id="{739404E1-A645-B846-A59D-C7372C350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0013" y="1541463"/>
            <a:ext cx="430213" cy="5873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4214" name="Rectangle 6">
            <a:extLst>
              <a:ext uri="{FF2B5EF4-FFF2-40B4-BE49-F238E27FC236}">
                <a16:creationId xmlns:a16="http://schemas.microsoft.com/office/drawing/2014/main" id="{702B053E-25E3-6444-B099-2DD4399EE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0013" y="1955800"/>
            <a:ext cx="430213" cy="5873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4215" name="Rectangle 7">
            <a:extLst>
              <a:ext uri="{FF2B5EF4-FFF2-40B4-BE49-F238E27FC236}">
                <a16:creationId xmlns:a16="http://schemas.microsoft.com/office/drawing/2014/main" id="{8F86813D-2558-B845-9DD8-EA87311A7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0013" y="2371725"/>
            <a:ext cx="430213" cy="5873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4216" name="Rectangle 8">
            <a:extLst>
              <a:ext uri="{FF2B5EF4-FFF2-40B4-BE49-F238E27FC236}">
                <a16:creationId xmlns:a16="http://schemas.microsoft.com/office/drawing/2014/main" id="{A51B84C3-13C1-3440-970A-4ACB183F9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0013" y="2787650"/>
            <a:ext cx="430213" cy="5873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4217" name="Rectangle 9">
            <a:extLst>
              <a:ext uri="{FF2B5EF4-FFF2-40B4-BE49-F238E27FC236}">
                <a16:creationId xmlns:a16="http://schemas.microsoft.com/office/drawing/2014/main" id="{CE920737-3344-9145-AC3C-5F95961EE7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0013" y="3205163"/>
            <a:ext cx="430213" cy="5873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4218" name="Rectangle 10">
            <a:extLst>
              <a:ext uri="{FF2B5EF4-FFF2-40B4-BE49-F238E27FC236}">
                <a16:creationId xmlns:a16="http://schemas.microsoft.com/office/drawing/2014/main" id="{A35FE951-23EE-DA46-BF62-147D367A0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0013" y="3621088"/>
            <a:ext cx="430213" cy="5873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4219" name="Rectangle 11">
            <a:extLst>
              <a:ext uri="{FF2B5EF4-FFF2-40B4-BE49-F238E27FC236}">
                <a16:creationId xmlns:a16="http://schemas.microsoft.com/office/drawing/2014/main" id="{100AE885-987A-4C4F-A0C6-BA345C5F6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0013" y="4037013"/>
            <a:ext cx="430213" cy="5873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4220" name="Rectangle 12">
            <a:extLst>
              <a:ext uri="{FF2B5EF4-FFF2-40B4-BE49-F238E27FC236}">
                <a16:creationId xmlns:a16="http://schemas.microsoft.com/office/drawing/2014/main" id="{C3820509-0799-AC47-91AE-DFACAC02E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0013" y="4452938"/>
            <a:ext cx="430213" cy="5873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4221" name="Rectangle 13">
            <a:extLst>
              <a:ext uri="{FF2B5EF4-FFF2-40B4-BE49-F238E27FC236}">
                <a16:creationId xmlns:a16="http://schemas.microsoft.com/office/drawing/2014/main" id="{BBB5CFE5-0CC1-8C4A-9ACE-C11FE602F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0013" y="4868863"/>
            <a:ext cx="430213" cy="5873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4222" name="Rectangle 14">
            <a:extLst>
              <a:ext uri="{FF2B5EF4-FFF2-40B4-BE49-F238E27FC236}">
                <a16:creationId xmlns:a16="http://schemas.microsoft.com/office/drawing/2014/main" id="{A3EA389B-AC05-BB45-B35D-028575AEC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0013" y="5286375"/>
            <a:ext cx="430213" cy="5873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4223" name="Rectangle 15">
            <a:extLst>
              <a:ext uri="{FF2B5EF4-FFF2-40B4-BE49-F238E27FC236}">
                <a16:creationId xmlns:a16="http://schemas.microsoft.com/office/drawing/2014/main" id="{713090BD-5470-E54C-835C-21AFFF5600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0013" y="5702300"/>
            <a:ext cx="430213" cy="5873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4224" name="Rectangle 16">
            <a:extLst>
              <a:ext uri="{FF2B5EF4-FFF2-40B4-BE49-F238E27FC236}">
                <a16:creationId xmlns:a16="http://schemas.microsoft.com/office/drawing/2014/main" id="{20DB91DB-7F39-3C4E-90ED-049EF97A3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7088" y="1541463"/>
            <a:ext cx="430213" cy="5873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4225" name="Rectangle 17">
            <a:extLst>
              <a:ext uri="{FF2B5EF4-FFF2-40B4-BE49-F238E27FC236}">
                <a16:creationId xmlns:a16="http://schemas.microsoft.com/office/drawing/2014/main" id="{687EED4A-FF36-A84C-B3D4-6720CF7C5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7088" y="2371725"/>
            <a:ext cx="430213" cy="5873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4226" name="Rectangle 18">
            <a:extLst>
              <a:ext uri="{FF2B5EF4-FFF2-40B4-BE49-F238E27FC236}">
                <a16:creationId xmlns:a16="http://schemas.microsoft.com/office/drawing/2014/main" id="{68DB4E42-2272-524E-9DE5-DDFF9FF5C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7088" y="3205163"/>
            <a:ext cx="430213" cy="5873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4227" name="Rectangle 19">
            <a:extLst>
              <a:ext uri="{FF2B5EF4-FFF2-40B4-BE49-F238E27FC236}">
                <a16:creationId xmlns:a16="http://schemas.microsoft.com/office/drawing/2014/main" id="{65D705F7-7ACF-4145-902B-CE7433F80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7088" y="4037013"/>
            <a:ext cx="430213" cy="5873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4228" name="Rectangle 20">
            <a:extLst>
              <a:ext uri="{FF2B5EF4-FFF2-40B4-BE49-F238E27FC236}">
                <a16:creationId xmlns:a16="http://schemas.microsoft.com/office/drawing/2014/main" id="{A1DE3FB1-04FD-2B4E-856B-1EC0453B6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7088" y="4868863"/>
            <a:ext cx="430213" cy="5873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4229" name="Rectangle 21">
            <a:extLst>
              <a:ext uri="{FF2B5EF4-FFF2-40B4-BE49-F238E27FC236}">
                <a16:creationId xmlns:a16="http://schemas.microsoft.com/office/drawing/2014/main" id="{985DD272-B349-A543-A234-2C02E5210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7088" y="5702300"/>
            <a:ext cx="430213" cy="5873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4230" name="Line 22">
            <a:extLst>
              <a:ext uri="{FF2B5EF4-FFF2-40B4-BE49-F238E27FC236}">
                <a16:creationId xmlns:a16="http://schemas.microsoft.com/office/drawing/2014/main" id="{D0C1E07C-C659-F047-8322-755C1D52B273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2988" y="1143000"/>
            <a:ext cx="0" cy="4830763"/>
          </a:xfrm>
          <a:prstGeom prst="line">
            <a:avLst/>
          </a:prstGeom>
          <a:noFill/>
          <a:ln w="57150">
            <a:solidFill>
              <a:srgbClr val="6200A4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232" name="Line 24">
            <a:extLst>
              <a:ext uri="{FF2B5EF4-FFF2-40B4-BE49-F238E27FC236}">
                <a16:creationId xmlns:a16="http://schemas.microsoft.com/office/drawing/2014/main" id="{7EFF4965-48E7-454E-B467-CC3F619871B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97975" y="1155700"/>
            <a:ext cx="0" cy="4806950"/>
          </a:xfrm>
          <a:prstGeom prst="line">
            <a:avLst/>
          </a:prstGeom>
          <a:noFill/>
          <a:ln w="57150">
            <a:solidFill>
              <a:srgbClr val="6200A4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235" name="Freeform 27">
            <a:extLst>
              <a:ext uri="{FF2B5EF4-FFF2-40B4-BE49-F238E27FC236}">
                <a16:creationId xmlns:a16="http://schemas.microsoft.com/office/drawing/2014/main" id="{5DFB4476-B0FF-C94B-9731-6BCD93784579}"/>
              </a:ext>
            </a:extLst>
          </p:cNvPr>
          <p:cNvSpPr>
            <a:spLocks/>
          </p:cNvSpPr>
          <p:nvPr/>
        </p:nvSpPr>
        <p:spPr bwMode="auto">
          <a:xfrm rot="156571">
            <a:off x="6447822" y="3686198"/>
            <a:ext cx="551323" cy="1427023"/>
          </a:xfrm>
          <a:custGeom>
            <a:avLst/>
            <a:gdLst>
              <a:gd name="T0" fmla="*/ 0 w 253"/>
              <a:gd name="T1" fmla="*/ 51 h 655"/>
              <a:gd name="T2" fmla="*/ 32 w 253"/>
              <a:gd name="T3" fmla="*/ 0 h 655"/>
              <a:gd name="T4" fmla="*/ 253 w 253"/>
              <a:gd name="T5" fmla="*/ 655 h 655"/>
              <a:gd name="T6" fmla="*/ 198 w 253"/>
              <a:gd name="T7" fmla="*/ 639 h 655"/>
              <a:gd name="T8" fmla="*/ 0 w 253"/>
              <a:gd name="T9" fmla="*/ 51 h 6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3"/>
              <a:gd name="T16" fmla="*/ 0 h 655"/>
              <a:gd name="T17" fmla="*/ 253 w 253"/>
              <a:gd name="T18" fmla="*/ 655 h 65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3" h="655">
                <a:moveTo>
                  <a:pt x="0" y="51"/>
                </a:moveTo>
                <a:lnTo>
                  <a:pt x="32" y="0"/>
                </a:lnTo>
                <a:lnTo>
                  <a:pt x="253" y="655"/>
                </a:lnTo>
                <a:lnTo>
                  <a:pt x="198" y="639"/>
                </a:lnTo>
                <a:lnTo>
                  <a:pt x="0" y="51"/>
                </a:lnTo>
                <a:close/>
              </a:path>
            </a:pathLst>
          </a:custGeom>
          <a:solidFill>
            <a:srgbClr val="E3E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236" name="Line 28">
            <a:extLst>
              <a:ext uri="{FF2B5EF4-FFF2-40B4-BE49-F238E27FC236}">
                <a16:creationId xmlns:a16="http://schemas.microsoft.com/office/drawing/2014/main" id="{08DAA442-1E4D-9145-AE33-0FDCC6E181FF}"/>
              </a:ext>
            </a:extLst>
          </p:cNvPr>
          <p:cNvSpPr>
            <a:spLocks noChangeShapeType="1"/>
          </p:cNvSpPr>
          <p:nvPr/>
        </p:nvSpPr>
        <p:spPr bwMode="auto">
          <a:xfrm rot="156571" flipV="1">
            <a:off x="5412530" y="3538666"/>
            <a:ext cx="4951011" cy="1496740"/>
          </a:xfrm>
          <a:prstGeom prst="line">
            <a:avLst/>
          </a:prstGeom>
          <a:noFill/>
          <a:ln w="57150">
            <a:solidFill>
              <a:srgbClr val="99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237" name="Line 29">
            <a:extLst>
              <a:ext uri="{FF2B5EF4-FFF2-40B4-BE49-F238E27FC236}">
                <a16:creationId xmlns:a16="http://schemas.microsoft.com/office/drawing/2014/main" id="{6CCAF014-0BE6-6D45-8A57-1158ACD27945}"/>
              </a:ext>
            </a:extLst>
          </p:cNvPr>
          <p:cNvSpPr>
            <a:spLocks noChangeShapeType="1"/>
          </p:cNvSpPr>
          <p:nvPr/>
        </p:nvSpPr>
        <p:spPr bwMode="auto">
          <a:xfrm rot="20346969" flipH="1">
            <a:off x="4875107" y="2179702"/>
            <a:ext cx="4375717" cy="2034869"/>
          </a:xfrm>
          <a:prstGeom prst="line">
            <a:avLst/>
          </a:prstGeom>
          <a:noFill/>
          <a:ln w="57150">
            <a:solidFill>
              <a:srgbClr val="CC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238" name="Line 30">
            <a:extLst>
              <a:ext uri="{FF2B5EF4-FFF2-40B4-BE49-F238E27FC236}">
                <a16:creationId xmlns:a16="http://schemas.microsoft.com/office/drawing/2014/main" id="{1191C308-8130-E045-B00A-A56B2E38C20C}"/>
              </a:ext>
            </a:extLst>
          </p:cNvPr>
          <p:cNvSpPr>
            <a:spLocks noChangeShapeType="1"/>
          </p:cNvSpPr>
          <p:nvPr/>
        </p:nvSpPr>
        <p:spPr bwMode="auto">
          <a:xfrm rot="20346969" flipH="1" flipV="1">
            <a:off x="5643820" y="4090404"/>
            <a:ext cx="4181774" cy="2287594"/>
          </a:xfrm>
          <a:prstGeom prst="line">
            <a:avLst/>
          </a:prstGeom>
          <a:noFill/>
          <a:ln w="57150">
            <a:solidFill>
              <a:srgbClr val="CC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239" name="Oval 31">
            <a:extLst>
              <a:ext uri="{FF2B5EF4-FFF2-40B4-BE49-F238E27FC236}">
                <a16:creationId xmlns:a16="http://schemas.microsoft.com/office/drawing/2014/main" id="{35131A8A-39BD-E649-8C2A-37DBF7BFA7A8}"/>
              </a:ext>
            </a:extLst>
          </p:cNvPr>
          <p:cNvSpPr>
            <a:spLocks noChangeArrowheads="1"/>
          </p:cNvSpPr>
          <p:nvPr/>
        </p:nvSpPr>
        <p:spPr bwMode="auto">
          <a:xfrm rot="20346969">
            <a:off x="5246065" y="4782541"/>
            <a:ext cx="272393" cy="27233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4240" name="Oval 32">
            <a:extLst>
              <a:ext uri="{FF2B5EF4-FFF2-40B4-BE49-F238E27FC236}">
                <a16:creationId xmlns:a16="http://schemas.microsoft.com/office/drawing/2014/main" id="{CDD7DEF8-D057-DE45-8510-EACA83210A64}"/>
              </a:ext>
            </a:extLst>
          </p:cNvPr>
          <p:cNvSpPr>
            <a:spLocks noChangeArrowheads="1"/>
          </p:cNvSpPr>
          <p:nvPr/>
        </p:nvSpPr>
        <p:spPr bwMode="auto">
          <a:xfrm rot="20346969">
            <a:off x="7250250" y="4267588"/>
            <a:ext cx="272393" cy="27233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4241" name="Oval 33">
            <a:extLst>
              <a:ext uri="{FF2B5EF4-FFF2-40B4-BE49-F238E27FC236}">
                <a16:creationId xmlns:a16="http://schemas.microsoft.com/office/drawing/2014/main" id="{DD8F74B8-6F18-644E-A14A-5C9503147C46}"/>
              </a:ext>
            </a:extLst>
          </p:cNvPr>
          <p:cNvSpPr>
            <a:spLocks noChangeArrowheads="1"/>
          </p:cNvSpPr>
          <p:nvPr/>
        </p:nvSpPr>
        <p:spPr bwMode="auto">
          <a:xfrm rot="20346969">
            <a:off x="9079684" y="3805736"/>
            <a:ext cx="272393" cy="27233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4242" name="Oval 34">
            <a:extLst>
              <a:ext uri="{FF2B5EF4-FFF2-40B4-BE49-F238E27FC236}">
                <a16:creationId xmlns:a16="http://schemas.microsoft.com/office/drawing/2014/main" id="{5B0C3C58-35AF-104A-952C-CB95D6FB706E}"/>
              </a:ext>
            </a:extLst>
          </p:cNvPr>
          <p:cNvSpPr>
            <a:spLocks noChangeArrowheads="1"/>
          </p:cNvSpPr>
          <p:nvPr/>
        </p:nvSpPr>
        <p:spPr bwMode="auto">
          <a:xfrm rot="20346969">
            <a:off x="6628136" y="4420251"/>
            <a:ext cx="272393" cy="27233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4212" name="Text Box 35">
            <a:extLst>
              <a:ext uri="{FF2B5EF4-FFF2-40B4-BE49-F238E27FC236}">
                <a16:creationId xmlns:a16="http://schemas.microsoft.com/office/drawing/2014/main" id="{A3ED0B20-366C-ED41-91D2-E6C2AB9B6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1" y="6583364"/>
            <a:ext cx="2968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000000"/>
                </a:solidFill>
                <a:cs typeface="Arial" panose="020B0604020202020204" pitchFamily="34" charset="0"/>
              </a:rPr>
              <a:t>Slide by Rick Szeliski and Michael Cohen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8BC0FB-D4EB-6946-B6DA-F9491C5A9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Novel view synthesis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19F04DC-7094-7149-B4A5-6B5FEF44F0B0}"/>
              </a:ext>
            </a:extLst>
          </p:cNvPr>
          <p:cNvGrpSpPr/>
          <p:nvPr/>
        </p:nvGrpSpPr>
        <p:grpSpPr>
          <a:xfrm>
            <a:off x="7093561" y="3398176"/>
            <a:ext cx="2622551" cy="1654175"/>
            <a:chOff x="7008813" y="3582989"/>
            <a:chExt cx="2622551" cy="1654175"/>
          </a:xfrm>
        </p:grpSpPr>
        <p:sp>
          <p:nvSpPr>
            <p:cNvPr id="45" name="Line 37">
              <a:extLst>
                <a:ext uri="{FF2B5EF4-FFF2-40B4-BE49-F238E27FC236}">
                  <a16:creationId xmlns:a16="http://schemas.microsoft.com/office/drawing/2014/main" id="{0805F576-C4AB-B34C-90CE-8E1334D1F0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08813" y="4259263"/>
              <a:ext cx="2570162" cy="38100"/>
            </a:xfrm>
            <a:prstGeom prst="line">
              <a:avLst/>
            </a:prstGeom>
            <a:noFill/>
            <a:ln w="57150">
              <a:solidFill>
                <a:srgbClr val="CC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6" name="Group 38">
              <a:extLst>
                <a:ext uri="{FF2B5EF4-FFF2-40B4-BE49-F238E27FC236}">
                  <a16:creationId xmlns:a16="http://schemas.microsoft.com/office/drawing/2014/main" id="{C54C1383-549C-A04E-BF8F-28A8D0E89E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23101" y="3582989"/>
              <a:ext cx="2608263" cy="1654175"/>
              <a:chOff x="3464" y="2257"/>
              <a:chExt cx="1643" cy="1042"/>
            </a:xfrm>
          </p:grpSpPr>
          <p:sp>
            <p:nvSpPr>
              <p:cNvPr id="49" name="Line 41">
                <a:extLst>
                  <a:ext uri="{FF2B5EF4-FFF2-40B4-BE49-F238E27FC236}">
                    <a16:creationId xmlns:a16="http://schemas.microsoft.com/office/drawing/2014/main" id="{8A789B0C-AE45-0D4B-8271-147D121BED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96" y="2257"/>
                <a:ext cx="1475" cy="1042"/>
              </a:xfrm>
              <a:prstGeom prst="line">
                <a:avLst/>
              </a:prstGeom>
              <a:noFill/>
              <a:ln w="57150">
                <a:solidFill>
                  <a:srgbClr val="CC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Line 42">
                <a:extLst>
                  <a:ext uri="{FF2B5EF4-FFF2-40B4-BE49-F238E27FC236}">
                    <a16:creationId xmlns:a16="http://schemas.microsoft.com/office/drawing/2014/main" id="{D4568626-DDA7-E341-9EE2-05960E0E82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64" y="2367"/>
                <a:ext cx="1532" cy="371"/>
              </a:xfrm>
              <a:prstGeom prst="line">
                <a:avLst/>
              </a:prstGeom>
              <a:noFill/>
              <a:ln w="57150">
                <a:solidFill>
                  <a:srgbClr val="CC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Line 43">
                <a:extLst>
                  <a:ext uri="{FF2B5EF4-FFF2-40B4-BE49-F238E27FC236}">
                    <a16:creationId xmlns:a16="http://schemas.microsoft.com/office/drawing/2014/main" id="{EF97D14A-652A-7D4A-9D0A-062D22E182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74" y="2544"/>
                <a:ext cx="1633" cy="733"/>
              </a:xfrm>
              <a:prstGeom prst="line">
                <a:avLst/>
              </a:prstGeom>
              <a:noFill/>
              <a:ln w="57150">
                <a:solidFill>
                  <a:srgbClr val="CC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36" grpId="0" animBg="1"/>
      <p:bldP spid="94240" grpId="0" animBg="1"/>
      <p:bldP spid="94241" grpId="0" animBg="1"/>
      <p:bldP spid="9424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FFAB1-D48F-5348-B364-31CD6BF8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1DB52-3E83-0047-AB65-A04D276DDD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plenoptic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function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Two-plane light fields</a:t>
            </a:r>
          </a:p>
        </p:txBody>
      </p:sp>
    </p:spTree>
    <p:extLst>
      <p:ext uri="{BB962C8B-B14F-4D97-AF65-F5344CB8AC3E}">
        <p14:creationId xmlns:p14="http://schemas.microsoft.com/office/powerpoint/2010/main" val="6082660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FFAB1-D48F-5348-B364-31CD6BF8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1DB52-3E83-0047-AB65-A04D276DDD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plenoptic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function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Two-plane light fields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Neural radiance fields (</a:t>
            </a:r>
            <a:r>
              <a:rPr lang="en-US" dirty="0" err="1"/>
              <a:t>NeRFs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8256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NeRF:…">
            <a:extLst>
              <a:ext uri="{FF2B5EF4-FFF2-40B4-BE49-F238E27FC236}">
                <a16:creationId xmlns:a16="http://schemas.microsoft.com/office/drawing/2014/main" id="{85A5E63C-CAC7-D349-B00A-99E6C11965F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67354" y="818875"/>
            <a:ext cx="10054504" cy="2503487"/>
          </a:xfrm>
        </p:spPr>
        <p:txBody>
          <a:bodyPr anchor="t">
            <a:normAutofit fontScale="90000"/>
          </a:bodyPr>
          <a:lstStyle/>
          <a:p>
            <a:pPr algn="ctr" defTabSz="211138" eaLnBrk="1" hangingPunct="1">
              <a:lnSpc>
                <a:spcPct val="100000"/>
              </a:lnSpc>
            </a:pPr>
            <a:r>
              <a:rPr lang="en-US" altLang="en-US" dirty="0">
                <a:latin typeface="Helvetica" pitchFamily="2" charset="0"/>
                <a:ea typeface="Avenir Heavy" panose="02000503020000020003" pitchFamily="2" charset="0"/>
                <a:cs typeface="Avenir Heavy" panose="02000503020000020003" pitchFamily="2" charset="0"/>
                <a:sym typeface="Avenir Heavy" panose="02000503020000020003" pitchFamily="2" charset="0"/>
              </a:rPr>
              <a:t>NeRF: </a:t>
            </a:r>
            <a:r>
              <a:rPr lang="en-US" altLang="en-US" dirty="0">
                <a:latin typeface="Helvetica" pitchFamily="2" charset="0"/>
              </a:rPr>
              <a:t>Representing Scenes as </a:t>
            </a:r>
            <a:br>
              <a:rPr lang="en-US" altLang="en-US" dirty="0">
                <a:latin typeface="Helvetica" pitchFamily="2" charset="0"/>
              </a:rPr>
            </a:br>
            <a:r>
              <a:rPr lang="en-US" altLang="en-US" dirty="0">
                <a:latin typeface="Helvetica" pitchFamily="2" charset="0"/>
              </a:rPr>
              <a:t>Neural Radiance Fields for View Synthesis</a:t>
            </a:r>
            <a:br>
              <a:rPr lang="en-US" altLang="en-US" dirty="0">
                <a:latin typeface="Helvetica" pitchFamily="2" charset="0"/>
              </a:rPr>
            </a:br>
            <a:r>
              <a:rPr lang="en-US" altLang="en-US" sz="3600" dirty="0">
                <a:latin typeface="Helvetica" pitchFamily="2" charset="0"/>
              </a:rPr>
              <a:t>ECCV 2020 (best paper honorable mention)</a:t>
            </a:r>
          </a:p>
        </p:txBody>
      </p:sp>
      <p:sp>
        <p:nvSpPr>
          <p:cNvPr id="108" name="Ben Mildenhall*">
            <a:extLst>
              <a:ext uri="{FF2B5EF4-FFF2-40B4-BE49-F238E27FC236}">
                <a16:creationId xmlns:a16="http://schemas.microsoft.com/office/drawing/2014/main" id="{DE85F289-F939-9042-A3E7-FDC278513E33}"/>
              </a:ext>
            </a:extLst>
          </p:cNvPr>
          <p:cNvSpPr txBox="1"/>
          <p:nvPr/>
        </p:nvSpPr>
        <p:spPr>
          <a:xfrm>
            <a:off x="1689192" y="3724625"/>
            <a:ext cx="1130118" cy="223138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lvl1pPr>
              <a:defRPr sz="3200" b="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algn="ctr" defTabSz="309563" hangingPunct="0">
              <a:defRPr/>
            </a:pPr>
            <a:r>
              <a:rPr sz="1200" kern="0">
                <a:solidFill>
                  <a:srgbClr val="000000"/>
                </a:solidFill>
              </a:rPr>
              <a:t>Ben Mildenhall*</a:t>
            </a:r>
          </a:p>
        </p:txBody>
      </p:sp>
      <p:pic>
        <p:nvPicPr>
          <p:cNvPr id="136197" name="Image" descr="Image">
            <a:extLst>
              <a:ext uri="{FF2B5EF4-FFF2-40B4-BE49-F238E27FC236}">
                <a16:creationId xmlns:a16="http://schemas.microsoft.com/office/drawing/2014/main" id="{2307A5B2-2106-6D42-A0E8-1841312BA3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t="2846" r="7474" b="11026"/>
          <a:stretch>
            <a:fillRect/>
          </a:stretch>
        </p:blipFill>
        <p:spPr bwMode="auto">
          <a:xfrm>
            <a:off x="1738314" y="3978275"/>
            <a:ext cx="1023937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10" name="UC Berkeley">
            <a:extLst>
              <a:ext uri="{FF2B5EF4-FFF2-40B4-BE49-F238E27FC236}">
                <a16:creationId xmlns:a16="http://schemas.microsoft.com/office/drawing/2014/main" id="{7DBE49D5-ADD6-E646-9C81-0EFA0528D7DA}"/>
              </a:ext>
            </a:extLst>
          </p:cNvPr>
          <p:cNvSpPr txBox="1"/>
          <p:nvPr/>
        </p:nvSpPr>
        <p:spPr>
          <a:xfrm>
            <a:off x="1801814" y="5116513"/>
            <a:ext cx="898525" cy="222250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lvl1pPr>
              <a:defRPr sz="3200" b="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algn="ctr" defTabSz="309563" hangingPunct="0">
              <a:defRPr/>
            </a:pPr>
            <a:r>
              <a:rPr sz="1200" kern="0">
                <a:solidFill>
                  <a:srgbClr val="000000"/>
                </a:solidFill>
              </a:rPr>
              <a:t>UC Berkeley</a:t>
            </a:r>
          </a:p>
        </p:txBody>
      </p:sp>
      <p:pic>
        <p:nvPicPr>
          <p:cNvPr id="136199" name="Image" descr="Image">
            <a:extLst>
              <a:ext uri="{FF2B5EF4-FFF2-40B4-BE49-F238E27FC236}">
                <a16:creationId xmlns:a16="http://schemas.microsoft.com/office/drawing/2014/main" id="{C181FEBE-6EBE-6247-BFDC-62D4D67A0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3" b="17302"/>
          <a:stretch>
            <a:fillRect/>
          </a:stretch>
        </p:blipFill>
        <p:spPr bwMode="auto">
          <a:xfrm>
            <a:off x="9429750" y="3987801"/>
            <a:ext cx="1023938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36200" name="Image" descr="Image">
            <a:extLst>
              <a:ext uri="{FF2B5EF4-FFF2-40B4-BE49-F238E27FC236}">
                <a16:creationId xmlns:a16="http://schemas.microsoft.com/office/drawing/2014/main" id="{34684987-EB27-1F4D-BC96-4ACD1034A6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r="4167"/>
          <a:stretch>
            <a:fillRect/>
          </a:stretch>
        </p:blipFill>
        <p:spPr bwMode="auto">
          <a:xfrm>
            <a:off x="7891464" y="3987801"/>
            <a:ext cx="1023937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36201" name="Image" descr="Image">
            <a:extLst>
              <a:ext uri="{FF2B5EF4-FFF2-40B4-BE49-F238E27FC236}">
                <a16:creationId xmlns:a16="http://schemas.microsoft.com/office/drawing/2014/main" id="{AD30F13B-C78A-F04D-ACBE-AE3D6316C4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3" t="2287" r="12431" b="22214"/>
          <a:stretch>
            <a:fillRect/>
          </a:stretch>
        </p:blipFill>
        <p:spPr bwMode="auto">
          <a:xfrm>
            <a:off x="3276600" y="3987801"/>
            <a:ext cx="1023938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36202" name="Image" descr="Image">
            <a:extLst>
              <a:ext uri="{FF2B5EF4-FFF2-40B4-BE49-F238E27FC236}">
                <a16:creationId xmlns:a16="http://schemas.microsoft.com/office/drawing/2014/main" id="{21735A0C-A7EC-4649-8D0F-075317B478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" r="4836"/>
          <a:stretch>
            <a:fillRect/>
          </a:stretch>
        </p:blipFill>
        <p:spPr bwMode="auto">
          <a:xfrm>
            <a:off x="6351588" y="3987801"/>
            <a:ext cx="1027112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36203" name="Image" descr="Image">
            <a:extLst>
              <a:ext uri="{FF2B5EF4-FFF2-40B4-BE49-F238E27FC236}">
                <a16:creationId xmlns:a16="http://schemas.microsoft.com/office/drawing/2014/main" id="{7BE32B0D-AA1C-7C4B-A7FE-0ACFE252D1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0" t="12796" r="10089" b="12796"/>
          <a:stretch>
            <a:fillRect/>
          </a:stretch>
        </p:blipFill>
        <p:spPr bwMode="auto">
          <a:xfrm>
            <a:off x="4814889" y="3987801"/>
            <a:ext cx="1023937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16" name="Pratul Srinivasan*">
            <a:extLst>
              <a:ext uri="{FF2B5EF4-FFF2-40B4-BE49-F238E27FC236}">
                <a16:creationId xmlns:a16="http://schemas.microsoft.com/office/drawing/2014/main" id="{F3FE7738-D199-AF4B-8E8D-314C6B57D895}"/>
              </a:ext>
            </a:extLst>
          </p:cNvPr>
          <p:cNvSpPr txBox="1"/>
          <p:nvPr/>
        </p:nvSpPr>
        <p:spPr>
          <a:xfrm>
            <a:off x="3163888" y="3732213"/>
            <a:ext cx="1257300" cy="222250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lvl1pPr>
              <a:defRPr sz="3200" b="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algn="ctr" defTabSz="309563" hangingPunct="0">
              <a:defRPr/>
            </a:pPr>
            <a:r>
              <a:rPr sz="1200" kern="0">
                <a:solidFill>
                  <a:srgbClr val="000000"/>
                </a:solidFill>
              </a:rPr>
              <a:t>Pratul Srinivasan*</a:t>
            </a:r>
          </a:p>
        </p:txBody>
      </p:sp>
      <p:sp>
        <p:nvSpPr>
          <p:cNvPr id="117" name="Matt Tancik*">
            <a:extLst>
              <a:ext uri="{FF2B5EF4-FFF2-40B4-BE49-F238E27FC236}">
                <a16:creationId xmlns:a16="http://schemas.microsoft.com/office/drawing/2014/main" id="{3A427921-65AD-2E4B-AB8B-0872A3F734CB}"/>
              </a:ext>
            </a:extLst>
          </p:cNvPr>
          <p:cNvSpPr txBox="1"/>
          <p:nvPr/>
        </p:nvSpPr>
        <p:spPr>
          <a:xfrm>
            <a:off x="4877176" y="3731769"/>
            <a:ext cx="907300" cy="223138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lvl1pPr>
              <a:defRPr sz="3200" b="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algn="ctr" defTabSz="309563" hangingPunct="0">
              <a:defRPr/>
            </a:pPr>
            <a:r>
              <a:rPr sz="1200" kern="0">
                <a:solidFill>
                  <a:srgbClr val="000000"/>
                </a:solidFill>
              </a:rPr>
              <a:t>Matt Tancik*</a:t>
            </a:r>
          </a:p>
        </p:txBody>
      </p:sp>
      <p:sp>
        <p:nvSpPr>
          <p:cNvPr id="118" name="Jon Barron">
            <a:extLst>
              <a:ext uri="{FF2B5EF4-FFF2-40B4-BE49-F238E27FC236}">
                <a16:creationId xmlns:a16="http://schemas.microsoft.com/office/drawing/2014/main" id="{890E3B30-7E43-7344-943A-1FF23F2A2AD4}"/>
              </a:ext>
            </a:extLst>
          </p:cNvPr>
          <p:cNvSpPr txBox="1"/>
          <p:nvPr/>
        </p:nvSpPr>
        <p:spPr>
          <a:xfrm>
            <a:off x="6496050" y="3732214"/>
            <a:ext cx="788988" cy="223837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lvl1pPr>
              <a:defRPr sz="3200" b="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algn="ctr" defTabSz="309563" hangingPunct="0">
              <a:defRPr/>
            </a:pPr>
            <a:r>
              <a:rPr sz="1200" kern="0">
                <a:solidFill>
                  <a:srgbClr val="000000"/>
                </a:solidFill>
              </a:rPr>
              <a:t>Jon Barron</a:t>
            </a:r>
          </a:p>
        </p:txBody>
      </p:sp>
      <p:sp>
        <p:nvSpPr>
          <p:cNvPr id="119" name="Ravi Ramamoorthi">
            <a:extLst>
              <a:ext uri="{FF2B5EF4-FFF2-40B4-BE49-F238E27FC236}">
                <a16:creationId xmlns:a16="http://schemas.microsoft.com/office/drawing/2014/main" id="{71C51249-B788-454E-9D5C-67BD205CEE33}"/>
              </a:ext>
            </a:extLst>
          </p:cNvPr>
          <p:cNvSpPr txBox="1"/>
          <p:nvPr/>
        </p:nvSpPr>
        <p:spPr>
          <a:xfrm>
            <a:off x="7753350" y="3732213"/>
            <a:ext cx="1308100" cy="222250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lvl1pPr>
              <a:defRPr sz="3200" b="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algn="ctr" defTabSz="309563" hangingPunct="0">
              <a:defRPr/>
            </a:pPr>
            <a:r>
              <a:rPr sz="1200" kern="0">
                <a:solidFill>
                  <a:srgbClr val="000000"/>
                </a:solidFill>
              </a:rPr>
              <a:t>Ravi Ramamoorthi</a:t>
            </a:r>
          </a:p>
        </p:txBody>
      </p:sp>
      <p:sp>
        <p:nvSpPr>
          <p:cNvPr id="120" name="Ren Ng">
            <a:extLst>
              <a:ext uri="{FF2B5EF4-FFF2-40B4-BE49-F238E27FC236}">
                <a16:creationId xmlns:a16="http://schemas.microsoft.com/office/drawing/2014/main" id="{2158179C-1A31-074E-B292-405C2C103056}"/>
              </a:ext>
            </a:extLst>
          </p:cNvPr>
          <p:cNvSpPr txBox="1"/>
          <p:nvPr/>
        </p:nvSpPr>
        <p:spPr>
          <a:xfrm>
            <a:off x="9666288" y="3719513"/>
            <a:ext cx="557212" cy="222250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lvl1pPr>
              <a:defRPr sz="3200" b="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algn="ctr" defTabSz="309563" hangingPunct="0">
              <a:defRPr/>
            </a:pPr>
            <a:r>
              <a:rPr sz="1200" kern="0">
                <a:solidFill>
                  <a:srgbClr val="000000"/>
                </a:solidFill>
              </a:rPr>
              <a:t>Ren Ng</a:t>
            </a:r>
          </a:p>
        </p:txBody>
      </p:sp>
      <p:sp>
        <p:nvSpPr>
          <p:cNvPr id="121" name="UC Berkeley">
            <a:extLst>
              <a:ext uri="{FF2B5EF4-FFF2-40B4-BE49-F238E27FC236}">
                <a16:creationId xmlns:a16="http://schemas.microsoft.com/office/drawing/2014/main" id="{2BD8F512-CA9B-FF40-A520-2C176A4C8AE1}"/>
              </a:ext>
            </a:extLst>
          </p:cNvPr>
          <p:cNvSpPr txBox="1"/>
          <p:nvPr/>
        </p:nvSpPr>
        <p:spPr>
          <a:xfrm>
            <a:off x="3338513" y="5127625"/>
            <a:ext cx="900112" cy="222250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lvl1pPr>
              <a:defRPr sz="3200" b="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algn="ctr" defTabSz="309563" hangingPunct="0">
              <a:defRPr/>
            </a:pPr>
            <a:r>
              <a:rPr sz="1200" kern="0">
                <a:solidFill>
                  <a:srgbClr val="000000"/>
                </a:solidFill>
              </a:rPr>
              <a:t>UC Berkeley</a:t>
            </a:r>
          </a:p>
        </p:txBody>
      </p:sp>
      <p:sp>
        <p:nvSpPr>
          <p:cNvPr id="122" name="UC Berkeley">
            <a:extLst>
              <a:ext uri="{FF2B5EF4-FFF2-40B4-BE49-F238E27FC236}">
                <a16:creationId xmlns:a16="http://schemas.microsoft.com/office/drawing/2014/main" id="{73750C08-586F-4A45-A898-9FAD0611C43B}"/>
              </a:ext>
            </a:extLst>
          </p:cNvPr>
          <p:cNvSpPr txBox="1"/>
          <p:nvPr/>
        </p:nvSpPr>
        <p:spPr>
          <a:xfrm>
            <a:off x="4876801" y="5122864"/>
            <a:ext cx="900113" cy="223837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lvl1pPr>
              <a:defRPr sz="3200" b="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algn="ctr" defTabSz="309563" hangingPunct="0">
              <a:defRPr/>
            </a:pPr>
            <a:r>
              <a:rPr sz="1200" kern="0">
                <a:solidFill>
                  <a:srgbClr val="000000"/>
                </a:solidFill>
              </a:rPr>
              <a:t>UC Berkeley</a:t>
            </a:r>
          </a:p>
        </p:txBody>
      </p:sp>
      <p:sp>
        <p:nvSpPr>
          <p:cNvPr id="123" name="Google Research">
            <a:extLst>
              <a:ext uri="{FF2B5EF4-FFF2-40B4-BE49-F238E27FC236}">
                <a16:creationId xmlns:a16="http://schemas.microsoft.com/office/drawing/2014/main" id="{4641CF5C-9FFD-104E-BB51-6D716E3224AB}"/>
              </a:ext>
            </a:extLst>
          </p:cNvPr>
          <p:cNvSpPr txBox="1"/>
          <p:nvPr/>
        </p:nvSpPr>
        <p:spPr>
          <a:xfrm>
            <a:off x="6249988" y="5122864"/>
            <a:ext cx="1230312" cy="223837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lvl1pPr>
              <a:defRPr sz="3200" b="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algn="ctr" defTabSz="309563" hangingPunct="0">
              <a:defRPr/>
            </a:pPr>
            <a:r>
              <a:rPr sz="1200" kern="0">
                <a:solidFill>
                  <a:srgbClr val="000000"/>
                </a:solidFill>
              </a:rPr>
              <a:t>Google Research</a:t>
            </a:r>
          </a:p>
        </p:txBody>
      </p:sp>
      <p:sp>
        <p:nvSpPr>
          <p:cNvPr id="124" name="UC San Diego">
            <a:extLst>
              <a:ext uri="{FF2B5EF4-FFF2-40B4-BE49-F238E27FC236}">
                <a16:creationId xmlns:a16="http://schemas.microsoft.com/office/drawing/2014/main" id="{20723EBC-BCA8-DF46-9B8B-83299A75C216}"/>
              </a:ext>
            </a:extLst>
          </p:cNvPr>
          <p:cNvSpPr txBox="1"/>
          <p:nvPr/>
        </p:nvSpPr>
        <p:spPr>
          <a:xfrm>
            <a:off x="7894639" y="5122864"/>
            <a:ext cx="1017587" cy="223837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lvl1pPr>
              <a:defRPr sz="3200" b="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algn="ctr" defTabSz="309563" hangingPunct="0">
              <a:defRPr/>
            </a:pPr>
            <a:r>
              <a:rPr sz="1200" kern="0">
                <a:solidFill>
                  <a:srgbClr val="000000"/>
                </a:solidFill>
              </a:rPr>
              <a:t>UC San Diego</a:t>
            </a:r>
          </a:p>
        </p:txBody>
      </p:sp>
      <p:sp>
        <p:nvSpPr>
          <p:cNvPr id="125" name="UC Berkeley">
            <a:extLst>
              <a:ext uri="{FF2B5EF4-FFF2-40B4-BE49-F238E27FC236}">
                <a16:creationId xmlns:a16="http://schemas.microsoft.com/office/drawing/2014/main" id="{B079FFBA-331F-EA48-B165-1D6FB10F24C4}"/>
              </a:ext>
            </a:extLst>
          </p:cNvPr>
          <p:cNvSpPr txBox="1"/>
          <p:nvPr/>
        </p:nvSpPr>
        <p:spPr>
          <a:xfrm>
            <a:off x="9491664" y="5110164"/>
            <a:ext cx="898525" cy="223837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lvl1pPr>
              <a:defRPr sz="3200" b="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algn="ctr" defTabSz="309563" hangingPunct="0">
              <a:defRPr/>
            </a:pPr>
            <a:r>
              <a:rPr sz="1200" kern="0">
                <a:solidFill>
                  <a:srgbClr val="000000"/>
                </a:solidFill>
              </a:rPr>
              <a:t>UC Berkeley</a:t>
            </a:r>
          </a:p>
        </p:txBody>
      </p:sp>
      <p:pic>
        <p:nvPicPr>
          <p:cNvPr id="136214" name="Image" descr="Image">
            <a:extLst>
              <a:ext uri="{FF2B5EF4-FFF2-40B4-BE49-F238E27FC236}">
                <a16:creationId xmlns:a16="http://schemas.microsoft.com/office/drawing/2014/main" id="{8F934278-49FD-3149-8608-D20F800F4F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0" y="5378450"/>
            <a:ext cx="6032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36215" name="Image" descr="Image">
            <a:extLst>
              <a:ext uri="{FF2B5EF4-FFF2-40B4-BE49-F238E27FC236}">
                <a16:creationId xmlns:a16="http://schemas.microsoft.com/office/drawing/2014/main" id="{D04F5502-9B29-B64B-BF63-ED0F7EF189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014" y="5440363"/>
            <a:ext cx="3460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36216" name="Image" descr="Image">
            <a:extLst>
              <a:ext uri="{FF2B5EF4-FFF2-40B4-BE49-F238E27FC236}">
                <a16:creationId xmlns:a16="http://schemas.microsoft.com/office/drawing/2014/main" id="{E0633A17-0AD2-B346-BCE5-4F4B3539CF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426" y="5370513"/>
            <a:ext cx="6016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36217" name="Image" descr="Image">
            <a:extLst>
              <a:ext uri="{FF2B5EF4-FFF2-40B4-BE49-F238E27FC236}">
                <a16:creationId xmlns:a16="http://schemas.microsoft.com/office/drawing/2014/main" id="{4DFAE848-A1A4-E043-B23C-6F1436EA2B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288" y="5370513"/>
            <a:ext cx="6016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36218" name="Image" descr="Image">
            <a:extLst>
              <a:ext uri="{FF2B5EF4-FFF2-40B4-BE49-F238E27FC236}">
                <a16:creationId xmlns:a16="http://schemas.microsoft.com/office/drawing/2014/main" id="{9DE5D93F-6A2D-B44E-97E3-AC64C2B470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5446713"/>
            <a:ext cx="78105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36219" name="Image" descr="Image">
            <a:extLst>
              <a:ext uri="{FF2B5EF4-FFF2-40B4-BE49-F238E27FC236}">
                <a16:creationId xmlns:a16="http://schemas.microsoft.com/office/drawing/2014/main" id="{351B0762-809E-DB43-8115-5FD0C3D2D6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914" y="5422901"/>
            <a:ext cx="1450975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36220" name="Image" descr="Image">
            <a:extLst>
              <a:ext uri="{FF2B5EF4-FFF2-40B4-BE49-F238E27FC236}">
                <a16:creationId xmlns:a16="http://schemas.microsoft.com/office/drawing/2014/main" id="{1B98A99B-B75C-A64C-9EF1-3E32A80C9C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414" y="5467351"/>
            <a:ext cx="523875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E1B3E61-B61E-C642-B633-B71D0F733E5C}"/>
              </a:ext>
            </a:extLst>
          </p:cNvPr>
          <p:cNvSpPr/>
          <p:nvPr/>
        </p:nvSpPr>
        <p:spPr>
          <a:xfrm>
            <a:off x="4161994" y="6188632"/>
            <a:ext cx="3865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14"/>
              </a:rPr>
              <a:t>https://www.matthewtancik.com/nerf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9840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NeRF:…">
            <a:extLst>
              <a:ext uri="{FF2B5EF4-FFF2-40B4-BE49-F238E27FC236}">
                <a16:creationId xmlns:a16="http://schemas.microsoft.com/office/drawing/2014/main" id="{85A5E63C-CAC7-D349-B00A-99E6C11965F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67354" y="818875"/>
            <a:ext cx="10054504" cy="2503487"/>
          </a:xfrm>
        </p:spPr>
        <p:txBody>
          <a:bodyPr anchor="t">
            <a:normAutofit fontScale="90000"/>
          </a:bodyPr>
          <a:lstStyle/>
          <a:p>
            <a:pPr algn="ctr" defTabSz="211138" eaLnBrk="1" hangingPunct="1">
              <a:lnSpc>
                <a:spcPct val="100000"/>
              </a:lnSpc>
            </a:pPr>
            <a:r>
              <a:rPr lang="en-US" altLang="en-US" dirty="0">
                <a:latin typeface="Helvetica" pitchFamily="2" charset="0"/>
                <a:ea typeface="Avenir Heavy" panose="02000503020000020003" pitchFamily="2" charset="0"/>
                <a:cs typeface="Avenir Heavy" panose="02000503020000020003" pitchFamily="2" charset="0"/>
                <a:sym typeface="Avenir Heavy" panose="02000503020000020003" pitchFamily="2" charset="0"/>
              </a:rPr>
              <a:t>NeRF: </a:t>
            </a:r>
            <a:r>
              <a:rPr lang="en-US" altLang="en-US" dirty="0">
                <a:latin typeface="Helvetica" pitchFamily="2" charset="0"/>
              </a:rPr>
              <a:t>Representing Scenes as </a:t>
            </a:r>
            <a:br>
              <a:rPr lang="en-US" altLang="en-US" dirty="0">
                <a:latin typeface="Helvetica" pitchFamily="2" charset="0"/>
              </a:rPr>
            </a:br>
            <a:r>
              <a:rPr lang="en-US" altLang="en-US" dirty="0">
                <a:latin typeface="Helvetica" pitchFamily="2" charset="0"/>
              </a:rPr>
              <a:t>Neural Radiance Fields for View Synthesis</a:t>
            </a:r>
            <a:br>
              <a:rPr lang="en-US" altLang="en-US" dirty="0">
                <a:latin typeface="Helvetica" pitchFamily="2" charset="0"/>
              </a:rPr>
            </a:br>
            <a:r>
              <a:rPr lang="en-US" altLang="en-US" sz="3600" dirty="0">
                <a:latin typeface="Helvetica" pitchFamily="2" charset="0"/>
              </a:rPr>
              <a:t>ECCV 2020 (best paper honorable mention)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7F3E41-DB3E-9A40-87D5-30B529331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079" y="3054313"/>
            <a:ext cx="8603882" cy="2542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C452B2-4DC4-524E-B75A-D36FBE14E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952" y="2957331"/>
            <a:ext cx="2433793" cy="280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354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Problem: View Interpolation"/>
          <p:cNvSpPr txBox="1">
            <a:spLocks noGrp="1"/>
          </p:cNvSpPr>
          <p:nvPr>
            <p:ph type="title"/>
          </p:nvPr>
        </p:nvSpPr>
        <p:spPr>
          <a:xfrm>
            <a:off x="514345" y="76200"/>
            <a:ext cx="11277600" cy="8382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Train a neural network to represent the </a:t>
            </a:r>
            <a:r>
              <a:rPr lang="en-US" dirty="0" err="1"/>
              <a:t>plenoptic</a:t>
            </a:r>
            <a:r>
              <a:rPr lang="en-US" dirty="0"/>
              <a:t> function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9C9C5-9757-DB4F-A370-AAFC43545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15" name="Inputs: sparsely sampled images of scene"/>
          <p:cNvSpPr txBox="1"/>
          <p:nvPr/>
        </p:nvSpPr>
        <p:spPr>
          <a:xfrm>
            <a:off x="-1303482" y="5641040"/>
            <a:ext cx="8180950" cy="4454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>
            <a:lvl1pPr defTabSz="825500">
              <a:lnSpc>
                <a:spcPct val="100000"/>
              </a:lnSpc>
              <a:defRPr sz="3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412750" fontAlgn="auto" hangingPunct="0">
              <a:spcBef>
                <a:spcPts val="0"/>
              </a:spcBef>
              <a:spcAft>
                <a:spcPts val="0"/>
              </a:spcAft>
            </a:pPr>
            <a:r>
              <a:rPr sz="1900" kern="0">
                <a:solidFill>
                  <a:srgbClr val="000000"/>
                </a:solidFill>
              </a:rPr>
              <a:t>Inputs: sparsely sampled images of scene</a:t>
            </a:r>
          </a:p>
        </p:txBody>
      </p:sp>
      <p:sp>
        <p:nvSpPr>
          <p:cNvPr id="416" name="Outputs: new views of same scene"/>
          <p:cNvSpPr txBox="1"/>
          <p:nvPr/>
        </p:nvSpPr>
        <p:spPr>
          <a:xfrm>
            <a:off x="5314533" y="5641040"/>
            <a:ext cx="8180950" cy="4454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pPr algn="ctr" defTabSz="412750" fontAlgn="auto" hangingPunct="0">
              <a:spcBef>
                <a:spcPts val="0"/>
              </a:spcBef>
              <a:spcAft>
                <a:spcPts val="0"/>
              </a:spcAft>
              <a:defRPr sz="38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900" kern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Outputs: </a:t>
            </a:r>
            <a:r>
              <a:rPr sz="1900" i="1" kern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new </a:t>
            </a:r>
            <a:r>
              <a:rPr sz="1900" kern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t>views of same scene</a:t>
            </a:r>
          </a:p>
        </p:txBody>
      </p:sp>
      <p:sp>
        <p:nvSpPr>
          <p:cNvPr id="417" name="Line"/>
          <p:cNvSpPr/>
          <p:nvPr/>
        </p:nvSpPr>
        <p:spPr>
          <a:xfrm>
            <a:off x="5357779" y="3637623"/>
            <a:ext cx="1476444" cy="1"/>
          </a:xfrm>
          <a:prstGeom prst="line">
            <a:avLst/>
          </a:prstGeom>
          <a:ln w="2032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algn="ctr" defTabSz="412750" fontAlgn="auto" hangingPunct="0">
              <a:spcBef>
                <a:spcPts val="0"/>
              </a:spcBef>
              <a:spcAft>
                <a:spcPts val="0"/>
              </a:spcAft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1600" kern="0">
              <a:solidFill>
                <a:srgbClr val="FFFFFF"/>
              </a:solidFill>
              <a:latin typeface="Helvetica Neue"/>
              <a:sym typeface="Helvetica Neue"/>
            </a:endParaRPr>
          </a:p>
        </p:txBody>
      </p:sp>
      <p:pic>
        <p:nvPicPr>
          <p:cNvPr id="418" name="data3_orchid_nearest.mp4" descr="data3_orchid_nearest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4534" y="1822416"/>
            <a:ext cx="4764919" cy="3630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419" name="spiral_200000_rgb.mp4" descr="spiral_200000_rgb.mp4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22549" y="1822835"/>
            <a:ext cx="4764919" cy="3630414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tancik.com/nerf"/>
          <p:cNvSpPr txBox="1"/>
          <p:nvPr/>
        </p:nvSpPr>
        <p:spPr>
          <a:xfrm>
            <a:off x="5158244" y="6335684"/>
            <a:ext cx="1875513" cy="342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4200" u="sng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121920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sz="2100" kern="0" dirty="0" err="1">
                <a:solidFill>
                  <a:srgbClr val="3E74D1"/>
                </a:solidFill>
              </a:rPr>
              <a:t>tancik.com</a:t>
            </a:r>
            <a:r>
              <a:rPr sz="2100" kern="0" dirty="0">
                <a:solidFill>
                  <a:srgbClr val="3E74D1"/>
                </a:solidFill>
              </a:rPr>
              <a:t>/nerf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955968" y="6644608"/>
            <a:ext cx="1175002" cy="2133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rPr>
              <a:t>Slide credit: Jon Barron</a:t>
            </a:r>
          </a:p>
        </p:txBody>
      </p:sp>
    </p:spTree>
    <p:extLst>
      <p:ext uri="{BB962C8B-B14F-4D97-AF65-F5344CB8AC3E}">
        <p14:creationId xmlns:p14="http://schemas.microsoft.com/office/powerpoint/2010/main" val="3445811676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4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000" fill="hold"/>
                                        <p:tgtEl>
                                          <p:spTgt spid="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0" fill="hold" display="0">
                  <p:stCondLst>
                    <p:cond delay="indefinite"/>
                  </p:stCondLst>
                </p:cTn>
                <p:tgtEl>
                  <p:spTgt spid="418"/>
                </p:tgtEl>
              </p:cMediaNode>
            </p:video>
            <p:seq concurrent="1" prevAc="none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8"/>
                  </p:tgtEl>
                </p:cond>
              </p:nextCondLst>
            </p:seq>
            <p:video>
              <p:cMediaNode vol="0">
                <p:cTn id="16" fill="hold" display="0">
                  <p:stCondLst>
                    <p:cond delay="indefinite"/>
                  </p:stCondLst>
                </p:cTn>
                <p:tgtEl>
                  <p:spTgt spid="419"/>
                </p:tgtEl>
              </p:cMediaNode>
            </p:video>
            <p:seq concurrent="1" prevAc="none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D2CEA-0115-A441-B351-F97721CB3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Neural radiance field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10A178A-8C8E-C147-ADBE-2C6FC5BF6901}"/>
              </a:ext>
            </a:extLst>
          </p:cNvPr>
          <p:cNvGrpSpPr/>
          <p:nvPr/>
        </p:nvGrpSpPr>
        <p:grpSpPr>
          <a:xfrm>
            <a:off x="1511442" y="5408292"/>
            <a:ext cx="9572625" cy="239436"/>
            <a:chOff x="1566862" y="3681413"/>
            <a:chExt cx="9572625" cy="239436"/>
          </a:xfrm>
        </p:grpSpPr>
        <p:sp>
          <p:nvSpPr>
            <p:cNvPr id="3" name="Line 6">
              <a:extLst>
                <a:ext uri="{FF2B5EF4-FFF2-40B4-BE49-F238E27FC236}">
                  <a16:creationId xmlns:a16="http://schemas.microsoft.com/office/drawing/2014/main" id="{05C38FC7-8C23-CE49-B203-6DDF14E81A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66862" y="3788530"/>
              <a:ext cx="9572625" cy="28855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Oval 5">
              <a:extLst>
                <a:ext uri="{FF2B5EF4-FFF2-40B4-BE49-F238E27FC236}">
                  <a16:creationId xmlns:a16="http://schemas.microsoft.com/office/drawing/2014/main" id="{947464E0-4B89-F846-BAD8-B46037EF3C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0177" y="3686799"/>
              <a:ext cx="228600" cy="228600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FFFF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" name="Oval 5">
              <a:extLst>
                <a:ext uri="{FF2B5EF4-FFF2-40B4-BE49-F238E27FC236}">
                  <a16:creationId xmlns:a16="http://schemas.microsoft.com/office/drawing/2014/main" id="{59BCE91E-EEE3-814A-A074-1F01FFF2A7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4583" y="3686799"/>
              <a:ext cx="228600" cy="22860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FFFF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C240A41-2A23-8540-975E-0A267884F7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78990" y="3686799"/>
              <a:ext cx="228600" cy="22860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FFFF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Oval 5">
              <a:extLst>
                <a:ext uri="{FF2B5EF4-FFF2-40B4-BE49-F238E27FC236}">
                  <a16:creationId xmlns:a16="http://schemas.microsoft.com/office/drawing/2014/main" id="{F14EDEAF-049F-E647-89D1-E2121F76B8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12380" y="3686799"/>
              <a:ext cx="228600" cy="228600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FFFF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1E4D684-6435-8549-AC9A-C126B15DCE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7974" y="3692249"/>
              <a:ext cx="228600" cy="22860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FFFF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AB9B885-9780-EF4D-B420-9001DEC396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5771" y="3686799"/>
              <a:ext cx="228600" cy="22860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FFFF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B3ABC06-DDE4-8D45-9A69-3B0F209CAB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56786" y="3681413"/>
              <a:ext cx="228600" cy="22860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FFFF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6804430-FDD4-D447-A681-368818CAB7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3568" y="3692249"/>
              <a:ext cx="228600" cy="22860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FFFF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BCC6347-FDBE-AC4C-953E-18582E2C32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1365" y="3686799"/>
              <a:ext cx="228600" cy="22860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FFFF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5A99CF9E-0065-EB4B-8CB0-D47CD939408B}"/>
              </a:ext>
            </a:extLst>
          </p:cNvPr>
          <p:cNvSpPr/>
          <p:nvPr/>
        </p:nvSpPr>
        <p:spPr>
          <a:xfrm>
            <a:off x="1947717" y="4636360"/>
            <a:ext cx="87000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" indent="0"/>
            <a:r>
              <a:rPr lang="en-US" altLang="en-US" sz="2000" dirty="0"/>
              <a:t>Volumetric “fog” model: Every 5D input gets mapped to </a:t>
            </a:r>
            <a:r>
              <a:rPr lang="en-US" altLang="en-US" sz="2000" b="1" dirty="0"/>
              <a:t>Color</a:t>
            </a:r>
            <a:r>
              <a:rPr lang="en-US" altLang="en-US" sz="2000" dirty="0"/>
              <a:t> and </a:t>
            </a:r>
            <a:r>
              <a:rPr lang="en-US" altLang="en-US" sz="2000" b="1" dirty="0"/>
              <a:t>Density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E23BDEA-5941-0D4D-9365-549B95258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580" y="1305852"/>
            <a:ext cx="7992953" cy="295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5580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C2029-41B1-D041-B56C-EFBE91C2F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NeRF rendering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E244CD24-7932-D443-8D21-D086FB346CA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914400"/>
                <a:ext cx="6054436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At every point you know color and density: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Need to integrate these values to render a pixel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Idea: sum how much light reaches each point * visibility * color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E244CD24-7932-D443-8D21-D086FB346C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6054436" cy="5257800"/>
              </a:xfrm>
              <a:blipFill>
                <a:blip r:embed="rId3"/>
                <a:stretch>
                  <a:fillRect l="-1887" t="-1449" r="-3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93ED96E-4F38-1349-AEF4-A6B077B09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028" y="1089660"/>
            <a:ext cx="5719951" cy="490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367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746A3F-9F02-2841-819B-15EC4925D316}"/>
              </a:ext>
            </a:extLst>
          </p:cNvPr>
          <p:cNvCxnSpPr/>
          <p:nvPr/>
        </p:nvCxnSpPr>
        <p:spPr bwMode="auto">
          <a:xfrm>
            <a:off x="7509252" y="3615520"/>
            <a:ext cx="1747075" cy="174707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C6D4B8A-188E-934D-850C-595C78C9A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529" y="1307396"/>
            <a:ext cx="5430398" cy="46588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F111B8-A716-C34E-9889-DA2FA63A8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to render a pixel: Volume rendering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BA104E-CA98-BD4F-84BF-E3DAED01B9CC}"/>
              </a:ext>
            </a:extLst>
          </p:cNvPr>
          <p:cNvGrpSpPr/>
          <p:nvPr/>
        </p:nvGrpSpPr>
        <p:grpSpPr>
          <a:xfrm>
            <a:off x="882915" y="974695"/>
            <a:ext cx="4141358" cy="523220"/>
            <a:chOff x="666749" y="935117"/>
            <a:chExt cx="4141358" cy="5232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78AEEF3-F378-0B45-8FB2-92F5BCED3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45970" y="1002947"/>
              <a:ext cx="1862137" cy="41076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1FAA744-AC1D-9E4C-B5AC-1B58ACC40D8F}"/>
                </a:ext>
              </a:extLst>
            </p:cNvPr>
            <p:cNvSpPr txBox="1"/>
            <p:nvPr/>
          </p:nvSpPr>
          <p:spPr>
            <a:xfrm>
              <a:off x="666749" y="935117"/>
              <a:ext cx="2228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Given: a ray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795EAAC-F981-174A-9AEE-2268E5DEF9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019" y="1605395"/>
            <a:ext cx="3048000" cy="1333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CA23C0-6A64-E342-83AB-82CB1E74F6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7877" y="2109079"/>
            <a:ext cx="1905000" cy="3937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C11567-9D34-7F44-997E-6382EE963569}"/>
              </a:ext>
            </a:extLst>
          </p:cNvPr>
          <p:cNvGrpSpPr/>
          <p:nvPr/>
        </p:nvGrpSpPr>
        <p:grpSpPr>
          <a:xfrm>
            <a:off x="882914" y="4642281"/>
            <a:ext cx="6695521" cy="1732692"/>
            <a:chOff x="666746" y="3067931"/>
            <a:chExt cx="6695521" cy="17326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C89753C-58D3-2C4F-9FB1-06569832A323}"/>
                    </a:ext>
                  </a:extLst>
                </p:cNvPr>
                <p:cNvSpPr txBox="1"/>
                <p:nvPr/>
              </p:nvSpPr>
              <p:spPr>
                <a:xfrm>
                  <a:off x="666746" y="3067931"/>
                  <a:ext cx="669552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/>
                    <a:t>Transmittance: how much light reaches point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C89753C-58D3-2C4F-9FB1-06569832A3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746" y="3067931"/>
                  <a:ext cx="6695521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1515" t="-10811" b="-243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28DB13E-F344-E34A-B7F1-7E2414626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33502" y="3482150"/>
              <a:ext cx="3048000" cy="1318473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CD481E4-A3DB-1F41-A0A4-CCAA137FD894}"/>
              </a:ext>
            </a:extLst>
          </p:cNvPr>
          <p:cNvGrpSpPr/>
          <p:nvPr/>
        </p:nvGrpSpPr>
        <p:grpSpPr>
          <a:xfrm>
            <a:off x="9075034" y="3881319"/>
            <a:ext cx="706567" cy="501887"/>
            <a:chOff x="9075034" y="3881319"/>
            <a:chExt cx="706567" cy="501887"/>
          </a:xfrm>
        </p:grpSpPr>
        <p:sp>
          <p:nvSpPr>
            <p:cNvPr id="22" name="Right Brace 21">
              <a:extLst>
                <a:ext uri="{FF2B5EF4-FFF2-40B4-BE49-F238E27FC236}">
                  <a16:creationId xmlns:a16="http://schemas.microsoft.com/office/drawing/2014/main" id="{28BB2DB7-81B7-954C-BEC8-1B4EF9E7558E}"/>
                </a:ext>
              </a:extLst>
            </p:cNvPr>
            <p:cNvSpPr/>
            <p:nvPr/>
          </p:nvSpPr>
          <p:spPr bwMode="auto">
            <a:xfrm rot="2700000">
              <a:off x="9187316" y="3769037"/>
              <a:ext cx="283569" cy="508134"/>
            </a:xfrm>
            <a:prstGeom prst="rightBrace">
              <a:avLst>
                <a:gd name="adj1" fmla="val 44798"/>
                <a:gd name="adj2" fmla="val 5000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74CDE7C-8E60-E744-8B4F-10E7F78F6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476801" y="3976806"/>
              <a:ext cx="304800" cy="40640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4FD2F3C-9329-C34B-9190-C8744FDA3107}"/>
              </a:ext>
            </a:extLst>
          </p:cNvPr>
          <p:cNvGrpSpPr/>
          <p:nvPr/>
        </p:nvGrpSpPr>
        <p:grpSpPr>
          <a:xfrm>
            <a:off x="914399" y="3046375"/>
            <a:ext cx="6982691" cy="1026761"/>
            <a:chOff x="511873" y="3228945"/>
            <a:chExt cx="6982691" cy="102676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839F714-54AE-3342-ADD1-AE0D2E72C426}"/>
                </a:ext>
              </a:extLst>
            </p:cNvPr>
            <p:cNvSpPr txBox="1"/>
            <p:nvPr/>
          </p:nvSpPr>
          <p:spPr>
            <a:xfrm>
              <a:off x="511873" y="3228945"/>
              <a:ext cx="69826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Alpha: How much light a ray segment contributes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7DAAC7A-D5FF-BC49-B6EE-B9945C0FC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47144" y="3819399"/>
              <a:ext cx="3679128" cy="43630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2389821-9BC2-3642-9194-07D78E410D73}"/>
              </a:ext>
            </a:extLst>
          </p:cNvPr>
          <p:cNvGrpSpPr/>
          <p:nvPr/>
        </p:nvGrpSpPr>
        <p:grpSpPr>
          <a:xfrm>
            <a:off x="5754205" y="964547"/>
            <a:ext cx="5103035" cy="523220"/>
            <a:chOff x="4419812" y="843333"/>
            <a:chExt cx="5103035" cy="52322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1676429-5937-7548-AABA-7B3C3BC8B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504042" y="919798"/>
              <a:ext cx="1018805" cy="38465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1A6D1D0-D0F0-9247-8511-8B1B531E7145}"/>
                </a:ext>
              </a:extLst>
            </p:cNvPr>
            <p:cNvSpPr txBox="1"/>
            <p:nvPr/>
          </p:nvSpPr>
          <p:spPr>
            <a:xfrm>
              <a:off x="4419812" y="843333"/>
              <a:ext cx="46589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At every point you know: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472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C57F3-9ABF-BE4B-91F6-F1E7DCA11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Training: Optimization with reconstruction loss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67C8C53-B518-9049-963F-623452F545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22F2AA-65B6-8E4E-BCF6-057351B72E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36"/>
          <a:stretch/>
        </p:blipFill>
        <p:spPr>
          <a:xfrm>
            <a:off x="885191" y="883920"/>
            <a:ext cx="10566399" cy="490728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FCA6209-F99C-CE46-AC77-7F0A340C7232}"/>
              </a:ext>
            </a:extLst>
          </p:cNvPr>
          <p:cNvGrpSpPr/>
          <p:nvPr/>
        </p:nvGrpSpPr>
        <p:grpSpPr>
          <a:xfrm>
            <a:off x="3848100" y="5344024"/>
            <a:ext cx="5126990" cy="1442991"/>
            <a:chOff x="3437890" y="5440230"/>
            <a:chExt cx="5956300" cy="16764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4F10509-5DD3-FD41-BA42-7E9A92C05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37890" y="5440230"/>
              <a:ext cx="5956300" cy="16764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9B5E082-3DDF-254B-9F71-7DDDB22D4F96}"/>
                </a:ext>
              </a:extLst>
            </p:cNvPr>
            <p:cNvSpPr/>
            <p:nvPr/>
          </p:nvSpPr>
          <p:spPr bwMode="auto">
            <a:xfrm>
              <a:off x="5257800" y="5821680"/>
              <a:ext cx="228600" cy="35052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5064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Goal: Novel view rendering</a:t>
            </a:r>
          </a:p>
        </p:txBody>
      </p:sp>
      <p:pic>
        <p:nvPicPr>
          <p:cNvPr id="17" name="Picture 7">
            <a:extLst>
              <a:ext uri="{FF2B5EF4-FFF2-40B4-BE49-F238E27FC236}">
                <a16:creationId xmlns:a16="http://schemas.microsoft.com/office/drawing/2014/main" id="{67D26801-49AC-4841-AA0C-F889C23BB4B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12187" y="3097189"/>
            <a:ext cx="4599709" cy="33237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D31635CC-7588-6140-A5A6-EC86FBBF419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12187" y="3097189"/>
            <a:ext cx="4599709" cy="33237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CEAB06A7-7AB3-0642-844B-6657C1FD9623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12187" y="3097189"/>
            <a:ext cx="4599709" cy="33237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914400"/>
            <a:ext cx="6830291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800" dirty="0"/>
              <a:t>Given several images of the same object or scene from known viewpoints, how can we generate a rendering of the same scene from a novel viewpoint?</a:t>
            </a:r>
          </a:p>
          <a:p>
            <a:pPr>
              <a:buFontTx/>
              <a:buChar char="•"/>
            </a:pPr>
            <a:r>
              <a:rPr lang="en-US" dirty="0"/>
              <a:t>Multiview stereo answer: create a textured 3D model from the images, use traditional graphics to render</a:t>
            </a:r>
          </a:p>
          <a:p>
            <a:pPr>
              <a:buFontTx/>
              <a:buChar char="•"/>
            </a:pPr>
            <a:r>
              <a:rPr lang="en-US" dirty="0"/>
              <a:t>Alternate answer: model the </a:t>
            </a:r>
            <a:r>
              <a:rPr lang="en-US" i="1" dirty="0"/>
              <a:t>light field </a:t>
            </a:r>
            <a:r>
              <a:rPr lang="en-US" dirty="0"/>
              <a:t>of the scene, sample new views from it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19A21D-ED84-4A4B-B5BD-6B7412AC41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09367" y="4662055"/>
            <a:ext cx="727364" cy="72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279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73993-EED5-D749-9F6B-C49EACF7B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9F634-BAD6-D449-A364-E350A81182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lumpyroots_200k_rgb" descr="lumpyroots_200k_rgb">
            <a:hlinkClick r:id="" action="ppaction://media"/>
            <a:extLst>
              <a:ext uri="{FF2B5EF4-FFF2-40B4-BE49-F238E27FC236}">
                <a16:creationId xmlns:a16="http://schemas.microsoft.com/office/drawing/2014/main" id="{1A4E6448-EBCF-5846-A988-5AD395BAA3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1267" y="1645505"/>
            <a:ext cx="5481775" cy="4176590"/>
          </a:xfrm>
          <a:prstGeom prst="rect">
            <a:avLst/>
          </a:prstGeom>
        </p:spPr>
      </p:pic>
      <p:pic>
        <p:nvPicPr>
          <p:cNvPr id="7" name="piano_200k_rgb" descr="piano_200k_rgb">
            <a:hlinkClick r:id="" action="ppaction://media"/>
            <a:extLst>
              <a:ext uri="{FF2B5EF4-FFF2-40B4-BE49-F238E27FC236}">
                <a16:creationId xmlns:a16="http://schemas.microsoft.com/office/drawing/2014/main" id="{EED0F8F0-67AB-B541-ACA7-5136D7E63DD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60123" y="1645505"/>
            <a:ext cx="5481774" cy="417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52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nth_grid_3" descr="synth_grid_3">
            <a:hlinkClick r:id="" action="ppaction://media"/>
            <a:extLst>
              <a:ext uri="{FF2B5EF4-FFF2-40B4-BE49-F238E27FC236}">
                <a16:creationId xmlns:a16="http://schemas.microsoft.com/office/drawing/2014/main" id="{4FC41876-3B20-3B4D-94EB-2BDE7AF312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47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88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C2029-41B1-D041-B56C-EFBE91C2F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Positional Encoding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244CD24-7932-D443-8D21-D086FB346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740208" cy="66656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As is, MLPs don’t like to represent high-frequency functions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10874D-0BF3-4F40-C3B8-579810B09A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114" y="2156625"/>
            <a:ext cx="3312622" cy="2361869"/>
          </a:xfrm>
          <a:prstGeom prst="rect">
            <a:avLst/>
          </a:prstGeom>
        </p:spPr>
      </p:pic>
      <p:pic>
        <p:nvPicPr>
          <p:cNvPr id="8" name="fox_none_1e-2_label.mp4" descr="fox_none_1e-2_label.mp4">
            <a:extLst>
              <a:ext uri="{FF2B5EF4-FFF2-40B4-BE49-F238E27FC236}">
                <a16:creationId xmlns:a16="http://schemas.microsoft.com/office/drawing/2014/main" id="{317FEF79-005E-B90F-F785-4357E4D4B527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87149" y="1545025"/>
            <a:ext cx="3585068" cy="3585068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1320D877-08BC-09AC-BB56-0217A9D2EF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9534" y="1545025"/>
            <a:ext cx="3585068" cy="3585068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MLP output">
            <a:extLst>
              <a:ext uri="{FF2B5EF4-FFF2-40B4-BE49-F238E27FC236}">
                <a16:creationId xmlns:a16="http://schemas.microsoft.com/office/drawing/2014/main" id="{2E6109B9-216D-A80E-ECF5-D5595D93B6CD}"/>
              </a:ext>
            </a:extLst>
          </p:cNvPr>
          <p:cNvSpPr txBox="1"/>
          <p:nvPr/>
        </p:nvSpPr>
        <p:spPr>
          <a:xfrm>
            <a:off x="4258623" y="5185598"/>
            <a:ext cx="3242120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4000" b="0">
                <a:solidFill>
                  <a:srgbClr val="217991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algn="ctr" defTabSz="412750" hangingPunct="0"/>
            <a:r>
              <a:rPr sz="2000" kern="0"/>
              <a:t>MLP output</a:t>
            </a:r>
          </a:p>
        </p:txBody>
      </p:sp>
      <p:sp>
        <p:nvSpPr>
          <p:cNvPr id="11" name="Supervision image">
            <a:extLst>
              <a:ext uri="{FF2B5EF4-FFF2-40B4-BE49-F238E27FC236}">
                <a16:creationId xmlns:a16="http://schemas.microsoft.com/office/drawing/2014/main" id="{F0EBAA86-5EB9-5CB9-B8E7-230389593747}"/>
              </a:ext>
            </a:extLst>
          </p:cNvPr>
          <p:cNvSpPr txBox="1"/>
          <p:nvPr/>
        </p:nvSpPr>
        <p:spPr>
          <a:xfrm>
            <a:off x="8001008" y="5185598"/>
            <a:ext cx="3242120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4000" b="0">
                <a:solidFill>
                  <a:srgbClr val="217991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algn="ctr" defTabSz="412750" hangingPunct="0"/>
            <a:r>
              <a:rPr sz="2000" kern="0"/>
              <a:t>Supervision image</a:t>
            </a:r>
          </a:p>
        </p:txBody>
      </p:sp>
      <p:sp>
        <p:nvSpPr>
          <p:cNvPr id="13" name="Rahaman et al. 2019, Basri et al. 2020">
            <a:extLst>
              <a:ext uri="{FF2B5EF4-FFF2-40B4-BE49-F238E27FC236}">
                <a16:creationId xmlns:a16="http://schemas.microsoft.com/office/drawing/2014/main" id="{7A2CB2ED-BAB6-2F17-4063-F06D50AFF76E}"/>
              </a:ext>
            </a:extLst>
          </p:cNvPr>
          <p:cNvSpPr txBox="1"/>
          <p:nvPr/>
        </p:nvSpPr>
        <p:spPr>
          <a:xfrm>
            <a:off x="1027174" y="6366585"/>
            <a:ext cx="10137653" cy="411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457200">
              <a:lnSpc>
                <a:spcPts val="6400"/>
              </a:lnSpc>
              <a:defRPr sz="35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defTabSz="228600" hangingPunct="0">
              <a:lnSpc>
                <a:spcPts val="3200"/>
              </a:lnSpc>
            </a:pPr>
            <a:r>
              <a:rPr sz="1750" kern="0" dirty="0" err="1">
                <a:solidFill>
                  <a:srgbClr val="000000"/>
                </a:solidFill>
              </a:rPr>
              <a:t>Rahaman</a:t>
            </a:r>
            <a:r>
              <a:rPr sz="1750" kern="0" dirty="0">
                <a:solidFill>
                  <a:srgbClr val="000000"/>
                </a:solidFill>
              </a:rPr>
              <a:t> et al. 2019, </a:t>
            </a:r>
            <a:r>
              <a:rPr sz="1750" kern="0" dirty="0" err="1">
                <a:solidFill>
                  <a:srgbClr val="000000"/>
                </a:solidFill>
              </a:rPr>
              <a:t>Basri</a:t>
            </a:r>
            <a:r>
              <a:rPr sz="1750" kern="0" dirty="0">
                <a:solidFill>
                  <a:srgbClr val="000000"/>
                </a:solidFill>
              </a:rPr>
              <a:t> et al. 2020</a:t>
            </a:r>
            <a:endParaRPr sz="1750" kern="0" dirty="0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  <p:extLst>
      <p:ext uri="{BB962C8B-B14F-4D97-AF65-F5344CB8AC3E}">
        <p14:creationId xmlns:p14="http://schemas.microsoft.com/office/powerpoint/2010/main" val="69911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C2029-41B1-D041-B56C-EFBE91C2F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Positional Encoding</a:t>
            </a:r>
          </a:p>
        </p:txBody>
      </p:sp>
      <p:sp>
        <p:nvSpPr>
          <p:cNvPr id="13" name="Rahaman et al. 2019, Basri et al. 2020">
            <a:extLst>
              <a:ext uri="{FF2B5EF4-FFF2-40B4-BE49-F238E27FC236}">
                <a16:creationId xmlns:a16="http://schemas.microsoft.com/office/drawing/2014/main" id="{7A2CB2ED-BAB6-2F17-4063-F06D50AFF76E}"/>
              </a:ext>
            </a:extLst>
          </p:cNvPr>
          <p:cNvSpPr txBox="1"/>
          <p:nvPr/>
        </p:nvSpPr>
        <p:spPr>
          <a:xfrm>
            <a:off x="1027174" y="6366585"/>
            <a:ext cx="10137653" cy="411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457200">
              <a:lnSpc>
                <a:spcPts val="6400"/>
              </a:lnSpc>
              <a:defRPr sz="35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defTabSz="228600" hangingPunct="0">
              <a:lnSpc>
                <a:spcPts val="3200"/>
              </a:lnSpc>
            </a:pPr>
            <a:r>
              <a:rPr sz="1750" kern="0" dirty="0" err="1">
                <a:solidFill>
                  <a:srgbClr val="000000"/>
                </a:solidFill>
              </a:rPr>
              <a:t>Rahaman</a:t>
            </a:r>
            <a:r>
              <a:rPr sz="1750" kern="0" dirty="0">
                <a:solidFill>
                  <a:srgbClr val="000000"/>
                </a:solidFill>
              </a:rPr>
              <a:t> et al. 2019, </a:t>
            </a:r>
            <a:r>
              <a:rPr sz="1750" kern="0" dirty="0" err="1">
                <a:solidFill>
                  <a:srgbClr val="000000"/>
                </a:solidFill>
              </a:rPr>
              <a:t>Basri</a:t>
            </a:r>
            <a:r>
              <a:rPr sz="1750" kern="0" dirty="0">
                <a:solidFill>
                  <a:srgbClr val="000000"/>
                </a:solidFill>
              </a:rPr>
              <a:t> et al. 2020</a:t>
            </a:r>
            <a:endParaRPr sz="1750" kern="0" dirty="0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04545FE7-0D06-4874-88E8-CA35465D0742}"/>
              </a:ext>
            </a:extLst>
          </p:cNvPr>
          <p:cNvSpPr txBox="1">
            <a:spLocks/>
          </p:cNvSpPr>
          <p:nvPr/>
        </p:nvSpPr>
        <p:spPr bwMode="auto">
          <a:xfrm>
            <a:off x="914400" y="5544671"/>
            <a:ext cx="10740208" cy="66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endParaRPr lang="en-US" kern="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A5F6AB-ED18-715D-AC2C-CEB3DE7A28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kern="0" dirty="0"/>
              <a:t>Help the MLP by providing it with high-frequency transformations of input coordinates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endParaRPr lang="en-US" kern="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kern="0" dirty="0"/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945879-825D-90A9-7469-63A42B71F2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8029" y="1846990"/>
            <a:ext cx="7772400" cy="622788"/>
          </a:xfrm>
          <a:prstGeom prst="rect">
            <a:avLst/>
          </a:prstGeom>
        </p:spPr>
      </p:pic>
      <p:pic>
        <p:nvPicPr>
          <p:cNvPr id="14" name="fox_sc16_1e-3_label.mp4" descr="fox_sc16_1e-3_label.mp4">
            <a:extLst>
              <a:ext uri="{FF2B5EF4-FFF2-40B4-BE49-F238E27FC236}">
                <a16:creationId xmlns:a16="http://schemas.microsoft.com/office/drawing/2014/main" id="{C22A1854-29F7-F033-D99C-4795B107D001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40928" y="2668522"/>
            <a:ext cx="3513680" cy="3513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E.mp4" descr="PE.mp4">
            <a:extLst>
              <a:ext uri="{FF2B5EF4-FFF2-40B4-BE49-F238E27FC236}">
                <a16:creationId xmlns:a16="http://schemas.microsoft.com/office/drawing/2014/main" id="{17A201AC-8C53-1D07-86CA-CDEC614C26D8}"/>
              </a:ext>
            </a:extLst>
          </p:cNvPr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4501" y="2895814"/>
            <a:ext cx="4551820" cy="30345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F426DE8E-7FA1-3374-9BF4-95ABA89CF4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0665" y="3176109"/>
            <a:ext cx="120651" cy="107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6C3C2E7E-D017-67F9-0B67-17EBCF6797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07229" y="3152901"/>
            <a:ext cx="101601" cy="165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AA96EEE6-DC32-1AA4-4D0B-8ED4DAA8EC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64982" y="3156076"/>
            <a:ext cx="76201" cy="15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1A1A7878-3B3F-F998-C68B-1B17ABB4E10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21880" y="3156076"/>
            <a:ext cx="95251" cy="15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" descr="Image">
            <a:extLst>
              <a:ext uri="{FF2B5EF4-FFF2-40B4-BE49-F238E27FC236}">
                <a16:creationId xmlns:a16="http://schemas.microsoft.com/office/drawing/2014/main" id="{1A17ADCE-0218-9F7B-C562-E552F9B34EF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75332" y="3141069"/>
            <a:ext cx="101601" cy="165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Image" descr="Image">
            <a:extLst>
              <a:ext uri="{FF2B5EF4-FFF2-40B4-BE49-F238E27FC236}">
                <a16:creationId xmlns:a16="http://schemas.microsoft.com/office/drawing/2014/main" id="{D046D495-16AE-8B7D-23E0-F8375FC9F43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63739" y="5586618"/>
            <a:ext cx="806451" cy="234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50E0FE2E-5333-A548-7B2D-DAF04B2285F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21880" y="2939008"/>
            <a:ext cx="139701" cy="107951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Line">
            <a:extLst>
              <a:ext uri="{FF2B5EF4-FFF2-40B4-BE49-F238E27FC236}">
                <a16:creationId xmlns:a16="http://schemas.microsoft.com/office/drawing/2014/main" id="{A0300E18-B653-B9D6-501F-EB6F7FDE0427}"/>
              </a:ext>
            </a:extLst>
          </p:cNvPr>
          <p:cNvSpPr/>
          <p:nvPr/>
        </p:nvSpPr>
        <p:spPr>
          <a:xfrm>
            <a:off x="4087503" y="4469890"/>
            <a:ext cx="380892" cy="0"/>
          </a:xfrm>
          <a:prstGeom prst="line">
            <a:avLst/>
          </a:prstGeom>
          <a:ln w="63500">
            <a:solidFill>
              <a:srgbClr val="217991"/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pPr algn="ctr" defTabSz="1219169" hangingPunct="0">
              <a:defRPr sz="2400" b="0">
                <a:solidFill>
                  <a:srgbClr val="5E5E5E"/>
                </a:solidFill>
              </a:defRPr>
            </a:pPr>
            <a:endParaRPr sz="1200" kern="0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6" name="Image" descr="Image">
            <a:extLst>
              <a:ext uri="{FF2B5EF4-FFF2-40B4-BE49-F238E27FC236}">
                <a16:creationId xmlns:a16="http://schemas.microsoft.com/office/drawing/2014/main" id="{D17C696E-38E6-C89A-10CA-013727714BC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98956" y="3156076"/>
            <a:ext cx="107951" cy="1587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7" name="Group">
            <a:extLst>
              <a:ext uri="{FF2B5EF4-FFF2-40B4-BE49-F238E27FC236}">
                <a16:creationId xmlns:a16="http://schemas.microsoft.com/office/drawing/2014/main" id="{2AB01C06-95BA-6ED8-25A5-7900670E9118}"/>
              </a:ext>
            </a:extLst>
          </p:cNvPr>
          <p:cNvGrpSpPr/>
          <p:nvPr/>
        </p:nvGrpSpPr>
        <p:grpSpPr>
          <a:xfrm>
            <a:off x="4435074" y="3064309"/>
            <a:ext cx="2658264" cy="2711501"/>
            <a:chOff x="0" y="0"/>
            <a:chExt cx="5316526" cy="5422999"/>
          </a:xfrm>
        </p:grpSpPr>
        <p:sp>
          <p:nvSpPr>
            <p:cNvPr id="128" name="Circle">
              <a:extLst>
                <a:ext uri="{FF2B5EF4-FFF2-40B4-BE49-F238E27FC236}">
                  <a16:creationId xmlns:a16="http://schemas.microsoft.com/office/drawing/2014/main" id="{23C63DA9-E990-C95B-A054-680D5AD24FAF}"/>
                </a:ext>
              </a:extLst>
            </p:cNvPr>
            <p:cNvSpPr/>
            <p:nvPr/>
          </p:nvSpPr>
          <p:spPr>
            <a:xfrm>
              <a:off x="958902" y="790119"/>
              <a:ext cx="548132" cy="548133"/>
            </a:xfrm>
            <a:prstGeom prst="ellipse">
              <a:avLst/>
            </a:prstGeom>
            <a:solidFill>
              <a:srgbClr val="59CAAE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29" name="Circle">
              <a:extLst>
                <a:ext uri="{FF2B5EF4-FFF2-40B4-BE49-F238E27FC236}">
                  <a16:creationId xmlns:a16="http://schemas.microsoft.com/office/drawing/2014/main" id="{444C93B1-3921-F5A1-31B5-C498891FDC21}"/>
                </a:ext>
              </a:extLst>
            </p:cNvPr>
            <p:cNvSpPr/>
            <p:nvPr/>
          </p:nvSpPr>
          <p:spPr>
            <a:xfrm>
              <a:off x="958902" y="1607489"/>
              <a:ext cx="548132" cy="548132"/>
            </a:xfrm>
            <a:prstGeom prst="ellipse">
              <a:avLst/>
            </a:prstGeom>
            <a:solidFill>
              <a:srgbClr val="59CAAE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0" name="Circle">
              <a:extLst>
                <a:ext uri="{FF2B5EF4-FFF2-40B4-BE49-F238E27FC236}">
                  <a16:creationId xmlns:a16="http://schemas.microsoft.com/office/drawing/2014/main" id="{2934F59A-BFA4-552D-4AB7-0EFE9C57BE2C}"/>
                </a:ext>
              </a:extLst>
            </p:cNvPr>
            <p:cNvSpPr/>
            <p:nvPr/>
          </p:nvSpPr>
          <p:spPr>
            <a:xfrm>
              <a:off x="958902" y="2424859"/>
              <a:ext cx="548132" cy="548132"/>
            </a:xfrm>
            <a:prstGeom prst="ellipse">
              <a:avLst/>
            </a:prstGeom>
            <a:solidFill>
              <a:srgbClr val="59CAAE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1" name="Circle">
              <a:extLst>
                <a:ext uri="{FF2B5EF4-FFF2-40B4-BE49-F238E27FC236}">
                  <a16:creationId xmlns:a16="http://schemas.microsoft.com/office/drawing/2014/main" id="{60863E7B-5835-F951-8BEA-55985730CDA3}"/>
                </a:ext>
              </a:extLst>
            </p:cNvPr>
            <p:cNvSpPr/>
            <p:nvPr/>
          </p:nvSpPr>
          <p:spPr>
            <a:xfrm>
              <a:off x="958902" y="3242229"/>
              <a:ext cx="548132" cy="548132"/>
            </a:xfrm>
            <a:prstGeom prst="ellipse">
              <a:avLst/>
            </a:prstGeom>
            <a:solidFill>
              <a:srgbClr val="59CAAE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2" name="Circle">
              <a:extLst>
                <a:ext uri="{FF2B5EF4-FFF2-40B4-BE49-F238E27FC236}">
                  <a16:creationId xmlns:a16="http://schemas.microsoft.com/office/drawing/2014/main" id="{EDAE77FC-E834-B282-8F4E-1AE212A825DA}"/>
                </a:ext>
              </a:extLst>
            </p:cNvPr>
            <p:cNvSpPr/>
            <p:nvPr/>
          </p:nvSpPr>
          <p:spPr>
            <a:xfrm>
              <a:off x="958902" y="4059598"/>
              <a:ext cx="548132" cy="548132"/>
            </a:xfrm>
            <a:prstGeom prst="ellipse">
              <a:avLst/>
            </a:prstGeom>
            <a:solidFill>
              <a:srgbClr val="59CAAE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3" name="Circle">
              <a:extLst>
                <a:ext uri="{FF2B5EF4-FFF2-40B4-BE49-F238E27FC236}">
                  <a16:creationId xmlns:a16="http://schemas.microsoft.com/office/drawing/2014/main" id="{F45405BB-DB59-EF9B-64BA-D45FC99D2811}"/>
                </a:ext>
              </a:extLst>
            </p:cNvPr>
            <p:cNvSpPr/>
            <p:nvPr/>
          </p:nvSpPr>
          <p:spPr>
            <a:xfrm>
              <a:off x="1914317" y="790119"/>
              <a:ext cx="548132" cy="548133"/>
            </a:xfrm>
            <a:prstGeom prst="ellipse">
              <a:avLst/>
            </a:prstGeom>
            <a:solidFill>
              <a:srgbClr val="59CAAE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4" name="Circle">
              <a:extLst>
                <a:ext uri="{FF2B5EF4-FFF2-40B4-BE49-F238E27FC236}">
                  <a16:creationId xmlns:a16="http://schemas.microsoft.com/office/drawing/2014/main" id="{F2E413B0-8B3A-1BAE-28D2-1ECE45E26A45}"/>
                </a:ext>
              </a:extLst>
            </p:cNvPr>
            <p:cNvSpPr/>
            <p:nvPr/>
          </p:nvSpPr>
          <p:spPr>
            <a:xfrm>
              <a:off x="1914317" y="1607489"/>
              <a:ext cx="548132" cy="548132"/>
            </a:xfrm>
            <a:prstGeom prst="ellipse">
              <a:avLst/>
            </a:prstGeom>
            <a:solidFill>
              <a:srgbClr val="59CAAE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5" name="Circle">
              <a:extLst>
                <a:ext uri="{FF2B5EF4-FFF2-40B4-BE49-F238E27FC236}">
                  <a16:creationId xmlns:a16="http://schemas.microsoft.com/office/drawing/2014/main" id="{90AA0208-53DF-91C8-E5B0-70895457793E}"/>
                </a:ext>
              </a:extLst>
            </p:cNvPr>
            <p:cNvSpPr/>
            <p:nvPr/>
          </p:nvSpPr>
          <p:spPr>
            <a:xfrm>
              <a:off x="1914317" y="2424859"/>
              <a:ext cx="548132" cy="548132"/>
            </a:xfrm>
            <a:prstGeom prst="ellipse">
              <a:avLst/>
            </a:prstGeom>
            <a:solidFill>
              <a:srgbClr val="59CAAE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6" name="Circle">
              <a:extLst>
                <a:ext uri="{FF2B5EF4-FFF2-40B4-BE49-F238E27FC236}">
                  <a16:creationId xmlns:a16="http://schemas.microsoft.com/office/drawing/2014/main" id="{A3A3777F-1457-4FE4-BA32-436B71F8BF88}"/>
                </a:ext>
              </a:extLst>
            </p:cNvPr>
            <p:cNvSpPr/>
            <p:nvPr/>
          </p:nvSpPr>
          <p:spPr>
            <a:xfrm>
              <a:off x="1914317" y="3242229"/>
              <a:ext cx="548132" cy="548132"/>
            </a:xfrm>
            <a:prstGeom prst="ellipse">
              <a:avLst/>
            </a:prstGeom>
            <a:solidFill>
              <a:srgbClr val="59CAAE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7" name="Circle">
              <a:extLst>
                <a:ext uri="{FF2B5EF4-FFF2-40B4-BE49-F238E27FC236}">
                  <a16:creationId xmlns:a16="http://schemas.microsoft.com/office/drawing/2014/main" id="{098E8A6A-8991-9D02-BD73-038996989642}"/>
                </a:ext>
              </a:extLst>
            </p:cNvPr>
            <p:cNvSpPr/>
            <p:nvPr/>
          </p:nvSpPr>
          <p:spPr>
            <a:xfrm>
              <a:off x="1914317" y="4059598"/>
              <a:ext cx="548132" cy="548132"/>
            </a:xfrm>
            <a:prstGeom prst="ellipse">
              <a:avLst/>
            </a:prstGeom>
            <a:solidFill>
              <a:srgbClr val="59CAAE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8" name="Circle">
              <a:extLst>
                <a:ext uri="{FF2B5EF4-FFF2-40B4-BE49-F238E27FC236}">
                  <a16:creationId xmlns:a16="http://schemas.microsoft.com/office/drawing/2014/main" id="{AA3E8396-C5D9-2756-F743-85D4D0D145CD}"/>
                </a:ext>
              </a:extLst>
            </p:cNvPr>
            <p:cNvSpPr/>
            <p:nvPr/>
          </p:nvSpPr>
          <p:spPr>
            <a:xfrm>
              <a:off x="2869733" y="790119"/>
              <a:ext cx="548132" cy="548133"/>
            </a:xfrm>
            <a:prstGeom prst="ellipse">
              <a:avLst/>
            </a:prstGeom>
            <a:solidFill>
              <a:srgbClr val="59CAAE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9" name="Circle">
              <a:extLst>
                <a:ext uri="{FF2B5EF4-FFF2-40B4-BE49-F238E27FC236}">
                  <a16:creationId xmlns:a16="http://schemas.microsoft.com/office/drawing/2014/main" id="{B9F8FC31-A3D1-D8E0-BD44-A18C8055620E}"/>
                </a:ext>
              </a:extLst>
            </p:cNvPr>
            <p:cNvSpPr/>
            <p:nvPr/>
          </p:nvSpPr>
          <p:spPr>
            <a:xfrm>
              <a:off x="2869733" y="1607489"/>
              <a:ext cx="548132" cy="548132"/>
            </a:xfrm>
            <a:prstGeom prst="ellipse">
              <a:avLst/>
            </a:prstGeom>
            <a:solidFill>
              <a:srgbClr val="59CAAE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40" name="Circle">
              <a:extLst>
                <a:ext uri="{FF2B5EF4-FFF2-40B4-BE49-F238E27FC236}">
                  <a16:creationId xmlns:a16="http://schemas.microsoft.com/office/drawing/2014/main" id="{40829A15-C142-AFCA-C7E3-EFEBA4B643E2}"/>
                </a:ext>
              </a:extLst>
            </p:cNvPr>
            <p:cNvSpPr/>
            <p:nvPr/>
          </p:nvSpPr>
          <p:spPr>
            <a:xfrm>
              <a:off x="2869733" y="2424859"/>
              <a:ext cx="548132" cy="548132"/>
            </a:xfrm>
            <a:prstGeom prst="ellipse">
              <a:avLst/>
            </a:prstGeom>
            <a:solidFill>
              <a:srgbClr val="59CAAE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41" name="Circle">
              <a:extLst>
                <a:ext uri="{FF2B5EF4-FFF2-40B4-BE49-F238E27FC236}">
                  <a16:creationId xmlns:a16="http://schemas.microsoft.com/office/drawing/2014/main" id="{4EFCBF34-3672-7B3A-AF65-ACA483C9E5D4}"/>
                </a:ext>
              </a:extLst>
            </p:cNvPr>
            <p:cNvSpPr/>
            <p:nvPr/>
          </p:nvSpPr>
          <p:spPr>
            <a:xfrm>
              <a:off x="2869733" y="3242229"/>
              <a:ext cx="548132" cy="548132"/>
            </a:xfrm>
            <a:prstGeom prst="ellipse">
              <a:avLst/>
            </a:prstGeom>
            <a:solidFill>
              <a:srgbClr val="59CAAE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42" name="Circle">
              <a:extLst>
                <a:ext uri="{FF2B5EF4-FFF2-40B4-BE49-F238E27FC236}">
                  <a16:creationId xmlns:a16="http://schemas.microsoft.com/office/drawing/2014/main" id="{D3E924BB-52EE-D5B0-11B0-B158792D7C75}"/>
                </a:ext>
              </a:extLst>
            </p:cNvPr>
            <p:cNvSpPr/>
            <p:nvPr/>
          </p:nvSpPr>
          <p:spPr>
            <a:xfrm>
              <a:off x="2869733" y="4059598"/>
              <a:ext cx="548132" cy="548132"/>
            </a:xfrm>
            <a:prstGeom prst="ellipse">
              <a:avLst/>
            </a:prstGeom>
            <a:solidFill>
              <a:srgbClr val="59CAAE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43" name="Circle">
              <a:extLst>
                <a:ext uri="{FF2B5EF4-FFF2-40B4-BE49-F238E27FC236}">
                  <a16:creationId xmlns:a16="http://schemas.microsoft.com/office/drawing/2014/main" id="{5D16F12E-6F7D-D2FF-0EAE-7B0956BE5406}"/>
                </a:ext>
              </a:extLst>
            </p:cNvPr>
            <p:cNvSpPr/>
            <p:nvPr/>
          </p:nvSpPr>
          <p:spPr>
            <a:xfrm>
              <a:off x="3825149" y="790119"/>
              <a:ext cx="548132" cy="548133"/>
            </a:xfrm>
            <a:prstGeom prst="ellipse">
              <a:avLst/>
            </a:prstGeom>
            <a:solidFill>
              <a:srgbClr val="59CAAE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44" name="Circle">
              <a:extLst>
                <a:ext uri="{FF2B5EF4-FFF2-40B4-BE49-F238E27FC236}">
                  <a16:creationId xmlns:a16="http://schemas.microsoft.com/office/drawing/2014/main" id="{2944A06D-E15A-0F26-5517-108099AE0096}"/>
                </a:ext>
              </a:extLst>
            </p:cNvPr>
            <p:cNvSpPr/>
            <p:nvPr/>
          </p:nvSpPr>
          <p:spPr>
            <a:xfrm>
              <a:off x="3825149" y="1607489"/>
              <a:ext cx="548132" cy="548132"/>
            </a:xfrm>
            <a:prstGeom prst="ellipse">
              <a:avLst/>
            </a:prstGeom>
            <a:solidFill>
              <a:srgbClr val="59CAAE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45" name="Circle">
              <a:extLst>
                <a:ext uri="{FF2B5EF4-FFF2-40B4-BE49-F238E27FC236}">
                  <a16:creationId xmlns:a16="http://schemas.microsoft.com/office/drawing/2014/main" id="{BCE057F0-7F09-7309-576D-DEABCA811A8A}"/>
                </a:ext>
              </a:extLst>
            </p:cNvPr>
            <p:cNvSpPr/>
            <p:nvPr/>
          </p:nvSpPr>
          <p:spPr>
            <a:xfrm>
              <a:off x="3825149" y="2424859"/>
              <a:ext cx="548132" cy="548132"/>
            </a:xfrm>
            <a:prstGeom prst="ellipse">
              <a:avLst/>
            </a:prstGeom>
            <a:solidFill>
              <a:srgbClr val="59CAAE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46" name="Circle">
              <a:extLst>
                <a:ext uri="{FF2B5EF4-FFF2-40B4-BE49-F238E27FC236}">
                  <a16:creationId xmlns:a16="http://schemas.microsoft.com/office/drawing/2014/main" id="{6AC97B2F-5325-6D41-AD9F-FB4038E08BAF}"/>
                </a:ext>
              </a:extLst>
            </p:cNvPr>
            <p:cNvSpPr/>
            <p:nvPr/>
          </p:nvSpPr>
          <p:spPr>
            <a:xfrm>
              <a:off x="3825149" y="3242229"/>
              <a:ext cx="548132" cy="548132"/>
            </a:xfrm>
            <a:prstGeom prst="ellipse">
              <a:avLst/>
            </a:prstGeom>
            <a:solidFill>
              <a:srgbClr val="59CAAE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47" name="Circle">
              <a:extLst>
                <a:ext uri="{FF2B5EF4-FFF2-40B4-BE49-F238E27FC236}">
                  <a16:creationId xmlns:a16="http://schemas.microsoft.com/office/drawing/2014/main" id="{66033CA4-D9AE-17E8-3B9B-2BC49E28AB28}"/>
                </a:ext>
              </a:extLst>
            </p:cNvPr>
            <p:cNvSpPr/>
            <p:nvPr/>
          </p:nvSpPr>
          <p:spPr>
            <a:xfrm>
              <a:off x="3825149" y="4059598"/>
              <a:ext cx="548132" cy="548132"/>
            </a:xfrm>
            <a:prstGeom prst="ellipse">
              <a:avLst/>
            </a:prstGeom>
            <a:solidFill>
              <a:srgbClr val="59CAAE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48" name="Line">
              <a:extLst>
                <a:ext uri="{FF2B5EF4-FFF2-40B4-BE49-F238E27FC236}">
                  <a16:creationId xmlns:a16="http://schemas.microsoft.com/office/drawing/2014/main" id="{18327A4C-2CDB-D276-9C6F-D30D23C8A6F9}"/>
                </a:ext>
              </a:extLst>
            </p:cNvPr>
            <p:cNvSpPr/>
            <p:nvPr/>
          </p:nvSpPr>
          <p:spPr>
            <a:xfrm flipV="1">
              <a:off x="1305046" y="2782395"/>
              <a:ext cx="811260" cy="811259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9" name="Line">
              <a:extLst>
                <a:ext uri="{FF2B5EF4-FFF2-40B4-BE49-F238E27FC236}">
                  <a16:creationId xmlns:a16="http://schemas.microsoft.com/office/drawing/2014/main" id="{F2781BCF-0627-E3D5-4A82-9FADEE08CF27}"/>
                </a:ext>
              </a:extLst>
            </p:cNvPr>
            <p:cNvSpPr/>
            <p:nvPr/>
          </p:nvSpPr>
          <p:spPr>
            <a:xfrm flipV="1">
              <a:off x="1305046" y="3576102"/>
              <a:ext cx="811260" cy="811259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0" name="Line">
              <a:extLst>
                <a:ext uri="{FF2B5EF4-FFF2-40B4-BE49-F238E27FC236}">
                  <a16:creationId xmlns:a16="http://schemas.microsoft.com/office/drawing/2014/main" id="{7FEC7AED-664F-689D-588F-0697F864FC68}"/>
                </a:ext>
              </a:extLst>
            </p:cNvPr>
            <p:cNvSpPr/>
            <p:nvPr/>
          </p:nvSpPr>
          <p:spPr>
            <a:xfrm flipV="1">
              <a:off x="1305046" y="1988688"/>
              <a:ext cx="811260" cy="811259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1" name="Line">
              <a:extLst>
                <a:ext uri="{FF2B5EF4-FFF2-40B4-BE49-F238E27FC236}">
                  <a16:creationId xmlns:a16="http://schemas.microsoft.com/office/drawing/2014/main" id="{1124B397-0ED6-503C-B3ED-7346B40BB7F9}"/>
                </a:ext>
              </a:extLst>
            </p:cNvPr>
            <p:cNvSpPr/>
            <p:nvPr/>
          </p:nvSpPr>
          <p:spPr>
            <a:xfrm flipV="1">
              <a:off x="1305046" y="1194980"/>
              <a:ext cx="811260" cy="811260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2" name="Line">
              <a:extLst>
                <a:ext uri="{FF2B5EF4-FFF2-40B4-BE49-F238E27FC236}">
                  <a16:creationId xmlns:a16="http://schemas.microsoft.com/office/drawing/2014/main" id="{29A78E5A-CAAB-04E8-FAA1-717791FE18AA}"/>
                </a:ext>
              </a:extLst>
            </p:cNvPr>
            <p:cNvSpPr/>
            <p:nvPr/>
          </p:nvSpPr>
          <p:spPr>
            <a:xfrm flipV="1">
              <a:off x="2244237" y="2810471"/>
              <a:ext cx="811260" cy="811259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3" name="Line">
              <a:extLst>
                <a:ext uri="{FF2B5EF4-FFF2-40B4-BE49-F238E27FC236}">
                  <a16:creationId xmlns:a16="http://schemas.microsoft.com/office/drawing/2014/main" id="{E157DC65-1C95-9B8A-2D01-3B18881B76E7}"/>
                </a:ext>
              </a:extLst>
            </p:cNvPr>
            <p:cNvSpPr/>
            <p:nvPr/>
          </p:nvSpPr>
          <p:spPr>
            <a:xfrm flipV="1">
              <a:off x="2244237" y="3604178"/>
              <a:ext cx="811260" cy="811259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4" name="Line">
              <a:extLst>
                <a:ext uri="{FF2B5EF4-FFF2-40B4-BE49-F238E27FC236}">
                  <a16:creationId xmlns:a16="http://schemas.microsoft.com/office/drawing/2014/main" id="{32B31F05-B5A3-F008-3951-AFC64BE25777}"/>
                </a:ext>
              </a:extLst>
            </p:cNvPr>
            <p:cNvSpPr/>
            <p:nvPr/>
          </p:nvSpPr>
          <p:spPr>
            <a:xfrm flipV="1">
              <a:off x="2244237" y="2016764"/>
              <a:ext cx="811260" cy="811259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5" name="Line">
              <a:extLst>
                <a:ext uri="{FF2B5EF4-FFF2-40B4-BE49-F238E27FC236}">
                  <a16:creationId xmlns:a16="http://schemas.microsoft.com/office/drawing/2014/main" id="{F5F52E47-4F63-F573-C365-E7A294D76F58}"/>
                </a:ext>
              </a:extLst>
            </p:cNvPr>
            <p:cNvSpPr/>
            <p:nvPr/>
          </p:nvSpPr>
          <p:spPr>
            <a:xfrm flipV="1">
              <a:off x="2244237" y="1223057"/>
              <a:ext cx="811260" cy="811259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6" name="Line">
              <a:extLst>
                <a:ext uri="{FF2B5EF4-FFF2-40B4-BE49-F238E27FC236}">
                  <a16:creationId xmlns:a16="http://schemas.microsoft.com/office/drawing/2014/main" id="{4D2C9E71-1D98-9018-12B8-EAC9A8F5C63B}"/>
                </a:ext>
              </a:extLst>
            </p:cNvPr>
            <p:cNvSpPr/>
            <p:nvPr/>
          </p:nvSpPr>
          <p:spPr>
            <a:xfrm flipV="1">
              <a:off x="3183426" y="2810471"/>
              <a:ext cx="811260" cy="811259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7" name="Line">
              <a:extLst>
                <a:ext uri="{FF2B5EF4-FFF2-40B4-BE49-F238E27FC236}">
                  <a16:creationId xmlns:a16="http://schemas.microsoft.com/office/drawing/2014/main" id="{BBAE7205-ED65-DC73-1C37-FDC6BAEAF82A}"/>
                </a:ext>
              </a:extLst>
            </p:cNvPr>
            <p:cNvSpPr/>
            <p:nvPr/>
          </p:nvSpPr>
          <p:spPr>
            <a:xfrm flipV="1">
              <a:off x="3183426" y="3604178"/>
              <a:ext cx="811260" cy="811259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8" name="Line">
              <a:extLst>
                <a:ext uri="{FF2B5EF4-FFF2-40B4-BE49-F238E27FC236}">
                  <a16:creationId xmlns:a16="http://schemas.microsoft.com/office/drawing/2014/main" id="{9DFC55EC-B8BE-6A35-1FF8-3BBF48CD1D87}"/>
                </a:ext>
              </a:extLst>
            </p:cNvPr>
            <p:cNvSpPr/>
            <p:nvPr/>
          </p:nvSpPr>
          <p:spPr>
            <a:xfrm flipV="1">
              <a:off x="3183426" y="2016764"/>
              <a:ext cx="811260" cy="811259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9" name="Line">
              <a:extLst>
                <a:ext uri="{FF2B5EF4-FFF2-40B4-BE49-F238E27FC236}">
                  <a16:creationId xmlns:a16="http://schemas.microsoft.com/office/drawing/2014/main" id="{C6460D9B-BAF4-0F5A-8FB8-6315CBBCA6CA}"/>
                </a:ext>
              </a:extLst>
            </p:cNvPr>
            <p:cNvSpPr/>
            <p:nvPr/>
          </p:nvSpPr>
          <p:spPr>
            <a:xfrm flipV="1">
              <a:off x="3183426" y="1223057"/>
              <a:ext cx="811260" cy="811259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0" name="Line">
              <a:extLst>
                <a:ext uri="{FF2B5EF4-FFF2-40B4-BE49-F238E27FC236}">
                  <a16:creationId xmlns:a16="http://schemas.microsoft.com/office/drawing/2014/main" id="{47BE41BC-F396-0E38-9E4D-BE549650FAFF}"/>
                </a:ext>
              </a:extLst>
            </p:cNvPr>
            <p:cNvSpPr/>
            <p:nvPr/>
          </p:nvSpPr>
          <p:spPr>
            <a:xfrm flipV="1">
              <a:off x="4122619" y="2810471"/>
              <a:ext cx="811259" cy="811259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1" name="Line">
              <a:extLst>
                <a:ext uri="{FF2B5EF4-FFF2-40B4-BE49-F238E27FC236}">
                  <a16:creationId xmlns:a16="http://schemas.microsoft.com/office/drawing/2014/main" id="{DA6576F5-9A06-9309-E197-D514A4C58B6B}"/>
                </a:ext>
              </a:extLst>
            </p:cNvPr>
            <p:cNvSpPr/>
            <p:nvPr/>
          </p:nvSpPr>
          <p:spPr>
            <a:xfrm flipV="1">
              <a:off x="4122619" y="3604178"/>
              <a:ext cx="811259" cy="811259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2" name="Line">
              <a:extLst>
                <a:ext uri="{FF2B5EF4-FFF2-40B4-BE49-F238E27FC236}">
                  <a16:creationId xmlns:a16="http://schemas.microsoft.com/office/drawing/2014/main" id="{B5919871-75B8-30A2-6712-0C0AC2030406}"/>
                </a:ext>
              </a:extLst>
            </p:cNvPr>
            <p:cNvSpPr/>
            <p:nvPr/>
          </p:nvSpPr>
          <p:spPr>
            <a:xfrm flipV="1">
              <a:off x="4122619" y="2016764"/>
              <a:ext cx="811259" cy="811259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3" name="Line">
              <a:extLst>
                <a:ext uri="{FF2B5EF4-FFF2-40B4-BE49-F238E27FC236}">
                  <a16:creationId xmlns:a16="http://schemas.microsoft.com/office/drawing/2014/main" id="{087F71AE-E9E0-B31F-A13E-54D69E347C2C}"/>
                </a:ext>
              </a:extLst>
            </p:cNvPr>
            <p:cNvSpPr/>
            <p:nvPr/>
          </p:nvSpPr>
          <p:spPr>
            <a:xfrm>
              <a:off x="1317928" y="3576101"/>
              <a:ext cx="785495" cy="785495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4" name="Line">
              <a:extLst>
                <a:ext uri="{FF2B5EF4-FFF2-40B4-BE49-F238E27FC236}">
                  <a16:creationId xmlns:a16="http://schemas.microsoft.com/office/drawing/2014/main" id="{77B744C9-8BDA-26E2-9830-A8E9F2C65901}"/>
                </a:ext>
              </a:extLst>
            </p:cNvPr>
            <p:cNvSpPr/>
            <p:nvPr/>
          </p:nvSpPr>
          <p:spPr>
            <a:xfrm>
              <a:off x="1330811" y="2748607"/>
              <a:ext cx="785494" cy="785494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5" name="Line">
              <a:extLst>
                <a:ext uri="{FF2B5EF4-FFF2-40B4-BE49-F238E27FC236}">
                  <a16:creationId xmlns:a16="http://schemas.microsoft.com/office/drawing/2014/main" id="{264EB7C4-5EB3-DBB8-8E07-D327858D29F9}"/>
                </a:ext>
              </a:extLst>
            </p:cNvPr>
            <p:cNvSpPr/>
            <p:nvPr/>
          </p:nvSpPr>
          <p:spPr>
            <a:xfrm>
              <a:off x="1411938" y="2829732"/>
              <a:ext cx="785494" cy="785495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6" name="Line">
              <a:extLst>
                <a:ext uri="{FF2B5EF4-FFF2-40B4-BE49-F238E27FC236}">
                  <a16:creationId xmlns:a16="http://schemas.microsoft.com/office/drawing/2014/main" id="{47F3E82E-32C5-AF88-D315-E3E6434E951E}"/>
                </a:ext>
              </a:extLst>
            </p:cNvPr>
            <p:cNvSpPr/>
            <p:nvPr/>
          </p:nvSpPr>
          <p:spPr>
            <a:xfrm>
              <a:off x="1305046" y="1921111"/>
              <a:ext cx="785495" cy="785495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7" name="Line">
              <a:extLst>
                <a:ext uri="{FF2B5EF4-FFF2-40B4-BE49-F238E27FC236}">
                  <a16:creationId xmlns:a16="http://schemas.microsoft.com/office/drawing/2014/main" id="{59A6CB3E-244B-4DF5-9E19-DF14333DA12F}"/>
                </a:ext>
              </a:extLst>
            </p:cNvPr>
            <p:cNvSpPr/>
            <p:nvPr/>
          </p:nvSpPr>
          <p:spPr>
            <a:xfrm>
              <a:off x="1386172" y="1173407"/>
              <a:ext cx="785494" cy="785495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8" name="Line">
              <a:extLst>
                <a:ext uri="{FF2B5EF4-FFF2-40B4-BE49-F238E27FC236}">
                  <a16:creationId xmlns:a16="http://schemas.microsoft.com/office/drawing/2014/main" id="{3832E01D-19CF-0E1A-8F92-C85919A7DF4A}"/>
                </a:ext>
              </a:extLst>
            </p:cNvPr>
            <p:cNvSpPr/>
            <p:nvPr/>
          </p:nvSpPr>
          <p:spPr>
            <a:xfrm>
              <a:off x="2169643" y="3507524"/>
              <a:ext cx="785495" cy="785495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9" name="Line">
              <a:extLst>
                <a:ext uri="{FF2B5EF4-FFF2-40B4-BE49-F238E27FC236}">
                  <a16:creationId xmlns:a16="http://schemas.microsoft.com/office/drawing/2014/main" id="{3C3E9360-2A6A-0A57-2893-D02302054E83}"/>
                </a:ext>
              </a:extLst>
            </p:cNvPr>
            <p:cNvSpPr/>
            <p:nvPr/>
          </p:nvSpPr>
          <p:spPr>
            <a:xfrm>
              <a:off x="2263652" y="2761156"/>
              <a:ext cx="785494" cy="785494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0" name="Line">
              <a:extLst>
                <a:ext uri="{FF2B5EF4-FFF2-40B4-BE49-F238E27FC236}">
                  <a16:creationId xmlns:a16="http://schemas.microsoft.com/office/drawing/2014/main" id="{A96B55FC-09A6-A9AF-DF03-892DF8F90C49}"/>
                </a:ext>
              </a:extLst>
            </p:cNvPr>
            <p:cNvSpPr/>
            <p:nvPr/>
          </p:nvSpPr>
          <p:spPr>
            <a:xfrm>
              <a:off x="2156760" y="1852534"/>
              <a:ext cx="785495" cy="785495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1" name="Line">
              <a:extLst>
                <a:ext uri="{FF2B5EF4-FFF2-40B4-BE49-F238E27FC236}">
                  <a16:creationId xmlns:a16="http://schemas.microsoft.com/office/drawing/2014/main" id="{C32A3C2A-AC63-FD11-FBBF-1A245C8C1E8B}"/>
                </a:ext>
              </a:extLst>
            </p:cNvPr>
            <p:cNvSpPr/>
            <p:nvPr/>
          </p:nvSpPr>
          <p:spPr>
            <a:xfrm>
              <a:off x="2237887" y="1104830"/>
              <a:ext cx="785495" cy="785495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2" name="Line">
              <a:extLst>
                <a:ext uri="{FF2B5EF4-FFF2-40B4-BE49-F238E27FC236}">
                  <a16:creationId xmlns:a16="http://schemas.microsoft.com/office/drawing/2014/main" id="{424907E1-0BAC-4709-F054-60ED91A33D1B}"/>
                </a:ext>
              </a:extLst>
            </p:cNvPr>
            <p:cNvSpPr/>
            <p:nvPr/>
          </p:nvSpPr>
          <p:spPr>
            <a:xfrm>
              <a:off x="3222074" y="3627847"/>
              <a:ext cx="785494" cy="785494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3" name="Line">
              <a:extLst>
                <a:ext uri="{FF2B5EF4-FFF2-40B4-BE49-F238E27FC236}">
                  <a16:creationId xmlns:a16="http://schemas.microsoft.com/office/drawing/2014/main" id="{E9862320-727F-07B4-E931-58C6D210FFD6}"/>
                </a:ext>
              </a:extLst>
            </p:cNvPr>
            <p:cNvSpPr/>
            <p:nvPr/>
          </p:nvSpPr>
          <p:spPr>
            <a:xfrm>
              <a:off x="3316082" y="2881478"/>
              <a:ext cx="785495" cy="785494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4" name="Line">
              <a:extLst>
                <a:ext uri="{FF2B5EF4-FFF2-40B4-BE49-F238E27FC236}">
                  <a16:creationId xmlns:a16="http://schemas.microsoft.com/office/drawing/2014/main" id="{7DB80F08-57AD-C43C-0D3D-A550E66841C0}"/>
                </a:ext>
              </a:extLst>
            </p:cNvPr>
            <p:cNvSpPr/>
            <p:nvPr/>
          </p:nvSpPr>
          <p:spPr>
            <a:xfrm>
              <a:off x="3209191" y="1972856"/>
              <a:ext cx="785494" cy="785495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5" name="Line">
              <a:extLst>
                <a:ext uri="{FF2B5EF4-FFF2-40B4-BE49-F238E27FC236}">
                  <a16:creationId xmlns:a16="http://schemas.microsoft.com/office/drawing/2014/main" id="{37351878-EA87-422A-D463-D39EBCF859FA}"/>
                </a:ext>
              </a:extLst>
            </p:cNvPr>
            <p:cNvSpPr/>
            <p:nvPr/>
          </p:nvSpPr>
          <p:spPr>
            <a:xfrm>
              <a:off x="3290318" y="1225153"/>
              <a:ext cx="785494" cy="785495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6" name="Line">
              <a:extLst>
                <a:ext uri="{FF2B5EF4-FFF2-40B4-BE49-F238E27FC236}">
                  <a16:creationId xmlns:a16="http://schemas.microsoft.com/office/drawing/2014/main" id="{3069F94A-0B94-D730-0731-5B15F7FF66C0}"/>
                </a:ext>
              </a:extLst>
            </p:cNvPr>
            <p:cNvSpPr/>
            <p:nvPr/>
          </p:nvSpPr>
          <p:spPr>
            <a:xfrm>
              <a:off x="4150144" y="2761156"/>
              <a:ext cx="785495" cy="785494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7" name="Line">
              <a:extLst>
                <a:ext uri="{FF2B5EF4-FFF2-40B4-BE49-F238E27FC236}">
                  <a16:creationId xmlns:a16="http://schemas.microsoft.com/office/drawing/2014/main" id="{46D1E5B0-3CB7-5BA9-31B5-50E0A23B5E01}"/>
                </a:ext>
              </a:extLst>
            </p:cNvPr>
            <p:cNvSpPr/>
            <p:nvPr/>
          </p:nvSpPr>
          <p:spPr>
            <a:xfrm>
              <a:off x="4043253" y="1852534"/>
              <a:ext cx="785495" cy="785495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8" name="Line">
              <a:extLst>
                <a:ext uri="{FF2B5EF4-FFF2-40B4-BE49-F238E27FC236}">
                  <a16:creationId xmlns:a16="http://schemas.microsoft.com/office/drawing/2014/main" id="{C02E3DBE-DB36-3F22-0F7C-A11906D793AF}"/>
                </a:ext>
              </a:extLst>
            </p:cNvPr>
            <p:cNvSpPr/>
            <p:nvPr/>
          </p:nvSpPr>
          <p:spPr>
            <a:xfrm>
              <a:off x="4124380" y="1104831"/>
              <a:ext cx="785494" cy="785495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9" name="Line">
              <a:extLst>
                <a:ext uri="{FF2B5EF4-FFF2-40B4-BE49-F238E27FC236}">
                  <a16:creationId xmlns:a16="http://schemas.microsoft.com/office/drawing/2014/main" id="{1400C2BB-BD13-470A-3E75-E93FCAEA8EB0}"/>
                </a:ext>
              </a:extLst>
            </p:cNvPr>
            <p:cNvSpPr/>
            <p:nvPr/>
          </p:nvSpPr>
          <p:spPr>
            <a:xfrm flipV="1">
              <a:off x="1277564" y="2773264"/>
              <a:ext cx="891989" cy="1653881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0" name="Line">
              <a:extLst>
                <a:ext uri="{FF2B5EF4-FFF2-40B4-BE49-F238E27FC236}">
                  <a16:creationId xmlns:a16="http://schemas.microsoft.com/office/drawing/2014/main" id="{16E4222F-1479-019E-0FBF-F9DCF8199F20}"/>
                </a:ext>
              </a:extLst>
            </p:cNvPr>
            <p:cNvSpPr/>
            <p:nvPr/>
          </p:nvSpPr>
          <p:spPr>
            <a:xfrm>
              <a:off x="1310471" y="2773032"/>
              <a:ext cx="764989" cy="1506446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1" name="Line">
              <a:extLst>
                <a:ext uri="{FF2B5EF4-FFF2-40B4-BE49-F238E27FC236}">
                  <a16:creationId xmlns:a16="http://schemas.microsoft.com/office/drawing/2014/main" id="{8BA4D5CA-66DA-C146-C6F5-023E6E0AA2A7}"/>
                </a:ext>
              </a:extLst>
            </p:cNvPr>
            <p:cNvSpPr/>
            <p:nvPr/>
          </p:nvSpPr>
          <p:spPr>
            <a:xfrm flipV="1">
              <a:off x="1277571" y="1970678"/>
              <a:ext cx="891990" cy="1653881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2" name="Line">
              <a:extLst>
                <a:ext uri="{FF2B5EF4-FFF2-40B4-BE49-F238E27FC236}">
                  <a16:creationId xmlns:a16="http://schemas.microsoft.com/office/drawing/2014/main" id="{557CCA3A-F356-A8EC-48F9-91D75C04371D}"/>
                </a:ext>
              </a:extLst>
            </p:cNvPr>
            <p:cNvSpPr/>
            <p:nvPr/>
          </p:nvSpPr>
          <p:spPr>
            <a:xfrm>
              <a:off x="1310479" y="1970446"/>
              <a:ext cx="764989" cy="1506446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3" name="Line">
              <a:extLst>
                <a:ext uri="{FF2B5EF4-FFF2-40B4-BE49-F238E27FC236}">
                  <a16:creationId xmlns:a16="http://schemas.microsoft.com/office/drawing/2014/main" id="{DB9A68AF-6E16-49B2-BD4B-9FAF3A9A78AF}"/>
                </a:ext>
              </a:extLst>
            </p:cNvPr>
            <p:cNvSpPr/>
            <p:nvPr/>
          </p:nvSpPr>
          <p:spPr>
            <a:xfrm flipV="1">
              <a:off x="1280911" y="1155183"/>
              <a:ext cx="891990" cy="1653881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4" name="Line">
              <a:extLst>
                <a:ext uri="{FF2B5EF4-FFF2-40B4-BE49-F238E27FC236}">
                  <a16:creationId xmlns:a16="http://schemas.microsoft.com/office/drawing/2014/main" id="{41800744-E4A6-E9DC-F6C6-D0C88F43C886}"/>
                </a:ext>
              </a:extLst>
            </p:cNvPr>
            <p:cNvSpPr/>
            <p:nvPr/>
          </p:nvSpPr>
          <p:spPr>
            <a:xfrm>
              <a:off x="1313817" y="1154950"/>
              <a:ext cx="764988" cy="1506446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5" name="Line">
              <a:extLst>
                <a:ext uri="{FF2B5EF4-FFF2-40B4-BE49-F238E27FC236}">
                  <a16:creationId xmlns:a16="http://schemas.microsoft.com/office/drawing/2014/main" id="{570C9B00-7A60-B966-3B6F-ABC3307F5EB3}"/>
                </a:ext>
              </a:extLst>
            </p:cNvPr>
            <p:cNvSpPr/>
            <p:nvPr/>
          </p:nvSpPr>
          <p:spPr>
            <a:xfrm flipV="1">
              <a:off x="2229875" y="2779718"/>
              <a:ext cx="891989" cy="1653881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6" name="Line">
              <a:extLst>
                <a:ext uri="{FF2B5EF4-FFF2-40B4-BE49-F238E27FC236}">
                  <a16:creationId xmlns:a16="http://schemas.microsoft.com/office/drawing/2014/main" id="{F908FAE0-6479-E1F2-51B1-1A3BF3B4C82E}"/>
                </a:ext>
              </a:extLst>
            </p:cNvPr>
            <p:cNvSpPr/>
            <p:nvPr/>
          </p:nvSpPr>
          <p:spPr>
            <a:xfrm>
              <a:off x="2262782" y="2779485"/>
              <a:ext cx="764989" cy="1506446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7" name="Line">
              <a:extLst>
                <a:ext uri="{FF2B5EF4-FFF2-40B4-BE49-F238E27FC236}">
                  <a16:creationId xmlns:a16="http://schemas.microsoft.com/office/drawing/2014/main" id="{7B65B043-7B56-DF76-6C3D-BE8900B9361B}"/>
                </a:ext>
              </a:extLst>
            </p:cNvPr>
            <p:cNvSpPr/>
            <p:nvPr/>
          </p:nvSpPr>
          <p:spPr>
            <a:xfrm flipV="1">
              <a:off x="2229882" y="1977132"/>
              <a:ext cx="891990" cy="1653881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8" name="Line">
              <a:extLst>
                <a:ext uri="{FF2B5EF4-FFF2-40B4-BE49-F238E27FC236}">
                  <a16:creationId xmlns:a16="http://schemas.microsoft.com/office/drawing/2014/main" id="{F7BF036D-C860-F970-641B-FA8A223C09A4}"/>
                </a:ext>
              </a:extLst>
            </p:cNvPr>
            <p:cNvSpPr/>
            <p:nvPr/>
          </p:nvSpPr>
          <p:spPr>
            <a:xfrm>
              <a:off x="2262790" y="1976900"/>
              <a:ext cx="764988" cy="1506446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9" name="Line">
              <a:extLst>
                <a:ext uri="{FF2B5EF4-FFF2-40B4-BE49-F238E27FC236}">
                  <a16:creationId xmlns:a16="http://schemas.microsoft.com/office/drawing/2014/main" id="{25A175B6-E963-9E01-8216-450CF7AC0C35}"/>
                </a:ext>
              </a:extLst>
            </p:cNvPr>
            <p:cNvSpPr/>
            <p:nvPr/>
          </p:nvSpPr>
          <p:spPr>
            <a:xfrm flipV="1">
              <a:off x="2233222" y="1161637"/>
              <a:ext cx="891989" cy="1653881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0" name="Line">
              <a:extLst>
                <a:ext uri="{FF2B5EF4-FFF2-40B4-BE49-F238E27FC236}">
                  <a16:creationId xmlns:a16="http://schemas.microsoft.com/office/drawing/2014/main" id="{18396000-D3D5-B04D-1656-211298E25B88}"/>
                </a:ext>
              </a:extLst>
            </p:cNvPr>
            <p:cNvSpPr/>
            <p:nvPr/>
          </p:nvSpPr>
          <p:spPr>
            <a:xfrm>
              <a:off x="2266129" y="1161405"/>
              <a:ext cx="764989" cy="1506446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1" name="Line">
              <a:extLst>
                <a:ext uri="{FF2B5EF4-FFF2-40B4-BE49-F238E27FC236}">
                  <a16:creationId xmlns:a16="http://schemas.microsoft.com/office/drawing/2014/main" id="{13C3C94F-07C2-B9D9-01B6-F02BF5EE7D4D}"/>
                </a:ext>
              </a:extLst>
            </p:cNvPr>
            <p:cNvSpPr/>
            <p:nvPr/>
          </p:nvSpPr>
          <p:spPr>
            <a:xfrm flipV="1">
              <a:off x="3189388" y="2779718"/>
              <a:ext cx="891990" cy="1653881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2" name="Line">
              <a:extLst>
                <a:ext uri="{FF2B5EF4-FFF2-40B4-BE49-F238E27FC236}">
                  <a16:creationId xmlns:a16="http://schemas.microsoft.com/office/drawing/2014/main" id="{398D3F31-148A-8026-4614-DC408756BF78}"/>
                </a:ext>
              </a:extLst>
            </p:cNvPr>
            <p:cNvSpPr/>
            <p:nvPr/>
          </p:nvSpPr>
          <p:spPr>
            <a:xfrm>
              <a:off x="3222296" y="2779485"/>
              <a:ext cx="764988" cy="1506446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3" name="Line">
              <a:extLst>
                <a:ext uri="{FF2B5EF4-FFF2-40B4-BE49-F238E27FC236}">
                  <a16:creationId xmlns:a16="http://schemas.microsoft.com/office/drawing/2014/main" id="{255A5DCA-7D02-ECA2-BBE4-2CE2D72F5C8E}"/>
                </a:ext>
              </a:extLst>
            </p:cNvPr>
            <p:cNvSpPr/>
            <p:nvPr/>
          </p:nvSpPr>
          <p:spPr>
            <a:xfrm flipV="1">
              <a:off x="3189396" y="1977132"/>
              <a:ext cx="891990" cy="1653881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4" name="Line">
              <a:extLst>
                <a:ext uri="{FF2B5EF4-FFF2-40B4-BE49-F238E27FC236}">
                  <a16:creationId xmlns:a16="http://schemas.microsoft.com/office/drawing/2014/main" id="{CCE02B60-E9F2-90D4-20F1-961C3F18EDD5}"/>
                </a:ext>
              </a:extLst>
            </p:cNvPr>
            <p:cNvSpPr/>
            <p:nvPr/>
          </p:nvSpPr>
          <p:spPr>
            <a:xfrm>
              <a:off x="3222303" y="1976900"/>
              <a:ext cx="764989" cy="1506446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5" name="Line">
              <a:extLst>
                <a:ext uri="{FF2B5EF4-FFF2-40B4-BE49-F238E27FC236}">
                  <a16:creationId xmlns:a16="http://schemas.microsoft.com/office/drawing/2014/main" id="{C97EAE67-7739-DBCC-B76A-D6631762DC66}"/>
                </a:ext>
              </a:extLst>
            </p:cNvPr>
            <p:cNvSpPr/>
            <p:nvPr/>
          </p:nvSpPr>
          <p:spPr>
            <a:xfrm flipV="1">
              <a:off x="3192735" y="1161637"/>
              <a:ext cx="891990" cy="1653881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6" name="Line">
              <a:extLst>
                <a:ext uri="{FF2B5EF4-FFF2-40B4-BE49-F238E27FC236}">
                  <a16:creationId xmlns:a16="http://schemas.microsoft.com/office/drawing/2014/main" id="{B372669F-2FD9-3E20-B22A-6917E9777179}"/>
                </a:ext>
              </a:extLst>
            </p:cNvPr>
            <p:cNvSpPr/>
            <p:nvPr/>
          </p:nvSpPr>
          <p:spPr>
            <a:xfrm>
              <a:off x="3225643" y="1161405"/>
              <a:ext cx="764988" cy="1506446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7" name="Line">
              <a:extLst>
                <a:ext uri="{FF2B5EF4-FFF2-40B4-BE49-F238E27FC236}">
                  <a16:creationId xmlns:a16="http://schemas.microsoft.com/office/drawing/2014/main" id="{50ACB0C7-869D-7DAF-6907-97A282384D16}"/>
                </a:ext>
              </a:extLst>
            </p:cNvPr>
            <p:cNvSpPr/>
            <p:nvPr/>
          </p:nvSpPr>
          <p:spPr>
            <a:xfrm flipV="1">
              <a:off x="1275486" y="1942450"/>
              <a:ext cx="924915" cy="2491149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8" name="Line">
              <a:extLst>
                <a:ext uri="{FF2B5EF4-FFF2-40B4-BE49-F238E27FC236}">
                  <a16:creationId xmlns:a16="http://schemas.microsoft.com/office/drawing/2014/main" id="{10D99DD8-DE55-19B7-CCDC-8E17599B7D6B}"/>
                </a:ext>
              </a:extLst>
            </p:cNvPr>
            <p:cNvSpPr/>
            <p:nvPr/>
          </p:nvSpPr>
          <p:spPr>
            <a:xfrm flipH="1" flipV="1">
              <a:off x="1289802" y="1986182"/>
              <a:ext cx="841746" cy="2356143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9" name="Line">
              <a:extLst>
                <a:ext uri="{FF2B5EF4-FFF2-40B4-BE49-F238E27FC236}">
                  <a16:creationId xmlns:a16="http://schemas.microsoft.com/office/drawing/2014/main" id="{C9127D53-0A90-E348-7009-95E4AE238FB7}"/>
                </a:ext>
              </a:extLst>
            </p:cNvPr>
            <p:cNvSpPr/>
            <p:nvPr/>
          </p:nvSpPr>
          <p:spPr>
            <a:xfrm flipV="1">
              <a:off x="1275486" y="1176819"/>
              <a:ext cx="924915" cy="2491149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0" name="Line">
              <a:extLst>
                <a:ext uri="{FF2B5EF4-FFF2-40B4-BE49-F238E27FC236}">
                  <a16:creationId xmlns:a16="http://schemas.microsoft.com/office/drawing/2014/main" id="{7D0BBF44-8551-030E-8E0E-8ACDB7E44C1F}"/>
                </a:ext>
              </a:extLst>
            </p:cNvPr>
            <p:cNvSpPr/>
            <p:nvPr/>
          </p:nvSpPr>
          <p:spPr>
            <a:xfrm flipH="1" flipV="1">
              <a:off x="1289802" y="1220551"/>
              <a:ext cx="841746" cy="2356143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1" name="Line">
              <a:extLst>
                <a:ext uri="{FF2B5EF4-FFF2-40B4-BE49-F238E27FC236}">
                  <a16:creationId xmlns:a16="http://schemas.microsoft.com/office/drawing/2014/main" id="{F4CBEA3E-283F-2C2C-49A2-5C2E3571FF31}"/>
                </a:ext>
              </a:extLst>
            </p:cNvPr>
            <p:cNvSpPr/>
            <p:nvPr/>
          </p:nvSpPr>
          <p:spPr>
            <a:xfrm flipV="1">
              <a:off x="2215590" y="1980825"/>
              <a:ext cx="924915" cy="2491150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2" name="Line">
              <a:extLst>
                <a:ext uri="{FF2B5EF4-FFF2-40B4-BE49-F238E27FC236}">
                  <a16:creationId xmlns:a16="http://schemas.microsoft.com/office/drawing/2014/main" id="{0DBCB6AE-9A28-2F75-30C9-45A8DCAD1AB7}"/>
                </a:ext>
              </a:extLst>
            </p:cNvPr>
            <p:cNvSpPr/>
            <p:nvPr/>
          </p:nvSpPr>
          <p:spPr>
            <a:xfrm flipH="1" flipV="1">
              <a:off x="2229906" y="2024558"/>
              <a:ext cx="841746" cy="2356143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3" name="Line">
              <a:extLst>
                <a:ext uri="{FF2B5EF4-FFF2-40B4-BE49-F238E27FC236}">
                  <a16:creationId xmlns:a16="http://schemas.microsoft.com/office/drawing/2014/main" id="{935F48ED-48CA-4552-6122-F7F7251E70B8}"/>
                </a:ext>
              </a:extLst>
            </p:cNvPr>
            <p:cNvSpPr/>
            <p:nvPr/>
          </p:nvSpPr>
          <p:spPr>
            <a:xfrm flipV="1">
              <a:off x="2215590" y="1215195"/>
              <a:ext cx="924915" cy="2491149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4" name="Line">
              <a:extLst>
                <a:ext uri="{FF2B5EF4-FFF2-40B4-BE49-F238E27FC236}">
                  <a16:creationId xmlns:a16="http://schemas.microsoft.com/office/drawing/2014/main" id="{633488AA-52EB-A562-AF77-702E13F09B55}"/>
                </a:ext>
              </a:extLst>
            </p:cNvPr>
            <p:cNvSpPr/>
            <p:nvPr/>
          </p:nvSpPr>
          <p:spPr>
            <a:xfrm flipH="1" flipV="1">
              <a:off x="2229906" y="1258926"/>
              <a:ext cx="841746" cy="2356143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5" name="Line">
              <a:extLst>
                <a:ext uri="{FF2B5EF4-FFF2-40B4-BE49-F238E27FC236}">
                  <a16:creationId xmlns:a16="http://schemas.microsoft.com/office/drawing/2014/main" id="{B9AE70FF-1CCB-3D0B-169D-1F4770805771}"/>
                </a:ext>
              </a:extLst>
            </p:cNvPr>
            <p:cNvSpPr/>
            <p:nvPr/>
          </p:nvSpPr>
          <p:spPr>
            <a:xfrm flipV="1">
              <a:off x="3184267" y="1956488"/>
              <a:ext cx="924915" cy="2491149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6" name="Line">
              <a:extLst>
                <a:ext uri="{FF2B5EF4-FFF2-40B4-BE49-F238E27FC236}">
                  <a16:creationId xmlns:a16="http://schemas.microsoft.com/office/drawing/2014/main" id="{B449686A-8D09-CCE8-DB53-D3149AA5D931}"/>
                </a:ext>
              </a:extLst>
            </p:cNvPr>
            <p:cNvSpPr/>
            <p:nvPr/>
          </p:nvSpPr>
          <p:spPr>
            <a:xfrm flipH="1" flipV="1">
              <a:off x="3198585" y="2000220"/>
              <a:ext cx="841746" cy="2356142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7" name="Line">
              <a:extLst>
                <a:ext uri="{FF2B5EF4-FFF2-40B4-BE49-F238E27FC236}">
                  <a16:creationId xmlns:a16="http://schemas.microsoft.com/office/drawing/2014/main" id="{93DFA0E1-B210-F331-671B-F89D7A75CCAF}"/>
                </a:ext>
              </a:extLst>
            </p:cNvPr>
            <p:cNvSpPr/>
            <p:nvPr/>
          </p:nvSpPr>
          <p:spPr>
            <a:xfrm flipV="1">
              <a:off x="3184267" y="1190857"/>
              <a:ext cx="924915" cy="2491149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8" name="Line">
              <a:extLst>
                <a:ext uri="{FF2B5EF4-FFF2-40B4-BE49-F238E27FC236}">
                  <a16:creationId xmlns:a16="http://schemas.microsoft.com/office/drawing/2014/main" id="{00661A34-06C3-FC87-60D5-B46652450F25}"/>
                </a:ext>
              </a:extLst>
            </p:cNvPr>
            <p:cNvSpPr/>
            <p:nvPr/>
          </p:nvSpPr>
          <p:spPr>
            <a:xfrm flipH="1" flipV="1">
              <a:off x="3198585" y="1234589"/>
              <a:ext cx="841746" cy="2356143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9" name="Line">
              <a:extLst>
                <a:ext uri="{FF2B5EF4-FFF2-40B4-BE49-F238E27FC236}">
                  <a16:creationId xmlns:a16="http://schemas.microsoft.com/office/drawing/2014/main" id="{EFA1A9E5-C6BB-780D-FCEB-2B4A21841E66}"/>
                </a:ext>
              </a:extLst>
            </p:cNvPr>
            <p:cNvSpPr/>
            <p:nvPr/>
          </p:nvSpPr>
          <p:spPr>
            <a:xfrm flipV="1">
              <a:off x="4175239" y="1957621"/>
              <a:ext cx="779031" cy="2490017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0" name="Line">
              <a:extLst>
                <a:ext uri="{FF2B5EF4-FFF2-40B4-BE49-F238E27FC236}">
                  <a16:creationId xmlns:a16="http://schemas.microsoft.com/office/drawing/2014/main" id="{B94C5512-49ED-C016-EB8B-780A26733319}"/>
                </a:ext>
              </a:extLst>
            </p:cNvPr>
            <p:cNvSpPr/>
            <p:nvPr/>
          </p:nvSpPr>
          <p:spPr>
            <a:xfrm flipH="1" flipV="1">
              <a:off x="4205779" y="1202138"/>
              <a:ext cx="841746" cy="2356143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1" name="Line">
              <a:extLst>
                <a:ext uri="{FF2B5EF4-FFF2-40B4-BE49-F238E27FC236}">
                  <a16:creationId xmlns:a16="http://schemas.microsoft.com/office/drawing/2014/main" id="{A3217CA8-37A0-7865-15C1-979B68488CEB}"/>
                </a:ext>
              </a:extLst>
            </p:cNvPr>
            <p:cNvSpPr/>
            <p:nvPr/>
          </p:nvSpPr>
          <p:spPr>
            <a:xfrm flipV="1">
              <a:off x="4115576" y="2779701"/>
              <a:ext cx="891990" cy="1653881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2" name="Line">
              <a:extLst>
                <a:ext uri="{FF2B5EF4-FFF2-40B4-BE49-F238E27FC236}">
                  <a16:creationId xmlns:a16="http://schemas.microsoft.com/office/drawing/2014/main" id="{005BDAFB-226D-8838-F898-2B58DA8890B3}"/>
                </a:ext>
              </a:extLst>
            </p:cNvPr>
            <p:cNvSpPr/>
            <p:nvPr/>
          </p:nvSpPr>
          <p:spPr>
            <a:xfrm flipV="1">
              <a:off x="4115584" y="1977115"/>
              <a:ext cx="891990" cy="1653881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3" name="Line">
              <a:extLst>
                <a:ext uri="{FF2B5EF4-FFF2-40B4-BE49-F238E27FC236}">
                  <a16:creationId xmlns:a16="http://schemas.microsoft.com/office/drawing/2014/main" id="{934A8BE0-A280-8630-EEF5-35C51DD4408F}"/>
                </a:ext>
              </a:extLst>
            </p:cNvPr>
            <p:cNvSpPr/>
            <p:nvPr/>
          </p:nvSpPr>
          <p:spPr>
            <a:xfrm>
              <a:off x="4148490" y="1976882"/>
              <a:ext cx="764989" cy="1506446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4" name="Line">
              <a:extLst>
                <a:ext uri="{FF2B5EF4-FFF2-40B4-BE49-F238E27FC236}">
                  <a16:creationId xmlns:a16="http://schemas.microsoft.com/office/drawing/2014/main" id="{C2E1B731-20B7-C341-4472-8D0D560306F6}"/>
                </a:ext>
              </a:extLst>
            </p:cNvPr>
            <p:cNvSpPr/>
            <p:nvPr/>
          </p:nvSpPr>
          <p:spPr>
            <a:xfrm>
              <a:off x="4151830" y="1161387"/>
              <a:ext cx="764988" cy="1506446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5" name="Line">
              <a:extLst>
                <a:ext uri="{FF2B5EF4-FFF2-40B4-BE49-F238E27FC236}">
                  <a16:creationId xmlns:a16="http://schemas.microsoft.com/office/drawing/2014/main" id="{BED3B5F0-287C-B960-A393-B7D79F125B72}"/>
                </a:ext>
              </a:extLst>
            </p:cNvPr>
            <p:cNvSpPr/>
            <p:nvPr/>
          </p:nvSpPr>
          <p:spPr>
            <a:xfrm>
              <a:off x="1171299" y="3530044"/>
              <a:ext cx="3795800" cy="1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6" name="Line">
              <a:extLst>
                <a:ext uri="{FF2B5EF4-FFF2-40B4-BE49-F238E27FC236}">
                  <a16:creationId xmlns:a16="http://schemas.microsoft.com/office/drawing/2014/main" id="{D06123CD-1A94-CE2C-1880-AC24FA7B269E}"/>
                </a:ext>
              </a:extLst>
            </p:cNvPr>
            <p:cNvSpPr/>
            <p:nvPr/>
          </p:nvSpPr>
          <p:spPr>
            <a:xfrm>
              <a:off x="347045" y="2711499"/>
              <a:ext cx="4620445" cy="1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7" name="Line">
              <a:extLst>
                <a:ext uri="{FF2B5EF4-FFF2-40B4-BE49-F238E27FC236}">
                  <a16:creationId xmlns:a16="http://schemas.microsoft.com/office/drawing/2014/main" id="{3B7709D3-08B3-607B-AA0B-B21C1DD71213}"/>
                </a:ext>
              </a:extLst>
            </p:cNvPr>
            <p:cNvSpPr/>
            <p:nvPr/>
          </p:nvSpPr>
          <p:spPr>
            <a:xfrm>
              <a:off x="1170908" y="1881555"/>
              <a:ext cx="3745209" cy="1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8" name="Circle">
              <a:extLst>
                <a:ext uri="{FF2B5EF4-FFF2-40B4-BE49-F238E27FC236}">
                  <a16:creationId xmlns:a16="http://schemas.microsoft.com/office/drawing/2014/main" id="{0F5FA83B-837E-D6C9-0D45-C9D5A8D8542F}"/>
                </a:ext>
              </a:extLst>
            </p:cNvPr>
            <p:cNvSpPr/>
            <p:nvPr/>
          </p:nvSpPr>
          <p:spPr>
            <a:xfrm>
              <a:off x="4768395" y="2424859"/>
              <a:ext cx="548132" cy="548132"/>
            </a:xfrm>
            <a:prstGeom prst="ellipse">
              <a:avLst/>
            </a:prstGeom>
            <a:solidFill>
              <a:srgbClr val="43456C"/>
            </a:solidFill>
            <a:ln w="63500" cap="flat">
              <a:solidFill>
                <a:srgbClr val="CDCD30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19" name="Circle">
              <a:extLst>
                <a:ext uri="{FF2B5EF4-FFF2-40B4-BE49-F238E27FC236}">
                  <a16:creationId xmlns:a16="http://schemas.microsoft.com/office/drawing/2014/main" id="{6AB435C6-C987-46C3-DD04-9B0C65B03E81}"/>
                </a:ext>
              </a:extLst>
            </p:cNvPr>
            <p:cNvSpPr/>
            <p:nvPr/>
          </p:nvSpPr>
          <p:spPr>
            <a:xfrm>
              <a:off x="4768395" y="1607489"/>
              <a:ext cx="548132" cy="548132"/>
            </a:xfrm>
            <a:prstGeom prst="ellipse">
              <a:avLst/>
            </a:prstGeom>
            <a:solidFill>
              <a:srgbClr val="43456C"/>
            </a:solidFill>
            <a:ln w="63500" cap="flat">
              <a:solidFill>
                <a:srgbClr val="CDCD30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20" name="Circle">
              <a:extLst>
                <a:ext uri="{FF2B5EF4-FFF2-40B4-BE49-F238E27FC236}">
                  <a16:creationId xmlns:a16="http://schemas.microsoft.com/office/drawing/2014/main" id="{50F1B5CA-FD8B-1A65-6F61-ED85F28CAEB1}"/>
                </a:ext>
              </a:extLst>
            </p:cNvPr>
            <p:cNvSpPr/>
            <p:nvPr/>
          </p:nvSpPr>
          <p:spPr>
            <a:xfrm>
              <a:off x="4768395" y="3242229"/>
              <a:ext cx="548132" cy="548132"/>
            </a:xfrm>
            <a:prstGeom prst="ellipse">
              <a:avLst/>
            </a:prstGeom>
            <a:solidFill>
              <a:srgbClr val="43456C"/>
            </a:solidFill>
            <a:ln w="63500" cap="flat">
              <a:solidFill>
                <a:srgbClr val="CDCD30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21" name="Line">
              <a:extLst>
                <a:ext uri="{FF2B5EF4-FFF2-40B4-BE49-F238E27FC236}">
                  <a16:creationId xmlns:a16="http://schemas.microsoft.com/office/drawing/2014/main" id="{49C11B76-2484-F253-2DE7-956D6DE1FFAA}"/>
                </a:ext>
              </a:extLst>
            </p:cNvPr>
            <p:cNvSpPr/>
            <p:nvPr/>
          </p:nvSpPr>
          <p:spPr>
            <a:xfrm flipV="1">
              <a:off x="377946" y="2782395"/>
              <a:ext cx="811260" cy="811259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22" name="Line">
              <a:extLst>
                <a:ext uri="{FF2B5EF4-FFF2-40B4-BE49-F238E27FC236}">
                  <a16:creationId xmlns:a16="http://schemas.microsoft.com/office/drawing/2014/main" id="{B885C991-09F7-1281-6798-DE6A771B9AA3}"/>
                </a:ext>
              </a:extLst>
            </p:cNvPr>
            <p:cNvSpPr/>
            <p:nvPr/>
          </p:nvSpPr>
          <p:spPr>
            <a:xfrm flipV="1">
              <a:off x="377946" y="3576102"/>
              <a:ext cx="811260" cy="811259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23" name="Line">
              <a:extLst>
                <a:ext uri="{FF2B5EF4-FFF2-40B4-BE49-F238E27FC236}">
                  <a16:creationId xmlns:a16="http://schemas.microsoft.com/office/drawing/2014/main" id="{82D70B5D-11EB-4218-A6F0-9438F9B8B4C3}"/>
                </a:ext>
              </a:extLst>
            </p:cNvPr>
            <p:cNvSpPr/>
            <p:nvPr/>
          </p:nvSpPr>
          <p:spPr>
            <a:xfrm flipV="1">
              <a:off x="377946" y="1988688"/>
              <a:ext cx="811260" cy="811259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24" name="Line">
              <a:extLst>
                <a:ext uri="{FF2B5EF4-FFF2-40B4-BE49-F238E27FC236}">
                  <a16:creationId xmlns:a16="http://schemas.microsoft.com/office/drawing/2014/main" id="{55B3D229-F2F7-B29B-5586-A1A8305E2059}"/>
                </a:ext>
              </a:extLst>
            </p:cNvPr>
            <p:cNvSpPr/>
            <p:nvPr/>
          </p:nvSpPr>
          <p:spPr>
            <a:xfrm flipV="1">
              <a:off x="377946" y="1194980"/>
              <a:ext cx="811260" cy="811260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25" name="Line">
              <a:extLst>
                <a:ext uri="{FF2B5EF4-FFF2-40B4-BE49-F238E27FC236}">
                  <a16:creationId xmlns:a16="http://schemas.microsoft.com/office/drawing/2014/main" id="{85D4DB82-74E6-53D7-580B-0E89003FA4E3}"/>
                </a:ext>
              </a:extLst>
            </p:cNvPr>
            <p:cNvSpPr/>
            <p:nvPr/>
          </p:nvSpPr>
          <p:spPr>
            <a:xfrm>
              <a:off x="390828" y="3576101"/>
              <a:ext cx="785495" cy="785495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26" name="Line">
              <a:extLst>
                <a:ext uri="{FF2B5EF4-FFF2-40B4-BE49-F238E27FC236}">
                  <a16:creationId xmlns:a16="http://schemas.microsoft.com/office/drawing/2014/main" id="{337F2B20-F8BF-7355-8A55-020EA2A3340F}"/>
                </a:ext>
              </a:extLst>
            </p:cNvPr>
            <p:cNvSpPr/>
            <p:nvPr/>
          </p:nvSpPr>
          <p:spPr>
            <a:xfrm>
              <a:off x="403711" y="2748607"/>
              <a:ext cx="785494" cy="785494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27" name="Line">
              <a:extLst>
                <a:ext uri="{FF2B5EF4-FFF2-40B4-BE49-F238E27FC236}">
                  <a16:creationId xmlns:a16="http://schemas.microsoft.com/office/drawing/2014/main" id="{986CAE97-0FE6-5393-2F62-E8E578FAD754}"/>
                </a:ext>
              </a:extLst>
            </p:cNvPr>
            <p:cNvSpPr/>
            <p:nvPr/>
          </p:nvSpPr>
          <p:spPr>
            <a:xfrm>
              <a:off x="484838" y="2829732"/>
              <a:ext cx="785494" cy="785495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28" name="Line">
              <a:extLst>
                <a:ext uri="{FF2B5EF4-FFF2-40B4-BE49-F238E27FC236}">
                  <a16:creationId xmlns:a16="http://schemas.microsoft.com/office/drawing/2014/main" id="{5984B326-7817-1D9B-7F3C-6DDD98105DA0}"/>
                </a:ext>
              </a:extLst>
            </p:cNvPr>
            <p:cNvSpPr/>
            <p:nvPr/>
          </p:nvSpPr>
          <p:spPr>
            <a:xfrm>
              <a:off x="377946" y="1921111"/>
              <a:ext cx="785495" cy="785495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29" name="Line">
              <a:extLst>
                <a:ext uri="{FF2B5EF4-FFF2-40B4-BE49-F238E27FC236}">
                  <a16:creationId xmlns:a16="http://schemas.microsoft.com/office/drawing/2014/main" id="{A589817E-DC67-BA61-ACB0-6FFD04335B06}"/>
                </a:ext>
              </a:extLst>
            </p:cNvPr>
            <p:cNvSpPr/>
            <p:nvPr/>
          </p:nvSpPr>
          <p:spPr>
            <a:xfrm>
              <a:off x="459072" y="1173407"/>
              <a:ext cx="785494" cy="785495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0" name="Line">
              <a:extLst>
                <a:ext uri="{FF2B5EF4-FFF2-40B4-BE49-F238E27FC236}">
                  <a16:creationId xmlns:a16="http://schemas.microsoft.com/office/drawing/2014/main" id="{CB7A0625-8182-284B-5916-A6336A4084E1}"/>
                </a:ext>
              </a:extLst>
            </p:cNvPr>
            <p:cNvSpPr/>
            <p:nvPr/>
          </p:nvSpPr>
          <p:spPr>
            <a:xfrm flipV="1">
              <a:off x="350464" y="2773264"/>
              <a:ext cx="891989" cy="1653881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1" name="Line">
              <a:extLst>
                <a:ext uri="{FF2B5EF4-FFF2-40B4-BE49-F238E27FC236}">
                  <a16:creationId xmlns:a16="http://schemas.microsoft.com/office/drawing/2014/main" id="{99048E6D-0535-7134-641A-E35E4E4EFD15}"/>
                </a:ext>
              </a:extLst>
            </p:cNvPr>
            <p:cNvSpPr/>
            <p:nvPr/>
          </p:nvSpPr>
          <p:spPr>
            <a:xfrm>
              <a:off x="383371" y="2773032"/>
              <a:ext cx="764989" cy="1506446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2" name="Line">
              <a:extLst>
                <a:ext uri="{FF2B5EF4-FFF2-40B4-BE49-F238E27FC236}">
                  <a16:creationId xmlns:a16="http://schemas.microsoft.com/office/drawing/2014/main" id="{AB48A893-DEF6-8362-1891-011F371911E7}"/>
                </a:ext>
              </a:extLst>
            </p:cNvPr>
            <p:cNvSpPr/>
            <p:nvPr/>
          </p:nvSpPr>
          <p:spPr>
            <a:xfrm flipV="1">
              <a:off x="350471" y="1970678"/>
              <a:ext cx="891990" cy="1653881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3" name="Line">
              <a:extLst>
                <a:ext uri="{FF2B5EF4-FFF2-40B4-BE49-F238E27FC236}">
                  <a16:creationId xmlns:a16="http://schemas.microsoft.com/office/drawing/2014/main" id="{4D24A7B6-4633-CB9B-5528-6C2B8F91E0E1}"/>
                </a:ext>
              </a:extLst>
            </p:cNvPr>
            <p:cNvSpPr/>
            <p:nvPr/>
          </p:nvSpPr>
          <p:spPr>
            <a:xfrm>
              <a:off x="383379" y="1970446"/>
              <a:ext cx="764989" cy="1506446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4" name="Line">
              <a:extLst>
                <a:ext uri="{FF2B5EF4-FFF2-40B4-BE49-F238E27FC236}">
                  <a16:creationId xmlns:a16="http://schemas.microsoft.com/office/drawing/2014/main" id="{6BC5B954-349C-28C6-51ED-6F6965CC6ED5}"/>
                </a:ext>
              </a:extLst>
            </p:cNvPr>
            <p:cNvSpPr/>
            <p:nvPr/>
          </p:nvSpPr>
          <p:spPr>
            <a:xfrm flipV="1">
              <a:off x="353811" y="1155183"/>
              <a:ext cx="891990" cy="1653881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5" name="Line">
              <a:extLst>
                <a:ext uri="{FF2B5EF4-FFF2-40B4-BE49-F238E27FC236}">
                  <a16:creationId xmlns:a16="http://schemas.microsoft.com/office/drawing/2014/main" id="{2BD4BFBB-3C18-4563-7590-2582A0FD5AB9}"/>
                </a:ext>
              </a:extLst>
            </p:cNvPr>
            <p:cNvSpPr/>
            <p:nvPr/>
          </p:nvSpPr>
          <p:spPr>
            <a:xfrm>
              <a:off x="386717" y="1154950"/>
              <a:ext cx="764988" cy="1506446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6" name="Line">
              <a:extLst>
                <a:ext uri="{FF2B5EF4-FFF2-40B4-BE49-F238E27FC236}">
                  <a16:creationId xmlns:a16="http://schemas.microsoft.com/office/drawing/2014/main" id="{D7CDBE3E-FF34-7042-D97B-97E0DA70A24B}"/>
                </a:ext>
              </a:extLst>
            </p:cNvPr>
            <p:cNvSpPr/>
            <p:nvPr/>
          </p:nvSpPr>
          <p:spPr>
            <a:xfrm flipV="1">
              <a:off x="348386" y="1942450"/>
              <a:ext cx="924915" cy="2491149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7" name="Line">
              <a:extLst>
                <a:ext uri="{FF2B5EF4-FFF2-40B4-BE49-F238E27FC236}">
                  <a16:creationId xmlns:a16="http://schemas.microsoft.com/office/drawing/2014/main" id="{8C7D67D8-750E-B3F6-7C25-1E75D440323E}"/>
                </a:ext>
              </a:extLst>
            </p:cNvPr>
            <p:cNvSpPr/>
            <p:nvPr/>
          </p:nvSpPr>
          <p:spPr>
            <a:xfrm flipH="1" flipV="1">
              <a:off x="362702" y="1986182"/>
              <a:ext cx="841746" cy="2356143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8" name="Line">
              <a:extLst>
                <a:ext uri="{FF2B5EF4-FFF2-40B4-BE49-F238E27FC236}">
                  <a16:creationId xmlns:a16="http://schemas.microsoft.com/office/drawing/2014/main" id="{333F5C44-08DC-C824-2BC1-CA27C7D161F7}"/>
                </a:ext>
              </a:extLst>
            </p:cNvPr>
            <p:cNvSpPr/>
            <p:nvPr/>
          </p:nvSpPr>
          <p:spPr>
            <a:xfrm flipV="1">
              <a:off x="348386" y="1176819"/>
              <a:ext cx="924915" cy="2491149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9" name="Line">
              <a:extLst>
                <a:ext uri="{FF2B5EF4-FFF2-40B4-BE49-F238E27FC236}">
                  <a16:creationId xmlns:a16="http://schemas.microsoft.com/office/drawing/2014/main" id="{E55E0D2F-1C80-71DE-38D0-E31925D8553A}"/>
                </a:ext>
              </a:extLst>
            </p:cNvPr>
            <p:cNvSpPr/>
            <p:nvPr/>
          </p:nvSpPr>
          <p:spPr>
            <a:xfrm flipH="1" flipV="1">
              <a:off x="362702" y="1220551"/>
              <a:ext cx="841746" cy="2356143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0" name="Line">
              <a:extLst>
                <a:ext uri="{FF2B5EF4-FFF2-40B4-BE49-F238E27FC236}">
                  <a16:creationId xmlns:a16="http://schemas.microsoft.com/office/drawing/2014/main" id="{5D685937-448C-B3C7-F7F3-57D0B7F318FF}"/>
                </a:ext>
              </a:extLst>
            </p:cNvPr>
            <p:cNvSpPr/>
            <p:nvPr/>
          </p:nvSpPr>
          <p:spPr>
            <a:xfrm>
              <a:off x="370561" y="4333664"/>
              <a:ext cx="3712047" cy="1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1" name="Line">
              <a:extLst>
                <a:ext uri="{FF2B5EF4-FFF2-40B4-BE49-F238E27FC236}">
                  <a16:creationId xmlns:a16="http://schemas.microsoft.com/office/drawing/2014/main" id="{CC007678-0200-9A88-7CEE-82AF38E5E4CB}"/>
                </a:ext>
              </a:extLst>
            </p:cNvPr>
            <p:cNvSpPr/>
            <p:nvPr/>
          </p:nvSpPr>
          <p:spPr>
            <a:xfrm>
              <a:off x="459072" y="284407"/>
              <a:ext cx="785494" cy="785495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2" name="Line">
              <a:extLst>
                <a:ext uri="{FF2B5EF4-FFF2-40B4-BE49-F238E27FC236}">
                  <a16:creationId xmlns:a16="http://schemas.microsoft.com/office/drawing/2014/main" id="{E4C8D525-6B34-BEC9-1F7E-78A6A837EB07}"/>
                </a:ext>
              </a:extLst>
            </p:cNvPr>
            <p:cNvSpPr/>
            <p:nvPr/>
          </p:nvSpPr>
          <p:spPr>
            <a:xfrm>
              <a:off x="386717" y="265950"/>
              <a:ext cx="764988" cy="1506446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3" name="Line">
              <a:extLst>
                <a:ext uri="{FF2B5EF4-FFF2-40B4-BE49-F238E27FC236}">
                  <a16:creationId xmlns:a16="http://schemas.microsoft.com/office/drawing/2014/main" id="{D493A6CB-ED17-14A7-07A8-C0A99E3433C3}"/>
                </a:ext>
              </a:extLst>
            </p:cNvPr>
            <p:cNvSpPr/>
            <p:nvPr/>
          </p:nvSpPr>
          <p:spPr>
            <a:xfrm flipH="1" flipV="1">
              <a:off x="362702" y="331551"/>
              <a:ext cx="841746" cy="2356143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4" name="Line">
              <a:extLst>
                <a:ext uri="{FF2B5EF4-FFF2-40B4-BE49-F238E27FC236}">
                  <a16:creationId xmlns:a16="http://schemas.microsoft.com/office/drawing/2014/main" id="{EBE58046-F405-EBF1-050D-C1D753A34E45}"/>
                </a:ext>
              </a:extLst>
            </p:cNvPr>
            <p:cNvSpPr/>
            <p:nvPr/>
          </p:nvSpPr>
          <p:spPr>
            <a:xfrm flipV="1">
              <a:off x="377946" y="4338102"/>
              <a:ext cx="811260" cy="811259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5" name="Line">
              <a:extLst>
                <a:ext uri="{FF2B5EF4-FFF2-40B4-BE49-F238E27FC236}">
                  <a16:creationId xmlns:a16="http://schemas.microsoft.com/office/drawing/2014/main" id="{D8AFC6FA-6A53-EB79-1A84-BE227FA36359}"/>
                </a:ext>
              </a:extLst>
            </p:cNvPr>
            <p:cNvSpPr/>
            <p:nvPr/>
          </p:nvSpPr>
          <p:spPr>
            <a:xfrm flipV="1">
              <a:off x="350464" y="3535264"/>
              <a:ext cx="891989" cy="1653881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6" name="Line">
              <a:extLst>
                <a:ext uri="{FF2B5EF4-FFF2-40B4-BE49-F238E27FC236}">
                  <a16:creationId xmlns:a16="http://schemas.microsoft.com/office/drawing/2014/main" id="{0B35149B-8B92-F4FE-6CD6-46A6D25E26C2}"/>
                </a:ext>
              </a:extLst>
            </p:cNvPr>
            <p:cNvSpPr/>
            <p:nvPr/>
          </p:nvSpPr>
          <p:spPr>
            <a:xfrm flipV="1">
              <a:off x="348386" y="2704450"/>
              <a:ext cx="924915" cy="2491149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7" name="Line">
              <a:extLst>
                <a:ext uri="{FF2B5EF4-FFF2-40B4-BE49-F238E27FC236}">
                  <a16:creationId xmlns:a16="http://schemas.microsoft.com/office/drawing/2014/main" id="{AF66266D-6F25-FBE0-09AE-11EDA9606EB8}"/>
                </a:ext>
              </a:extLst>
            </p:cNvPr>
            <p:cNvSpPr/>
            <p:nvPr/>
          </p:nvSpPr>
          <p:spPr>
            <a:xfrm>
              <a:off x="244199" y="3530044"/>
              <a:ext cx="3795800" cy="1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8" name="Line">
              <a:extLst>
                <a:ext uri="{FF2B5EF4-FFF2-40B4-BE49-F238E27FC236}">
                  <a16:creationId xmlns:a16="http://schemas.microsoft.com/office/drawing/2014/main" id="{07BE1C32-611A-42C8-3F42-372977B0DCCD}"/>
                </a:ext>
              </a:extLst>
            </p:cNvPr>
            <p:cNvSpPr/>
            <p:nvPr/>
          </p:nvSpPr>
          <p:spPr>
            <a:xfrm>
              <a:off x="243808" y="1881555"/>
              <a:ext cx="3745209" cy="1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9" name="Line">
              <a:extLst>
                <a:ext uri="{FF2B5EF4-FFF2-40B4-BE49-F238E27FC236}">
                  <a16:creationId xmlns:a16="http://schemas.microsoft.com/office/drawing/2014/main" id="{BD9CC2B5-A71C-792D-D8BF-7D7641F34170}"/>
                </a:ext>
              </a:extLst>
            </p:cNvPr>
            <p:cNvSpPr/>
            <p:nvPr/>
          </p:nvSpPr>
          <p:spPr>
            <a:xfrm>
              <a:off x="257081" y="1089334"/>
              <a:ext cx="3862604" cy="1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50" name="Circle">
              <a:extLst>
                <a:ext uri="{FF2B5EF4-FFF2-40B4-BE49-F238E27FC236}">
                  <a16:creationId xmlns:a16="http://schemas.microsoft.com/office/drawing/2014/main" id="{171B9FAF-EE45-DE70-5ED8-0FE8A991FBD6}"/>
                </a:ext>
              </a:extLst>
            </p:cNvPr>
            <p:cNvSpPr/>
            <p:nvPr/>
          </p:nvSpPr>
          <p:spPr>
            <a:xfrm>
              <a:off x="0" y="2424859"/>
              <a:ext cx="548132" cy="548132"/>
            </a:xfrm>
            <a:prstGeom prst="ellipse">
              <a:avLst/>
            </a:prstGeom>
            <a:solidFill>
              <a:srgbClr val="2EAAC9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51" name="Circle">
              <a:extLst>
                <a:ext uri="{FF2B5EF4-FFF2-40B4-BE49-F238E27FC236}">
                  <a16:creationId xmlns:a16="http://schemas.microsoft.com/office/drawing/2014/main" id="{7786B589-D4CF-FEEA-9DFF-ABF4B71C6C04}"/>
                </a:ext>
              </a:extLst>
            </p:cNvPr>
            <p:cNvSpPr/>
            <p:nvPr/>
          </p:nvSpPr>
          <p:spPr>
            <a:xfrm>
              <a:off x="3388" y="790119"/>
              <a:ext cx="548133" cy="548133"/>
            </a:xfrm>
            <a:prstGeom prst="ellipse">
              <a:avLst/>
            </a:prstGeom>
            <a:solidFill>
              <a:srgbClr val="2EAAC9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52" name="Circle">
              <a:extLst>
                <a:ext uri="{FF2B5EF4-FFF2-40B4-BE49-F238E27FC236}">
                  <a16:creationId xmlns:a16="http://schemas.microsoft.com/office/drawing/2014/main" id="{A834DEB6-C82E-4453-2C43-37358AAC33D8}"/>
                </a:ext>
              </a:extLst>
            </p:cNvPr>
            <p:cNvSpPr/>
            <p:nvPr/>
          </p:nvSpPr>
          <p:spPr>
            <a:xfrm>
              <a:off x="3388" y="1607489"/>
              <a:ext cx="548133" cy="548132"/>
            </a:xfrm>
            <a:prstGeom prst="ellipse">
              <a:avLst/>
            </a:prstGeom>
            <a:solidFill>
              <a:srgbClr val="2EAAC9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53" name="Circle">
              <a:extLst>
                <a:ext uri="{FF2B5EF4-FFF2-40B4-BE49-F238E27FC236}">
                  <a16:creationId xmlns:a16="http://schemas.microsoft.com/office/drawing/2014/main" id="{52C8E9A4-C726-5254-226A-B1AAA35A05AA}"/>
                </a:ext>
              </a:extLst>
            </p:cNvPr>
            <p:cNvSpPr/>
            <p:nvPr/>
          </p:nvSpPr>
          <p:spPr>
            <a:xfrm>
              <a:off x="3388" y="3242229"/>
              <a:ext cx="548133" cy="548132"/>
            </a:xfrm>
            <a:prstGeom prst="ellipse">
              <a:avLst/>
            </a:prstGeom>
            <a:solidFill>
              <a:srgbClr val="2EAAC9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54" name="Circle">
              <a:extLst>
                <a:ext uri="{FF2B5EF4-FFF2-40B4-BE49-F238E27FC236}">
                  <a16:creationId xmlns:a16="http://schemas.microsoft.com/office/drawing/2014/main" id="{BD1ABBF5-4CA4-7CAE-3092-5277A2A626CD}"/>
                </a:ext>
              </a:extLst>
            </p:cNvPr>
            <p:cNvSpPr/>
            <p:nvPr/>
          </p:nvSpPr>
          <p:spPr>
            <a:xfrm>
              <a:off x="3388" y="4059598"/>
              <a:ext cx="548133" cy="548132"/>
            </a:xfrm>
            <a:prstGeom prst="ellipse">
              <a:avLst/>
            </a:prstGeom>
            <a:solidFill>
              <a:srgbClr val="2EAAC9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55" name="Circle">
              <a:extLst>
                <a:ext uri="{FF2B5EF4-FFF2-40B4-BE49-F238E27FC236}">
                  <a16:creationId xmlns:a16="http://schemas.microsoft.com/office/drawing/2014/main" id="{98F8797C-4B70-0A6A-FABB-A9A5FFE3AE6A}"/>
                </a:ext>
              </a:extLst>
            </p:cNvPr>
            <p:cNvSpPr/>
            <p:nvPr/>
          </p:nvSpPr>
          <p:spPr>
            <a:xfrm>
              <a:off x="0" y="4874868"/>
              <a:ext cx="548132" cy="548132"/>
            </a:xfrm>
            <a:prstGeom prst="ellipse">
              <a:avLst/>
            </a:prstGeom>
            <a:solidFill>
              <a:srgbClr val="2EAAC9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56" name="Circle">
              <a:extLst>
                <a:ext uri="{FF2B5EF4-FFF2-40B4-BE49-F238E27FC236}">
                  <a16:creationId xmlns:a16="http://schemas.microsoft.com/office/drawing/2014/main" id="{6E3347A8-71F2-E8F5-F510-14D582236CEF}"/>
                </a:ext>
              </a:extLst>
            </p:cNvPr>
            <p:cNvSpPr/>
            <p:nvPr/>
          </p:nvSpPr>
          <p:spPr>
            <a:xfrm>
              <a:off x="0" y="0"/>
              <a:ext cx="548132" cy="548132"/>
            </a:xfrm>
            <a:prstGeom prst="ellipse">
              <a:avLst/>
            </a:prstGeom>
            <a:solidFill>
              <a:srgbClr val="2EAAC9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grpSp>
        <p:nvGrpSpPr>
          <p:cNvPr id="257" name="Group">
            <a:extLst>
              <a:ext uri="{FF2B5EF4-FFF2-40B4-BE49-F238E27FC236}">
                <a16:creationId xmlns:a16="http://schemas.microsoft.com/office/drawing/2014/main" id="{8E1F4F36-A50A-9F3B-107E-311A2A27E8AE}"/>
              </a:ext>
            </a:extLst>
          </p:cNvPr>
          <p:cNvGrpSpPr/>
          <p:nvPr/>
        </p:nvGrpSpPr>
        <p:grpSpPr>
          <a:xfrm>
            <a:off x="4435074" y="3458588"/>
            <a:ext cx="2658264" cy="1908806"/>
            <a:chOff x="-3487" y="0"/>
            <a:chExt cx="5316527" cy="3817610"/>
          </a:xfrm>
        </p:grpSpPr>
        <p:sp>
          <p:nvSpPr>
            <p:cNvPr id="258" name="Circle">
              <a:extLst>
                <a:ext uri="{FF2B5EF4-FFF2-40B4-BE49-F238E27FC236}">
                  <a16:creationId xmlns:a16="http://schemas.microsoft.com/office/drawing/2014/main" id="{4540B630-8ECD-979C-E7F4-782BF8775178}"/>
                </a:ext>
              </a:extLst>
            </p:cNvPr>
            <p:cNvSpPr/>
            <p:nvPr/>
          </p:nvSpPr>
          <p:spPr>
            <a:xfrm>
              <a:off x="955415" y="0"/>
              <a:ext cx="548132" cy="548132"/>
            </a:xfrm>
            <a:prstGeom prst="ellipse">
              <a:avLst/>
            </a:prstGeom>
            <a:solidFill>
              <a:srgbClr val="59CAAE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59" name="Circle">
              <a:extLst>
                <a:ext uri="{FF2B5EF4-FFF2-40B4-BE49-F238E27FC236}">
                  <a16:creationId xmlns:a16="http://schemas.microsoft.com/office/drawing/2014/main" id="{61022EBB-DB27-451F-14B7-6B1D8EE181AB}"/>
                </a:ext>
              </a:extLst>
            </p:cNvPr>
            <p:cNvSpPr/>
            <p:nvPr/>
          </p:nvSpPr>
          <p:spPr>
            <a:xfrm>
              <a:off x="955415" y="817369"/>
              <a:ext cx="548132" cy="548133"/>
            </a:xfrm>
            <a:prstGeom prst="ellipse">
              <a:avLst/>
            </a:prstGeom>
            <a:solidFill>
              <a:srgbClr val="59CAAE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60" name="Circle">
              <a:extLst>
                <a:ext uri="{FF2B5EF4-FFF2-40B4-BE49-F238E27FC236}">
                  <a16:creationId xmlns:a16="http://schemas.microsoft.com/office/drawing/2014/main" id="{9A1E1129-1488-25EE-65B8-E8A41B9DC2E6}"/>
                </a:ext>
              </a:extLst>
            </p:cNvPr>
            <p:cNvSpPr/>
            <p:nvPr/>
          </p:nvSpPr>
          <p:spPr>
            <a:xfrm>
              <a:off x="955415" y="1634739"/>
              <a:ext cx="548132" cy="548132"/>
            </a:xfrm>
            <a:prstGeom prst="ellipse">
              <a:avLst/>
            </a:prstGeom>
            <a:solidFill>
              <a:srgbClr val="59CAAE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61" name="Circle">
              <a:extLst>
                <a:ext uri="{FF2B5EF4-FFF2-40B4-BE49-F238E27FC236}">
                  <a16:creationId xmlns:a16="http://schemas.microsoft.com/office/drawing/2014/main" id="{69A08E83-348F-BC42-EFEF-2CAB0965331C}"/>
                </a:ext>
              </a:extLst>
            </p:cNvPr>
            <p:cNvSpPr/>
            <p:nvPr/>
          </p:nvSpPr>
          <p:spPr>
            <a:xfrm>
              <a:off x="955415" y="2452109"/>
              <a:ext cx="548132" cy="548132"/>
            </a:xfrm>
            <a:prstGeom prst="ellipse">
              <a:avLst/>
            </a:prstGeom>
            <a:solidFill>
              <a:srgbClr val="59CAAE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62" name="Circle">
              <a:extLst>
                <a:ext uri="{FF2B5EF4-FFF2-40B4-BE49-F238E27FC236}">
                  <a16:creationId xmlns:a16="http://schemas.microsoft.com/office/drawing/2014/main" id="{2A356D72-1684-1064-C65A-DA6D27A5A312}"/>
                </a:ext>
              </a:extLst>
            </p:cNvPr>
            <p:cNvSpPr/>
            <p:nvPr/>
          </p:nvSpPr>
          <p:spPr>
            <a:xfrm>
              <a:off x="955415" y="3269479"/>
              <a:ext cx="548132" cy="548132"/>
            </a:xfrm>
            <a:prstGeom prst="ellipse">
              <a:avLst/>
            </a:prstGeom>
            <a:solidFill>
              <a:srgbClr val="59CAAE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63" name="Circle">
              <a:extLst>
                <a:ext uri="{FF2B5EF4-FFF2-40B4-BE49-F238E27FC236}">
                  <a16:creationId xmlns:a16="http://schemas.microsoft.com/office/drawing/2014/main" id="{CC3105A9-89EB-53EB-DCC5-4F4AED69D92A}"/>
                </a:ext>
              </a:extLst>
            </p:cNvPr>
            <p:cNvSpPr/>
            <p:nvPr/>
          </p:nvSpPr>
          <p:spPr>
            <a:xfrm>
              <a:off x="1910830" y="0"/>
              <a:ext cx="548132" cy="548132"/>
            </a:xfrm>
            <a:prstGeom prst="ellipse">
              <a:avLst/>
            </a:prstGeom>
            <a:solidFill>
              <a:srgbClr val="59CAAE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64" name="Circle">
              <a:extLst>
                <a:ext uri="{FF2B5EF4-FFF2-40B4-BE49-F238E27FC236}">
                  <a16:creationId xmlns:a16="http://schemas.microsoft.com/office/drawing/2014/main" id="{809D5E2C-22D1-D3AF-9D89-2E34B4B4BB6B}"/>
                </a:ext>
              </a:extLst>
            </p:cNvPr>
            <p:cNvSpPr/>
            <p:nvPr/>
          </p:nvSpPr>
          <p:spPr>
            <a:xfrm>
              <a:off x="1910830" y="817369"/>
              <a:ext cx="548132" cy="548133"/>
            </a:xfrm>
            <a:prstGeom prst="ellipse">
              <a:avLst/>
            </a:prstGeom>
            <a:solidFill>
              <a:srgbClr val="59CAAE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65" name="Circle">
              <a:extLst>
                <a:ext uri="{FF2B5EF4-FFF2-40B4-BE49-F238E27FC236}">
                  <a16:creationId xmlns:a16="http://schemas.microsoft.com/office/drawing/2014/main" id="{7763DB90-BCC1-BCAE-20BF-A6E13F78A030}"/>
                </a:ext>
              </a:extLst>
            </p:cNvPr>
            <p:cNvSpPr/>
            <p:nvPr/>
          </p:nvSpPr>
          <p:spPr>
            <a:xfrm>
              <a:off x="1910830" y="1634739"/>
              <a:ext cx="548132" cy="548132"/>
            </a:xfrm>
            <a:prstGeom prst="ellipse">
              <a:avLst/>
            </a:prstGeom>
            <a:solidFill>
              <a:srgbClr val="59CAAE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66" name="Circle">
              <a:extLst>
                <a:ext uri="{FF2B5EF4-FFF2-40B4-BE49-F238E27FC236}">
                  <a16:creationId xmlns:a16="http://schemas.microsoft.com/office/drawing/2014/main" id="{6D702202-997B-55E3-E678-FEB3054C59F0}"/>
                </a:ext>
              </a:extLst>
            </p:cNvPr>
            <p:cNvSpPr/>
            <p:nvPr/>
          </p:nvSpPr>
          <p:spPr>
            <a:xfrm>
              <a:off x="1910830" y="2452109"/>
              <a:ext cx="548132" cy="548132"/>
            </a:xfrm>
            <a:prstGeom prst="ellipse">
              <a:avLst/>
            </a:prstGeom>
            <a:solidFill>
              <a:srgbClr val="59CAAE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67" name="Circle">
              <a:extLst>
                <a:ext uri="{FF2B5EF4-FFF2-40B4-BE49-F238E27FC236}">
                  <a16:creationId xmlns:a16="http://schemas.microsoft.com/office/drawing/2014/main" id="{D09043A7-76F8-E06F-B619-38F4445F83EE}"/>
                </a:ext>
              </a:extLst>
            </p:cNvPr>
            <p:cNvSpPr/>
            <p:nvPr/>
          </p:nvSpPr>
          <p:spPr>
            <a:xfrm>
              <a:off x="1910830" y="3269479"/>
              <a:ext cx="548132" cy="548132"/>
            </a:xfrm>
            <a:prstGeom prst="ellipse">
              <a:avLst/>
            </a:prstGeom>
            <a:solidFill>
              <a:srgbClr val="59CAAE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68" name="Circle">
              <a:extLst>
                <a:ext uri="{FF2B5EF4-FFF2-40B4-BE49-F238E27FC236}">
                  <a16:creationId xmlns:a16="http://schemas.microsoft.com/office/drawing/2014/main" id="{72B698A8-457A-1402-8838-59EE44AB1DCA}"/>
                </a:ext>
              </a:extLst>
            </p:cNvPr>
            <p:cNvSpPr/>
            <p:nvPr/>
          </p:nvSpPr>
          <p:spPr>
            <a:xfrm>
              <a:off x="2866245" y="0"/>
              <a:ext cx="548132" cy="548132"/>
            </a:xfrm>
            <a:prstGeom prst="ellipse">
              <a:avLst/>
            </a:prstGeom>
            <a:solidFill>
              <a:srgbClr val="59CAAE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69" name="Circle">
              <a:extLst>
                <a:ext uri="{FF2B5EF4-FFF2-40B4-BE49-F238E27FC236}">
                  <a16:creationId xmlns:a16="http://schemas.microsoft.com/office/drawing/2014/main" id="{44CA6630-69C1-C9B1-41E5-12DB1F52AB03}"/>
                </a:ext>
              </a:extLst>
            </p:cNvPr>
            <p:cNvSpPr/>
            <p:nvPr/>
          </p:nvSpPr>
          <p:spPr>
            <a:xfrm>
              <a:off x="2866245" y="817369"/>
              <a:ext cx="548132" cy="548133"/>
            </a:xfrm>
            <a:prstGeom prst="ellipse">
              <a:avLst/>
            </a:prstGeom>
            <a:solidFill>
              <a:srgbClr val="59CAAE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70" name="Circle">
              <a:extLst>
                <a:ext uri="{FF2B5EF4-FFF2-40B4-BE49-F238E27FC236}">
                  <a16:creationId xmlns:a16="http://schemas.microsoft.com/office/drawing/2014/main" id="{95DD34C3-FBD2-B145-48C3-26CBA2B405AA}"/>
                </a:ext>
              </a:extLst>
            </p:cNvPr>
            <p:cNvSpPr/>
            <p:nvPr/>
          </p:nvSpPr>
          <p:spPr>
            <a:xfrm>
              <a:off x="2866245" y="1634739"/>
              <a:ext cx="548132" cy="548132"/>
            </a:xfrm>
            <a:prstGeom prst="ellipse">
              <a:avLst/>
            </a:prstGeom>
            <a:solidFill>
              <a:srgbClr val="59CAAE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71" name="Circle">
              <a:extLst>
                <a:ext uri="{FF2B5EF4-FFF2-40B4-BE49-F238E27FC236}">
                  <a16:creationId xmlns:a16="http://schemas.microsoft.com/office/drawing/2014/main" id="{1815521E-900C-31E7-42DC-BE13EED7711E}"/>
                </a:ext>
              </a:extLst>
            </p:cNvPr>
            <p:cNvSpPr/>
            <p:nvPr/>
          </p:nvSpPr>
          <p:spPr>
            <a:xfrm>
              <a:off x="2866245" y="2452109"/>
              <a:ext cx="548132" cy="548132"/>
            </a:xfrm>
            <a:prstGeom prst="ellipse">
              <a:avLst/>
            </a:prstGeom>
            <a:solidFill>
              <a:srgbClr val="59CAAE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72" name="Circle">
              <a:extLst>
                <a:ext uri="{FF2B5EF4-FFF2-40B4-BE49-F238E27FC236}">
                  <a16:creationId xmlns:a16="http://schemas.microsoft.com/office/drawing/2014/main" id="{5726224A-732E-2C08-0EC7-ADA6C26F903D}"/>
                </a:ext>
              </a:extLst>
            </p:cNvPr>
            <p:cNvSpPr/>
            <p:nvPr/>
          </p:nvSpPr>
          <p:spPr>
            <a:xfrm>
              <a:off x="2866245" y="3269479"/>
              <a:ext cx="548132" cy="548132"/>
            </a:xfrm>
            <a:prstGeom prst="ellipse">
              <a:avLst/>
            </a:prstGeom>
            <a:solidFill>
              <a:srgbClr val="59CAAE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73" name="Circle">
              <a:extLst>
                <a:ext uri="{FF2B5EF4-FFF2-40B4-BE49-F238E27FC236}">
                  <a16:creationId xmlns:a16="http://schemas.microsoft.com/office/drawing/2014/main" id="{28B8D60B-BC55-E7A8-62E1-B32DA4EB189E}"/>
                </a:ext>
              </a:extLst>
            </p:cNvPr>
            <p:cNvSpPr/>
            <p:nvPr/>
          </p:nvSpPr>
          <p:spPr>
            <a:xfrm>
              <a:off x="3821662" y="0"/>
              <a:ext cx="548132" cy="548132"/>
            </a:xfrm>
            <a:prstGeom prst="ellipse">
              <a:avLst/>
            </a:prstGeom>
            <a:solidFill>
              <a:srgbClr val="59CAAE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74" name="Circle">
              <a:extLst>
                <a:ext uri="{FF2B5EF4-FFF2-40B4-BE49-F238E27FC236}">
                  <a16:creationId xmlns:a16="http://schemas.microsoft.com/office/drawing/2014/main" id="{CA597CB2-FC05-0F64-9046-87CE22AADC35}"/>
                </a:ext>
              </a:extLst>
            </p:cNvPr>
            <p:cNvSpPr/>
            <p:nvPr/>
          </p:nvSpPr>
          <p:spPr>
            <a:xfrm>
              <a:off x="3821662" y="817369"/>
              <a:ext cx="548132" cy="548133"/>
            </a:xfrm>
            <a:prstGeom prst="ellipse">
              <a:avLst/>
            </a:prstGeom>
            <a:solidFill>
              <a:srgbClr val="59CAAE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75" name="Circle">
              <a:extLst>
                <a:ext uri="{FF2B5EF4-FFF2-40B4-BE49-F238E27FC236}">
                  <a16:creationId xmlns:a16="http://schemas.microsoft.com/office/drawing/2014/main" id="{8A65548A-5A44-0060-4C52-F245CA460796}"/>
                </a:ext>
              </a:extLst>
            </p:cNvPr>
            <p:cNvSpPr/>
            <p:nvPr/>
          </p:nvSpPr>
          <p:spPr>
            <a:xfrm>
              <a:off x="3821662" y="1634739"/>
              <a:ext cx="548132" cy="548132"/>
            </a:xfrm>
            <a:prstGeom prst="ellipse">
              <a:avLst/>
            </a:prstGeom>
            <a:solidFill>
              <a:srgbClr val="59CAAE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76" name="Circle">
              <a:extLst>
                <a:ext uri="{FF2B5EF4-FFF2-40B4-BE49-F238E27FC236}">
                  <a16:creationId xmlns:a16="http://schemas.microsoft.com/office/drawing/2014/main" id="{701C5E55-0518-1658-5716-F7F2ACC19493}"/>
                </a:ext>
              </a:extLst>
            </p:cNvPr>
            <p:cNvSpPr/>
            <p:nvPr/>
          </p:nvSpPr>
          <p:spPr>
            <a:xfrm>
              <a:off x="3821662" y="2452109"/>
              <a:ext cx="548132" cy="548132"/>
            </a:xfrm>
            <a:prstGeom prst="ellipse">
              <a:avLst/>
            </a:prstGeom>
            <a:solidFill>
              <a:srgbClr val="59CAAE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77" name="Circle">
              <a:extLst>
                <a:ext uri="{FF2B5EF4-FFF2-40B4-BE49-F238E27FC236}">
                  <a16:creationId xmlns:a16="http://schemas.microsoft.com/office/drawing/2014/main" id="{7DFAF220-A0A6-34B7-446F-1B0AFAD04C21}"/>
                </a:ext>
              </a:extLst>
            </p:cNvPr>
            <p:cNvSpPr/>
            <p:nvPr/>
          </p:nvSpPr>
          <p:spPr>
            <a:xfrm>
              <a:off x="3821662" y="3269479"/>
              <a:ext cx="548132" cy="548132"/>
            </a:xfrm>
            <a:prstGeom prst="ellipse">
              <a:avLst/>
            </a:prstGeom>
            <a:solidFill>
              <a:srgbClr val="59CAAE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78" name="Line">
              <a:extLst>
                <a:ext uri="{FF2B5EF4-FFF2-40B4-BE49-F238E27FC236}">
                  <a16:creationId xmlns:a16="http://schemas.microsoft.com/office/drawing/2014/main" id="{D6551174-027E-1C35-49F0-25256C0E6765}"/>
                </a:ext>
              </a:extLst>
            </p:cNvPr>
            <p:cNvSpPr/>
            <p:nvPr/>
          </p:nvSpPr>
          <p:spPr>
            <a:xfrm flipV="1">
              <a:off x="1301559" y="1992275"/>
              <a:ext cx="811260" cy="811260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79" name="Line">
              <a:extLst>
                <a:ext uri="{FF2B5EF4-FFF2-40B4-BE49-F238E27FC236}">
                  <a16:creationId xmlns:a16="http://schemas.microsoft.com/office/drawing/2014/main" id="{127E93AF-87BA-5940-33B0-BBEF28FED1E4}"/>
                </a:ext>
              </a:extLst>
            </p:cNvPr>
            <p:cNvSpPr/>
            <p:nvPr/>
          </p:nvSpPr>
          <p:spPr>
            <a:xfrm flipV="1">
              <a:off x="1301559" y="2785982"/>
              <a:ext cx="811260" cy="811259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80" name="Line">
              <a:extLst>
                <a:ext uri="{FF2B5EF4-FFF2-40B4-BE49-F238E27FC236}">
                  <a16:creationId xmlns:a16="http://schemas.microsoft.com/office/drawing/2014/main" id="{9635B1E3-9FFE-6939-0094-CEA026DB7259}"/>
                </a:ext>
              </a:extLst>
            </p:cNvPr>
            <p:cNvSpPr/>
            <p:nvPr/>
          </p:nvSpPr>
          <p:spPr>
            <a:xfrm flipV="1">
              <a:off x="1301559" y="1198568"/>
              <a:ext cx="811260" cy="811259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81" name="Line">
              <a:extLst>
                <a:ext uri="{FF2B5EF4-FFF2-40B4-BE49-F238E27FC236}">
                  <a16:creationId xmlns:a16="http://schemas.microsoft.com/office/drawing/2014/main" id="{01351329-FC3D-535D-E944-FC71B2963107}"/>
                </a:ext>
              </a:extLst>
            </p:cNvPr>
            <p:cNvSpPr/>
            <p:nvPr/>
          </p:nvSpPr>
          <p:spPr>
            <a:xfrm flipV="1">
              <a:off x="1301559" y="404861"/>
              <a:ext cx="811260" cy="811259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82" name="Line">
              <a:extLst>
                <a:ext uri="{FF2B5EF4-FFF2-40B4-BE49-F238E27FC236}">
                  <a16:creationId xmlns:a16="http://schemas.microsoft.com/office/drawing/2014/main" id="{B9CFC95C-F20B-10CE-F3D2-DE529223BD44}"/>
                </a:ext>
              </a:extLst>
            </p:cNvPr>
            <p:cNvSpPr/>
            <p:nvPr/>
          </p:nvSpPr>
          <p:spPr>
            <a:xfrm flipV="1">
              <a:off x="2240749" y="2020351"/>
              <a:ext cx="811260" cy="811260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83" name="Line">
              <a:extLst>
                <a:ext uri="{FF2B5EF4-FFF2-40B4-BE49-F238E27FC236}">
                  <a16:creationId xmlns:a16="http://schemas.microsoft.com/office/drawing/2014/main" id="{81A52618-A5C1-27D0-59AA-20EA62CEB48C}"/>
                </a:ext>
              </a:extLst>
            </p:cNvPr>
            <p:cNvSpPr/>
            <p:nvPr/>
          </p:nvSpPr>
          <p:spPr>
            <a:xfrm flipV="1">
              <a:off x="2240749" y="2814058"/>
              <a:ext cx="811260" cy="811259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84" name="Line">
              <a:extLst>
                <a:ext uri="{FF2B5EF4-FFF2-40B4-BE49-F238E27FC236}">
                  <a16:creationId xmlns:a16="http://schemas.microsoft.com/office/drawing/2014/main" id="{DDA37776-24E4-D571-4DB8-901DB9780E7F}"/>
                </a:ext>
              </a:extLst>
            </p:cNvPr>
            <p:cNvSpPr/>
            <p:nvPr/>
          </p:nvSpPr>
          <p:spPr>
            <a:xfrm flipV="1">
              <a:off x="2240749" y="1226644"/>
              <a:ext cx="811260" cy="811260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85" name="Line">
              <a:extLst>
                <a:ext uri="{FF2B5EF4-FFF2-40B4-BE49-F238E27FC236}">
                  <a16:creationId xmlns:a16="http://schemas.microsoft.com/office/drawing/2014/main" id="{14F13237-A63F-35B1-4246-94BD81F074CD}"/>
                </a:ext>
              </a:extLst>
            </p:cNvPr>
            <p:cNvSpPr/>
            <p:nvPr/>
          </p:nvSpPr>
          <p:spPr>
            <a:xfrm flipV="1">
              <a:off x="2240749" y="432937"/>
              <a:ext cx="811260" cy="811260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86" name="Line">
              <a:extLst>
                <a:ext uri="{FF2B5EF4-FFF2-40B4-BE49-F238E27FC236}">
                  <a16:creationId xmlns:a16="http://schemas.microsoft.com/office/drawing/2014/main" id="{2CAB0908-316C-41A1-7781-13DA8C54DF73}"/>
                </a:ext>
              </a:extLst>
            </p:cNvPr>
            <p:cNvSpPr/>
            <p:nvPr/>
          </p:nvSpPr>
          <p:spPr>
            <a:xfrm flipV="1">
              <a:off x="3179939" y="2020351"/>
              <a:ext cx="811260" cy="811260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87" name="Line">
              <a:extLst>
                <a:ext uri="{FF2B5EF4-FFF2-40B4-BE49-F238E27FC236}">
                  <a16:creationId xmlns:a16="http://schemas.microsoft.com/office/drawing/2014/main" id="{802AF380-D379-30CD-B97A-2DFD64B9A4C9}"/>
                </a:ext>
              </a:extLst>
            </p:cNvPr>
            <p:cNvSpPr/>
            <p:nvPr/>
          </p:nvSpPr>
          <p:spPr>
            <a:xfrm flipV="1">
              <a:off x="3179939" y="2814058"/>
              <a:ext cx="811260" cy="811259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88" name="Line">
              <a:extLst>
                <a:ext uri="{FF2B5EF4-FFF2-40B4-BE49-F238E27FC236}">
                  <a16:creationId xmlns:a16="http://schemas.microsoft.com/office/drawing/2014/main" id="{E74D9AC1-9F71-070F-AAC9-10D298AB8EE1}"/>
                </a:ext>
              </a:extLst>
            </p:cNvPr>
            <p:cNvSpPr/>
            <p:nvPr/>
          </p:nvSpPr>
          <p:spPr>
            <a:xfrm flipV="1">
              <a:off x="3179939" y="1226644"/>
              <a:ext cx="811260" cy="811260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89" name="Line">
              <a:extLst>
                <a:ext uri="{FF2B5EF4-FFF2-40B4-BE49-F238E27FC236}">
                  <a16:creationId xmlns:a16="http://schemas.microsoft.com/office/drawing/2014/main" id="{C476CC8E-F73F-0CCD-2EF7-4E53FDB7FCF9}"/>
                </a:ext>
              </a:extLst>
            </p:cNvPr>
            <p:cNvSpPr/>
            <p:nvPr/>
          </p:nvSpPr>
          <p:spPr>
            <a:xfrm flipV="1">
              <a:off x="3179939" y="432937"/>
              <a:ext cx="811260" cy="811260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90" name="Line">
              <a:extLst>
                <a:ext uri="{FF2B5EF4-FFF2-40B4-BE49-F238E27FC236}">
                  <a16:creationId xmlns:a16="http://schemas.microsoft.com/office/drawing/2014/main" id="{2A63B174-52EB-38B2-1002-BEC4A2F16BFA}"/>
                </a:ext>
              </a:extLst>
            </p:cNvPr>
            <p:cNvSpPr/>
            <p:nvPr/>
          </p:nvSpPr>
          <p:spPr>
            <a:xfrm flipV="1">
              <a:off x="4119130" y="2020351"/>
              <a:ext cx="811260" cy="811260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91" name="Line">
              <a:extLst>
                <a:ext uri="{FF2B5EF4-FFF2-40B4-BE49-F238E27FC236}">
                  <a16:creationId xmlns:a16="http://schemas.microsoft.com/office/drawing/2014/main" id="{0A8BD291-D364-C5EE-143D-7DA55DB06812}"/>
                </a:ext>
              </a:extLst>
            </p:cNvPr>
            <p:cNvSpPr/>
            <p:nvPr/>
          </p:nvSpPr>
          <p:spPr>
            <a:xfrm flipV="1">
              <a:off x="4119130" y="2814058"/>
              <a:ext cx="811260" cy="811259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92" name="Line">
              <a:extLst>
                <a:ext uri="{FF2B5EF4-FFF2-40B4-BE49-F238E27FC236}">
                  <a16:creationId xmlns:a16="http://schemas.microsoft.com/office/drawing/2014/main" id="{26C8B9E9-2616-5481-93A8-201C70C77610}"/>
                </a:ext>
              </a:extLst>
            </p:cNvPr>
            <p:cNvSpPr/>
            <p:nvPr/>
          </p:nvSpPr>
          <p:spPr>
            <a:xfrm flipV="1">
              <a:off x="4119130" y="1226644"/>
              <a:ext cx="811260" cy="811260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93" name="Line">
              <a:extLst>
                <a:ext uri="{FF2B5EF4-FFF2-40B4-BE49-F238E27FC236}">
                  <a16:creationId xmlns:a16="http://schemas.microsoft.com/office/drawing/2014/main" id="{B4583166-52D8-5E2F-8226-BAAFEB5E4B8E}"/>
                </a:ext>
              </a:extLst>
            </p:cNvPr>
            <p:cNvSpPr/>
            <p:nvPr/>
          </p:nvSpPr>
          <p:spPr>
            <a:xfrm>
              <a:off x="1314441" y="2785982"/>
              <a:ext cx="785494" cy="785494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94" name="Line">
              <a:extLst>
                <a:ext uri="{FF2B5EF4-FFF2-40B4-BE49-F238E27FC236}">
                  <a16:creationId xmlns:a16="http://schemas.microsoft.com/office/drawing/2014/main" id="{CB55903C-D14D-9EB2-D09C-D35A65371FD3}"/>
                </a:ext>
              </a:extLst>
            </p:cNvPr>
            <p:cNvSpPr/>
            <p:nvPr/>
          </p:nvSpPr>
          <p:spPr>
            <a:xfrm>
              <a:off x="1327324" y="1958487"/>
              <a:ext cx="785494" cy="785495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95" name="Line">
              <a:extLst>
                <a:ext uri="{FF2B5EF4-FFF2-40B4-BE49-F238E27FC236}">
                  <a16:creationId xmlns:a16="http://schemas.microsoft.com/office/drawing/2014/main" id="{5BACA4F1-2FFA-C01D-8020-AC3753900486}"/>
                </a:ext>
              </a:extLst>
            </p:cNvPr>
            <p:cNvSpPr/>
            <p:nvPr/>
          </p:nvSpPr>
          <p:spPr>
            <a:xfrm>
              <a:off x="1408449" y="2039613"/>
              <a:ext cx="785495" cy="785494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96" name="Line">
              <a:extLst>
                <a:ext uri="{FF2B5EF4-FFF2-40B4-BE49-F238E27FC236}">
                  <a16:creationId xmlns:a16="http://schemas.microsoft.com/office/drawing/2014/main" id="{A2BDB7DE-FE5E-9C43-0167-0B2021AC5DA7}"/>
                </a:ext>
              </a:extLst>
            </p:cNvPr>
            <p:cNvSpPr/>
            <p:nvPr/>
          </p:nvSpPr>
          <p:spPr>
            <a:xfrm>
              <a:off x="1301559" y="1130992"/>
              <a:ext cx="785495" cy="785494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97" name="Line">
              <a:extLst>
                <a:ext uri="{FF2B5EF4-FFF2-40B4-BE49-F238E27FC236}">
                  <a16:creationId xmlns:a16="http://schemas.microsoft.com/office/drawing/2014/main" id="{1F937123-F4C7-4E12-8BBF-F8F25069DAE3}"/>
                </a:ext>
              </a:extLst>
            </p:cNvPr>
            <p:cNvSpPr/>
            <p:nvPr/>
          </p:nvSpPr>
          <p:spPr>
            <a:xfrm>
              <a:off x="1382685" y="383288"/>
              <a:ext cx="785494" cy="785495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98" name="Line">
              <a:extLst>
                <a:ext uri="{FF2B5EF4-FFF2-40B4-BE49-F238E27FC236}">
                  <a16:creationId xmlns:a16="http://schemas.microsoft.com/office/drawing/2014/main" id="{BF1B17F1-BF3A-0090-2F83-0894A99AC710}"/>
                </a:ext>
              </a:extLst>
            </p:cNvPr>
            <p:cNvSpPr/>
            <p:nvPr/>
          </p:nvSpPr>
          <p:spPr>
            <a:xfrm>
              <a:off x="2166155" y="2717405"/>
              <a:ext cx="785495" cy="785494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99" name="Line">
              <a:extLst>
                <a:ext uri="{FF2B5EF4-FFF2-40B4-BE49-F238E27FC236}">
                  <a16:creationId xmlns:a16="http://schemas.microsoft.com/office/drawing/2014/main" id="{3A7486F2-1CDA-878D-1B9A-B9EB632497DA}"/>
                </a:ext>
              </a:extLst>
            </p:cNvPr>
            <p:cNvSpPr/>
            <p:nvPr/>
          </p:nvSpPr>
          <p:spPr>
            <a:xfrm>
              <a:off x="2260164" y="1971036"/>
              <a:ext cx="785495" cy="785494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00" name="Line">
              <a:extLst>
                <a:ext uri="{FF2B5EF4-FFF2-40B4-BE49-F238E27FC236}">
                  <a16:creationId xmlns:a16="http://schemas.microsoft.com/office/drawing/2014/main" id="{18972D68-E4C2-AB33-91B9-4BEAF12A17FF}"/>
                </a:ext>
              </a:extLst>
            </p:cNvPr>
            <p:cNvSpPr/>
            <p:nvPr/>
          </p:nvSpPr>
          <p:spPr>
            <a:xfrm>
              <a:off x="2153273" y="1062414"/>
              <a:ext cx="785495" cy="785495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01" name="Line">
              <a:extLst>
                <a:ext uri="{FF2B5EF4-FFF2-40B4-BE49-F238E27FC236}">
                  <a16:creationId xmlns:a16="http://schemas.microsoft.com/office/drawing/2014/main" id="{4EC69B83-E441-C69F-A83A-5D14018C25A4}"/>
                </a:ext>
              </a:extLst>
            </p:cNvPr>
            <p:cNvSpPr/>
            <p:nvPr/>
          </p:nvSpPr>
          <p:spPr>
            <a:xfrm>
              <a:off x="2234399" y="314711"/>
              <a:ext cx="785495" cy="785495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02" name="Line">
              <a:extLst>
                <a:ext uri="{FF2B5EF4-FFF2-40B4-BE49-F238E27FC236}">
                  <a16:creationId xmlns:a16="http://schemas.microsoft.com/office/drawing/2014/main" id="{2D23815B-BF2B-550C-45B5-0828DF02DA37}"/>
                </a:ext>
              </a:extLst>
            </p:cNvPr>
            <p:cNvSpPr/>
            <p:nvPr/>
          </p:nvSpPr>
          <p:spPr>
            <a:xfrm>
              <a:off x="3218587" y="2837727"/>
              <a:ext cx="785494" cy="785494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03" name="Line">
              <a:extLst>
                <a:ext uri="{FF2B5EF4-FFF2-40B4-BE49-F238E27FC236}">
                  <a16:creationId xmlns:a16="http://schemas.microsoft.com/office/drawing/2014/main" id="{2F038729-2427-225F-4F32-B9469030A448}"/>
                </a:ext>
              </a:extLst>
            </p:cNvPr>
            <p:cNvSpPr/>
            <p:nvPr/>
          </p:nvSpPr>
          <p:spPr>
            <a:xfrm>
              <a:off x="3312594" y="2091358"/>
              <a:ext cx="785495" cy="785494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04" name="Line">
              <a:extLst>
                <a:ext uri="{FF2B5EF4-FFF2-40B4-BE49-F238E27FC236}">
                  <a16:creationId xmlns:a16="http://schemas.microsoft.com/office/drawing/2014/main" id="{8D5341BB-4E29-2F5D-873D-D85279B68A71}"/>
                </a:ext>
              </a:extLst>
            </p:cNvPr>
            <p:cNvSpPr/>
            <p:nvPr/>
          </p:nvSpPr>
          <p:spPr>
            <a:xfrm>
              <a:off x="3205704" y="1182737"/>
              <a:ext cx="785495" cy="785494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05" name="Line">
              <a:extLst>
                <a:ext uri="{FF2B5EF4-FFF2-40B4-BE49-F238E27FC236}">
                  <a16:creationId xmlns:a16="http://schemas.microsoft.com/office/drawing/2014/main" id="{0E17BE89-4581-7D18-5490-49A432E450B9}"/>
                </a:ext>
              </a:extLst>
            </p:cNvPr>
            <p:cNvSpPr/>
            <p:nvPr/>
          </p:nvSpPr>
          <p:spPr>
            <a:xfrm>
              <a:off x="3286831" y="435033"/>
              <a:ext cx="785494" cy="785495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06" name="Line">
              <a:extLst>
                <a:ext uri="{FF2B5EF4-FFF2-40B4-BE49-F238E27FC236}">
                  <a16:creationId xmlns:a16="http://schemas.microsoft.com/office/drawing/2014/main" id="{D6453CEC-5F4E-3452-1325-059DD266F17E}"/>
                </a:ext>
              </a:extLst>
            </p:cNvPr>
            <p:cNvSpPr/>
            <p:nvPr/>
          </p:nvSpPr>
          <p:spPr>
            <a:xfrm>
              <a:off x="4146657" y="1971036"/>
              <a:ext cx="785494" cy="785494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07" name="Line">
              <a:extLst>
                <a:ext uri="{FF2B5EF4-FFF2-40B4-BE49-F238E27FC236}">
                  <a16:creationId xmlns:a16="http://schemas.microsoft.com/office/drawing/2014/main" id="{FC598FB8-87FA-FFAA-CB28-E3E83DE6D3BF}"/>
                </a:ext>
              </a:extLst>
            </p:cNvPr>
            <p:cNvSpPr/>
            <p:nvPr/>
          </p:nvSpPr>
          <p:spPr>
            <a:xfrm>
              <a:off x="4039766" y="1062415"/>
              <a:ext cx="785495" cy="785494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08" name="Line">
              <a:extLst>
                <a:ext uri="{FF2B5EF4-FFF2-40B4-BE49-F238E27FC236}">
                  <a16:creationId xmlns:a16="http://schemas.microsoft.com/office/drawing/2014/main" id="{8211A9CE-3BF7-7AC3-AAF0-0911C06A3898}"/>
                </a:ext>
              </a:extLst>
            </p:cNvPr>
            <p:cNvSpPr/>
            <p:nvPr/>
          </p:nvSpPr>
          <p:spPr>
            <a:xfrm>
              <a:off x="4120893" y="314711"/>
              <a:ext cx="785494" cy="785495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09" name="Line">
              <a:extLst>
                <a:ext uri="{FF2B5EF4-FFF2-40B4-BE49-F238E27FC236}">
                  <a16:creationId xmlns:a16="http://schemas.microsoft.com/office/drawing/2014/main" id="{488D7A26-85EC-EBC3-0C90-E3358D1E6399}"/>
                </a:ext>
              </a:extLst>
            </p:cNvPr>
            <p:cNvSpPr/>
            <p:nvPr/>
          </p:nvSpPr>
          <p:spPr>
            <a:xfrm flipV="1">
              <a:off x="1274076" y="1983144"/>
              <a:ext cx="891990" cy="1653881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10" name="Line">
              <a:extLst>
                <a:ext uri="{FF2B5EF4-FFF2-40B4-BE49-F238E27FC236}">
                  <a16:creationId xmlns:a16="http://schemas.microsoft.com/office/drawing/2014/main" id="{9985153F-2CC5-DD42-D8EA-662EE680E9FF}"/>
                </a:ext>
              </a:extLst>
            </p:cNvPr>
            <p:cNvSpPr/>
            <p:nvPr/>
          </p:nvSpPr>
          <p:spPr>
            <a:xfrm>
              <a:off x="1306983" y="1982912"/>
              <a:ext cx="764989" cy="1506446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11" name="Line">
              <a:extLst>
                <a:ext uri="{FF2B5EF4-FFF2-40B4-BE49-F238E27FC236}">
                  <a16:creationId xmlns:a16="http://schemas.microsoft.com/office/drawing/2014/main" id="{60CCAC6F-25C6-283D-776B-166E38612B16}"/>
                </a:ext>
              </a:extLst>
            </p:cNvPr>
            <p:cNvSpPr/>
            <p:nvPr/>
          </p:nvSpPr>
          <p:spPr>
            <a:xfrm flipV="1">
              <a:off x="1274084" y="1180558"/>
              <a:ext cx="891990" cy="1653881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12" name="Line">
              <a:extLst>
                <a:ext uri="{FF2B5EF4-FFF2-40B4-BE49-F238E27FC236}">
                  <a16:creationId xmlns:a16="http://schemas.microsoft.com/office/drawing/2014/main" id="{709E026B-CB53-2916-07FE-F4DC1FFEF55F}"/>
                </a:ext>
              </a:extLst>
            </p:cNvPr>
            <p:cNvSpPr/>
            <p:nvPr/>
          </p:nvSpPr>
          <p:spPr>
            <a:xfrm>
              <a:off x="1306991" y="1180326"/>
              <a:ext cx="764989" cy="1506446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13" name="Line">
              <a:extLst>
                <a:ext uri="{FF2B5EF4-FFF2-40B4-BE49-F238E27FC236}">
                  <a16:creationId xmlns:a16="http://schemas.microsoft.com/office/drawing/2014/main" id="{1E8E936F-8D74-D554-7C3C-ECC26BDCE55F}"/>
                </a:ext>
              </a:extLst>
            </p:cNvPr>
            <p:cNvSpPr/>
            <p:nvPr/>
          </p:nvSpPr>
          <p:spPr>
            <a:xfrm flipV="1">
              <a:off x="1277423" y="365063"/>
              <a:ext cx="891990" cy="1653881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14" name="Line">
              <a:extLst>
                <a:ext uri="{FF2B5EF4-FFF2-40B4-BE49-F238E27FC236}">
                  <a16:creationId xmlns:a16="http://schemas.microsoft.com/office/drawing/2014/main" id="{0A99454C-A15F-11FA-DB58-309A01A2D96F}"/>
                </a:ext>
              </a:extLst>
            </p:cNvPr>
            <p:cNvSpPr/>
            <p:nvPr/>
          </p:nvSpPr>
          <p:spPr>
            <a:xfrm>
              <a:off x="1310330" y="364831"/>
              <a:ext cx="764989" cy="1506446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15" name="Line">
              <a:extLst>
                <a:ext uri="{FF2B5EF4-FFF2-40B4-BE49-F238E27FC236}">
                  <a16:creationId xmlns:a16="http://schemas.microsoft.com/office/drawing/2014/main" id="{DCBD36A8-934F-530D-BF4C-FC77A1C49915}"/>
                </a:ext>
              </a:extLst>
            </p:cNvPr>
            <p:cNvSpPr/>
            <p:nvPr/>
          </p:nvSpPr>
          <p:spPr>
            <a:xfrm flipV="1">
              <a:off x="2226387" y="1989598"/>
              <a:ext cx="891990" cy="1653881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16" name="Line">
              <a:extLst>
                <a:ext uri="{FF2B5EF4-FFF2-40B4-BE49-F238E27FC236}">
                  <a16:creationId xmlns:a16="http://schemas.microsoft.com/office/drawing/2014/main" id="{7C8EA22B-6E53-FC6F-B190-A4B93D15EFD6}"/>
                </a:ext>
              </a:extLst>
            </p:cNvPr>
            <p:cNvSpPr/>
            <p:nvPr/>
          </p:nvSpPr>
          <p:spPr>
            <a:xfrm>
              <a:off x="2259294" y="1989366"/>
              <a:ext cx="764989" cy="1506446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17" name="Line">
              <a:extLst>
                <a:ext uri="{FF2B5EF4-FFF2-40B4-BE49-F238E27FC236}">
                  <a16:creationId xmlns:a16="http://schemas.microsoft.com/office/drawing/2014/main" id="{66B46CB8-BE15-EBBA-B01A-BDDFD940DAFD}"/>
                </a:ext>
              </a:extLst>
            </p:cNvPr>
            <p:cNvSpPr/>
            <p:nvPr/>
          </p:nvSpPr>
          <p:spPr>
            <a:xfrm flipV="1">
              <a:off x="2226395" y="1187012"/>
              <a:ext cx="891990" cy="1653881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18" name="Line">
              <a:extLst>
                <a:ext uri="{FF2B5EF4-FFF2-40B4-BE49-F238E27FC236}">
                  <a16:creationId xmlns:a16="http://schemas.microsoft.com/office/drawing/2014/main" id="{3705A77E-FC28-4C7A-9367-FAF7D2797A31}"/>
                </a:ext>
              </a:extLst>
            </p:cNvPr>
            <p:cNvSpPr/>
            <p:nvPr/>
          </p:nvSpPr>
          <p:spPr>
            <a:xfrm>
              <a:off x="2259302" y="1186780"/>
              <a:ext cx="764988" cy="1506446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19" name="Line">
              <a:extLst>
                <a:ext uri="{FF2B5EF4-FFF2-40B4-BE49-F238E27FC236}">
                  <a16:creationId xmlns:a16="http://schemas.microsoft.com/office/drawing/2014/main" id="{EA869233-E32D-6716-A988-AD07D7EC5CF0}"/>
                </a:ext>
              </a:extLst>
            </p:cNvPr>
            <p:cNvSpPr/>
            <p:nvPr/>
          </p:nvSpPr>
          <p:spPr>
            <a:xfrm flipV="1">
              <a:off x="2229734" y="371517"/>
              <a:ext cx="891990" cy="1653881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20" name="Line">
              <a:extLst>
                <a:ext uri="{FF2B5EF4-FFF2-40B4-BE49-F238E27FC236}">
                  <a16:creationId xmlns:a16="http://schemas.microsoft.com/office/drawing/2014/main" id="{9DE1C2C6-B85A-540E-5CCE-0CD35647F8DD}"/>
                </a:ext>
              </a:extLst>
            </p:cNvPr>
            <p:cNvSpPr/>
            <p:nvPr/>
          </p:nvSpPr>
          <p:spPr>
            <a:xfrm>
              <a:off x="2262641" y="371285"/>
              <a:ext cx="764989" cy="1506446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21" name="Line">
              <a:extLst>
                <a:ext uri="{FF2B5EF4-FFF2-40B4-BE49-F238E27FC236}">
                  <a16:creationId xmlns:a16="http://schemas.microsoft.com/office/drawing/2014/main" id="{BEE6A4ED-7320-E1C1-90B2-A9ED1DA02ECB}"/>
                </a:ext>
              </a:extLst>
            </p:cNvPr>
            <p:cNvSpPr/>
            <p:nvPr/>
          </p:nvSpPr>
          <p:spPr>
            <a:xfrm flipV="1">
              <a:off x="3185901" y="1989598"/>
              <a:ext cx="891990" cy="1653881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22" name="Line">
              <a:extLst>
                <a:ext uri="{FF2B5EF4-FFF2-40B4-BE49-F238E27FC236}">
                  <a16:creationId xmlns:a16="http://schemas.microsoft.com/office/drawing/2014/main" id="{552AB0ED-2E8B-94E4-CB7C-7823114C76A3}"/>
                </a:ext>
              </a:extLst>
            </p:cNvPr>
            <p:cNvSpPr/>
            <p:nvPr/>
          </p:nvSpPr>
          <p:spPr>
            <a:xfrm>
              <a:off x="3218808" y="1989366"/>
              <a:ext cx="764989" cy="1506446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23" name="Line">
              <a:extLst>
                <a:ext uri="{FF2B5EF4-FFF2-40B4-BE49-F238E27FC236}">
                  <a16:creationId xmlns:a16="http://schemas.microsoft.com/office/drawing/2014/main" id="{F95CC469-E7C6-6F0F-2C41-9006530A81C8}"/>
                </a:ext>
              </a:extLst>
            </p:cNvPr>
            <p:cNvSpPr/>
            <p:nvPr/>
          </p:nvSpPr>
          <p:spPr>
            <a:xfrm flipV="1">
              <a:off x="3185909" y="1187012"/>
              <a:ext cx="891990" cy="1653881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24" name="Line">
              <a:extLst>
                <a:ext uri="{FF2B5EF4-FFF2-40B4-BE49-F238E27FC236}">
                  <a16:creationId xmlns:a16="http://schemas.microsoft.com/office/drawing/2014/main" id="{99DEF1D7-17E5-A2C9-F131-30E04DC2BDD2}"/>
                </a:ext>
              </a:extLst>
            </p:cNvPr>
            <p:cNvSpPr/>
            <p:nvPr/>
          </p:nvSpPr>
          <p:spPr>
            <a:xfrm>
              <a:off x="3218816" y="1186780"/>
              <a:ext cx="764989" cy="1506446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25" name="Line">
              <a:extLst>
                <a:ext uri="{FF2B5EF4-FFF2-40B4-BE49-F238E27FC236}">
                  <a16:creationId xmlns:a16="http://schemas.microsoft.com/office/drawing/2014/main" id="{DB742725-14CB-A935-A60B-6F1D0077BCD7}"/>
                </a:ext>
              </a:extLst>
            </p:cNvPr>
            <p:cNvSpPr/>
            <p:nvPr/>
          </p:nvSpPr>
          <p:spPr>
            <a:xfrm flipV="1">
              <a:off x="3189248" y="371517"/>
              <a:ext cx="891990" cy="1653881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26" name="Line">
              <a:extLst>
                <a:ext uri="{FF2B5EF4-FFF2-40B4-BE49-F238E27FC236}">
                  <a16:creationId xmlns:a16="http://schemas.microsoft.com/office/drawing/2014/main" id="{54D94CD6-95BD-A95C-D561-33BD0FC21BF0}"/>
                </a:ext>
              </a:extLst>
            </p:cNvPr>
            <p:cNvSpPr/>
            <p:nvPr/>
          </p:nvSpPr>
          <p:spPr>
            <a:xfrm>
              <a:off x="3222155" y="371285"/>
              <a:ext cx="764989" cy="1506446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27" name="Line">
              <a:extLst>
                <a:ext uri="{FF2B5EF4-FFF2-40B4-BE49-F238E27FC236}">
                  <a16:creationId xmlns:a16="http://schemas.microsoft.com/office/drawing/2014/main" id="{2C0322F5-99C8-8647-E4F4-1123FF615180}"/>
                </a:ext>
              </a:extLst>
            </p:cNvPr>
            <p:cNvSpPr/>
            <p:nvPr/>
          </p:nvSpPr>
          <p:spPr>
            <a:xfrm flipV="1">
              <a:off x="1271999" y="1152330"/>
              <a:ext cx="924915" cy="2491149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28" name="Line">
              <a:extLst>
                <a:ext uri="{FF2B5EF4-FFF2-40B4-BE49-F238E27FC236}">
                  <a16:creationId xmlns:a16="http://schemas.microsoft.com/office/drawing/2014/main" id="{1BA4F1C7-9512-7E37-A989-EC661AB6FC79}"/>
                </a:ext>
              </a:extLst>
            </p:cNvPr>
            <p:cNvSpPr/>
            <p:nvPr/>
          </p:nvSpPr>
          <p:spPr>
            <a:xfrm flipH="1" flipV="1">
              <a:off x="1286315" y="1196062"/>
              <a:ext cx="841747" cy="2356143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29" name="Line">
              <a:extLst>
                <a:ext uri="{FF2B5EF4-FFF2-40B4-BE49-F238E27FC236}">
                  <a16:creationId xmlns:a16="http://schemas.microsoft.com/office/drawing/2014/main" id="{CEE336EA-3C2D-F06F-A813-9F4F4262DB08}"/>
                </a:ext>
              </a:extLst>
            </p:cNvPr>
            <p:cNvSpPr/>
            <p:nvPr/>
          </p:nvSpPr>
          <p:spPr>
            <a:xfrm flipV="1">
              <a:off x="1271999" y="386699"/>
              <a:ext cx="924915" cy="2491149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30" name="Line">
              <a:extLst>
                <a:ext uri="{FF2B5EF4-FFF2-40B4-BE49-F238E27FC236}">
                  <a16:creationId xmlns:a16="http://schemas.microsoft.com/office/drawing/2014/main" id="{BD8734BA-0FE7-C191-BFBC-0877BEED7B4F}"/>
                </a:ext>
              </a:extLst>
            </p:cNvPr>
            <p:cNvSpPr/>
            <p:nvPr/>
          </p:nvSpPr>
          <p:spPr>
            <a:xfrm flipH="1" flipV="1">
              <a:off x="1286315" y="430431"/>
              <a:ext cx="841747" cy="2356143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31" name="Line">
              <a:extLst>
                <a:ext uri="{FF2B5EF4-FFF2-40B4-BE49-F238E27FC236}">
                  <a16:creationId xmlns:a16="http://schemas.microsoft.com/office/drawing/2014/main" id="{56E635B8-E400-8EBC-7FD9-3426647BA952}"/>
                </a:ext>
              </a:extLst>
            </p:cNvPr>
            <p:cNvSpPr/>
            <p:nvPr/>
          </p:nvSpPr>
          <p:spPr>
            <a:xfrm flipV="1">
              <a:off x="2212102" y="1190706"/>
              <a:ext cx="924915" cy="2491149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32" name="Line">
              <a:extLst>
                <a:ext uri="{FF2B5EF4-FFF2-40B4-BE49-F238E27FC236}">
                  <a16:creationId xmlns:a16="http://schemas.microsoft.com/office/drawing/2014/main" id="{34AC7ABC-D915-4B11-647A-58289F64B96D}"/>
                </a:ext>
              </a:extLst>
            </p:cNvPr>
            <p:cNvSpPr/>
            <p:nvPr/>
          </p:nvSpPr>
          <p:spPr>
            <a:xfrm flipH="1" flipV="1">
              <a:off x="2226419" y="1234438"/>
              <a:ext cx="841746" cy="2356143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33" name="Line">
              <a:extLst>
                <a:ext uri="{FF2B5EF4-FFF2-40B4-BE49-F238E27FC236}">
                  <a16:creationId xmlns:a16="http://schemas.microsoft.com/office/drawing/2014/main" id="{1FF0CE10-06B9-AB9B-175F-5B95C8B068EC}"/>
                </a:ext>
              </a:extLst>
            </p:cNvPr>
            <p:cNvSpPr/>
            <p:nvPr/>
          </p:nvSpPr>
          <p:spPr>
            <a:xfrm flipV="1">
              <a:off x="2212102" y="425075"/>
              <a:ext cx="924915" cy="2491149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34" name="Line">
              <a:extLst>
                <a:ext uri="{FF2B5EF4-FFF2-40B4-BE49-F238E27FC236}">
                  <a16:creationId xmlns:a16="http://schemas.microsoft.com/office/drawing/2014/main" id="{830AD213-A410-D481-6E97-AFE917E3FCCB}"/>
                </a:ext>
              </a:extLst>
            </p:cNvPr>
            <p:cNvSpPr/>
            <p:nvPr/>
          </p:nvSpPr>
          <p:spPr>
            <a:xfrm flipH="1" flipV="1">
              <a:off x="2226419" y="468807"/>
              <a:ext cx="841746" cy="2356143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35" name="Line">
              <a:extLst>
                <a:ext uri="{FF2B5EF4-FFF2-40B4-BE49-F238E27FC236}">
                  <a16:creationId xmlns:a16="http://schemas.microsoft.com/office/drawing/2014/main" id="{6C027AA0-4426-15DD-FED9-2BCC03713048}"/>
                </a:ext>
              </a:extLst>
            </p:cNvPr>
            <p:cNvSpPr/>
            <p:nvPr/>
          </p:nvSpPr>
          <p:spPr>
            <a:xfrm flipV="1">
              <a:off x="3180781" y="1166368"/>
              <a:ext cx="924914" cy="2491149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36" name="Line">
              <a:extLst>
                <a:ext uri="{FF2B5EF4-FFF2-40B4-BE49-F238E27FC236}">
                  <a16:creationId xmlns:a16="http://schemas.microsoft.com/office/drawing/2014/main" id="{C5C1110E-CA6E-D2A8-5AA0-B8A0F644689E}"/>
                </a:ext>
              </a:extLst>
            </p:cNvPr>
            <p:cNvSpPr/>
            <p:nvPr/>
          </p:nvSpPr>
          <p:spPr>
            <a:xfrm flipH="1" flipV="1">
              <a:off x="3195097" y="1210100"/>
              <a:ext cx="841746" cy="2356143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37" name="Line">
              <a:extLst>
                <a:ext uri="{FF2B5EF4-FFF2-40B4-BE49-F238E27FC236}">
                  <a16:creationId xmlns:a16="http://schemas.microsoft.com/office/drawing/2014/main" id="{B5A367E4-94C0-D3BC-FF13-D880FA15C355}"/>
                </a:ext>
              </a:extLst>
            </p:cNvPr>
            <p:cNvSpPr/>
            <p:nvPr/>
          </p:nvSpPr>
          <p:spPr>
            <a:xfrm flipV="1">
              <a:off x="3180781" y="400737"/>
              <a:ext cx="924914" cy="2491150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38" name="Line">
              <a:extLst>
                <a:ext uri="{FF2B5EF4-FFF2-40B4-BE49-F238E27FC236}">
                  <a16:creationId xmlns:a16="http://schemas.microsoft.com/office/drawing/2014/main" id="{143253CE-EA6C-F493-8401-20E5570995D5}"/>
                </a:ext>
              </a:extLst>
            </p:cNvPr>
            <p:cNvSpPr/>
            <p:nvPr/>
          </p:nvSpPr>
          <p:spPr>
            <a:xfrm flipH="1" flipV="1">
              <a:off x="3195097" y="444469"/>
              <a:ext cx="841746" cy="2356143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39" name="Line">
              <a:extLst>
                <a:ext uri="{FF2B5EF4-FFF2-40B4-BE49-F238E27FC236}">
                  <a16:creationId xmlns:a16="http://schemas.microsoft.com/office/drawing/2014/main" id="{30D35C7D-67A4-2F6D-C6D6-3B175C7EEC68}"/>
                </a:ext>
              </a:extLst>
            </p:cNvPr>
            <p:cNvSpPr/>
            <p:nvPr/>
          </p:nvSpPr>
          <p:spPr>
            <a:xfrm flipV="1">
              <a:off x="4171751" y="1167501"/>
              <a:ext cx="779031" cy="2490017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40" name="Line">
              <a:extLst>
                <a:ext uri="{FF2B5EF4-FFF2-40B4-BE49-F238E27FC236}">
                  <a16:creationId xmlns:a16="http://schemas.microsoft.com/office/drawing/2014/main" id="{3389AA8B-F424-FE4C-5172-C066D4652392}"/>
                </a:ext>
              </a:extLst>
            </p:cNvPr>
            <p:cNvSpPr/>
            <p:nvPr/>
          </p:nvSpPr>
          <p:spPr>
            <a:xfrm flipH="1" flipV="1">
              <a:off x="4202292" y="412019"/>
              <a:ext cx="841746" cy="2356143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41" name="Line">
              <a:extLst>
                <a:ext uri="{FF2B5EF4-FFF2-40B4-BE49-F238E27FC236}">
                  <a16:creationId xmlns:a16="http://schemas.microsoft.com/office/drawing/2014/main" id="{169091A6-C0DF-0F08-90CA-C7DBB0FF8834}"/>
                </a:ext>
              </a:extLst>
            </p:cNvPr>
            <p:cNvSpPr/>
            <p:nvPr/>
          </p:nvSpPr>
          <p:spPr>
            <a:xfrm flipV="1">
              <a:off x="4112088" y="1989581"/>
              <a:ext cx="891990" cy="1653881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42" name="Line">
              <a:extLst>
                <a:ext uri="{FF2B5EF4-FFF2-40B4-BE49-F238E27FC236}">
                  <a16:creationId xmlns:a16="http://schemas.microsoft.com/office/drawing/2014/main" id="{0CE7C79F-6065-FBEA-BE5A-A688D7E8D6F6}"/>
                </a:ext>
              </a:extLst>
            </p:cNvPr>
            <p:cNvSpPr/>
            <p:nvPr/>
          </p:nvSpPr>
          <p:spPr>
            <a:xfrm flipV="1">
              <a:off x="4112096" y="1186995"/>
              <a:ext cx="891990" cy="1653881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43" name="Line">
              <a:extLst>
                <a:ext uri="{FF2B5EF4-FFF2-40B4-BE49-F238E27FC236}">
                  <a16:creationId xmlns:a16="http://schemas.microsoft.com/office/drawing/2014/main" id="{F1AA1684-DD93-D75B-F8CA-AB6397579074}"/>
                </a:ext>
              </a:extLst>
            </p:cNvPr>
            <p:cNvSpPr/>
            <p:nvPr/>
          </p:nvSpPr>
          <p:spPr>
            <a:xfrm>
              <a:off x="4145003" y="1186763"/>
              <a:ext cx="764989" cy="1506446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44" name="Line">
              <a:extLst>
                <a:ext uri="{FF2B5EF4-FFF2-40B4-BE49-F238E27FC236}">
                  <a16:creationId xmlns:a16="http://schemas.microsoft.com/office/drawing/2014/main" id="{B7B4C834-D225-E392-EB52-1A9AEB04B592}"/>
                </a:ext>
              </a:extLst>
            </p:cNvPr>
            <p:cNvSpPr/>
            <p:nvPr/>
          </p:nvSpPr>
          <p:spPr>
            <a:xfrm>
              <a:off x="4148342" y="371268"/>
              <a:ext cx="764988" cy="1506446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45" name="Line">
              <a:extLst>
                <a:ext uri="{FF2B5EF4-FFF2-40B4-BE49-F238E27FC236}">
                  <a16:creationId xmlns:a16="http://schemas.microsoft.com/office/drawing/2014/main" id="{7D5878C5-F6F9-1B3A-2C51-7E6D9FE44FAA}"/>
                </a:ext>
              </a:extLst>
            </p:cNvPr>
            <p:cNvSpPr/>
            <p:nvPr/>
          </p:nvSpPr>
          <p:spPr>
            <a:xfrm>
              <a:off x="1294174" y="3543544"/>
              <a:ext cx="2756418" cy="1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46" name="Line">
              <a:extLst>
                <a:ext uri="{FF2B5EF4-FFF2-40B4-BE49-F238E27FC236}">
                  <a16:creationId xmlns:a16="http://schemas.microsoft.com/office/drawing/2014/main" id="{52A5C66A-36C6-03C7-77BE-8D869E6A4496}"/>
                </a:ext>
              </a:extLst>
            </p:cNvPr>
            <p:cNvSpPr/>
            <p:nvPr/>
          </p:nvSpPr>
          <p:spPr>
            <a:xfrm>
              <a:off x="1167812" y="2739925"/>
              <a:ext cx="3795800" cy="1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47" name="Line">
              <a:extLst>
                <a:ext uri="{FF2B5EF4-FFF2-40B4-BE49-F238E27FC236}">
                  <a16:creationId xmlns:a16="http://schemas.microsoft.com/office/drawing/2014/main" id="{36A602AF-9A75-4A38-A91A-3D6DFF44DD80}"/>
                </a:ext>
              </a:extLst>
            </p:cNvPr>
            <p:cNvSpPr/>
            <p:nvPr/>
          </p:nvSpPr>
          <p:spPr>
            <a:xfrm>
              <a:off x="343558" y="1921380"/>
              <a:ext cx="4620445" cy="1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48" name="Line">
              <a:extLst>
                <a:ext uri="{FF2B5EF4-FFF2-40B4-BE49-F238E27FC236}">
                  <a16:creationId xmlns:a16="http://schemas.microsoft.com/office/drawing/2014/main" id="{7DB6B7B0-86F8-54B6-94C8-6EAF89DDBB4C}"/>
                </a:ext>
              </a:extLst>
            </p:cNvPr>
            <p:cNvSpPr/>
            <p:nvPr/>
          </p:nvSpPr>
          <p:spPr>
            <a:xfrm>
              <a:off x="1167420" y="1091435"/>
              <a:ext cx="3745210" cy="1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49" name="Line">
              <a:extLst>
                <a:ext uri="{FF2B5EF4-FFF2-40B4-BE49-F238E27FC236}">
                  <a16:creationId xmlns:a16="http://schemas.microsoft.com/office/drawing/2014/main" id="{5CC7FB5B-F5AA-56DE-1894-C97CF7E737E2}"/>
                </a:ext>
              </a:extLst>
            </p:cNvPr>
            <p:cNvSpPr/>
            <p:nvPr/>
          </p:nvSpPr>
          <p:spPr>
            <a:xfrm>
              <a:off x="1180694" y="299214"/>
              <a:ext cx="2756418" cy="1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50" name="Circle">
              <a:extLst>
                <a:ext uri="{FF2B5EF4-FFF2-40B4-BE49-F238E27FC236}">
                  <a16:creationId xmlns:a16="http://schemas.microsoft.com/office/drawing/2014/main" id="{30629693-0BDF-46F9-C5A2-81724F1AAB0A}"/>
                </a:ext>
              </a:extLst>
            </p:cNvPr>
            <p:cNvSpPr/>
            <p:nvPr/>
          </p:nvSpPr>
          <p:spPr>
            <a:xfrm>
              <a:off x="4764908" y="1634739"/>
              <a:ext cx="548132" cy="548132"/>
            </a:xfrm>
            <a:prstGeom prst="ellipse">
              <a:avLst/>
            </a:prstGeom>
            <a:solidFill>
              <a:srgbClr val="00B050"/>
            </a:solidFill>
            <a:ln w="50800" cap="flat">
              <a:solidFill>
                <a:schemeClr val="tx1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51" name="Circle">
              <a:extLst>
                <a:ext uri="{FF2B5EF4-FFF2-40B4-BE49-F238E27FC236}">
                  <a16:creationId xmlns:a16="http://schemas.microsoft.com/office/drawing/2014/main" id="{8FF13B4B-055B-6615-D32F-8059CA501581}"/>
                </a:ext>
              </a:extLst>
            </p:cNvPr>
            <p:cNvSpPr/>
            <p:nvPr/>
          </p:nvSpPr>
          <p:spPr>
            <a:xfrm>
              <a:off x="4764908" y="817369"/>
              <a:ext cx="548132" cy="548133"/>
            </a:xfrm>
            <a:prstGeom prst="ellipse">
              <a:avLst/>
            </a:prstGeom>
            <a:solidFill>
              <a:srgbClr val="FF0000"/>
            </a:solidFill>
            <a:ln w="50800" cap="flat">
              <a:solidFill>
                <a:schemeClr val="tx1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52" name="Circle">
              <a:extLst>
                <a:ext uri="{FF2B5EF4-FFF2-40B4-BE49-F238E27FC236}">
                  <a16:creationId xmlns:a16="http://schemas.microsoft.com/office/drawing/2014/main" id="{8EB429AD-7D93-577C-9417-31CBAB62A998}"/>
                </a:ext>
              </a:extLst>
            </p:cNvPr>
            <p:cNvSpPr/>
            <p:nvPr/>
          </p:nvSpPr>
          <p:spPr>
            <a:xfrm>
              <a:off x="4764908" y="2452109"/>
              <a:ext cx="548132" cy="548132"/>
            </a:xfrm>
            <a:prstGeom prst="ellipse">
              <a:avLst/>
            </a:prstGeom>
            <a:solidFill>
              <a:schemeClr val="accent2"/>
            </a:solidFill>
            <a:ln w="50800" cap="flat">
              <a:solidFill>
                <a:schemeClr val="tx1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53" name="Line">
              <a:extLst>
                <a:ext uri="{FF2B5EF4-FFF2-40B4-BE49-F238E27FC236}">
                  <a16:creationId xmlns:a16="http://schemas.microsoft.com/office/drawing/2014/main" id="{E6D6F7C5-3BF0-94B0-BA20-98158F126B12}"/>
                </a:ext>
              </a:extLst>
            </p:cNvPr>
            <p:cNvSpPr/>
            <p:nvPr/>
          </p:nvSpPr>
          <p:spPr>
            <a:xfrm>
              <a:off x="135900" y="1883803"/>
              <a:ext cx="937307" cy="711168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54" name="Line">
              <a:extLst>
                <a:ext uri="{FF2B5EF4-FFF2-40B4-BE49-F238E27FC236}">
                  <a16:creationId xmlns:a16="http://schemas.microsoft.com/office/drawing/2014/main" id="{5BCE6357-D799-9D59-41C2-B8A61C00A4C1}"/>
                </a:ext>
              </a:extLst>
            </p:cNvPr>
            <p:cNvSpPr/>
            <p:nvPr/>
          </p:nvSpPr>
          <p:spPr>
            <a:xfrm flipV="1">
              <a:off x="326518" y="1027588"/>
              <a:ext cx="837797" cy="837797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55" name="Line">
              <a:extLst>
                <a:ext uri="{FF2B5EF4-FFF2-40B4-BE49-F238E27FC236}">
                  <a16:creationId xmlns:a16="http://schemas.microsoft.com/office/drawing/2014/main" id="{D665B97F-B9CE-EF99-7D57-986CDA831F8D}"/>
                </a:ext>
              </a:extLst>
            </p:cNvPr>
            <p:cNvSpPr/>
            <p:nvPr/>
          </p:nvSpPr>
          <p:spPr>
            <a:xfrm flipV="1">
              <a:off x="247052" y="184007"/>
              <a:ext cx="939616" cy="1704682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56" name="Line">
              <a:extLst>
                <a:ext uri="{FF2B5EF4-FFF2-40B4-BE49-F238E27FC236}">
                  <a16:creationId xmlns:a16="http://schemas.microsoft.com/office/drawing/2014/main" id="{497AA0F5-62B6-89BB-E080-E29B7F6CD5CA}"/>
                </a:ext>
              </a:extLst>
            </p:cNvPr>
            <p:cNvSpPr/>
            <p:nvPr/>
          </p:nvSpPr>
          <p:spPr>
            <a:xfrm>
              <a:off x="276489" y="1974128"/>
              <a:ext cx="910705" cy="1697345"/>
            </a:xfrm>
            <a:prstGeom prst="line">
              <a:avLst/>
            </a:prstGeom>
            <a:noFill/>
            <a:ln w="38100" cap="flat">
              <a:solidFill>
                <a:srgbClr val="59CAA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1219169" hangingPunct="0">
                <a:defRPr sz="2400" b="0">
                  <a:solidFill>
                    <a:srgbClr val="5E5E5E"/>
                  </a:solidFill>
                </a:defRPr>
              </a:pPr>
              <a:endParaRPr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57" name="Circle">
              <a:extLst>
                <a:ext uri="{FF2B5EF4-FFF2-40B4-BE49-F238E27FC236}">
                  <a16:creationId xmlns:a16="http://schemas.microsoft.com/office/drawing/2014/main" id="{28F48C44-57C8-2977-EC08-CCCF154FF3C4}"/>
                </a:ext>
              </a:extLst>
            </p:cNvPr>
            <p:cNvSpPr/>
            <p:nvPr/>
          </p:nvSpPr>
          <p:spPr>
            <a:xfrm>
              <a:off x="-3488" y="1634739"/>
              <a:ext cx="548132" cy="548132"/>
            </a:xfrm>
            <a:prstGeom prst="ellipse">
              <a:avLst/>
            </a:prstGeom>
            <a:solidFill>
              <a:srgbClr val="2EAAC9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923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100000">
                <p:cTn id="15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100000">
                <p:cTn id="21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C2029-41B1-D041-B56C-EFBE91C2F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positional encoding help?</a:t>
            </a:r>
          </a:p>
        </p:txBody>
      </p:sp>
      <p:grpSp>
        <p:nvGrpSpPr>
          <p:cNvPr id="5" name="Group">
            <a:extLst>
              <a:ext uri="{FF2B5EF4-FFF2-40B4-BE49-F238E27FC236}">
                <a16:creationId xmlns:a16="http://schemas.microsoft.com/office/drawing/2014/main" id="{D00B4957-2084-BB14-D5EB-8EAB56D02BC9}"/>
              </a:ext>
            </a:extLst>
          </p:cNvPr>
          <p:cNvGrpSpPr/>
          <p:nvPr/>
        </p:nvGrpSpPr>
        <p:grpSpPr>
          <a:xfrm rot="5400000">
            <a:off x="9328641" y="16699"/>
            <a:ext cx="448773" cy="2917879"/>
            <a:chOff x="0" y="0"/>
            <a:chExt cx="897545" cy="5835756"/>
          </a:xfrm>
        </p:grpSpPr>
        <p:sp>
          <p:nvSpPr>
            <p:cNvPr id="7" name="Rectangle">
              <a:extLst>
                <a:ext uri="{FF2B5EF4-FFF2-40B4-BE49-F238E27FC236}">
                  <a16:creationId xmlns:a16="http://schemas.microsoft.com/office/drawing/2014/main" id="{FDFEB3C7-7E4C-ED64-CFB0-7135E9EDBAEE}"/>
                </a:ext>
              </a:extLst>
            </p:cNvPr>
            <p:cNvSpPr/>
            <p:nvPr/>
          </p:nvSpPr>
          <p:spPr>
            <a:xfrm>
              <a:off x="0" y="46291"/>
              <a:ext cx="294869" cy="5660774"/>
            </a:xfrm>
            <a:prstGeom prst="rect">
              <a:avLst/>
            </a:prstGeom>
            <a:gradFill flip="none" rotWithShape="1">
              <a:gsLst>
                <a:gs pos="14768">
                  <a:srgbClr val="FFFFFF"/>
                </a:gs>
                <a:gs pos="72521">
                  <a:srgbClr val="7F807F"/>
                </a:gs>
                <a:gs pos="100000">
                  <a:srgbClr val="000000"/>
                </a:gs>
              </a:gsLst>
              <a:lin ang="5400000" scaled="0"/>
            </a:gra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grpSp>
          <p:nvGrpSpPr>
            <p:cNvPr id="8" name="Group">
              <a:extLst>
                <a:ext uri="{FF2B5EF4-FFF2-40B4-BE49-F238E27FC236}">
                  <a16:creationId xmlns:a16="http://schemas.microsoft.com/office/drawing/2014/main" id="{C3C42EF0-58F0-B932-A918-E58FC7F38833}"/>
                </a:ext>
              </a:extLst>
            </p:cNvPr>
            <p:cNvGrpSpPr/>
            <p:nvPr/>
          </p:nvGrpSpPr>
          <p:grpSpPr>
            <a:xfrm>
              <a:off x="302905" y="46291"/>
              <a:ext cx="294870" cy="5667371"/>
              <a:chOff x="0" y="0"/>
              <a:chExt cx="294868" cy="5667370"/>
            </a:xfrm>
          </p:grpSpPr>
          <p:sp>
            <p:nvSpPr>
              <p:cNvPr id="34" name="Rectangle">
                <a:extLst>
                  <a:ext uri="{FF2B5EF4-FFF2-40B4-BE49-F238E27FC236}">
                    <a16:creationId xmlns:a16="http://schemas.microsoft.com/office/drawing/2014/main" id="{CE9A41D1-222F-CE6A-8444-FCEF1CF5DCE4}"/>
                  </a:ext>
                </a:extLst>
              </p:cNvPr>
              <p:cNvSpPr/>
              <p:nvPr/>
            </p:nvSpPr>
            <p:spPr>
              <a:xfrm rot="10800000">
                <a:off x="0" y="1434498"/>
                <a:ext cx="294869" cy="1435237"/>
              </a:xfrm>
              <a:prstGeom prst="rect">
                <a:avLst/>
              </a:prstGeom>
              <a:gradFill flip="none" rotWithShape="1">
                <a:gsLst>
                  <a:gs pos="14768">
                    <a:srgbClr val="FFFFFF"/>
                  </a:gs>
                  <a:gs pos="72521">
                    <a:srgbClr val="7F807F"/>
                  </a:gs>
                  <a:gs pos="100000">
                    <a:srgbClr val="000000"/>
                  </a:gs>
                </a:gsLst>
                <a:path path="shape">
                  <a:fillToRect l="49999" t="-476" r="50000" b="100476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algn="ctr" defTabSz="412750" hangingPunct="0">
                  <a:defRPr sz="28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400" kern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5" name="Rectangle">
                <a:extLst>
                  <a:ext uri="{FF2B5EF4-FFF2-40B4-BE49-F238E27FC236}">
                    <a16:creationId xmlns:a16="http://schemas.microsoft.com/office/drawing/2014/main" id="{36E5CA6D-D41E-0695-9076-F614292D3E3C}"/>
                  </a:ext>
                </a:extLst>
              </p:cNvPr>
              <p:cNvSpPr/>
              <p:nvPr/>
            </p:nvSpPr>
            <p:spPr>
              <a:xfrm>
                <a:off x="0" y="2797635"/>
                <a:ext cx="294869" cy="1435237"/>
              </a:xfrm>
              <a:prstGeom prst="rect">
                <a:avLst/>
              </a:prstGeom>
              <a:gradFill flip="none" rotWithShape="1">
                <a:gsLst>
                  <a:gs pos="14768">
                    <a:srgbClr val="FFFFFF"/>
                  </a:gs>
                  <a:gs pos="72521">
                    <a:srgbClr val="7F807F"/>
                  </a:gs>
                  <a:gs pos="100000">
                    <a:srgbClr val="000000"/>
                  </a:gs>
                </a:gsLst>
                <a:path path="shape">
                  <a:fillToRect l="49999" t="-476" r="50000" b="100476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algn="ctr" defTabSz="412750" hangingPunct="0">
                  <a:defRPr sz="31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50" kern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6" name="Rectangle">
                <a:extLst>
                  <a:ext uri="{FF2B5EF4-FFF2-40B4-BE49-F238E27FC236}">
                    <a16:creationId xmlns:a16="http://schemas.microsoft.com/office/drawing/2014/main" id="{4F269D1C-4034-B46A-AF0D-8FBC957505CC}"/>
                  </a:ext>
                </a:extLst>
              </p:cNvPr>
              <p:cNvSpPr/>
              <p:nvPr/>
            </p:nvSpPr>
            <p:spPr>
              <a:xfrm>
                <a:off x="0" y="0"/>
                <a:ext cx="294869" cy="1435236"/>
              </a:xfrm>
              <a:prstGeom prst="rect">
                <a:avLst/>
              </a:prstGeom>
              <a:gradFill flip="none" rotWithShape="1">
                <a:gsLst>
                  <a:gs pos="14768">
                    <a:srgbClr val="FFFFFF"/>
                  </a:gs>
                  <a:gs pos="72521">
                    <a:srgbClr val="7F807F"/>
                  </a:gs>
                  <a:gs pos="100000">
                    <a:srgbClr val="000000"/>
                  </a:gs>
                </a:gsLst>
                <a:path path="shape">
                  <a:fillToRect l="49999" t="-476" r="50000" b="100476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algn="ctr" defTabSz="412750" hangingPunct="0">
                  <a:defRPr sz="31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50" kern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7" name="Rectangle">
                <a:extLst>
                  <a:ext uri="{FF2B5EF4-FFF2-40B4-BE49-F238E27FC236}">
                    <a16:creationId xmlns:a16="http://schemas.microsoft.com/office/drawing/2014/main" id="{B47A87BB-44FC-2B05-CA1F-5C4E8A780F3E}"/>
                  </a:ext>
                </a:extLst>
              </p:cNvPr>
              <p:cNvSpPr/>
              <p:nvPr/>
            </p:nvSpPr>
            <p:spPr>
              <a:xfrm rot="10800000">
                <a:off x="0" y="4232134"/>
                <a:ext cx="294869" cy="1435237"/>
              </a:xfrm>
              <a:prstGeom prst="rect">
                <a:avLst/>
              </a:prstGeom>
              <a:gradFill flip="none" rotWithShape="1">
                <a:gsLst>
                  <a:gs pos="14768">
                    <a:srgbClr val="FFFFFF"/>
                  </a:gs>
                  <a:gs pos="72521">
                    <a:srgbClr val="7F807F"/>
                  </a:gs>
                  <a:gs pos="100000">
                    <a:srgbClr val="000000"/>
                  </a:gs>
                </a:gsLst>
                <a:path path="shape">
                  <a:fillToRect l="49999" t="-476" r="50000" b="100476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algn="ctr" defTabSz="412750" hangingPunct="0">
                  <a:defRPr sz="28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400" kern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grpSp>
          <p:nvGrpSpPr>
            <p:cNvPr id="9" name="Group">
              <a:extLst>
                <a:ext uri="{FF2B5EF4-FFF2-40B4-BE49-F238E27FC236}">
                  <a16:creationId xmlns:a16="http://schemas.microsoft.com/office/drawing/2014/main" id="{B949A736-3A42-F67C-366A-C96475079A53}"/>
                </a:ext>
              </a:extLst>
            </p:cNvPr>
            <p:cNvGrpSpPr/>
            <p:nvPr/>
          </p:nvGrpSpPr>
          <p:grpSpPr>
            <a:xfrm>
              <a:off x="602676" y="-1"/>
              <a:ext cx="294870" cy="5835758"/>
              <a:chOff x="0" y="0"/>
              <a:chExt cx="294868" cy="5835756"/>
            </a:xfrm>
          </p:grpSpPr>
          <p:grpSp>
            <p:nvGrpSpPr>
              <p:cNvPr id="23" name="Group">
                <a:extLst>
                  <a:ext uri="{FF2B5EF4-FFF2-40B4-BE49-F238E27FC236}">
                    <a16:creationId xmlns:a16="http://schemas.microsoft.com/office/drawing/2014/main" id="{CF20FCF7-550F-A090-DF1A-DD40A4B89F99}"/>
                  </a:ext>
                </a:extLst>
              </p:cNvPr>
              <p:cNvGrpSpPr/>
              <p:nvPr/>
            </p:nvGrpSpPr>
            <p:grpSpPr>
              <a:xfrm>
                <a:off x="-1" y="-1"/>
                <a:ext cx="294870" cy="2930600"/>
                <a:chOff x="0" y="0"/>
                <a:chExt cx="294868" cy="2930598"/>
              </a:xfrm>
            </p:grpSpPr>
            <p:sp>
              <p:nvSpPr>
                <p:cNvPr id="30" name="Rectangle">
                  <a:extLst>
                    <a:ext uri="{FF2B5EF4-FFF2-40B4-BE49-F238E27FC236}">
                      <a16:creationId xmlns:a16="http://schemas.microsoft.com/office/drawing/2014/main" id="{4B2319C8-5224-CEC2-7D26-1F16725F1806}"/>
                    </a:ext>
                  </a:extLst>
                </p:cNvPr>
                <p:cNvSpPr/>
                <p:nvPr/>
              </p:nvSpPr>
              <p:spPr>
                <a:xfrm rot="10800000">
                  <a:off x="0" y="741779"/>
                  <a:ext cx="294869" cy="742161"/>
                </a:xfrm>
                <a:prstGeom prst="rect">
                  <a:avLst/>
                </a:prstGeom>
                <a:gradFill flip="none" rotWithShape="1">
                  <a:gsLst>
                    <a:gs pos="14768">
                      <a:srgbClr val="FFFFFF"/>
                    </a:gs>
                    <a:gs pos="72521">
                      <a:srgbClr val="7F807F"/>
                    </a:gs>
                    <a:gs pos="100000">
                      <a:srgbClr val="000000"/>
                    </a:gs>
                  </a:gsLst>
                  <a:path path="shape">
                    <a:fillToRect l="49999" t="-476" r="50000" b="100476"/>
                  </a:path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algn="ctr" defTabSz="412750" hangingPunct="0">
                    <a:defRPr sz="28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400" kern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31" name="Rectangle">
                  <a:extLst>
                    <a:ext uri="{FF2B5EF4-FFF2-40B4-BE49-F238E27FC236}">
                      <a16:creationId xmlns:a16="http://schemas.microsoft.com/office/drawing/2014/main" id="{90D2B73C-A6E7-5D69-BFE0-D03A6B45BD37}"/>
                    </a:ext>
                  </a:extLst>
                </p:cNvPr>
                <p:cNvSpPr/>
                <p:nvPr/>
              </p:nvSpPr>
              <p:spPr>
                <a:xfrm>
                  <a:off x="0" y="1446658"/>
                  <a:ext cx="294869" cy="742161"/>
                </a:xfrm>
                <a:prstGeom prst="rect">
                  <a:avLst/>
                </a:prstGeom>
                <a:gradFill flip="none" rotWithShape="1">
                  <a:gsLst>
                    <a:gs pos="14768">
                      <a:srgbClr val="FFFFFF"/>
                    </a:gs>
                    <a:gs pos="72521">
                      <a:srgbClr val="7F807F"/>
                    </a:gs>
                    <a:gs pos="100000">
                      <a:srgbClr val="000000"/>
                    </a:gs>
                  </a:gsLst>
                  <a:path path="shape">
                    <a:fillToRect l="49999" t="-476" r="50000" b="100476"/>
                  </a:path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algn="ctr" defTabSz="412750" hangingPunct="0">
                    <a:defRPr sz="31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550" kern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32" name="Rectangle">
                  <a:extLst>
                    <a:ext uri="{FF2B5EF4-FFF2-40B4-BE49-F238E27FC236}">
                      <a16:creationId xmlns:a16="http://schemas.microsoft.com/office/drawing/2014/main" id="{16DD3A8C-59C1-4546-E800-0316EB3A52B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94869" cy="742161"/>
                </a:xfrm>
                <a:prstGeom prst="rect">
                  <a:avLst/>
                </a:prstGeom>
                <a:gradFill flip="none" rotWithShape="1">
                  <a:gsLst>
                    <a:gs pos="14768">
                      <a:srgbClr val="FFFFFF"/>
                    </a:gs>
                    <a:gs pos="72521">
                      <a:srgbClr val="7F807F"/>
                    </a:gs>
                    <a:gs pos="100000">
                      <a:srgbClr val="000000"/>
                    </a:gs>
                  </a:gsLst>
                  <a:path path="shape">
                    <a:fillToRect l="49999" t="-476" r="50000" b="100476"/>
                  </a:path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algn="ctr" defTabSz="412750" hangingPunct="0">
                    <a:defRPr sz="31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550" kern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33" name="Rectangle">
                  <a:extLst>
                    <a:ext uri="{FF2B5EF4-FFF2-40B4-BE49-F238E27FC236}">
                      <a16:creationId xmlns:a16="http://schemas.microsoft.com/office/drawing/2014/main" id="{0D407A8F-6A9A-F56F-40C8-2363EFAFB239}"/>
                    </a:ext>
                  </a:extLst>
                </p:cNvPr>
                <p:cNvSpPr/>
                <p:nvPr/>
              </p:nvSpPr>
              <p:spPr>
                <a:xfrm rot="10800000">
                  <a:off x="0" y="2188437"/>
                  <a:ext cx="294869" cy="742162"/>
                </a:xfrm>
                <a:prstGeom prst="rect">
                  <a:avLst/>
                </a:prstGeom>
                <a:gradFill flip="none" rotWithShape="1">
                  <a:gsLst>
                    <a:gs pos="14768">
                      <a:srgbClr val="FFFFFF"/>
                    </a:gs>
                    <a:gs pos="72521">
                      <a:srgbClr val="7F807F"/>
                    </a:gs>
                    <a:gs pos="100000">
                      <a:srgbClr val="000000"/>
                    </a:gs>
                  </a:gsLst>
                  <a:path path="shape">
                    <a:fillToRect l="49999" t="-476" r="50000" b="100476"/>
                  </a:path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algn="ctr" defTabSz="412750" hangingPunct="0">
                    <a:defRPr sz="28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400" kern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</p:grpSp>
          <p:grpSp>
            <p:nvGrpSpPr>
              <p:cNvPr id="25" name="Group">
                <a:extLst>
                  <a:ext uri="{FF2B5EF4-FFF2-40B4-BE49-F238E27FC236}">
                    <a16:creationId xmlns:a16="http://schemas.microsoft.com/office/drawing/2014/main" id="{A05E8EBD-F1C7-17E4-67AD-82CF757B2E54}"/>
                  </a:ext>
                </a:extLst>
              </p:cNvPr>
              <p:cNvGrpSpPr/>
              <p:nvPr/>
            </p:nvGrpSpPr>
            <p:grpSpPr>
              <a:xfrm>
                <a:off x="-1" y="2905158"/>
                <a:ext cx="294870" cy="2930599"/>
                <a:chOff x="0" y="0"/>
                <a:chExt cx="294868" cy="2930598"/>
              </a:xfrm>
            </p:grpSpPr>
            <p:sp>
              <p:nvSpPr>
                <p:cNvPr id="26" name="Rectangle">
                  <a:extLst>
                    <a:ext uri="{FF2B5EF4-FFF2-40B4-BE49-F238E27FC236}">
                      <a16:creationId xmlns:a16="http://schemas.microsoft.com/office/drawing/2014/main" id="{3DBAC2A2-039D-A198-B3D8-35398CC5EF34}"/>
                    </a:ext>
                  </a:extLst>
                </p:cNvPr>
                <p:cNvSpPr/>
                <p:nvPr/>
              </p:nvSpPr>
              <p:spPr>
                <a:xfrm rot="10800000">
                  <a:off x="0" y="741779"/>
                  <a:ext cx="294869" cy="742161"/>
                </a:xfrm>
                <a:prstGeom prst="rect">
                  <a:avLst/>
                </a:prstGeom>
                <a:gradFill flip="none" rotWithShape="1">
                  <a:gsLst>
                    <a:gs pos="14768">
                      <a:srgbClr val="FFFFFF"/>
                    </a:gs>
                    <a:gs pos="72521">
                      <a:srgbClr val="7F807F"/>
                    </a:gs>
                    <a:gs pos="100000">
                      <a:srgbClr val="000000"/>
                    </a:gs>
                  </a:gsLst>
                  <a:path path="shape">
                    <a:fillToRect l="49999" t="-476" r="50000" b="100476"/>
                  </a:path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algn="ctr" defTabSz="412750" hangingPunct="0">
                    <a:defRPr sz="28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400" kern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27" name="Rectangle">
                  <a:extLst>
                    <a:ext uri="{FF2B5EF4-FFF2-40B4-BE49-F238E27FC236}">
                      <a16:creationId xmlns:a16="http://schemas.microsoft.com/office/drawing/2014/main" id="{0EF20CE5-EF0B-7471-7558-5606FCA8C47B}"/>
                    </a:ext>
                  </a:extLst>
                </p:cNvPr>
                <p:cNvSpPr/>
                <p:nvPr/>
              </p:nvSpPr>
              <p:spPr>
                <a:xfrm>
                  <a:off x="0" y="1446658"/>
                  <a:ext cx="294869" cy="742161"/>
                </a:xfrm>
                <a:prstGeom prst="rect">
                  <a:avLst/>
                </a:prstGeom>
                <a:gradFill flip="none" rotWithShape="1">
                  <a:gsLst>
                    <a:gs pos="14768">
                      <a:srgbClr val="FFFFFF"/>
                    </a:gs>
                    <a:gs pos="72521">
                      <a:srgbClr val="7F807F"/>
                    </a:gs>
                    <a:gs pos="100000">
                      <a:srgbClr val="000000"/>
                    </a:gs>
                  </a:gsLst>
                  <a:path path="shape">
                    <a:fillToRect l="49999" t="-476" r="50000" b="100476"/>
                  </a:path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algn="ctr" defTabSz="412750" hangingPunct="0">
                    <a:defRPr sz="31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550" kern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28" name="Rectangle">
                  <a:extLst>
                    <a:ext uri="{FF2B5EF4-FFF2-40B4-BE49-F238E27FC236}">
                      <a16:creationId xmlns:a16="http://schemas.microsoft.com/office/drawing/2014/main" id="{C4E7AD0F-0362-F80F-C8E4-BEE0C5DEBA2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94869" cy="742161"/>
                </a:xfrm>
                <a:prstGeom prst="rect">
                  <a:avLst/>
                </a:prstGeom>
                <a:gradFill flip="none" rotWithShape="1">
                  <a:gsLst>
                    <a:gs pos="14768">
                      <a:srgbClr val="FFFFFF"/>
                    </a:gs>
                    <a:gs pos="72521">
                      <a:srgbClr val="7F807F"/>
                    </a:gs>
                    <a:gs pos="100000">
                      <a:srgbClr val="000000"/>
                    </a:gs>
                  </a:gsLst>
                  <a:path path="shape">
                    <a:fillToRect l="49999" t="-476" r="50000" b="100476"/>
                  </a:path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algn="ctr" defTabSz="412750" hangingPunct="0">
                    <a:defRPr sz="31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550" kern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29" name="Rectangle">
                  <a:extLst>
                    <a:ext uri="{FF2B5EF4-FFF2-40B4-BE49-F238E27FC236}">
                      <a16:creationId xmlns:a16="http://schemas.microsoft.com/office/drawing/2014/main" id="{8F7D343E-C862-1B1C-E104-704D987E63BC}"/>
                    </a:ext>
                  </a:extLst>
                </p:cNvPr>
                <p:cNvSpPr/>
                <p:nvPr/>
              </p:nvSpPr>
              <p:spPr>
                <a:xfrm rot="10800000">
                  <a:off x="0" y="2188437"/>
                  <a:ext cx="294869" cy="742162"/>
                </a:xfrm>
                <a:prstGeom prst="rect">
                  <a:avLst/>
                </a:prstGeom>
                <a:gradFill flip="none" rotWithShape="1">
                  <a:gsLst>
                    <a:gs pos="14768">
                      <a:srgbClr val="FFFFFF"/>
                    </a:gs>
                    <a:gs pos="72521">
                      <a:srgbClr val="7F807F"/>
                    </a:gs>
                    <a:gs pos="100000">
                      <a:srgbClr val="000000"/>
                    </a:gs>
                  </a:gsLst>
                  <a:path path="shape">
                    <a:fillToRect l="49999" t="-476" r="50000" b="100476"/>
                  </a:path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algn="ctr" defTabSz="412750" hangingPunct="0">
                    <a:defRPr sz="28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400" kern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</p:grpSp>
        </p:grpSp>
        <p:sp>
          <p:nvSpPr>
            <p:cNvPr id="10" name="Rectangle">
              <a:extLst>
                <a:ext uri="{FF2B5EF4-FFF2-40B4-BE49-F238E27FC236}">
                  <a16:creationId xmlns:a16="http://schemas.microsoft.com/office/drawing/2014/main" id="{5384BE86-E0FB-D888-06E3-E02566ABD7D3}"/>
                </a:ext>
              </a:extLst>
            </p:cNvPr>
            <p:cNvSpPr/>
            <p:nvPr/>
          </p:nvSpPr>
          <p:spPr>
            <a:xfrm>
              <a:off x="292100" y="46291"/>
              <a:ext cx="294869" cy="5660774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1" name="Rectangle">
              <a:extLst>
                <a:ext uri="{FF2B5EF4-FFF2-40B4-BE49-F238E27FC236}">
                  <a16:creationId xmlns:a16="http://schemas.microsoft.com/office/drawing/2014/main" id="{574409F0-3501-FA87-027C-39893A0A6C9D}"/>
                </a:ext>
              </a:extLst>
            </p:cNvPr>
            <p:cNvSpPr/>
            <p:nvPr/>
          </p:nvSpPr>
          <p:spPr>
            <a:xfrm>
              <a:off x="584200" y="46291"/>
              <a:ext cx="294869" cy="5660774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38" name="y">
            <a:extLst>
              <a:ext uri="{FF2B5EF4-FFF2-40B4-BE49-F238E27FC236}">
                <a16:creationId xmlns:a16="http://schemas.microsoft.com/office/drawing/2014/main" id="{62C23CF2-4833-31CA-3B71-C54752AC69D7}"/>
              </a:ext>
            </a:extLst>
          </p:cNvPr>
          <p:cNvSpPr txBox="1"/>
          <p:nvPr/>
        </p:nvSpPr>
        <p:spPr>
          <a:xfrm>
            <a:off x="7319999" y="2811883"/>
            <a:ext cx="187552" cy="42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2438338">
              <a:defRPr sz="4800" b="0" i="1">
                <a:solidFill>
                  <a:srgbClr val="5E5E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1219169" hangingPunct="0"/>
            <a:r>
              <a:rPr sz="2400" kern="0"/>
              <a:t>y</a:t>
            </a:r>
          </a:p>
        </p:txBody>
      </p:sp>
      <p:sp>
        <p:nvSpPr>
          <p:cNvPr id="39" name="x">
            <a:extLst>
              <a:ext uri="{FF2B5EF4-FFF2-40B4-BE49-F238E27FC236}">
                <a16:creationId xmlns:a16="http://schemas.microsoft.com/office/drawing/2014/main" id="{627E3201-1C3E-1E83-D150-87B224A1B3A0}"/>
              </a:ext>
            </a:extLst>
          </p:cNvPr>
          <p:cNvSpPr txBox="1"/>
          <p:nvPr/>
        </p:nvSpPr>
        <p:spPr>
          <a:xfrm>
            <a:off x="2459696" y="1687651"/>
            <a:ext cx="187552" cy="42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2438338">
              <a:defRPr sz="4800" b="0" i="1">
                <a:solidFill>
                  <a:srgbClr val="5E5E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1219169" hangingPunct="0"/>
            <a:r>
              <a:rPr sz="2400" kern="0"/>
              <a:t>x</a:t>
            </a:r>
          </a:p>
        </p:txBody>
      </p:sp>
      <p:sp>
        <p:nvSpPr>
          <p:cNvPr id="40" name="y">
            <a:extLst>
              <a:ext uri="{FF2B5EF4-FFF2-40B4-BE49-F238E27FC236}">
                <a16:creationId xmlns:a16="http://schemas.microsoft.com/office/drawing/2014/main" id="{21DBB698-4F5A-F109-64EC-659455B7C33B}"/>
              </a:ext>
            </a:extLst>
          </p:cNvPr>
          <p:cNvSpPr txBox="1"/>
          <p:nvPr/>
        </p:nvSpPr>
        <p:spPr>
          <a:xfrm>
            <a:off x="3056624" y="1687651"/>
            <a:ext cx="187552" cy="42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2438338">
              <a:defRPr sz="4800" b="0" i="1">
                <a:solidFill>
                  <a:srgbClr val="5E5E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1219169" hangingPunct="0"/>
            <a:r>
              <a:rPr sz="2400" kern="0"/>
              <a:t>y</a:t>
            </a:r>
          </a:p>
        </p:txBody>
      </p:sp>
      <p:sp>
        <p:nvSpPr>
          <p:cNvPr id="41" name="Input">
            <a:extLst>
              <a:ext uri="{FF2B5EF4-FFF2-40B4-BE49-F238E27FC236}">
                <a16:creationId xmlns:a16="http://schemas.microsoft.com/office/drawing/2014/main" id="{4F6E6776-9697-7C15-3235-F8D2A63239CD}"/>
              </a:ext>
            </a:extLst>
          </p:cNvPr>
          <p:cNvSpPr txBox="1"/>
          <p:nvPr/>
        </p:nvSpPr>
        <p:spPr>
          <a:xfrm>
            <a:off x="1152213" y="1283825"/>
            <a:ext cx="3293506" cy="42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2438338">
              <a:defRPr sz="4800" b="0">
                <a:solidFill>
                  <a:srgbClr val="217991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algn="ctr" defTabSz="1219169" hangingPunct="0"/>
            <a:r>
              <a:rPr sz="2400" kern="0" dirty="0"/>
              <a:t>Input</a:t>
            </a:r>
          </a:p>
        </p:txBody>
      </p:sp>
      <p:sp>
        <p:nvSpPr>
          <p:cNvPr id="42" name="Target">
            <a:extLst>
              <a:ext uri="{FF2B5EF4-FFF2-40B4-BE49-F238E27FC236}">
                <a16:creationId xmlns:a16="http://schemas.microsoft.com/office/drawing/2014/main" id="{4DDBD367-5B83-AA75-693B-86C5E1728962}"/>
              </a:ext>
            </a:extLst>
          </p:cNvPr>
          <p:cNvSpPr txBox="1"/>
          <p:nvPr/>
        </p:nvSpPr>
        <p:spPr>
          <a:xfrm>
            <a:off x="3905110" y="1283825"/>
            <a:ext cx="3293507" cy="42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2438338">
              <a:defRPr sz="4800" b="0">
                <a:solidFill>
                  <a:srgbClr val="217991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algn="ctr" defTabSz="1219169" hangingPunct="0"/>
            <a:r>
              <a:rPr sz="2400" kern="0"/>
              <a:t>Target</a:t>
            </a:r>
          </a:p>
        </p:txBody>
      </p:sp>
      <p:sp>
        <p:nvSpPr>
          <p:cNvPr id="43" name="A">
            <a:extLst>
              <a:ext uri="{FF2B5EF4-FFF2-40B4-BE49-F238E27FC236}">
                <a16:creationId xmlns:a16="http://schemas.microsoft.com/office/drawing/2014/main" id="{973403B5-CBD3-F8D3-B68B-842E1887B605}"/>
              </a:ext>
            </a:extLst>
          </p:cNvPr>
          <p:cNvSpPr txBox="1"/>
          <p:nvPr/>
        </p:nvSpPr>
        <p:spPr>
          <a:xfrm>
            <a:off x="1860670" y="2179650"/>
            <a:ext cx="262893" cy="44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2438338">
              <a:defRPr sz="5100" b="0"/>
            </a:lvl1pPr>
          </a:lstStyle>
          <a:p>
            <a:pPr algn="ctr" defTabSz="1219169" hangingPunct="0"/>
            <a:r>
              <a:rPr sz="2550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</a:t>
            </a:r>
          </a:p>
        </p:txBody>
      </p:sp>
      <p:sp>
        <p:nvSpPr>
          <p:cNvPr id="44" name="Square">
            <a:extLst>
              <a:ext uri="{FF2B5EF4-FFF2-40B4-BE49-F238E27FC236}">
                <a16:creationId xmlns:a16="http://schemas.microsoft.com/office/drawing/2014/main" id="{744AFCEC-1038-4B83-3D69-ED6A54E1CB08}"/>
              </a:ext>
            </a:extLst>
          </p:cNvPr>
          <p:cNvSpPr/>
          <p:nvPr/>
        </p:nvSpPr>
        <p:spPr>
          <a:xfrm>
            <a:off x="5330965" y="2180606"/>
            <a:ext cx="441798" cy="441798"/>
          </a:xfrm>
          <a:prstGeom prst="rect">
            <a:avLst/>
          </a:prstGeom>
          <a:solidFill>
            <a:srgbClr val="FFFFFF"/>
          </a:solidFill>
          <a:ln w="63500">
            <a:solidFill>
              <a:srgbClr val="5E5E5E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5" name="B">
            <a:extLst>
              <a:ext uri="{FF2B5EF4-FFF2-40B4-BE49-F238E27FC236}">
                <a16:creationId xmlns:a16="http://schemas.microsoft.com/office/drawing/2014/main" id="{D33804C3-C484-F97D-0D54-1DFC2CB755E1}"/>
              </a:ext>
            </a:extLst>
          </p:cNvPr>
          <p:cNvSpPr txBox="1"/>
          <p:nvPr/>
        </p:nvSpPr>
        <p:spPr>
          <a:xfrm>
            <a:off x="1854257" y="3005150"/>
            <a:ext cx="275718" cy="44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2438338">
              <a:defRPr sz="5100" b="0"/>
            </a:lvl1pPr>
          </a:lstStyle>
          <a:p>
            <a:pPr algn="ctr" defTabSz="1219169" hangingPunct="0"/>
            <a:r>
              <a:rPr sz="2550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</a:t>
            </a:r>
          </a:p>
        </p:txBody>
      </p:sp>
      <p:sp>
        <p:nvSpPr>
          <p:cNvPr id="46" name="Square">
            <a:extLst>
              <a:ext uri="{FF2B5EF4-FFF2-40B4-BE49-F238E27FC236}">
                <a16:creationId xmlns:a16="http://schemas.microsoft.com/office/drawing/2014/main" id="{9D2BBB42-E443-83BA-A37C-DCCFD6A36979}"/>
              </a:ext>
            </a:extLst>
          </p:cNvPr>
          <p:cNvSpPr/>
          <p:nvPr/>
        </p:nvSpPr>
        <p:spPr>
          <a:xfrm>
            <a:off x="5330965" y="3006106"/>
            <a:ext cx="441798" cy="441798"/>
          </a:xfrm>
          <a:prstGeom prst="rect">
            <a:avLst/>
          </a:prstGeom>
          <a:solidFill>
            <a:srgbClr val="FF0000"/>
          </a:solidFill>
          <a:ln w="63500">
            <a:solidFill>
              <a:srgbClr val="5E5E5E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7" name="Target Image">
            <a:extLst>
              <a:ext uri="{FF2B5EF4-FFF2-40B4-BE49-F238E27FC236}">
                <a16:creationId xmlns:a16="http://schemas.microsoft.com/office/drawing/2014/main" id="{8430EE00-DA11-BAB8-FF40-289A6031C763}"/>
              </a:ext>
            </a:extLst>
          </p:cNvPr>
          <p:cNvSpPr txBox="1"/>
          <p:nvPr/>
        </p:nvSpPr>
        <p:spPr>
          <a:xfrm>
            <a:off x="7906274" y="4547612"/>
            <a:ext cx="3293507" cy="42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2438338">
              <a:defRPr sz="4800" b="0">
                <a:solidFill>
                  <a:srgbClr val="217991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algn="ctr" defTabSz="1219169" hangingPunct="0"/>
            <a:r>
              <a:rPr sz="2400" kern="0"/>
              <a:t>Target Image</a:t>
            </a:r>
          </a:p>
        </p:txBody>
      </p:sp>
      <p:sp>
        <p:nvSpPr>
          <p:cNvPr id="48" name="Square">
            <a:extLst>
              <a:ext uri="{FF2B5EF4-FFF2-40B4-BE49-F238E27FC236}">
                <a16:creationId xmlns:a16="http://schemas.microsoft.com/office/drawing/2014/main" id="{7D691203-EF25-7E45-004F-0D252BC36C16}"/>
              </a:ext>
            </a:extLst>
          </p:cNvPr>
          <p:cNvSpPr/>
          <p:nvPr/>
        </p:nvSpPr>
        <p:spPr>
          <a:xfrm>
            <a:off x="2332574" y="2992201"/>
            <a:ext cx="441798" cy="441798"/>
          </a:xfrm>
          <a:prstGeom prst="rect">
            <a:avLst/>
          </a:prstGeom>
          <a:solidFill>
            <a:srgbClr val="D2D1D3"/>
          </a:solidFill>
          <a:ln w="63500">
            <a:solidFill>
              <a:srgbClr val="5E5E5E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9" name="Square">
            <a:extLst>
              <a:ext uri="{FF2B5EF4-FFF2-40B4-BE49-F238E27FC236}">
                <a16:creationId xmlns:a16="http://schemas.microsoft.com/office/drawing/2014/main" id="{99B8B2A3-2763-B9F1-07C6-E77CDB9D25F5}"/>
              </a:ext>
            </a:extLst>
          </p:cNvPr>
          <p:cNvSpPr/>
          <p:nvPr/>
        </p:nvSpPr>
        <p:spPr>
          <a:xfrm>
            <a:off x="2929501" y="2992201"/>
            <a:ext cx="441798" cy="441798"/>
          </a:xfrm>
          <a:prstGeom prst="rect">
            <a:avLst/>
          </a:prstGeom>
          <a:solidFill>
            <a:srgbClr val="929292"/>
          </a:solidFill>
          <a:ln w="63500">
            <a:solidFill>
              <a:srgbClr val="5E5E5E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" name="Square">
            <a:extLst>
              <a:ext uri="{FF2B5EF4-FFF2-40B4-BE49-F238E27FC236}">
                <a16:creationId xmlns:a16="http://schemas.microsoft.com/office/drawing/2014/main" id="{D2DEB38B-A9E2-FC82-8388-EC97B396FC32}"/>
              </a:ext>
            </a:extLst>
          </p:cNvPr>
          <p:cNvSpPr/>
          <p:nvPr/>
        </p:nvSpPr>
        <p:spPr>
          <a:xfrm>
            <a:off x="2933701" y="2180606"/>
            <a:ext cx="441798" cy="441798"/>
          </a:xfrm>
          <a:prstGeom prst="rect">
            <a:avLst/>
          </a:prstGeom>
          <a:solidFill>
            <a:srgbClr val="929292"/>
          </a:solidFill>
          <a:ln w="63500">
            <a:solidFill>
              <a:srgbClr val="5E5E5E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1" name="Square">
            <a:extLst>
              <a:ext uri="{FF2B5EF4-FFF2-40B4-BE49-F238E27FC236}">
                <a16:creationId xmlns:a16="http://schemas.microsoft.com/office/drawing/2014/main" id="{05599970-6931-9973-1865-79542966F464}"/>
              </a:ext>
            </a:extLst>
          </p:cNvPr>
          <p:cNvSpPr/>
          <p:nvPr/>
        </p:nvSpPr>
        <p:spPr>
          <a:xfrm>
            <a:off x="2332574" y="2180606"/>
            <a:ext cx="441798" cy="441798"/>
          </a:xfrm>
          <a:prstGeom prst="rect">
            <a:avLst/>
          </a:prstGeom>
          <a:solidFill>
            <a:srgbClr val="D5D5D5"/>
          </a:solidFill>
          <a:ln w="63500">
            <a:solidFill>
              <a:srgbClr val="5E5E5E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2" name="With Positional Encoding">
            <a:extLst>
              <a:ext uri="{FF2B5EF4-FFF2-40B4-BE49-F238E27FC236}">
                <a16:creationId xmlns:a16="http://schemas.microsoft.com/office/drawing/2014/main" id="{669F8087-752D-FCF1-2B9D-721BC6C6F620}"/>
              </a:ext>
            </a:extLst>
          </p:cNvPr>
          <p:cNvSpPr txBox="1"/>
          <p:nvPr/>
        </p:nvSpPr>
        <p:spPr>
          <a:xfrm>
            <a:off x="2080895" y="3930318"/>
            <a:ext cx="4243890" cy="42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2438338">
              <a:defRPr sz="4800" b="0">
                <a:solidFill>
                  <a:srgbClr val="217991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algn="ctr" defTabSz="1219169" hangingPunct="0"/>
            <a:r>
              <a:rPr sz="2400" kern="0"/>
              <a:t>With Positional Encoding</a:t>
            </a:r>
          </a:p>
        </p:txBody>
      </p:sp>
      <p:sp>
        <p:nvSpPr>
          <p:cNvPr id="53" name="x">
            <a:extLst>
              <a:ext uri="{FF2B5EF4-FFF2-40B4-BE49-F238E27FC236}">
                <a16:creationId xmlns:a16="http://schemas.microsoft.com/office/drawing/2014/main" id="{350BDF0A-D5F9-A8B1-DAFE-993CD23710EE}"/>
              </a:ext>
            </a:extLst>
          </p:cNvPr>
          <p:cNvSpPr txBox="1"/>
          <p:nvPr/>
        </p:nvSpPr>
        <p:spPr>
          <a:xfrm>
            <a:off x="2332696" y="4227651"/>
            <a:ext cx="187552" cy="42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2438338">
              <a:defRPr sz="4800" b="0" i="1">
                <a:solidFill>
                  <a:srgbClr val="5E5E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1219169" hangingPunct="0"/>
            <a:r>
              <a:rPr sz="2400" kern="0"/>
              <a:t>x</a:t>
            </a:r>
          </a:p>
        </p:txBody>
      </p:sp>
      <p:sp>
        <p:nvSpPr>
          <p:cNvPr id="54" name="y">
            <a:extLst>
              <a:ext uri="{FF2B5EF4-FFF2-40B4-BE49-F238E27FC236}">
                <a16:creationId xmlns:a16="http://schemas.microsoft.com/office/drawing/2014/main" id="{45E2EC2D-C6EB-2691-B3BD-DF63335CBFB8}"/>
              </a:ext>
            </a:extLst>
          </p:cNvPr>
          <p:cNvSpPr txBox="1"/>
          <p:nvPr/>
        </p:nvSpPr>
        <p:spPr>
          <a:xfrm>
            <a:off x="3770057" y="4227651"/>
            <a:ext cx="187552" cy="42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2438338">
              <a:defRPr sz="4800" b="0" i="1">
                <a:solidFill>
                  <a:srgbClr val="5E5E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1219169" hangingPunct="0"/>
            <a:r>
              <a:rPr sz="2400" kern="0"/>
              <a:t>y</a:t>
            </a:r>
          </a:p>
        </p:txBody>
      </p:sp>
      <p:sp>
        <p:nvSpPr>
          <p:cNvPr id="55" name="A">
            <a:extLst>
              <a:ext uri="{FF2B5EF4-FFF2-40B4-BE49-F238E27FC236}">
                <a16:creationId xmlns:a16="http://schemas.microsoft.com/office/drawing/2014/main" id="{5BA56397-8D93-F256-9C62-9AD439572AEC}"/>
              </a:ext>
            </a:extLst>
          </p:cNvPr>
          <p:cNvSpPr txBox="1"/>
          <p:nvPr/>
        </p:nvSpPr>
        <p:spPr>
          <a:xfrm>
            <a:off x="1162170" y="4719650"/>
            <a:ext cx="262893" cy="44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2438338">
              <a:defRPr sz="5100" b="0"/>
            </a:lvl1pPr>
          </a:lstStyle>
          <a:p>
            <a:pPr algn="ctr" defTabSz="1219169" hangingPunct="0"/>
            <a:r>
              <a:rPr sz="2550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</a:t>
            </a:r>
          </a:p>
        </p:txBody>
      </p:sp>
      <p:sp>
        <p:nvSpPr>
          <p:cNvPr id="56" name="Square">
            <a:extLst>
              <a:ext uri="{FF2B5EF4-FFF2-40B4-BE49-F238E27FC236}">
                <a16:creationId xmlns:a16="http://schemas.microsoft.com/office/drawing/2014/main" id="{40312112-FBD0-74DB-D936-CC30736E0518}"/>
              </a:ext>
            </a:extLst>
          </p:cNvPr>
          <p:cNvSpPr/>
          <p:nvPr/>
        </p:nvSpPr>
        <p:spPr>
          <a:xfrm>
            <a:off x="5330965" y="4720606"/>
            <a:ext cx="441798" cy="441798"/>
          </a:xfrm>
          <a:prstGeom prst="rect">
            <a:avLst/>
          </a:prstGeom>
          <a:solidFill>
            <a:srgbClr val="FFFFFF"/>
          </a:solidFill>
          <a:ln w="63500">
            <a:solidFill>
              <a:srgbClr val="5E5E5E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7" name="B">
            <a:extLst>
              <a:ext uri="{FF2B5EF4-FFF2-40B4-BE49-F238E27FC236}">
                <a16:creationId xmlns:a16="http://schemas.microsoft.com/office/drawing/2014/main" id="{2EAB1C3A-1B9F-D9F6-233F-ABCA734D92C1}"/>
              </a:ext>
            </a:extLst>
          </p:cNvPr>
          <p:cNvSpPr txBox="1"/>
          <p:nvPr/>
        </p:nvSpPr>
        <p:spPr>
          <a:xfrm>
            <a:off x="1155757" y="5545150"/>
            <a:ext cx="275718" cy="44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2438338">
              <a:defRPr sz="5100" b="0"/>
            </a:lvl1pPr>
          </a:lstStyle>
          <a:p>
            <a:pPr algn="ctr" defTabSz="1219169" hangingPunct="0"/>
            <a:r>
              <a:rPr sz="2550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</a:t>
            </a:r>
          </a:p>
        </p:txBody>
      </p:sp>
      <p:sp>
        <p:nvSpPr>
          <p:cNvPr id="58" name="Square">
            <a:extLst>
              <a:ext uri="{FF2B5EF4-FFF2-40B4-BE49-F238E27FC236}">
                <a16:creationId xmlns:a16="http://schemas.microsoft.com/office/drawing/2014/main" id="{0F810AB6-7455-55E2-6A3C-5E6EA5D78CAA}"/>
              </a:ext>
            </a:extLst>
          </p:cNvPr>
          <p:cNvSpPr/>
          <p:nvPr/>
        </p:nvSpPr>
        <p:spPr>
          <a:xfrm>
            <a:off x="5330965" y="5546106"/>
            <a:ext cx="441798" cy="441798"/>
          </a:xfrm>
          <a:prstGeom prst="rect">
            <a:avLst/>
          </a:prstGeom>
          <a:solidFill>
            <a:srgbClr val="FF0000"/>
          </a:solidFill>
          <a:ln w="63500">
            <a:solidFill>
              <a:srgbClr val="5E5E5E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9" name="Square">
            <a:extLst>
              <a:ext uri="{FF2B5EF4-FFF2-40B4-BE49-F238E27FC236}">
                <a16:creationId xmlns:a16="http://schemas.microsoft.com/office/drawing/2014/main" id="{9B17BDCB-EECF-6893-B7C0-91BB1B0715DC}"/>
              </a:ext>
            </a:extLst>
          </p:cNvPr>
          <p:cNvSpPr/>
          <p:nvPr/>
        </p:nvSpPr>
        <p:spPr>
          <a:xfrm>
            <a:off x="2205574" y="5532201"/>
            <a:ext cx="441798" cy="441798"/>
          </a:xfrm>
          <a:prstGeom prst="rect">
            <a:avLst/>
          </a:prstGeom>
          <a:solidFill>
            <a:srgbClr val="929292"/>
          </a:solidFill>
          <a:ln w="63500">
            <a:solidFill>
              <a:srgbClr val="5E5E5E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0" name="Square">
            <a:extLst>
              <a:ext uri="{FF2B5EF4-FFF2-40B4-BE49-F238E27FC236}">
                <a16:creationId xmlns:a16="http://schemas.microsoft.com/office/drawing/2014/main" id="{03897A02-0707-572B-7F68-2148FEF09E2C}"/>
              </a:ext>
            </a:extLst>
          </p:cNvPr>
          <p:cNvSpPr/>
          <p:nvPr/>
        </p:nvSpPr>
        <p:spPr>
          <a:xfrm>
            <a:off x="3194051" y="5532201"/>
            <a:ext cx="441798" cy="441798"/>
          </a:xfrm>
          <a:prstGeom prst="rect">
            <a:avLst/>
          </a:prstGeom>
          <a:solidFill>
            <a:srgbClr val="929292"/>
          </a:solidFill>
          <a:ln w="63500">
            <a:solidFill>
              <a:srgbClr val="5E5E5E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1" name="Square">
            <a:extLst>
              <a:ext uri="{FF2B5EF4-FFF2-40B4-BE49-F238E27FC236}">
                <a16:creationId xmlns:a16="http://schemas.microsoft.com/office/drawing/2014/main" id="{46B9D117-D5B4-939A-20FE-7AD56852D13E}"/>
              </a:ext>
            </a:extLst>
          </p:cNvPr>
          <p:cNvSpPr/>
          <p:nvPr/>
        </p:nvSpPr>
        <p:spPr>
          <a:xfrm>
            <a:off x="3194051" y="4720606"/>
            <a:ext cx="441798" cy="441798"/>
          </a:xfrm>
          <a:prstGeom prst="rect">
            <a:avLst/>
          </a:prstGeom>
          <a:solidFill>
            <a:srgbClr val="929292"/>
          </a:solidFill>
          <a:ln w="63500">
            <a:solidFill>
              <a:srgbClr val="5E5E5E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2" name="Square">
            <a:extLst>
              <a:ext uri="{FF2B5EF4-FFF2-40B4-BE49-F238E27FC236}">
                <a16:creationId xmlns:a16="http://schemas.microsoft.com/office/drawing/2014/main" id="{C5E52F95-5D47-1D09-0FD7-0F2628FD1938}"/>
              </a:ext>
            </a:extLst>
          </p:cNvPr>
          <p:cNvSpPr/>
          <p:nvPr/>
        </p:nvSpPr>
        <p:spPr>
          <a:xfrm>
            <a:off x="2205574" y="4720606"/>
            <a:ext cx="441798" cy="441798"/>
          </a:xfrm>
          <a:prstGeom prst="rect">
            <a:avLst/>
          </a:prstGeom>
          <a:solidFill>
            <a:srgbClr val="5E5E5E"/>
          </a:solidFill>
          <a:ln w="63500">
            <a:solidFill>
              <a:srgbClr val="5E5E5E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63" name="Group">
            <a:extLst>
              <a:ext uri="{FF2B5EF4-FFF2-40B4-BE49-F238E27FC236}">
                <a16:creationId xmlns:a16="http://schemas.microsoft.com/office/drawing/2014/main" id="{9AAC032C-3BC3-1D7A-6974-2BA0483AE279}"/>
              </a:ext>
            </a:extLst>
          </p:cNvPr>
          <p:cNvGrpSpPr/>
          <p:nvPr/>
        </p:nvGrpSpPr>
        <p:grpSpPr>
          <a:xfrm>
            <a:off x="7673518" y="1712859"/>
            <a:ext cx="448773" cy="2885047"/>
            <a:chOff x="0" y="0"/>
            <a:chExt cx="897545" cy="5770093"/>
          </a:xfrm>
        </p:grpSpPr>
        <p:sp>
          <p:nvSpPr>
            <p:cNvPr id="64" name="Rectangle">
              <a:extLst>
                <a:ext uri="{FF2B5EF4-FFF2-40B4-BE49-F238E27FC236}">
                  <a16:creationId xmlns:a16="http://schemas.microsoft.com/office/drawing/2014/main" id="{C09225DF-AABF-1DE2-19A4-C62026CB1E86}"/>
                </a:ext>
              </a:extLst>
            </p:cNvPr>
            <p:cNvSpPr/>
            <p:nvPr/>
          </p:nvSpPr>
          <p:spPr>
            <a:xfrm>
              <a:off x="0" y="45770"/>
              <a:ext cx="294869" cy="5597080"/>
            </a:xfrm>
            <a:prstGeom prst="rect">
              <a:avLst/>
            </a:prstGeom>
            <a:gradFill flip="none" rotWithShape="1">
              <a:gsLst>
                <a:gs pos="14768">
                  <a:srgbClr val="FFFFFF"/>
                </a:gs>
                <a:gs pos="72521">
                  <a:srgbClr val="7F807F"/>
                </a:gs>
                <a:gs pos="100000">
                  <a:srgbClr val="000000"/>
                </a:gs>
              </a:gsLst>
              <a:lin ang="5400000" scaled="0"/>
            </a:gra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grpSp>
          <p:nvGrpSpPr>
            <p:cNvPr id="65" name="Group">
              <a:extLst>
                <a:ext uri="{FF2B5EF4-FFF2-40B4-BE49-F238E27FC236}">
                  <a16:creationId xmlns:a16="http://schemas.microsoft.com/office/drawing/2014/main" id="{68E900FE-F9F0-2956-D03E-5B2FF58F6F90}"/>
                </a:ext>
              </a:extLst>
            </p:cNvPr>
            <p:cNvGrpSpPr/>
            <p:nvPr/>
          </p:nvGrpSpPr>
          <p:grpSpPr>
            <a:xfrm>
              <a:off x="302905" y="45770"/>
              <a:ext cx="294870" cy="5603603"/>
              <a:chOff x="0" y="0"/>
              <a:chExt cx="294868" cy="5603601"/>
            </a:xfrm>
          </p:grpSpPr>
          <p:sp>
            <p:nvSpPr>
              <p:cNvPr id="79" name="Rectangle">
                <a:extLst>
                  <a:ext uri="{FF2B5EF4-FFF2-40B4-BE49-F238E27FC236}">
                    <a16:creationId xmlns:a16="http://schemas.microsoft.com/office/drawing/2014/main" id="{A22E6A7D-2926-C5F7-732E-E8DE4559D016}"/>
                  </a:ext>
                </a:extLst>
              </p:cNvPr>
              <p:cNvSpPr/>
              <p:nvPr/>
            </p:nvSpPr>
            <p:spPr>
              <a:xfrm rot="10800000">
                <a:off x="0" y="1418357"/>
                <a:ext cx="294869" cy="1419088"/>
              </a:xfrm>
              <a:prstGeom prst="rect">
                <a:avLst/>
              </a:prstGeom>
              <a:gradFill flip="none" rotWithShape="1">
                <a:gsLst>
                  <a:gs pos="14768">
                    <a:srgbClr val="FFFFFF"/>
                  </a:gs>
                  <a:gs pos="72521">
                    <a:srgbClr val="7F807F"/>
                  </a:gs>
                  <a:gs pos="100000">
                    <a:srgbClr val="000000"/>
                  </a:gs>
                </a:gsLst>
                <a:path path="shape">
                  <a:fillToRect l="49999" t="-476" r="50000" b="100476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algn="ctr" defTabSz="412750" hangingPunct="0">
                  <a:defRPr sz="28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400" kern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80" name="Rectangle">
                <a:extLst>
                  <a:ext uri="{FF2B5EF4-FFF2-40B4-BE49-F238E27FC236}">
                    <a16:creationId xmlns:a16="http://schemas.microsoft.com/office/drawing/2014/main" id="{2BCBB99D-E1CA-95AE-4BF7-2A8E06CDA34D}"/>
                  </a:ext>
                </a:extLst>
              </p:cNvPr>
              <p:cNvSpPr/>
              <p:nvPr/>
            </p:nvSpPr>
            <p:spPr>
              <a:xfrm>
                <a:off x="0" y="2766157"/>
                <a:ext cx="294869" cy="1419087"/>
              </a:xfrm>
              <a:prstGeom prst="rect">
                <a:avLst/>
              </a:prstGeom>
              <a:gradFill flip="none" rotWithShape="1">
                <a:gsLst>
                  <a:gs pos="14768">
                    <a:srgbClr val="FFFFFF"/>
                  </a:gs>
                  <a:gs pos="72521">
                    <a:srgbClr val="7F807F"/>
                  </a:gs>
                  <a:gs pos="100000">
                    <a:srgbClr val="000000"/>
                  </a:gs>
                </a:gsLst>
                <a:path path="shape">
                  <a:fillToRect l="49999" t="-476" r="50000" b="100476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algn="ctr" defTabSz="412750" hangingPunct="0">
                  <a:defRPr sz="31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50" kern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81" name="Rectangle">
                <a:extLst>
                  <a:ext uri="{FF2B5EF4-FFF2-40B4-BE49-F238E27FC236}">
                    <a16:creationId xmlns:a16="http://schemas.microsoft.com/office/drawing/2014/main" id="{622578E8-A81D-3F89-742B-4C282111CF16}"/>
                  </a:ext>
                </a:extLst>
              </p:cNvPr>
              <p:cNvSpPr/>
              <p:nvPr/>
            </p:nvSpPr>
            <p:spPr>
              <a:xfrm>
                <a:off x="0" y="0"/>
                <a:ext cx="294869" cy="1419087"/>
              </a:xfrm>
              <a:prstGeom prst="rect">
                <a:avLst/>
              </a:prstGeom>
              <a:gradFill flip="none" rotWithShape="1">
                <a:gsLst>
                  <a:gs pos="14768">
                    <a:srgbClr val="FFFFFF"/>
                  </a:gs>
                  <a:gs pos="72521">
                    <a:srgbClr val="7F807F"/>
                  </a:gs>
                  <a:gs pos="100000">
                    <a:srgbClr val="000000"/>
                  </a:gs>
                </a:gsLst>
                <a:path path="shape">
                  <a:fillToRect l="49999" t="-476" r="50000" b="100476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algn="ctr" defTabSz="412750" hangingPunct="0">
                  <a:defRPr sz="31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50" kern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82" name="Rectangle">
                <a:extLst>
                  <a:ext uri="{FF2B5EF4-FFF2-40B4-BE49-F238E27FC236}">
                    <a16:creationId xmlns:a16="http://schemas.microsoft.com/office/drawing/2014/main" id="{1937C558-9D69-8016-630A-4258408B9FA1}"/>
                  </a:ext>
                </a:extLst>
              </p:cNvPr>
              <p:cNvSpPr/>
              <p:nvPr/>
            </p:nvSpPr>
            <p:spPr>
              <a:xfrm rot="10800000">
                <a:off x="0" y="4184515"/>
                <a:ext cx="294869" cy="1419087"/>
              </a:xfrm>
              <a:prstGeom prst="rect">
                <a:avLst/>
              </a:prstGeom>
              <a:gradFill flip="none" rotWithShape="1">
                <a:gsLst>
                  <a:gs pos="14768">
                    <a:srgbClr val="FFFFFF"/>
                  </a:gs>
                  <a:gs pos="72521">
                    <a:srgbClr val="7F807F"/>
                  </a:gs>
                  <a:gs pos="100000">
                    <a:srgbClr val="000000"/>
                  </a:gs>
                </a:gsLst>
                <a:path path="shape">
                  <a:fillToRect l="49999" t="-476" r="50000" b="100476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algn="ctr" defTabSz="412750" hangingPunct="0">
                  <a:defRPr sz="28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400" kern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grpSp>
          <p:nvGrpSpPr>
            <p:cNvPr id="66" name="Group">
              <a:extLst>
                <a:ext uri="{FF2B5EF4-FFF2-40B4-BE49-F238E27FC236}">
                  <a16:creationId xmlns:a16="http://schemas.microsoft.com/office/drawing/2014/main" id="{AF2DE564-78B3-09BC-A3F5-EFB120FD4A7B}"/>
                </a:ext>
              </a:extLst>
            </p:cNvPr>
            <p:cNvGrpSpPr/>
            <p:nvPr/>
          </p:nvGrpSpPr>
          <p:grpSpPr>
            <a:xfrm>
              <a:off x="602676" y="0"/>
              <a:ext cx="294870" cy="5770094"/>
              <a:chOff x="0" y="0"/>
              <a:chExt cx="294868" cy="5770093"/>
            </a:xfrm>
          </p:grpSpPr>
          <p:grpSp>
            <p:nvGrpSpPr>
              <p:cNvPr id="69" name="Group">
                <a:extLst>
                  <a:ext uri="{FF2B5EF4-FFF2-40B4-BE49-F238E27FC236}">
                    <a16:creationId xmlns:a16="http://schemas.microsoft.com/office/drawing/2014/main" id="{E2C81A91-ADA8-B4C5-8CEA-B6294F428BF0}"/>
                  </a:ext>
                </a:extLst>
              </p:cNvPr>
              <p:cNvGrpSpPr/>
              <p:nvPr/>
            </p:nvGrpSpPr>
            <p:grpSpPr>
              <a:xfrm>
                <a:off x="-1" y="0"/>
                <a:ext cx="294870" cy="2897624"/>
                <a:chOff x="0" y="0"/>
                <a:chExt cx="294868" cy="2897623"/>
              </a:xfrm>
            </p:grpSpPr>
            <p:sp>
              <p:nvSpPr>
                <p:cNvPr id="75" name="Rectangle">
                  <a:extLst>
                    <a:ext uri="{FF2B5EF4-FFF2-40B4-BE49-F238E27FC236}">
                      <a16:creationId xmlns:a16="http://schemas.microsoft.com/office/drawing/2014/main" id="{17C0FD57-A948-FF32-25AB-61ADCEEB2F77}"/>
                    </a:ext>
                  </a:extLst>
                </p:cNvPr>
                <p:cNvSpPr/>
                <p:nvPr/>
              </p:nvSpPr>
              <p:spPr>
                <a:xfrm rot="10800000">
                  <a:off x="0" y="733433"/>
                  <a:ext cx="294869" cy="733810"/>
                </a:xfrm>
                <a:prstGeom prst="rect">
                  <a:avLst/>
                </a:prstGeom>
                <a:gradFill flip="none" rotWithShape="1">
                  <a:gsLst>
                    <a:gs pos="14768">
                      <a:srgbClr val="FFFFFF"/>
                    </a:gs>
                    <a:gs pos="72521">
                      <a:srgbClr val="7F807F"/>
                    </a:gs>
                    <a:gs pos="100000">
                      <a:srgbClr val="000000"/>
                    </a:gs>
                  </a:gsLst>
                  <a:path path="shape">
                    <a:fillToRect l="49999" t="-476" r="50000" b="100476"/>
                  </a:path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algn="ctr" defTabSz="412750" hangingPunct="0">
                    <a:defRPr sz="28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400" kern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76" name="Rectangle">
                  <a:extLst>
                    <a:ext uri="{FF2B5EF4-FFF2-40B4-BE49-F238E27FC236}">
                      <a16:creationId xmlns:a16="http://schemas.microsoft.com/office/drawing/2014/main" id="{0EF848AE-8290-CDF1-44F2-2F9527EB9D62}"/>
                    </a:ext>
                  </a:extLst>
                </p:cNvPr>
                <p:cNvSpPr/>
                <p:nvPr/>
              </p:nvSpPr>
              <p:spPr>
                <a:xfrm>
                  <a:off x="0" y="1430380"/>
                  <a:ext cx="294869" cy="733811"/>
                </a:xfrm>
                <a:prstGeom prst="rect">
                  <a:avLst/>
                </a:prstGeom>
                <a:gradFill flip="none" rotWithShape="1">
                  <a:gsLst>
                    <a:gs pos="14768">
                      <a:srgbClr val="FFFFFF"/>
                    </a:gs>
                    <a:gs pos="72521">
                      <a:srgbClr val="7F807F"/>
                    </a:gs>
                    <a:gs pos="100000">
                      <a:srgbClr val="000000"/>
                    </a:gs>
                  </a:gsLst>
                  <a:path path="shape">
                    <a:fillToRect l="49999" t="-476" r="50000" b="100476"/>
                  </a:path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algn="ctr" defTabSz="412750" hangingPunct="0">
                    <a:defRPr sz="31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550" kern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77" name="Rectangle">
                  <a:extLst>
                    <a:ext uri="{FF2B5EF4-FFF2-40B4-BE49-F238E27FC236}">
                      <a16:creationId xmlns:a16="http://schemas.microsoft.com/office/drawing/2014/main" id="{130C87BD-7F9A-1D3F-44C1-B198145563F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94869" cy="733810"/>
                </a:xfrm>
                <a:prstGeom prst="rect">
                  <a:avLst/>
                </a:prstGeom>
                <a:gradFill flip="none" rotWithShape="1">
                  <a:gsLst>
                    <a:gs pos="14768">
                      <a:srgbClr val="FFFFFF"/>
                    </a:gs>
                    <a:gs pos="72521">
                      <a:srgbClr val="7F807F"/>
                    </a:gs>
                    <a:gs pos="100000">
                      <a:srgbClr val="000000"/>
                    </a:gs>
                  </a:gsLst>
                  <a:path path="shape">
                    <a:fillToRect l="49999" t="-476" r="50000" b="100476"/>
                  </a:path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algn="ctr" defTabSz="412750" hangingPunct="0">
                    <a:defRPr sz="31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550" kern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78" name="Rectangle">
                  <a:extLst>
                    <a:ext uri="{FF2B5EF4-FFF2-40B4-BE49-F238E27FC236}">
                      <a16:creationId xmlns:a16="http://schemas.microsoft.com/office/drawing/2014/main" id="{632F275F-142F-1CE8-6C96-1FF28B9BB644}"/>
                    </a:ext>
                  </a:extLst>
                </p:cNvPr>
                <p:cNvSpPr/>
                <p:nvPr/>
              </p:nvSpPr>
              <p:spPr>
                <a:xfrm rot="10800000">
                  <a:off x="0" y="2163813"/>
                  <a:ext cx="294869" cy="733811"/>
                </a:xfrm>
                <a:prstGeom prst="rect">
                  <a:avLst/>
                </a:prstGeom>
                <a:gradFill flip="none" rotWithShape="1">
                  <a:gsLst>
                    <a:gs pos="14768">
                      <a:srgbClr val="FFFFFF"/>
                    </a:gs>
                    <a:gs pos="72521">
                      <a:srgbClr val="7F807F"/>
                    </a:gs>
                    <a:gs pos="100000">
                      <a:srgbClr val="000000"/>
                    </a:gs>
                  </a:gsLst>
                  <a:path path="shape">
                    <a:fillToRect l="49999" t="-476" r="50000" b="100476"/>
                  </a:path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algn="ctr" defTabSz="412750" hangingPunct="0">
                    <a:defRPr sz="28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400" kern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</p:grpSp>
          <p:grpSp>
            <p:nvGrpSpPr>
              <p:cNvPr id="70" name="Group">
                <a:extLst>
                  <a:ext uri="{FF2B5EF4-FFF2-40B4-BE49-F238E27FC236}">
                    <a16:creationId xmlns:a16="http://schemas.microsoft.com/office/drawing/2014/main" id="{A4C3A6D9-3D43-DACE-7093-EF82F29B020A}"/>
                  </a:ext>
                </a:extLst>
              </p:cNvPr>
              <p:cNvGrpSpPr/>
              <p:nvPr/>
            </p:nvGrpSpPr>
            <p:grpSpPr>
              <a:xfrm>
                <a:off x="-1" y="2872470"/>
                <a:ext cx="294870" cy="2897624"/>
                <a:chOff x="0" y="0"/>
                <a:chExt cx="294868" cy="2897623"/>
              </a:xfrm>
            </p:grpSpPr>
            <p:sp>
              <p:nvSpPr>
                <p:cNvPr id="71" name="Rectangle">
                  <a:extLst>
                    <a:ext uri="{FF2B5EF4-FFF2-40B4-BE49-F238E27FC236}">
                      <a16:creationId xmlns:a16="http://schemas.microsoft.com/office/drawing/2014/main" id="{9317D0C0-992B-E1D5-430D-3676575971AC}"/>
                    </a:ext>
                  </a:extLst>
                </p:cNvPr>
                <p:cNvSpPr/>
                <p:nvPr/>
              </p:nvSpPr>
              <p:spPr>
                <a:xfrm rot="10800000">
                  <a:off x="0" y="733433"/>
                  <a:ext cx="294869" cy="733810"/>
                </a:xfrm>
                <a:prstGeom prst="rect">
                  <a:avLst/>
                </a:prstGeom>
                <a:gradFill flip="none" rotWithShape="1">
                  <a:gsLst>
                    <a:gs pos="14768">
                      <a:srgbClr val="FFFFFF"/>
                    </a:gs>
                    <a:gs pos="72521">
                      <a:srgbClr val="7F807F"/>
                    </a:gs>
                    <a:gs pos="100000">
                      <a:srgbClr val="000000"/>
                    </a:gs>
                  </a:gsLst>
                  <a:path path="shape">
                    <a:fillToRect l="49999" t="-476" r="50000" b="100476"/>
                  </a:path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algn="ctr" defTabSz="412750" hangingPunct="0">
                    <a:defRPr sz="28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400" kern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72" name="Rectangle">
                  <a:extLst>
                    <a:ext uri="{FF2B5EF4-FFF2-40B4-BE49-F238E27FC236}">
                      <a16:creationId xmlns:a16="http://schemas.microsoft.com/office/drawing/2014/main" id="{AB37547E-CEA9-CDD4-4156-A654CC256841}"/>
                    </a:ext>
                  </a:extLst>
                </p:cNvPr>
                <p:cNvSpPr/>
                <p:nvPr/>
              </p:nvSpPr>
              <p:spPr>
                <a:xfrm>
                  <a:off x="0" y="1430380"/>
                  <a:ext cx="294869" cy="733811"/>
                </a:xfrm>
                <a:prstGeom prst="rect">
                  <a:avLst/>
                </a:prstGeom>
                <a:gradFill flip="none" rotWithShape="1">
                  <a:gsLst>
                    <a:gs pos="14768">
                      <a:srgbClr val="FFFFFF"/>
                    </a:gs>
                    <a:gs pos="72521">
                      <a:srgbClr val="7F807F"/>
                    </a:gs>
                    <a:gs pos="100000">
                      <a:srgbClr val="000000"/>
                    </a:gs>
                  </a:gsLst>
                  <a:path path="shape">
                    <a:fillToRect l="49999" t="-476" r="50000" b="100476"/>
                  </a:path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algn="ctr" defTabSz="412750" hangingPunct="0">
                    <a:defRPr sz="31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550" kern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73" name="Rectangle">
                  <a:extLst>
                    <a:ext uri="{FF2B5EF4-FFF2-40B4-BE49-F238E27FC236}">
                      <a16:creationId xmlns:a16="http://schemas.microsoft.com/office/drawing/2014/main" id="{997300EC-9376-FAB3-FE9B-5A18B11131F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94869" cy="733810"/>
                </a:xfrm>
                <a:prstGeom prst="rect">
                  <a:avLst/>
                </a:prstGeom>
                <a:gradFill flip="none" rotWithShape="1">
                  <a:gsLst>
                    <a:gs pos="14768">
                      <a:srgbClr val="FFFFFF"/>
                    </a:gs>
                    <a:gs pos="72521">
                      <a:srgbClr val="7F807F"/>
                    </a:gs>
                    <a:gs pos="100000">
                      <a:srgbClr val="000000"/>
                    </a:gs>
                  </a:gsLst>
                  <a:path path="shape">
                    <a:fillToRect l="49999" t="-476" r="50000" b="100476"/>
                  </a:path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algn="ctr" defTabSz="412750" hangingPunct="0">
                    <a:defRPr sz="31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550" kern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74" name="Rectangle">
                  <a:extLst>
                    <a:ext uri="{FF2B5EF4-FFF2-40B4-BE49-F238E27FC236}">
                      <a16:creationId xmlns:a16="http://schemas.microsoft.com/office/drawing/2014/main" id="{A479666E-CE86-280A-0DF5-67E81F4619EC}"/>
                    </a:ext>
                  </a:extLst>
                </p:cNvPr>
                <p:cNvSpPr/>
                <p:nvPr/>
              </p:nvSpPr>
              <p:spPr>
                <a:xfrm rot="10800000">
                  <a:off x="0" y="2163813"/>
                  <a:ext cx="294869" cy="733811"/>
                </a:xfrm>
                <a:prstGeom prst="rect">
                  <a:avLst/>
                </a:prstGeom>
                <a:gradFill flip="none" rotWithShape="1">
                  <a:gsLst>
                    <a:gs pos="14768">
                      <a:srgbClr val="FFFFFF"/>
                    </a:gs>
                    <a:gs pos="72521">
                      <a:srgbClr val="7F807F"/>
                    </a:gs>
                    <a:gs pos="100000">
                      <a:srgbClr val="000000"/>
                    </a:gs>
                  </a:gsLst>
                  <a:path path="shape">
                    <a:fillToRect l="49999" t="-476" r="50000" b="100476"/>
                  </a:path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algn="ctr" defTabSz="412750" hangingPunct="0">
                    <a:defRPr sz="28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400" kern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</p:grpSp>
        </p:grpSp>
        <p:sp>
          <p:nvSpPr>
            <p:cNvPr id="67" name="Rectangle">
              <a:extLst>
                <a:ext uri="{FF2B5EF4-FFF2-40B4-BE49-F238E27FC236}">
                  <a16:creationId xmlns:a16="http://schemas.microsoft.com/office/drawing/2014/main" id="{A156C567-3E31-7323-308F-BDABFBC36407}"/>
                </a:ext>
              </a:extLst>
            </p:cNvPr>
            <p:cNvSpPr/>
            <p:nvPr/>
          </p:nvSpPr>
          <p:spPr>
            <a:xfrm>
              <a:off x="292100" y="45770"/>
              <a:ext cx="294869" cy="5597080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8" name="Rectangle">
              <a:extLst>
                <a:ext uri="{FF2B5EF4-FFF2-40B4-BE49-F238E27FC236}">
                  <a16:creationId xmlns:a16="http://schemas.microsoft.com/office/drawing/2014/main" id="{5D100C59-8B97-1076-C0DA-68783392AD0E}"/>
                </a:ext>
              </a:extLst>
            </p:cNvPr>
            <p:cNvSpPr/>
            <p:nvPr/>
          </p:nvSpPr>
          <p:spPr>
            <a:xfrm>
              <a:off x="584200" y="45770"/>
              <a:ext cx="294869" cy="5597080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83" name="Square">
            <a:extLst>
              <a:ext uri="{FF2B5EF4-FFF2-40B4-BE49-F238E27FC236}">
                <a16:creationId xmlns:a16="http://schemas.microsoft.com/office/drawing/2014/main" id="{2437343C-970E-86FA-54BD-E57D472FFB23}"/>
              </a:ext>
            </a:extLst>
          </p:cNvPr>
          <p:cNvSpPr/>
          <p:nvPr/>
        </p:nvSpPr>
        <p:spPr>
          <a:xfrm>
            <a:off x="3642934" y="4720606"/>
            <a:ext cx="441798" cy="441798"/>
          </a:xfrm>
          <a:prstGeom prst="rect">
            <a:avLst/>
          </a:prstGeom>
          <a:solidFill>
            <a:srgbClr val="EDEBEE"/>
          </a:solidFill>
          <a:ln w="63500">
            <a:solidFill>
              <a:srgbClr val="5E5E5E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4" name="Square">
            <a:extLst>
              <a:ext uri="{FF2B5EF4-FFF2-40B4-BE49-F238E27FC236}">
                <a16:creationId xmlns:a16="http://schemas.microsoft.com/office/drawing/2014/main" id="{8EBBF8CE-8921-77B2-C500-A50E5F7A1433}"/>
              </a:ext>
            </a:extLst>
          </p:cNvPr>
          <p:cNvSpPr/>
          <p:nvPr/>
        </p:nvSpPr>
        <p:spPr>
          <a:xfrm>
            <a:off x="4086054" y="4720606"/>
            <a:ext cx="441798" cy="441798"/>
          </a:xfrm>
          <a:prstGeom prst="rect">
            <a:avLst/>
          </a:prstGeom>
          <a:solidFill>
            <a:srgbClr val="F3F2F4"/>
          </a:solidFill>
          <a:ln w="63500">
            <a:solidFill>
              <a:srgbClr val="5E5E5E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5" name="Square">
            <a:extLst>
              <a:ext uri="{FF2B5EF4-FFF2-40B4-BE49-F238E27FC236}">
                <a16:creationId xmlns:a16="http://schemas.microsoft.com/office/drawing/2014/main" id="{EAA1E788-AC00-962A-37E3-60C59A2B811F}"/>
              </a:ext>
            </a:extLst>
          </p:cNvPr>
          <p:cNvSpPr/>
          <p:nvPr/>
        </p:nvSpPr>
        <p:spPr>
          <a:xfrm>
            <a:off x="3642934" y="5532201"/>
            <a:ext cx="441798" cy="441798"/>
          </a:xfrm>
          <a:prstGeom prst="rect">
            <a:avLst/>
          </a:prstGeom>
          <a:solidFill>
            <a:srgbClr val="EDEBEE"/>
          </a:solidFill>
          <a:ln w="63500">
            <a:solidFill>
              <a:srgbClr val="5E5E5E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6" name="Square">
            <a:extLst>
              <a:ext uri="{FF2B5EF4-FFF2-40B4-BE49-F238E27FC236}">
                <a16:creationId xmlns:a16="http://schemas.microsoft.com/office/drawing/2014/main" id="{AFE44E85-B01B-5F95-3E8D-DEBF63BF5DE5}"/>
              </a:ext>
            </a:extLst>
          </p:cNvPr>
          <p:cNvSpPr/>
          <p:nvPr/>
        </p:nvSpPr>
        <p:spPr>
          <a:xfrm>
            <a:off x="4086054" y="5532201"/>
            <a:ext cx="441798" cy="441798"/>
          </a:xfrm>
          <a:prstGeom prst="rect">
            <a:avLst/>
          </a:prstGeom>
          <a:solidFill>
            <a:srgbClr val="F3F2F4"/>
          </a:solidFill>
          <a:ln w="63500">
            <a:solidFill>
              <a:srgbClr val="5E5E5E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7" name="Square">
            <a:extLst>
              <a:ext uri="{FF2B5EF4-FFF2-40B4-BE49-F238E27FC236}">
                <a16:creationId xmlns:a16="http://schemas.microsoft.com/office/drawing/2014/main" id="{F467FDF7-C5C2-D918-A009-311F5A4D4711}"/>
              </a:ext>
            </a:extLst>
          </p:cNvPr>
          <p:cNvSpPr/>
          <p:nvPr/>
        </p:nvSpPr>
        <p:spPr>
          <a:xfrm>
            <a:off x="1757027" y="5532201"/>
            <a:ext cx="441798" cy="441798"/>
          </a:xfrm>
          <a:prstGeom prst="rect">
            <a:avLst/>
          </a:prstGeom>
          <a:solidFill>
            <a:srgbClr val="D2D1D3"/>
          </a:solidFill>
          <a:ln w="63500">
            <a:solidFill>
              <a:srgbClr val="5E5E5E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8" name="Square">
            <a:extLst>
              <a:ext uri="{FF2B5EF4-FFF2-40B4-BE49-F238E27FC236}">
                <a16:creationId xmlns:a16="http://schemas.microsoft.com/office/drawing/2014/main" id="{7D7C297E-166D-5514-0DF1-31AE92B18BD4}"/>
              </a:ext>
            </a:extLst>
          </p:cNvPr>
          <p:cNvSpPr/>
          <p:nvPr/>
        </p:nvSpPr>
        <p:spPr>
          <a:xfrm>
            <a:off x="1757027" y="4720606"/>
            <a:ext cx="441798" cy="441798"/>
          </a:xfrm>
          <a:prstGeom prst="rect">
            <a:avLst/>
          </a:prstGeom>
          <a:solidFill>
            <a:srgbClr val="D5D5D5"/>
          </a:solidFill>
          <a:ln w="63500">
            <a:solidFill>
              <a:srgbClr val="5E5E5E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9" name="Square">
            <a:extLst>
              <a:ext uri="{FF2B5EF4-FFF2-40B4-BE49-F238E27FC236}">
                <a16:creationId xmlns:a16="http://schemas.microsoft.com/office/drawing/2014/main" id="{851492E4-269F-8A0B-988B-FE195CBB5F59}"/>
              </a:ext>
            </a:extLst>
          </p:cNvPr>
          <p:cNvSpPr/>
          <p:nvPr/>
        </p:nvSpPr>
        <p:spPr>
          <a:xfrm>
            <a:off x="2651172" y="5532201"/>
            <a:ext cx="441798" cy="441798"/>
          </a:xfrm>
          <a:prstGeom prst="rect">
            <a:avLst/>
          </a:prstGeom>
          <a:solidFill>
            <a:srgbClr val="353435"/>
          </a:solidFill>
          <a:ln w="63500">
            <a:solidFill>
              <a:srgbClr val="5E5E5E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0" name="Square">
            <a:extLst>
              <a:ext uri="{FF2B5EF4-FFF2-40B4-BE49-F238E27FC236}">
                <a16:creationId xmlns:a16="http://schemas.microsoft.com/office/drawing/2014/main" id="{7E4FAD12-6FDE-2960-BA2D-F691F8047BB4}"/>
              </a:ext>
            </a:extLst>
          </p:cNvPr>
          <p:cNvSpPr/>
          <p:nvPr/>
        </p:nvSpPr>
        <p:spPr>
          <a:xfrm>
            <a:off x="2651172" y="4720606"/>
            <a:ext cx="441798" cy="441798"/>
          </a:xfrm>
          <a:prstGeom prst="rect">
            <a:avLst/>
          </a:prstGeom>
          <a:solidFill>
            <a:srgbClr val="D5D5D5"/>
          </a:solidFill>
          <a:ln w="63500">
            <a:solidFill>
              <a:srgbClr val="5E5E5E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1" name="Square">
            <a:extLst>
              <a:ext uri="{FF2B5EF4-FFF2-40B4-BE49-F238E27FC236}">
                <a16:creationId xmlns:a16="http://schemas.microsoft.com/office/drawing/2014/main" id="{067FF495-44F0-F787-D90C-8F7A47BD0EB5}"/>
              </a:ext>
            </a:extLst>
          </p:cNvPr>
          <p:cNvSpPr/>
          <p:nvPr/>
        </p:nvSpPr>
        <p:spPr>
          <a:xfrm>
            <a:off x="8144508" y="1702981"/>
            <a:ext cx="2817039" cy="2817039"/>
          </a:xfrm>
          <a:prstGeom prst="rect">
            <a:avLst/>
          </a:prstGeom>
          <a:solidFill>
            <a:srgbClr val="FFFFFF"/>
          </a:solidFill>
          <a:ln w="88900">
            <a:solidFill>
              <a:srgbClr val="59CAAE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2" name="Square">
            <a:extLst>
              <a:ext uri="{FF2B5EF4-FFF2-40B4-BE49-F238E27FC236}">
                <a16:creationId xmlns:a16="http://schemas.microsoft.com/office/drawing/2014/main" id="{4753FA45-D076-DEE7-5C3B-119645738AE1}"/>
              </a:ext>
            </a:extLst>
          </p:cNvPr>
          <p:cNvSpPr/>
          <p:nvPr/>
        </p:nvSpPr>
        <p:spPr>
          <a:xfrm>
            <a:off x="9568615" y="2564140"/>
            <a:ext cx="635001" cy="635001"/>
          </a:xfrm>
          <a:prstGeom prst="rect">
            <a:avLst/>
          </a:prstGeom>
          <a:solidFill>
            <a:schemeClr val="accent1">
              <a:lumOff val="16847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3" name="Triangle">
            <a:extLst>
              <a:ext uri="{FF2B5EF4-FFF2-40B4-BE49-F238E27FC236}">
                <a16:creationId xmlns:a16="http://schemas.microsoft.com/office/drawing/2014/main" id="{B34AC8EC-1FA8-DB75-D5A9-8BB63B182842}"/>
              </a:ext>
            </a:extLst>
          </p:cNvPr>
          <p:cNvSpPr/>
          <p:nvPr/>
        </p:nvSpPr>
        <p:spPr>
          <a:xfrm>
            <a:off x="8688167" y="2246640"/>
            <a:ext cx="1729721" cy="1729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4" name="Multiplication Sign">
            <a:extLst>
              <a:ext uri="{FF2B5EF4-FFF2-40B4-BE49-F238E27FC236}">
                <a16:creationId xmlns:a16="http://schemas.microsoft.com/office/drawing/2014/main" id="{8E262C74-7DC2-02BB-0C73-371DCAA138AE}"/>
              </a:ext>
            </a:extLst>
          </p:cNvPr>
          <p:cNvSpPr/>
          <p:nvPr/>
        </p:nvSpPr>
        <p:spPr>
          <a:xfrm>
            <a:off x="8944327" y="2989883"/>
            <a:ext cx="192436" cy="19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7" extrusionOk="0">
                <a:moveTo>
                  <a:pt x="3398" y="1"/>
                </a:moveTo>
                <a:cubicBezTo>
                  <a:pt x="3368" y="1"/>
                  <a:pt x="3338" y="12"/>
                  <a:pt x="3315" y="35"/>
                </a:cubicBezTo>
                <a:lnTo>
                  <a:pt x="35" y="3315"/>
                </a:lnTo>
                <a:cubicBezTo>
                  <a:pt x="-11" y="3361"/>
                  <a:pt x="-11" y="3434"/>
                  <a:pt x="35" y="3480"/>
                </a:cubicBezTo>
                <a:lnTo>
                  <a:pt x="7290" y="10733"/>
                </a:lnTo>
                <a:cubicBezTo>
                  <a:pt x="7320" y="10764"/>
                  <a:pt x="7320" y="10813"/>
                  <a:pt x="7290" y="10843"/>
                </a:cubicBezTo>
                <a:lnTo>
                  <a:pt x="35" y="18098"/>
                </a:lnTo>
                <a:cubicBezTo>
                  <a:pt x="-11" y="18144"/>
                  <a:pt x="-11" y="18217"/>
                  <a:pt x="35" y="18263"/>
                </a:cubicBezTo>
                <a:lnTo>
                  <a:pt x="3315" y="21543"/>
                </a:lnTo>
                <a:cubicBezTo>
                  <a:pt x="3361" y="21589"/>
                  <a:pt x="3434" y="21589"/>
                  <a:pt x="3480" y="21543"/>
                </a:cubicBezTo>
                <a:lnTo>
                  <a:pt x="10733" y="14288"/>
                </a:lnTo>
                <a:cubicBezTo>
                  <a:pt x="10764" y="14258"/>
                  <a:pt x="10814" y="14258"/>
                  <a:pt x="10845" y="14288"/>
                </a:cubicBezTo>
                <a:lnTo>
                  <a:pt x="18098" y="21543"/>
                </a:lnTo>
                <a:cubicBezTo>
                  <a:pt x="18144" y="21589"/>
                  <a:pt x="18217" y="21589"/>
                  <a:pt x="18263" y="21543"/>
                </a:cubicBezTo>
                <a:lnTo>
                  <a:pt x="21543" y="18263"/>
                </a:lnTo>
                <a:cubicBezTo>
                  <a:pt x="21589" y="18217"/>
                  <a:pt x="21589" y="18144"/>
                  <a:pt x="21543" y="18098"/>
                </a:cubicBezTo>
                <a:lnTo>
                  <a:pt x="14288" y="10845"/>
                </a:lnTo>
                <a:cubicBezTo>
                  <a:pt x="14258" y="10814"/>
                  <a:pt x="14258" y="10764"/>
                  <a:pt x="14288" y="10733"/>
                </a:cubicBezTo>
                <a:lnTo>
                  <a:pt x="21543" y="3480"/>
                </a:lnTo>
                <a:cubicBezTo>
                  <a:pt x="21588" y="3434"/>
                  <a:pt x="21588" y="3360"/>
                  <a:pt x="21543" y="3315"/>
                </a:cubicBezTo>
                <a:lnTo>
                  <a:pt x="18263" y="35"/>
                </a:lnTo>
                <a:cubicBezTo>
                  <a:pt x="18217" y="-11"/>
                  <a:pt x="18144" y="-11"/>
                  <a:pt x="18098" y="35"/>
                </a:cubicBezTo>
                <a:lnTo>
                  <a:pt x="10845" y="7290"/>
                </a:lnTo>
                <a:cubicBezTo>
                  <a:pt x="10814" y="7320"/>
                  <a:pt x="10765" y="7320"/>
                  <a:pt x="10735" y="7290"/>
                </a:cubicBezTo>
                <a:lnTo>
                  <a:pt x="3480" y="35"/>
                </a:lnTo>
                <a:cubicBezTo>
                  <a:pt x="3457" y="12"/>
                  <a:pt x="3428" y="1"/>
                  <a:pt x="3398" y="1"/>
                </a:cubicBezTo>
                <a:close/>
              </a:path>
            </a:pathLst>
          </a:custGeom>
          <a:solidFill>
            <a:srgbClr val="21799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5" name="Multiplication Sign">
            <a:extLst>
              <a:ext uri="{FF2B5EF4-FFF2-40B4-BE49-F238E27FC236}">
                <a16:creationId xmlns:a16="http://schemas.microsoft.com/office/drawing/2014/main" id="{1596FBDE-7EBD-6B26-F75B-C8D3555730F4}"/>
              </a:ext>
            </a:extLst>
          </p:cNvPr>
          <p:cNvSpPr/>
          <p:nvPr/>
        </p:nvSpPr>
        <p:spPr>
          <a:xfrm>
            <a:off x="9189043" y="2989883"/>
            <a:ext cx="192436" cy="19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7" extrusionOk="0">
                <a:moveTo>
                  <a:pt x="3398" y="1"/>
                </a:moveTo>
                <a:cubicBezTo>
                  <a:pt x="3368" y="1"/>
                  <a:pt x="3338" y="12"/>
                  <a:pt x="3315" y="35"/>
                </a:cubicBezTo>
                <a:lnTo>
                  <a:pt x="35" y="3315"/>
                </a:lnTo>
                <a:cubicBezTo>
                  <a:pt x="-11" y="3361"/>
                  <a:pt x="-11" y="3434"/>
                  <a:pt x="35" y="3480"/>
                </a:cubicBezTo>
                <a:lnTo>
                  <a:pt x="7290" y="10733"/>
                </a:lnTo>
                <a:cubicBezTo>
                  <a:pt x="7320" y="10764"/>
                  <a:pt x="7320" y="10813"/>
                  <a:pt x="7290" y="10843"/>
                </a:cubicBezTo>
                <a:lnTo>
                  <a:pt x="35" y="18098"/>
                </a:lnTo>
                <a:cubicBezTo>
                  <a:pt x="-11" y="18144"/>
                  <a:pt x="-11" y="18217"/>
                  <a:pt x="35" y="18263"/>
                </a:cubicBezTo>
                <a:lnTo>
                  <a:pt x="3315" y="21543"/>
                </a:lnTo>
                <a:cubicBezTo>
                  <a:pt x="3361" y="21589"/>
                  <a:pt x="3434" y="21589"/>
                  <a:pt x="3480" y="21543"/>
                </a:cubicBezTo>
                <a:lnTo>
                  <a:pt x="10733" y="14288"/>
                </a:lnTo>
                <a:cubicBezTo>
                  <a:pt x="10764" y="14258"/>
                  <a:pt x="10814" y="14258"/>
                  <a:pt x="10845" y="14288"/>
                </a:cubicBezTo>
                <a:lnTo>
                  <a:pt x="18098" y="21543"/>
                </a:lnTo>
                <a:cubicBezTo>
                  <a:pt x="18144" y="21589"/>
                  <a:pt x="18217" y="21589"/>
                  <a:pt x="18263" y="21543"/>
                </a:cubicBezTo>
                <a:lnTo>
                  <a:pt x="21543" y="18263"/>
                </a:lnTo>
                <a:cubicBezTo>
                  <a:pt x="21589" y="18217"/>
                  <a:pt x="21589" y="18144"/>
                  <a:pt x="21543" y="18098"/>
                </a:cubicBezTo>
                <a:lnTo>
                  <a:pt x="14288" y="10845"/>
                </a:lnTo>
                <a:cubicBezTo>
                  <a:pt x="14258" y="10814"/>
                  <a:pt x="14258" y="10764"/>
                  <a:pt x="14288" y="10733"/>
                </a:cubicBezTo>
                <a:lnTo>
                  <a:pt x="21543" y="3480"/>
                </a:lnTo>
                <a:cubicBezTo>
                  <a:pt x="21588" y="3434"/>
                  <a:pt x="21588" y="3360"/>
                  <a:pt x="21543" y="3315"/>
                </a:cubicBezTo>
                <a:lnTo>
                  <a:pt x="18263" y="35"/>
                </a:lnTo>
                <a:cubicBezTo>
                  <a:pt x="18217" y="-11"/>
                  <a:pt x="18144" y="-11"/>
                  <a:pt x="18098" y="35"/>
                </a:cubicBezTo>
                <a:lnTo>
                  <a:pt x="10845" y="7290"/>
                </a:lnTo>
                <a:cubicBezTo>
                  <a:pt x="10814" y="7320"/>
                  <a:pt x="10765" y="7320"/>
                  <a:pt x="10735" y="7290"/>
                </a:cubicBezTo>
                <a:lnTo>
                  <a:pt x="3480" y="35"/>
                </a:lnTo>
                <a:cubicBezTo>
                  <a:pt x="3457" y="12"/>
                  <a:pt x="3428" y="1"/>
                  <a:pt x="3398" y="1"/>
                </a:cubicBezTo>
                <a:close/>
              </a:path>
            </a:pathLst>
          </a:custGeom>
          <a:solidFill>
            <a:srgbClr val="21799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6" name="A">
            <a:extLst>
              <a:ext uri="{FF2B5EF4-FFF2-40B4-BE49-F238E27FC236}">
                <a16:creationId xmlns:a16="http://schemas.microsoft.com/office/drawing/2014/main" id="{16C92EE5-A567-6F8D-9722-F5320D84B08A}"/>
              </a:ext>
            </a:extLst>
          </p:cNvPr>
          <p:cNvSpPr txBox="1"/>
          <p:nvPr/>
        </p:nvSpPr>
        <p:spPr>
          <a:xfrm>
            <a:off x="8782031" y="3073218"/>
            <a:ext cx="218008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2438338">
              <a:defRPr sz="4000" b="0"/>
            </a:lvl1pPr>
          </a:lstStyle>
          <a:p>
            <a:pPr algn="ctr" defTabSz="1219169" hangingPunct="0"/>
            <a:r>
              <a:rPr sz="2000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</a:t>
            </a:r>
          </a:p>
        </p:txBody>
      </p:sp>
      <p:sp>
        <p:nvSpPr>
          <p:cNvPr id="97" name="Oval">
            <a:extLst>
              <a:ext uri="{FF2B5EF4-FFF2-40B4-BE49-F238E27FC236}">
                <a16:creationId xmlns:a16="http://schemas.microsoft.com/office/drawing/2014/main" id="{6AFB4305-C561-31FC-08E2-10D9E7B975B0}"/>
              </a:ext>
            </a:extLst>
          </p:cNvPr>
          <p:cNvSpPr/>
          <p:nvPr/>
        </p:nvSpPr>
        <p:spPr>
          <a:xfrm>
            <a:off x="9327818" y="3102815"/>
            <a:ext cx="1208538" cy="1217531"/>
          </a:xfrm>
          <a:prstGeom prst="ellipse">
            <a:avLst/>
          </a:prstGeom>
          <a:solidFill>
            <a:srgbClr val="D3F7BD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8" name="B">
            <a:extLst>
              <a:ext uri="{FF2B5EF4-FFF2-40B4-BE49-F238E27FC236}">
                <a16:creationId xmlns:a16="http://schemas.microsoft.com/office/drawing/2014/main" id="{F7C60D21-E335-B006-1C8F-C56A64AD1F3E}"/>
              </a:ext>
            </a:extLst>
          </p:cNvPr>
          <p:cNvSpPr txBox="1"/>
          <p:nvPr/>
        </p:nvSpPr>
        <p:spPr>
          <a:xfrm>
            <a:off x="9371066" y="3073218"/>
            <a:ext cx="227627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2438338">
              <a:defRPr sz="4000" b="0"/>
            </a:lvl1pPr>
          </a:lstStyle>
          <a:p>
            <a:pPr algn="ctr" defTabSz="1219169" hangingPunct="0"/>
            <a:r>
              <a:rPr sz="20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4526655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C2029-41B1-D041-B56C-EFBE91C2F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Positional Encoding (Results)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87FD00-8668-71DC-C8BD-08A1D1376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691" y="1932578"/>
            <a:ext cx="10796617" cy="299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2950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C2029-41B1-D041-B56C-EFBE91C2F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 Dependent Emitted Radiance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E8FE45-EBC6-9417-3ED0-640C2EE28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98" y="1921938"/>
            <a:ext cx="11109204" cy="301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094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3EC37-4B68-8549-9968-3BC301FB6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Viewpoint-dependent effects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469BC3-0750-4442-92FA-06D1DF117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viewdirs_website_bww" descr="viewdirs_website_bww">
            <a:hlinkClick r:id="" action="ppaction://media"/>
            <a:extLst>
              <a:ext uri="{FF2B5EF4-FFF2-40B4-BE49-F238E27FC236}">
                <a16:creationId xmlns:a16="http://schemas.microsoft.com/office/drawing/2014/main" id="{B2ED0E5C-43E0-6F46-AEC2-E5468CA28E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690688"/>
            <a:ext cx="12192000" cy="466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0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CFFFD-724C-BB43-A09A-67CFD0C32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Viewpoint-dependent effects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E4A0D0-794E-F946-A5D7-4707731DD4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viewdirs_website_stove" descr="viewdirs_website_stove">
            <a:hlinkClick r:id="" action="ppaction://media"/>
            <a:extLst>
              <a:ext uri="{FF2B5EF4-FFF2-40B4-BE49-F238E27FC236}">
                <a16:creationId xmlns:a16="http://schemas.microsoft.com/office/drawing/2014/main" id="{2BEB7AAD-13CC-4140-8C5E-7094D722D5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690688"/>
            <a:ext cx="12192000" cy="466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2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ACA8E-E1FA-0643-B007-26E0559C1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Rendering expected depth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25DBC32-24B9-2346-A6D3-4466C9FC5F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depth_reflower" descr="depth_reflower">
            <a:hlinkClick r:id="" action="ppaction://media"/>
            <a:extLst>
              <a:ext uri="{FF2B5EF4-FFF2-40B4-BE49-F238E27FC236}">
                <a16:creationId xmlns:a16="http://schemas.microsoft.com/office/drawing/2014/main" id="{D5BE491B-B5BE-6442-95E7-0FD0BA1192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052063"/>
            <a:ext cx="12192000" cy="46624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D41D75-4C13-7C40-94E5-2EBD9C7C6C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7673" y="1032060"/>
            <a:ext cx="2251560" cy="90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4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>
            <a:extLst>
              <a:ext uri="{FF2B5EF4-FFF2-40B4-BE49-F238E27FC236}">
                <a16:creationId xmlns:a16="http://schemas.microsoft.com/office/drawing/2014/main" id="{ADA41B02-9B12-694A-A0A7-10695AC4A3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light field, or </a:t>
            </a:r>
            <a:r>
              <a:rPr lang="en-US" altLang="en-US" dirty="0" err="1"/>
              <a:t>plenoptic</a:t>
            </a:r>
            <a:r>
              <a:rPr lang="en-US" altLang="en-US" dirty="0"/>
              <a:t> function</a:t>
            </a:r>
          </a:p>
        </p:txBody>
      </p:sp>
      <p:sp>
        <p:nvSpPr>
          <p:cNvPr id="71682" name="Rectangle 3">
            <a:extLst>
              <a:ext uri="{FF2B5EF4-FFF2-40B4-BE49-F238E27FC236}">
                <a16:creationId xmlns:a16="http://schemas.microsoft.com/office/drawing/2014/main" id="{510BD619-24D3-E741-B1F7-DB0030061839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2209800" y="3810000"/>
            <a:ext cx="7772400" cy="2362200"/>
          </a:xfrm>
        </p:spPr>
        <p:txBody>
          <a:bodyPr/>
          <a:lstStyle/>
          <a:p>
            <a:pPr marL="0" indent="0"/>
            <a:r>
              <a:rPr lang="en-US" altLang="en-US" sz="2400" dirty="0"/>
              <a:t>Q: What is the set of all things that we can ever see?</a:t>
            </a:r>
          </a:p>
          <a:p>
            <a:pPr marL="0" indent="0"/>
            <a:r>
              <a:rPr lang="en-US" altLang="en-US" sz="2400" dirty="0"/>
              <a:t>A: The </a:t>
            </a:r>
            <a:r>
              <a:rPr lang="en-US" altLang="en-US" sz="2400" i="1" dirty="0" err="1"/>
              <a:t>plenoptic</a:t>
            </a:r>
            <a:r>
              <a:rPr lang="en-US" altLang="en-US" sz="2400" i="1" dirty="0"/>
              <a:t> function</a:t>
            </a:r>
          </a:p>
        </p:txBody>
      </p:sp>
      <p:pic>
        <p:nvPicPr>
          <p:cNvPr id="71683" name="Picture 4">
            <a:extLst>
              <a:ext uri="{FF2B5EF4-FFF2-40B4-BE49-F238E27FC236}">
                <a16:creationId xmlns:a16="http://schemas.microsoft.com/office/drawing/2014/main" id="{2ED60696-C9C5-C24F-B8BC-BB45A9041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t="24380" r="5142" b="26857"/>
          <a:stretch>
            <a:fillRect/>
          </a:stretch>
        </p:blipFill>
        <p:spPr bwMode="auto">
          <a:xfrm>
            <a:off x="2667000" y="914400"/>
            <a:ext cx="65532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 Box 5">
            <a:extLst>
              <a:ext uri="{FF2B5EF4-FFF2-40B4-BE49-F238E27FC236}">
                <a16:creationId xmlns:a16="http://schemas.microsoft.com/office/drawing/2014/main" id="{C55A2BF0-1491-2947-A6B2-AC0A8BEB8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3581400"/>
            <a:ext cx="2057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000000"/>
                </a:solidFill>
                <a:cs typeface="Arial" panose="020B0604020202020204" pitchFamily="34" charset="0"/>
              </a:rPr>
              <a:t>Figure by Leonard McMillan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3EA1FF-01A3-C941-92F5-98119A7C5D52}"/>
              </a:ext>
            </a:extLst>
          </p:cNvPr>
          <p:cNvSpPr txBox="1"/>
          <p:nvPr/>
        </p:nvSpPr>
        <p:spPr>
          <a:xfrm>
            <a:off x="2114550" y="6172200"/>
            <a:ext cx="8605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E. Adelson and J. Bergen. </a:t>
            </a:r>
            <a:r>
              <a:rPr lang="en-US" dirty="0">
                <a:hlinkClick r:id="rId3"/>
              </a:rPr>
              <a:t>The </a:t>
            </a:r>
            <a:r>
              <a:rPr lang="en-US" dirty="0" err="1">
                <a:hlinkClick r:id="rId3"/>
              </a:rPr>
              <a:t>plenoptic</a:t>
            </a:r>
            <a:r>
              <a:rPr lang="en-US" dirty="0">
                <a:hlinkClick r:id="rId3"/>
              </a:rPr>
              <a:t> function and the elements of early vision</a:t>
            </a:r>
            <a:r>
              <a:rPr lang="en-US" dirty="0"/>
              <a:t>. </a:t>
            </a:r>
          </a:p>
          <a:p>
            <a:pPr algn="ctr"/>
            <a:r>
              <a:rPr lang="en-US" dirty="0"/>
              <a:t>Computational models of visual processing, MIT Press, 1991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dball_highres (1)" descr="redball_highres (1)">
            <a:hlinkClick r:id="" action="ppaction://media"/>
            <a:extLst>
              <a:ext uri="{FF2B5EF4-FFF2-40B4-BE49-F238E27FC236}">
                <a16:creationId xmlns:a16="http://schemas.microsoft.com/office/drawing/2014/main" id="{7154B2FB-A7BB-A040-B4DC-A0E8753C57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0E17AE-B5EA-6647-AB31-CD2BC2F1ED84}"/>
              </a:ext>
            </a:extLst>
          </p:cNvPr>
          <p:cNvSpPr txBox="1"/>
          <p:nvPr/>
        </p:nvSpPr>
        <p:spPr>
          <a:xfrm>
            <a:off x="182880" y="1478280"/>
            <a:ext cx="2590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Because it models the entire </a:t>
            </a:r>
            <a:r>
              <a:rPr lang="en-US" sz="2400" dirty="0" err="1"/>
              <a:t>plenoptic</a:t>
            </a:r>
            <a:r>
              <a:rPr lang="en-US" sz="2400" dirty="0"/>
              <a:t> function you can insert objects with proper occlusion effects</a:t>
            </a:r>
          </a:p>
          <a:p>
            <a:r>
              <a:rPr lang="en-US" sz="2400" dirty="0"/>
              <a:t>(in contrast to </a:t>
            </a:r>
            <a:r>
              <a:rPr lang="en-US" sz="2400" dirty="0" err="1"/>
              <a:t>lightfields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5650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64B30-3A0D-7C49-A1AA-1299D81C3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 surface on high density regions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688766-8BE8-B043-A337-C5A9D412F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legomesh" descr="legomesh">
            <a:hlinkClick r:id="" action="ppaction://media"/>
            <a:extLst>
              <a:ext uri="{FF2B5EF4-FFF2-40B4-BE49-F238E27FC236}">
                <a16:creationId xmlns:a16="http://schemas.microsoft.com/office/drawing/2014/main" id="{93D390F4-0EE9-DA4C-8716-94156E087C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2477" y="1444950"/>
            <a:ext cx="8107045" cy="541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7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dirty="0" err="1">
                <a:solidFill>
                  <a:schemeClr val="tx1"/>
                </a:solidFill>
                <a:latin typeface="+mn-lt"/>
                <a:ea typeface="Avenir"/>
                <a:cs typeface="Avenir"/>
                <a:sym typeface="Avenir"/>
              </a:rPr>
              <a:t>NeRF</a:t>
            </a:r>
            <a:r>
              <a:rPr lang="en" dirty="0">
                <a:solidFill>
                  <a:schemeClr val="tx1"/>
                </a:solidFill>
                <a:latin typeface="+mn-lt"/>
                <a:ea typeface="Avenir"/>
                <a:cs typeface="Avenir"/>
                <a:sym typeface="Avenir"/>
              </a:rPr>
              <a:t> limitations</a:t>
            </a:r>
            <a:endParaRPr dirty="0">
              <a:solidFill>
                <a:schemeClr val="tx1"/>
              </a:solidFill>
              <a:latin typeface="+mn-lt"/>
              <a:ea typeface="Avenir"/>
              <a:cs typeface="Avenir"/>
              <a:sym typeface="Avenir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D670A97-FB21-A246-8F0A-4846C2DB57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585" indent="-474121">
              <a:spcBef>
                <a:spcPts val="2933"/>
              </a:spcBef>
              <a:buClr>
                <a:srgbClr val="695D46"/>
              </a:buClr>
              <a:buSzPts val="2000"/>
              <a:buFont typeface="Avenir"/>
              <a:buChar char="●"/>
            </a:pPr>
            <a:r>
              <a:rPr lang="en-US" dirty="0">
                <a:ea typeface="Avenir"/>
                <a:cs typeface="Avenir"/>
                <a:sym typeface="Avenir"/>
              </a:rPr>
              <a:t>Expensive / slow to train and render</a:t>
            </a:r>
          </a:p>
          <a:p>
            <a:pPr marL="609585" indent="-474121">
              <a:buClr>
                <a:srgbClr val="695D46"/>
              </a:buClr>
              <a:buSzPts val="2000"/>
              <a:buFont typeface="Avenir"/>
              <a:buChar char="●"/>
            </a:pPr>
            <a:r>
              <a:rPr lang="en-US" dirty="0">
                <a:ea typeface="Avenir"/>
                <a:cs typeface="Avenir"/>
                <a:sym typeface="Avenir"/>
              </a:rPr>
              <a:t>Sensitive to sampling strategy</a:t>
            </a:r>
          </a:p>
          <a:p>
            <a:pPr marL="609585" indent="-474121">
              <a:buClr>
                <a:srgbClr val="695D46"/>
              </a:buClr>
              <a:buSzPts val="2000"/>
              <a:buFont typeface="Avenir"/>
              <a:buChar char="●"/>
            </a:pPr>
            <a:r>
              <a:rPr lang="en-US" dirty="0">
                <a:ea typeface="Avenir"/>
                <a:cs typeface="Avenir"/>
                <a:sym typeface="Avenir"/>
              </a:rPr>
              <a:t>Does not generalize between scenes</a:t>
            </a:r>
          </a:p>
          <a:p>
            <a:pPr marL="609585" indent="-474121">
              <a:buClr>
                <a:srgbClr val="695D46"/>
              </a:buClr>
              <a:buSzPts val="2000"/>
              <a:buFont typeface="Avenir"/>
              <a:buChar char="●"/>
            </a:pPr>
            <a:r>
              <a:rPr lang="en-US" dirty="0">
                <a:ea typeface="Avenir"/>
                <a:cs typeface="Avenir"/>
                <a:sym typeface="Avenir"/>
              </a:rPr>
              <a:t>Sensitive to pose accuracy</a:t>
            </a:r>
          </a:p>
          <a:p>
            <a:pPr marL="609585" indent="-474121">
              <a:buClr>
                <a:srgbClr val="695D46"/>
              </a:buClr>
              <a:buSzPts val="2000"/>
              <a:buFont typeface="Avenir"/>
              <a:buChar char="●"/>
            </a:pPr>
            <a:r>
              <a:rPr lang="en-US" dirty="0">
                <a:ea typeface="Avenir"/>
                <a:cs typeface="Avenir"/>
                <a:sym typeface="Avenir"/>
              </a:rPr>
              <a:t>Assumes static scene</a:t>
            </a:r>
          </a:p>
          <a:p>
            <a:pPr marL="609585" indent="-474121">
              <a:buClr>
                <a:srgbClr val="695D46"/>
              </a:buClr>
              <a:buSzPts val="2000"/>
              <a:buFont typeface="Avenir"/>
              <a:buChar char="●"/>
            </a:pPr>
            <a:r>
              <a:rPr lang="en-US" dirty="0">
                <a:ea typeface="Avenir"/>
                <a:cs typeface="Avenir"/>
                <a:sym typeface="Avenir"/>
              </a:rPr>
              <a:t>Assumes static lighting and camera focus</a:t>
            </a:r>
          </a:p>
          <a:p>
            <a:pPr marL="609585" indent="-474121">
              <a:buClr>
                <a:srgbClr val="695D46"/>
              </a:buClr>
              <a:buSzPts val="2000"/>
              <a:buFont typeface="Avenir"/>
              <a:buChar char="●"/>
            </a:pPr>
            <a:r>
              <a:rPr lang="en-US" dirty="0">
                <a:ea typeface="Avenir"/>
                <a:cs typeface="Avenir"/>
                <a:sym typeface="Avenir"/>
              </a:rPr>
              <a:t>Not a mesh</a:t>
            </a:r>
          </a:p>
          <a:p>
            <a:pPr>
              <a:lnSpc>
                <a:spcPct val="150000"/>
              </a:lnSpc>
              <a:spcBef>
                <a:spcPts val="2933"/>
              </a:spcBef>
              <a:spcAft>
                <a:spcPts val="2800"/>
              </a:spcAft>
            </a:pPr>
            <a:endParaRPr lang="en-US" dirty="0">
              <a:solidFill>
                <a:srgbClr val="695D46"/>
              </a:solidFill>
              <a:latin typeface="Avenir"/>
              <a:ea typeface="Avenir"/>
              <a:cs typeface="Avenir"/>
              <a:sym typeface="Avenir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73993-EED5-D749-9F6B-C49EACF7B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NeRF explosion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BF8542-2A90-7842-BEFB-C17AE8DAA613}"/>
              </a:ext>
            </a:extLst>
          </p:cNvPr>
          <p:cNvSpPr/>
          <p:nvPr/>
        </p:nvSpPr>
        <p:spPr>
          <a:xfrm>
            <a:off x="0" y="6458269"/>
            <a:ext cx="4903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github.com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yenchenlin</a:t>
            </a:r>
            <a:r>
              <a:rPr lang="en-US" dirty="0">
                <a:hlinkClick r:id="rId3"/>
              </a:rPr>
              <a:t>/awesome-</a:t>
            </a:r>
            <a:r>
              <a:rPr lang="en-US" dirty="0" err="1">
                <a:hlinkClick r:id="rId3"/>
              </a:rPr>
              <a:t>NeRF</a:t>
            </a:r>
            <a:endParaRPr lang="en-US" dirty="0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3CD0D83C-7645-6F2F-2DE2-D179B53DAE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477" r="57943"/>
          <a:stretch/>
        </p:blipFill>
        <p:spPr>
          <a:xfrm>
            <a:off x="515440" y="981745"/>
            <a:ext cx="2694021" cy="5304247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053901FC-7E97-40A1-BD03-8800EE38CF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6772" y="981745"/>
            <a:ext cx="8409788" cy="2413920"/>
          </a:xfrm>
          <a:prstGeom prst="rect">
            <a:avLst/>
          </a:prstGeom>
        </p:spPr>
      </p:pic>
      <p:pic>
        <p:nvPicPr>
          <p:cNvPr id="11" name="Picture 10" descr="A blue and white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BAA5FC90-621E-E114-CBCB-9FC415D8C9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4731"/>
          <a:stretch/>
        </p:blipFill>
        <p:spPr>
          <a:xfrm>
            <a:off x="3266771" y="3514056"/>
            <a:ext cx="8409787" cy="277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4341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Fast Inference</a:t>
            </a:r>
            <a:endParaRPr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AE1D1F-A5F1-EE42-9EBE-9B6FC3B5D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585" indent="-440256">
              <a:buClr>
                <a:srgbClr val="0B5394"/>
              </a:buClr>
              <a:buSzPts val="1600"/>
              <a:buFont typeface="Google Sans"/>
              <a:buChar char="●"/>
            </a:pPr>
            <a:r>
              <a:rPr lang="en-US" sz="2400" dirty="0" err="1">
                <a:ea typeface="Google Sans"/>
                <a:cs typeface="Google Sans"/>
                <a:sym typeface="Google Sans"/>
              </a:rPr>
              <a:t>PlenOctrees</a:t>
            </a:r>
            <a:r>
              <a:rPr lang="en-US" sz="2400" dirty="0">
                <a:ea typeface="Google Sans"/>
                <a:cs typeface="Google Sans"/>
                <a:sym typeface="Google Sans"/>
              </a:rPr>
              <a:t> [Yu et al. ICCV’21]</a:t>
            </a:r>
          </a:p>
          <a:p>
            <a:pPr marL="609585" indent="-440256">
              <a:buClr>
                <a:srgbClr val="0B5394"/>
              </a:buClr>
              <a:buSzPts val="1600"/>
              <a:buFont typeface="Google Sans"/>
              <a:buChar char="●"/>
            </a:pPr>
            <a:r>
              <a:rPr lang="en-US" sz="2400" dirty="0" err="1">
                <a:ea typeface="Google Sans"/>
                <a:cs typeface="Google Sans"/>
                <a:sym typeface="Google Sans"/>
              </a:rPr>
              <a:t>SNeRG</a:t>
            </a:r>
            <a:r>
              <a:rPr lang="en-US" sz="2400" dirty="0">
                <a:ea typeface="Google Sans"/>
                <a:cs typeface="Google Sans"/>
                <a:sym typeface="Google Sans"/>
              </a:rPr>
              <a:t> [</a:t>
            </a:r>
            <a:r>
              <a:rPr lang="en-US" sz="2400" dirty="0" err="1">
                <a:ea typeface="Google Sans"/>
                <a:cs typeface="Google Sans"/>
                <a:sym typeface="Google Sans"/>
              </a:rPr>
              <a:t>Hedman</a:t>
            </a:r>
            <a:r>
              <a:rPr lang="en-US" sz="2400" dirty="0">
                <a:ea typeface="Google Sans"/>
                <a:cs typeface="Google Sans"/>
                <a:sym typeface="Google Sans"/>
              </a:rPr>
              <a:t> et al. ICCV’21]</a:t>
            </a:r>
          </a:p>
          <a:p>
            <a:pPr marL="609585" indent="-440256">
              <a:buClr>
                <a:srgbClr val="0B5394"/>
              </a:buClr>
              <a:buSzPts val="1600"/>
              <a:buFont typeface="Google Sans"/>
              <a:buChar char="●"/>
            </a:pPr>
            <a:r>
              <a:rPr lang="en-US" sz="2400" dirty="0" err="1">
                <a:ea typeface="Google Sans"/>
                <a:cs typeface="Google Sans"/>
                <a:sym typeface="Google Sans"/>
              </a:rPr>
              <a:t>FastNeRF</a:t>
            </a:r>
            <a:r>
              <a:rPr lang="en-US" sz="2400" dirty="0">
                <a:ea typeface="Google Sans"/>
                <a:cs typeface="Google Sans"/>
                <a:sym typeface="Google Sans"/>
              </a:rPr>
              <a:t> [</a:t>
            </a:r>
            <a:r>
              <a:rPr lang="en-US" sz="2400" dirty="0" err="1">
                <a:ea typeface="Google Sans"/>
                <a:cs typeface="Google Sans"/>
                <a:sym typeface="Google Sans"/>
              </a:rPr>
              <a:t>Garbin</a:t>
            </a:r>
            <a:r>
              <a:rPr lang="en-US" sz="2400" dirty="0">
                <a:ea typeface="Google Sans"/>
                <a:cs typeface="Google Sans"/>
                <a:sym typeface="Google Sans"/>
              </a:rPr>
              <a:t> et al. ICCV’21]</a:t>
            </a:r>
          </a:p>
          <a:p>
            <a:pPr marL="609585" indent="-440256">
              <a:buClr>
                <a:srgbClr val="0B5394"/>
              </a:buClr>
              <a:buSzPts val="1600"/>
              <a:buFont typeface="Google Sans"/>
              <a:buChar char="●"/>
            </a:pPr>
            <a:r>
              <a:rPr lang="en-US" sz="2400" dirty="0" err="1">
                <a:ea typeface="Google Sans"/>
                <a:cs typeface="Google Sans"/>
                <a:sym typeface="Google Sans"/>
              </a:rPr>
              <a:t>KiloNeRF</a:t>
            </a:r>
            <a:r>
              <a:rPr lang="en-US" sz="2400" dirty="0">
                <a:ea typeface="Google Sans"/>
                <a:cs typeface="Google Sans"/>
                <a:sym typeface="Google Sans"/>
              </a:rPr>
              <a:t> [Reiser et al. ICCV’21]</a:t>
            </a:r>
          </a:p>
          <a:p>
            <a:pPr marL="609585" indent="-440256">
              <a:buClr>
                <a:srgbClr val="0B5394"/>
              </a:buClr>
              <a:buSzPts val="1600"/>
              <a:buFont typeface="Google Sans"/>
              <a:buChar char="●"/>
            </a:pPr>
            <a:r>
              <a:rPr lang="en-US" sz="2400" dirty="0" err="1">
                <a:ea typeface="Google Sans"/>
                <a:cs typeface="Google Sans"/>
                <a:sym typeface="Google Sans"/>
              </a:rPr>
              <a:t>AutoInt</a:t>
            </a:r>
            <a:r>
              <a:rPr lang="en-US" sz="2400" dirty="0">
                <a:ea typeface="Google Sans"/>
                <a:cs typeface="Google Sans"/>
                <a:sym typeface="Google Sans"/>
              </a:rPr>
              <a:t> [Lindell et al. CVPR’21]</a:t>
            </a:r>
          </a:p>
          <a:p>
            <a:pPr marL="609585" indent="-440256">
              <a:buClr>
                <a:srgbClr val="0B5394"/>
              </a:buClr>
              <a:buSzPts val="1600"/>
              <a:buFont typeface="Google Sans"/>
              <a:buChar char="●"/>
            </a:pPr>
            <a:r>
              <a:rPr lang="en-US" sz="2400" dirty="0">
                <a:ea typeface="Google Sans"/>
                <a:cs typeface="Google Sans"/>
                <a:sym typeface="Google Sans"/>
              </a:rPr>
              <a:t>…</a:t>
            </a:r>
          </a:p>
          <a:p>
            <a:endParaRPr lang="en-US" dirty="0"/>
          </a:p>
        </p:txBody>
      </p:sp>
      <p:pic>
        <p:nvPicPr>
          <p:cNvPr id="145" name="Google Shape;145;p24" descr="[video-to-gif output image]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2929" y="2306445"/>
            <a:ext cx="5144145" cy="3095049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4"/>
          <p:cNvSpPr txBox="1"/>
          <p:nvPr/>
        </p:nvSpPr>
        <p:spPr>
          <a:xfrm>
            <a:off x="7394939" y="5522733"/>
            <a:ext cx="3637436" cy="90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2133" dirty="0" err="1">
                <a:solidFill>
                  <a:srgbClr val="0B5394"/>
                </a:solidFill>
                <a:latin typeface="Google Sans"/>
                <a:ea typeface="Google Sans"/>
                <a:cs typeface="Google Sans"/>
                <a:sym typeface="Google Sans"/>
              </a:rPr>
              <a:t>PlenOctrees</a:t>
            </a:r>
            <a:r>
              <a:rPr lang="en" sz="2133" dirty="0">
                <a:solidFill>
                  <a:srgbClr val="0B5394"/>
                </a:solidFill>
                <a:latin typeface="Google Sans"/>
                <a:ea typeface="Google Sans"/>
                <a:cs typeface="Google Sans"/>
                <a:sym typeface="Google Sans"/>
              </a:rPr>
              <a:t> </a:t>
            </a:r>
            <a:r>
              <a:rPr lang="en-US" sz="2133" dirty="0">
                <a:solidFill>
                  <a:srgbClr val="0B5394"/>
                </a:solidFill>
                <a:latin typeface="Google Sans"/>
                <a:ea typeface="Google Sans"/>
                <a:cs typeface="Google Sans"/>
                <a:sym typeface="Google Sans"/>
              </a:rPr>
              <a:t>[Yu et al. ICCV’21]</a:t>
            </a:r>
          </a:p>
          <a:p>
            <a:pPr algn="ctr"/>
            <a:endParaRPr sz="2133" dirty="0">
              <a:solidFill>
                <a:srgbClr val="0B539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</p:spTree>
    <p:extLst>
      <p:ext uri="{BB962C8B-B14F-4D97-AF65-F5344CB8AC3E}">
        <p14:creationId xmlns:p14="http://schemas.microsoft.com/office/powerpoint/2010/main" val="12197405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3B2A6-8C77-4643-8ECE-7AA968FAA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Plenoxels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688467-2909-E44D-B0C9-C7A1E9619A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7162" y="1110766"/>
            <a:ext cx="6312310" cy="478474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D654F57-9B42-7E42-B08C-11EDDED15EF9}"/>
              </a:ext>
            </a:extLst>
          </p:cNvPr>
          <p:cNvSpPr/>
          <p:nvPr/>
        </p:nvSpPr>
        <p:spPr>
          <a:xfrm>
            <a:off x="1240942" y="6128669"/>
            <a:ext cx="97101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S. </a:t>
            </a:r>
            <a:r>
              <a:rPr lang="en-US" dirty="0" err="1"/>
              <a:t>Fridovich</a:t>
            </a:r>
            <a:r>
              <a:rPr lang="en-US" dirty="0"/>
              <a:t>-Kiel et al. </a:t>
            </a:r>
            <a:r>
              <a:rPr lang="en-US" dirty="0">
                <a:hlinkClick r:id="rId3"/>
              </a:rPr>
              <a:t>Plenoxels: Radiance Fields without Neural Networks</a:t>
            </a:r>
            <a:r>
              <a:rPr lang="en-US" dirty="0"/>
              <a:t>. CVPR 2022</a:t>
            </a:r>
          </a:p>
        </p:txBody>
      </p:sp>
    </p:spTree>
    <p:extLst>
      <p:ext uri="{BB962C8B-B14F-4D97-AF65-F5344CB8AC3E}">
        <p14:creationId xmlns:p14="http://schemas.microsoft.com/office/powerpoint/2010/main" val="12068528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3B2A6-8C77-4643-8ECE-7AA968FAA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Plenoxels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C97B33-CE46-534B-9228-C6253DCA2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28" y="1240277"/>
            <a:ext cx="11327750" cy="488839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2E865E-01FB-044B-8B39-D983C8E908A9}"/>
              </a:ext>
            </a:extLst>
          </p:cNvPr>
          <p:cNvSpPr/>
          <p:nvPr/>
        </p:nvSpPr>
        <p:spPr>
          <a:xfrm>
            <a:off x="1240942" y="6128669"/>
            <a:ext cx="97101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S. </a:t>
            </a:r>
            <a:r>
              <a:rPr lang="en-US" dirty="0" err="1"/>
              <a:t>Fridovich</a:t>
            </a:r>
            <a:r>
              <a:rPr lang="en-US" dirty="0"/>
              <a:t>-Kiel et al. </a:t>
            </a:r>
            <a:r>
              <a:rPr lang="en-US" dirty="0">
                <a:hlinkClick r:id="rId3"/>
              </a:rPr>
              <a:t>Plenoxels: Radiance Fields without Neural Networks</a:t>
            </a:r>
            <a:r>
              <a:rPr lang="en-US" dirty="0"/>
              <a:t>. CVPR 2022</a:t>
            </a:r>
          </a:p>
        </p:txBody>
      </p:sp>
    </p:spTree>
    <p:extLst>
      <p:ext uri="{BB962C8B-B14F-4D97-AF65-F5344CB8AC3E}">
        <p14:creationId xmlns:p14="http://schemas.microsoft.com/office/powerpoint/2010/main" val="4316822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64B30-3A0D-7C49-A1AA-1299D81C3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Instant NGP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688766-8BE8-B043-A337-C5A9D412F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Multi-resolution hash encoding to use sparse feature maps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Let NN deal with collisions at higher resolutions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F5CF44-878E-74E0-75C1-8B7DCA78728A}"/>
              </a:ext>
            </a:extLst>
          </p:cNvPr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Müller et al. </a:t>
            </a:r>
            <a:r>
              <a:rPr lang="en-US" b="1" dirty="0">
                <a:hlinkClick r:id="rId2"/>
              </a:rPr>
              <a:t>Instant neural graphics primitives with a multiresolution hash encoding</a:t>
            </a:r>
            <a:r>
              <a:rPr lang="en-US" b="1" dirty="0"/>
              <a:t>. </a:t>
            </a:r>
            <a:r>
              <a:rPr lang="en-US" dirty="0"/>
              <a:t>SIGGRAPH 2022</a:t>
            </a:r>
          </a:p>
        </p:txBody>
      </p:sp>
      <p:pic>
        <p:nvPicPr>
          <p:cNvPr id="7" name="Picture 6" descr="A picture containing diagram, line, plot, plan&#10;&#10;Description automatically generated">
            <a:extLst>
              <a:ext uri="{FF2B5EF4-FFF2-40B4-BE49-F238E27FC236}">
                <a16:creationId xmlns:a16="http://schemas.microsoft.com/office/drawing/2014/main" id="{379D2122-4E05-793F-57C6-514033E2A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38" y="2072096"/>
            <a:ext cx="12087462" cy="441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170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64B30-3A0D-7C49-A1AA-1299D81C3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Instant NGP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F5CF44-878E-74E0-75C1-8B7DCA78728A}"/>
              </a:ext>
            </a:extLst>
          </p:cNvPr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Müller et al. </a:t>
            </a:r>
            <a:r>
              <a:rPr lang="en-US" b="1" dirty="0">
                <a:hlinkClick r:id="rId2"/>
              </a:rPr>
              <a:t>Instant neural graphics primitives with a multiresolution hash encoding</a:t>
            </a:r>
            <a:r>
              <a:rPr lang="en-US" b="1" dirty="0"/>
              <a:t>. </a:t>
            </a:r>
            <a:r>
              <a:rPr lang="en-US" dirty="0"/>
              <a:t>SIGGRAPH 2022</a:t>
            </a:r>
          </a:p>
        </p:txBody>
      </p:sp>
      <p:pic>
        <p:nvPicPr>
          <p:cNvPr id="9" name="Picture 8" descr="A picture containing screenshot, text&#10;&#10;Description automatically generated">
            <a:extLst>
              <a:ext uri="{FF2B5EF4-FFF2-40B4-BE49-F238E27FC236}">
                <a16:creationId xmlns:a16="http://schemas.microsoft.com/office/drawing/2014/main" id="{530351D8-E6DA-6CB4-FDB2-35B229954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48" y="1662669"/>
            <a:ext cx="11817704" cy="353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8985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64B30-3A0D-7C49-A1AA-1299D81C3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Instant NGP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F5CF44-878E-74E0-75C1-8B7DCA78728A}"/>
              </a:ext>
            </a:extLst>
          </p:cNvPr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Müller et al. </a:t>
            </a:r>
            <a:r>
              <a:rPr lang="en-US" b="1" dirty="0">
                <a:hlinkClick r:id="rId2"/>
              </a:rPr>
              <a:t>Instant neural graphics primitives with a multiresolution hash encoding</a:t>
            </a:r>
            <a:r>
              <a:rPr lang="en-US" b="1" dirty="0"/>
              <a:t>. </a:t>
            </a:r>
            <a:r>
              <a:rPr lang="en-US" dirty="0"/>
              <a:t>SIGGRAPH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C3A7E2-6626-453B-9237-FD1560FD3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582" y="1485857"/>
            <a:ext cx="9660835" cy="4779107"/>
          </a:xfrm>
          <a:prstGeom prst="rect">
            <a:avLst/>
          </a:prstGeom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F86EF6B7-F7FD-B5DF-56E2-AD43A7E29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Applicable to many other implicit functions</a:t>
            </a:r>
          </a:p>
        </p:txBody>
      </p:sp>
    </p:spTree>
    <p:extLst>
      <p:ext uri="{BB962C8B-B14F-4D97-AF65-F5344CB8AC3E}">
        <p14:creationId xmlns:p14="http://schemas.microsoft.com/office/powerpoint/2010/main" val="1674231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>
            <a:extLst>
              <a:ext uri="{FF2B5EF4-FFF2-40B4-BE49-F238E27FC236}">
                <a16:creationId xmlns:a16="http://schemas.microsoft.com/office/drawing/2014/main" id="{ADA41B02-9B12-694A-A0A7-10695AC4A3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light field, or </a:t>
            </a:r>
            <a:r>
              <a:rPr lang="en-US" altLang="en-US" dirty="0" err="1"/>
              <a:t>plenoptic</a:t>
            </a:r>
            <a:r>
              <a:rPr lang="en-US" altLang="en-US" dirty="0"/>
              <a:t> function</a:t>
            </a:r>
          </a:p>
        </p:txBody>
      </p:sp>
      <p:sp>
        <p:nvSpPr>
          <p:cNvPr id="71682" name="Rectangle 3">
            <a:extLst>
              <a:ext uri="{FF2B5EF4-FFF2-40B4-BE49-F238E27FC236}">
                <a16:creationId xmlns:a16="http://schemas.microsoft.com/office/drawing/2014/main" id="{510BD619-24D3-E741-B1F7-DB0030061839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2209800" y="3810000"/>
            <a:ext cx="7772400" cy="2362200"/>
          </a:xfrm>
        </p:spPr>
        <p:txBody>
          <a:bodyPr/>
          <a:lstStyle/>
          <a:p>
            <a:pPr marL="0" indent="0"/>
            <a:r>
              <a:rPr lang="en-US" altLang="en-US" sz="2400" dirty="0"/>
              <a:t>Q: What is the set of all things that we can ever see?</a:t>
            </a:r>
          </a:p>
          <a:p>
            <a:pPr marL="0" indent="0"/>
            <a:r>
              <a:rPr lang="en-US" altLang="en-US" sz="2400" dirty="0"/>
              <a:t>A: The </a:t>
            </a:r>
            <a:r>
              <a:rPr lang="en-US" altLang="en-US" sz="2400" i="1" dirty="0" err="1"/>
              <a:t>plenoptic</a:t>
            </a:r>
            <a:r>
              <a:rPr lang="en-US" altLang="en-US" sz="2400" i="1" dirty="0"/>
              <a:t> function</a:t>
            </a:r>
          </a:p>
          <a:p>
            <a:pPr marL="0" indent="0"/>
            <a:endParaRPr lang="en-US" altLang="en-US" sz="2400" dirty="0"/>
          </a:p>
          <a:p>
            <a:pPr marL="0" indent="0"/>
            <a:r>
              <a:rPr lang="en-US" altLang="en-US" sz="2400" dirty="0"/>
              <a:t>Let’s start with a stationary person and try to parameterize </a:t>
            </a:r>
            <a:r>
              <a:rPr lang="en-US" altLang="en-US" sz="2400" u="sng" dirty="0"/>
              <a:t>everything</a:t>
            </a:r>
            <a:r>
              <a:rPr lang="en-US" altLang="en-US" sz="2400" dirty="0"/>
              <a:t> that they can see…</a:t>
            </a:r>
          </a:p>
        </p:txBody>
      </p:sp>
      <p:pic>
        <p:nvPicPr>
          <p:cNvPr id="71683" name="Picture 4">
            <a:extLst>
              <a:ext uri="{FF2B5EF4-FFF2-40B4-BE49-F238E27FC236}">
                <a16:creationId xmlns:a16="http://schemas.microsoft.com/office/drawing/2014/main" id="{2ED60696-C9C5-C24F-B8BC-BB45A9041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t="24380" r="5142" b="26857"/>
          <a:stretch>
            <a:fillRect/>
          </a:stretch>
        </p:blipFill>
        <p:spPr bwMode="auto">
          <a:xfrm>
            <a:off x="2667000" y="914400"/>
            <a:ext cx="65532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 Box 5">
            <a:extLst>
              <a:ext uri="{FF2B5EF4-FFF2-40B4-BE49-F238E27FC236}">
                <a16:creationId xmlns:a16="http://schemas.microsoft.com/office/drawing/2014/main" id="{C55A2BF0-1491-2947-A6B2-AC0A8BEB8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3581400"/>
            <a:ext cx="2057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000000"/>
                </a:solidFill>
                <a:cs typeface="Arial" panose="020B0604020202020204" pitchFamily="34" charset="0"/>
              </a:rPr>
              <a:t>Figure by Leonard McMillan</a:t>
            </a:r>
          </a:p>
        </p:txBody>
      </p:sp>
    </p:spTree>
    <p:extLst>
      <p:ext uri="{BB962C8B-B14F-4D97-AF65-F5344CB8AC3E}">
        <p14:creationId xmlns:p14="http://schemas.microsoft.com/office/powerpoint/2010/main" val="3343762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>
            <a:extLst>
              <a:ext uri="{FF2B5EF4-FFF2-40B4-BE49-F238E27FC236}">
                <a16:creationId xmlns:a16="http://schemas.microsoft.com/office/drawing/2014/main" id="{A5982603-7E61-4D43-A03E-1C3B00BAD8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Grayscale snapshot</a:t>
            </a:r>
          </a:p>
        </p:txBody>
      </p:sp>
      <p:sp>
        <p:nvSpPr>
          <p:cNvPr id="72706" name="Rectangle 3">
            <a:extLst>
              <a:ext uri="{FF2B5EF4-FFF2-40B4-BE49-F238E27FC236}">
                <a16:creationId xmlns:a16="http://schemas.microsoft.com/office/drawing/2014/main" id="{A17D8948-0289-0D45-88BB-5B1AE7A0088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2209799" y="4267200"/>
            <a:ext cx="8596745" cy="22098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Intensity of light </a:t>
            </a:r>
          </a:p>
          <a:p>
            <a:pPr lvl="1"/>
            <a:r>
              <a:rPr lang="en-US" altLang="en-US" sz="2400" dirty="0"/>
              <a:t>Seen from a single view point</a:t>
            </a:r>
          </a:p>
          <a:p>
            <a:pPr lvl="1"/>
            <a:r>
              <a:rPr lang="en-US" altLang="en-US" sz="2400" dirty="0"/>
              <a:t>At a single time</a:t>
            </a:r>
          </a:p>
          <a:p>
            <a:pPr lvl="1"/>
            <a:r>
              <a:rPr lang="en-US" altLang="en-US" sz="2400" dirty="0"/>
              <a:t>Averaged over the wavelengths of the visible spectrum</a:t>
            </a:r>
          </a:p>
        </p:txBody>
      </p:sp>
      <p:pic>
        <p:nvPicPr>
          <p:cNvPr id="72707" name="Picture 4">
            <a:extLst>
              <a:ext uri="{FF2B5EF4-FFF2-40B4-BE49-F238E27FC236}">
                <a16:creationId xmlns:a16="http://schemas.microsoft.com/office/drawing/2014/main" id="{BF4DE1A2-3E5D-3E4E-A9A5-95F0DABBC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t="24380" r="5142" b="26857"/>
          <a:stretch>
            <a:fillRect/>
          </a:stretch>
        </p:blipFill>
        <p:spPr bwMode="auto">
          <a:xfrm>
            <a:off x="2667000" y="914400"/>
            <a:ext cx="65532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2708" name="Text Box 7">
                <a:extLst>
                  <a:ext uri="{FF2B5EF4-FFF2-40B4-BE49-F238E27FC236}">
                    <a16:creationId xmlns:a16="http://schemas.microsoft.com/office/drawing/2014/main" id="{9D696E15-ED6A-A045-9D57-26940FBB4C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48276" y="3657600"/>
                <a:ext cx="1537536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𝐿</m:t>
                      </m:r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altLang="en-US" sz="32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𝜃</m:t>
                      </m:r>
                      <m:r>
                        <a:rPr lang="en-US" altLang="en-US" sz="3200" b="0" i="1" dirty="0" err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altLang="en-US" sz="32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𝜙</m:t>
                      </m:r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altLang="en-US" sz="3200" i="1" dirty="0">
                  <a:solidFill>
                    <a:srgbClr val="7030A0"/>
                  </a:solidFill>
                  <a:latin typeface="Symbol" pitchFamily="2" charset="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2708" name="Text Box 7">
                <a:extLst>
                  <a:ext uri="{FF2B5EF4-FFF2-40B4-BE49-F238E27FC236}">
                    <a16:creationId xmlns:a16="http://schemas.microsoft.com/office/drawing/2014/main" id="{9D696E15-ED6A-A045-9D57-26940FBB4C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48276" y="3657600"/>
                <a:ext cx="1537536" cy="584775"/>
              </a:xfrm>
              <a:prstGeom prst="rect">
                <a:avLst/>
              </a:prstGeom>
              <a:blipFill>
                <a:blip r:embed="rId3"/>
                <a:stretch>
                  <a:fillRect r="-2459" b="-2173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>
            <a:extLst>
              <a:ext uri="{FF2B5EF4-FFF2-40B4-BE49-F238E27FC236}">
                <a16:creationId xmlns:a16="http://schemas.microsoft.com/office/drawing/2014/main" id="{CFC1531E-C11F-024F-9055-A9563EADBF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Color snapshot</a:t>
            </a:r>
          </a:p>
        </p:txBody>
      </p:sp>
      <p:sp>
        <p:nvSpPr>
          <p:cNvPr id="73730" name="Rectangle 3">
            <a:extLst>
              <a:ext uri="{FF2B5EF4-FFF2-40B4-BE49-F238E27FC236}">
                <a16:creationId xmlns:a16="http://schemas.microsoft.com/office/drawing/2014/main" id="{D38F56BC-B612-C241-957C-43D27605B2D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2209800" y="4267200"/>
            <a:ext cx="7772400" cy="22098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Intensity of light </a:t>
            </a:r>
          </a:p>
          <a:p>
            <a:pPr lvl="1"/>
            <a:r>
              <a:rPr lang="en-US" altLang="en-US" sz="2400" dirty="0"/>
              <a:t>Seen from a single view point</a:t>
            </a:r>
          </a:p>
          <a:p>
            <a:pPr lvl="1"/>
            <a:r>
              <a:rPr lang="en-US" altLang="en-US" sz="2400" dirty="0"/>
              <a:t>At a single time</a:t>
            </a:r>
          </a:p>
          <a:p>
            <a:pPr lvl="1"/>
            <a:r>
              <a:rPr lang="en-US" altLang="en-US" sz="2400" dirty="0"/>
              <a:t>As a function of wavelength</a:t>
            </a:r>
          </a:p>
          <a:p>
            <a:pPr marL="0" indent="0"/>
            <a:endParaRPr lang="en-US" altLang="en-US" sz="2000" dirty="0"/>
          </a:p>
        </p:txBody>
      </p:sp>
      <p:pic>
        <p:nvPicPr>
          <p:cNvPr id="73731" name="Picture 4">
            <a:extLst>
              <a:ext uri="{FF2B5EF4-FFF2-40B4-BE49-F238E27FC236}">
                <a16:creationId xmlns:a16="http://schemas.microsoft.com/office/drawing/2014/main" id="{E93E9521-7C18-7D4D-8E11-043328650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t="24380" r="5142" b="26857"/>
          <a:stretch>
            <a:fillRect/>
          </a:stretch>
        </p:blipFill>
        <p:spPr bwMode="auto">
          <a:xfrm>
            <a:off x="2667000" y="914400"/>
            <a:ext cx="65532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7">
                <a:extLst>
                  <a:ext uri="{FF2B5EF4-FFF2-40B4-BE49-F238E27FC236}">
                    <a16:creationId xmlns:a16="http://schemas.microsoft.com/office/drawing/2014/main" id="{62BC4530-D246-D049-AAF1-732075C1B4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48276" y="3657600"/>
                <a:ext cx="1907895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𝐿</m:t>
                      </m:r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𝜃</m:t>
                      </m:r>
                      <m:r>
                        <a:rPr lang="en-US" altLang="en-US" sz="3200" b="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𝜙</m:t>
                      </m:r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altLang="en-US" sz="32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𝜆</m:t>
                      </m:r>
                      <m:r>
                        <a:rPr lang="en-US" alt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altLang="en-US" sz="3200" i="1" dirty="0">
                  <a:solidFill>
                    <a:srgbClr val="7030A0"/>
                  </a:solidFill>
                  <a:latin typeface="Symbol" pitchFamily="2" charset="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 Box 7">
                <a:extLst>
                  <a:ext uri="{FF2B5EF4-FFF2-40B4-BE49-F238E27FC236}">
                    <a16:creationId xmlns:a16="http://schemas.microsoft.com/office/drawing/2014/main" id="{62BC4530-D246-D049-AAF1-732075C1B4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48276" y="3657600"/>
                <a:ext cx="1907895" cy="584775"/>
              </a:xfrm>
              <a:prstGeom prst="rect">
                <a:avLst/>
              </a:prstGeom>
              <a:blipFill>
                <a:blip r:embed="rId3"/>
                <a:stretch>
                  <a:fillRect r="-1987" b="-2173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>
            <a:extLst>
              <a:ext uri="{FF2B5EF4-FFF2-40B4-BE49-F238E27FC236}">
                <a16:creationId xmlns:a16="http://schemas.microsoft.com/office/drawing/2014/main" id="{357DE0B7-BB27-884E-9543-18AF344C6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414" y="2208214"/>
            <a:ext cx="3455987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0" name="Picture 3">
            <a:extLst>
              <a:ext uri="{FF2B5EF4-FFF2-40B4-BE49-F238E27FC236}">
                <a16:creationId xmlns:a16="http://schemas.microsoft.com/office/drawing/2014/main" id="{A5C7E9F1-9F24-DA42-9FA9-6ED97C9A7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209801"/>
            <a:ext cx="2971800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Rectangle 4">
            <a:extLst>
              <a:ext uri="{FF2B5EF4-FFF2-40B4-BE49-F238E27FC236}">
                <a16:creationId xmlns:a16="http://schemas.microsoft.com/office/drawing/2014/main" id="{2632EF3F-7170-444A-B091-E3E7AC6D8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9950" y="6613526"/>
            <a:ext cx="21780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00">
                <a:solidFill>
                  <a:srgbClr val="000000"/>
                </a:solidFill>
                <a:latin typeface="EngraversGothic BT Regular" charset="0"/>
                <a:cs typeface="Arial" panose="020B0604020202020204" pitchFamily="34" charset="0"/>
              </a:rPr>
              <a:t>Figures © Stephen E. Palmer, 2002</a:t>
            </a:r>
          </a:p>
        </p:txBody>
      </p:sp>
      <p:sp>
        <p:nvSpPr>
          <p:cNvPr id="68612" name="Rectangle 5">
            <a:extLst>
              <a:ext uri="{FF2B5EF4-FFF2-40B4-BE49-F238E27FC236}">
                <a16:creationId xmlns:a16="http://schemas.microsoft.com/office/drawing/2014/main" id="{5CAD5850-0A28-F641-8860-47252AE108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Modeling the light field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BDB356-93F9-FB43-8404-7D99B18AA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8613" name="Text Box 6">
            <a:extLst>
              <a:ext uri="{FF2B5EF4-FFF2-40B4-BE49-F238E27FC236}">
                <a16:creationId xmlns:a16="http://schemas.microsoft.com/office/drawing/2014/main" id="{907BFF54-7B38-A044-9B4C-360537106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1" y="1371601"/>
            <a:ext cx="1590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i="1">
                <a:solidFill>
                  <a:srgbClr val="000000"/>
                </a:solidFill>
                <a:cs typeface="Arial" panose="020B0604020202020204" pitchFamily="34" charset="0"/>
              </a:rPr>
              <a:t>3D world</a:t>
            </a:r>
          </a:p>
        </p:txBody>
      </p:sp>
      <p:sp>
        <p:nvSpPr>
          <p:cNvPr id="68614" name="Text Box 7">
            <a:extLst>
              <a:ext uri="{FF2B5EF4-FFF2-40B4-BE49-F238E27FC236}">
                <a16:creationId xmlns:a16="http://schemas.microsoft.com/office/drawing/2014/main" id="{B5AE0F6E-AFE5-3F41-9E37-0921595C7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1371601"/>
            <a:ext cx="17097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i="1">
                <a:solidFill>
                  <a:srgbClr val="000000"/>
                </a:solidFill>
                <a:cs typeface="Arial" panose="020B0604020202020204" pitchFamily="34" charset="0"/>
              </a:rPr>
              <a:t>2D image</a:t>
            </a:r>
          </a:p>
        </p:txBody>
      </p:sp>
    </p:spTree>
    <p:extLst>
      <p:ext uri="{BB962C8B-B14F-4D97-AF65-F5344CB8AC3E}">
        <p14:creationId xmlns:p14="http://schemas.microsoft.com/office/powerpoint/2010/main" val="369085848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R1">
      <a:majorFont>
        <a:latin typeface="Roboto Light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13074</TotalTime>
  <Words>1782</Words>
  <Application>Microsoft Macintosh PowerPoint</Application>
  <PresentationFormat>Widescreen</PresentationFormat>
  <Paragraphs>285</Paragraphs>
  <Slides>59</Slides>
  <Notes>21</Notes>
  <HiddenSlides>0</HiddenSlides>
  <MMClips>13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79" baseType="lpstr">
      <vt:lpstr>Arial</vt:lpstr>
      <vt:lpstr>Avenir</vt:lpstr>
      <vt:lpstr>Avenir Book</vt:lpstr>
      <vt:lpstr>Avenir Next Regular</vt:lpstr>
      <vt:lpstr>Calibri</vt:lpstr>
      <vt:lpstr>Cambria Math</vt:lpstr>
      <vt:lpstr>Canela Text Regular</vt:lpstr>
      <vt:lpstr>EngraversGothic BT Regular</vt:lpstr>
      <vt:lpstr>Google Sans</vt:lpstr>
      <vt:lpstr>Helvetica</vt:lpstr>
      <vt:lpstr>Helvetica Light</vt:lpstr>
      <vt:lpstr>Helvetica Neue</vt:lpstr>
      <vt:lpstr>Helvetica Neue Medium</vt:lpstr>
      <vt:lpstr>Palatino Linotype</vt:lpstr>
      <vt:lpstr>Roboto</vt:lpstr>
      <vt:lpstr>Symbol</vt:lpstr>
      <vt:lpstr>Times New Roman</vt:lpstr>
      <vt:lpstr>Times Roman</vt:lpstr>
      <vt:lpstr>Blank Presentation</vt:lpstr>
      <vt:lpstr>Office Theme</vt:lpstr>
      <vt:lpstr>Modeling the plenoptic function</vt:lpstr>
      <vt:lpstr>Outline</vt:lpstr>
      <vt:lpstr>Goal: Novel view rendering</vt:lpstr>
      <vt:lpstr>Goal: Novel view rendering</vt:lpstr>
      <vt:lpstr>The light field, or plenoptic function</vt:lpstr>
      <vt:lpstr>The light field, or plenoptic function</vt:lpstr>
      <vt:lpstr>Grayscale snapshot</vt:lpstr>
      <vt:lpstr>Color snapshot</vt:lpstr>
      <vt:lpstr>Modeling the light field</vt:lpstr>
      <vt:lpstr>Modeling the light field</vt:lpstr>
      <vt:lpstr>A movie</vt:lpstr>
      <vt:lpstr>Holographic movie</vt:lpstr>
      <vt:lpstr>Light field modeling: Outline</vt:lpstr>
      <vt:lpstr>The plenoptic function</vt:lpstr>
      <vt:lpstr>The plenoptic function: More practical version</vt:lpstr>
      <vt:lpstr>Modeling the plenoptic function</vt:lpstr>
      <vt:lpstr>Outline</vt:lpstr>
      <vt:lpstr>Two-plane light fields</vt:lpstr>
      <vt:lpstr>Two-plane light fields</vt:lpstr>
      <vt:lpstr>Two-plane light fields</vt:lpstr>
      <vt:lpstr>Two-plane light fields</vt:lpstr>
      <vt:lpstr>Two-plane light fields</vt:lpstr>
      <vt:lpstr>Two-plane light fields</vt:lpstr>
      <vt:lpstr>Two-plane light fields</vt:lpstr>
      <vt:lpstr>Light field visualization</vt:lpstr>
      <vt:lpstr>Light field capture</vt:lpstr>
      <vt:lpstr>Stanford multi-camera array</vt:lpstr>
      <vt:lpstr>Light field capture</vt:lpstr>
      <vt:lpstr>Light field capture</vt:lpstr>
      <vt:lpstr>Novel view synthesis</vt:lpstr>
      <vt:lpstr>Outline</vt:lpstr>
      <vt:lpstr>Outline</vt:lpstr>
      <vt:lpstr>NeRF: Representing Scenes as  Neural Radiance Fields for View Synthesis ECCV 2020 (best paper honorable mention)</vt:lpstr>
      <vt:lpstr>NeRF: Representing Scenes as  Neural Radiance Fields for View Synthesis ECCV 2020 (best paper honorable mention)</vt:lpstr>
      <vt:lpstr>Train a neural network to represent the plenoptic function</vt:lpstr>
      <vt:lpstr>Neural radiance field</vt:lpstr>
      <vt:lpstr>NeRF rendering</vt:lpstr>
      <vt:lpstr>How to render a pixel: Volume rendering</vt:lpstr>
      <vt:lpstr>Training: Optimization with reconstruction loss</vt:lpstr>
      <vt:lpstr>Example results</vt:lpstr>
      <vt:lpstr>PowerPoint Presentation</vt:lpstr>
      <vt:lpstr>Positional Encoding</vt:lpstr>
      <vt:lpstr>Positional Encoding</vt:lpstr>
      <vt:lpstr>Why does positional encoding help?</vt:lpstr>
      <vt:lpstr>Positional Encoding (Results)</vt:lpstr>
      <vt:lpstr>View Dependent Emitted Radiance</vt:lpstr>
      <vt:lpstr>Viewpoint-dependent effects</vt:lpstr>
      <vt:lpstr>Viewpoint-dependent effects</vt:lpstr>
      <vt:lpstr>Rendering expected depth</vt:lpstr>
      <vt:lpstr>PowerPoint Presentation</vt:lpstr>
      <vt:lpstr>Extract surface on high density regions</vt:lpstr>
      <vt:lpstr>NeRF limitations</vt:lpstr>
      <vt:lpstr>NeRF explosion</vt:lpstr>
      <vt:lpstr>Fast Inference</vt:lpstr>
      <vt:lpstr>Plenoxels</vt:lpstr>
      <vt:lpstr>Plenoxels</vt:lpstr>
      <vt:lpstr>Instant NGP</vt:lpstr>
      <vt:lpstr>Instant NGP</vt:lpstr>
      <vt:lpstr>Instant NGP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Modeling the Plenoptic Function</dc:title>
  <dc:creator>Angjoo Kanazawa</dc:creator>
  <cp:lastModifiedBy>Gupta, Saurabh</cp:lastModifiedBy>
  <cp:revision>164</cp:revision>
  <cp:lastPrinted>2022-11-16T15:33:47Z</cp:lastPrinted>
  <dcterms:created xsi:type="dcterms:W3CDTF">2021-11-24T23:22:35Z</dcterms:created>
  <dcterms:modified xsi:type="dcterms:W3CDTF">2023-05-02T16:08:46Z</dcterms:modified>
</cp:coreProperties>
</file>